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82" r:id="rId2"/>
    <p:sldId id="324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1290" y="7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14C2FF1C-EE5C-4BD8-AE47-7B51F13E00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7085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E0997190-89F8-4D41-84B7-C3154D00F2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42200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61E16-46E7-48A4-8F93-6266189F3F43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238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74630-2F18-4A79-91E2-AA9F06FE1145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68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862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0EA6F-DAAB-4D23-9447-7234D3BC67DD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68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422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D528B-E41E-4022-ABA6-696BFF76C6F2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68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9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FFC2-A904-4F45-8F76-FEF7C7A11E05}" type="slidenum">
              <a:rPr lang="en-CA" altLang="en-US"/>
              <a:pPr/>
              <a:t>13</a:t>
            </a:fld>
            <a:endParaRPr lang="en-CA" altLang="en-US"/>
          </a:p>
        </p:txBody>
      </p:sp>
      <p:sp>
        <p:nvSpPr>
          <p:cNvPr id="69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566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539B2-B085-4287-86A5-FEFD6A496D42}" type="slidenum">
              <a:rPr lang="en-CA" altLang="en-US"/>
              <a:pPr/>
              <a:t>14</a:t>
            </a:fld>
            <a:endParaRPr lang="en-CA" altLang="en-US"/>
          </a:p>
        </p:txBody>
      </p:sp>
      <p:sp>
        <p:nvSpPr>
          <p:cNvPr id="69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727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BB85D-1BB4-4DD1-AD32-875F289AB00B}" type="slidenum">
              <a:rPr lang="en-CA" altLang="en-US"/>
              <a:pPr/>
              <a:t>15</a:t>
            </a:fld>
            <a:endParaRPr lang="en-CA" altLang="en-US"/>
          </a:p>
        </p:txBody>
      </p:sp>
      <p:sp>
        <p:nvSpPr>
          <p:cNvPr id="69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40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800C6-A590-4D84-83B7-E95C45FCC498}" type="slidenum">
              <a:rPr lang="en-CA" altLang="en-US"/>
              <a:pPr/>
              <a:t>16</a:t>
            </a:fld>
            <a:endParaRPr lang="en-CA" altLang="en-US"/>
          </a:p>
        </p:txBody>
      </p:sp>
      <p:sp>
        <p:nvSpPr>
          <p:cNvPr id="69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3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FAB22-1805-4A1C-A9A2-23E7B6FAAB3B}" type="slidenum">
              <a:rPr lang="en-CA" altLang="en-US"/>
              <a:pPr/>
              <a:t>17</a:t>
            </a:fld>
            <a:endParaRPr lang="en-CA" altLang="en-US"/>
          </a:p>
        </p:txBody>
      </p:sp>
      <p:sp>
        <p:nvSpPr>
          <p:cNvPr id="70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150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09DF6-5C51-4D79-B1F3-B8D1E3F49BA6}" type="slidenum">
              <a:rPr lang="en-CA" altLang="en-US"/>
              <a:pPr/>
              <a:t>18</a:t>
            </a:fld>
            <a:endParaRPr lang="en-CA" altLang="en-US"/>
          </a:p>
        </p:txBody>
      </p:sp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00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8203F-F327-45FC-A8C2-B2069E7DC364}" type="slidenum">
              <a:rPr lang="en-CA" altLang="en-US"/>
              <a:pPr/>
              <a:t>19</a:t>
            </a:fld>
            <a:endParaRPr lang="en-CA" altLang="en-US"/>
          </a:p>
        </p:txBody>
      </p:sp>
      <p:sp>
        <p:nvSpPr>
          <p:cNvPr id="70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76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0F510-1597-4029-B2A9-0FDEF109CEA2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349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248E2-3EEE-4037-A0F7-31FA4573BF11}" type="slidenum">
              <a:rPr lang="en-CA" altLang="en-US"/>
              <a:pPr/>
              <a:t>20</a:t>
            </a:fld>
            <a:endParaRPr lang="en-CA" altLang="en-US"/>
          </a:p>
        </p:txBody>
      </p:sp>
      <p:sp>
        <p:nvSpPr>
          <p:cNvPr id="70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409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BCDAF-9CFE-40DC-82B9-E7A89F537250}" type="slidenum">
              <a:rPr lang="en-CA" altLang="en-US"/>
              <a:pPr/>
              <a:t>21</a:t>
            </a:fld>
            <a:endParaRPr lang="en-CA" altLang="en-US"/>
          </a:p>
        </p:txBody>
      </p:sp>
      <p:sp>
        <p:nvSpPr>
          <p:cNvPr id="70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2211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21478-348A-48A0-9BBA-6529A698248D}" type="slidenum">
              <a:rPr lang="en-CA" altLang="en-US"/>
              <a:pPr/>
              <a:t>22</a:t>
            </a:fld>
            <a:endParaRPr lang="en-CA" altLang="en-US"/>
          </a:p>
        </p:txBody>
      </p:sp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369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D09E6-092D-40C7-8140-7BE44D5CDC8C}" type="slidenum">
              <a:rPr lang="en-CA" altLang="en-US"/>
              <a:pPr/>
              <a:t>23</a:t>
            </a:fld>
            <a:endParaRPr lang="en-CA" altLang="en-US"/>
          </a:p>
        </p:txBody>
      </p:sp>
      <p:sp>
        <p:nvSpPr>
          <p:cNvPr id="71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3496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84430-4F5B-4980-80E9-CA0924CDBD5B}" type="slidenum">
              <a:rPr lang="en-CA" altLang="en-US"/>
              <a:pPr/>
              <a:t>24</a:t>
            </a:fld>
            <a:endParaRPr lang="en-CA" altLang="en-US"/>
          </a:p>
        </p:txBody>
      </p:sp>
      <p:sp>
        <p:nvSpPr>
          <p:cNvPr id="71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698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19DA3-6868-4303-8E17-C505B370937C}" type="slidenum">
              <a:rPr lang="en-CA" altLang="en-US"/>
              <a:pPr/>
              <a:t>25</a:t>
            </a:fld>
            <a:endParaRPr lang="en-CA" altLang="en-US"/>
          </a:p>
        </p:txBody>
      </p:sp>
      <p:sp>
        <p:nvSpPr>
          <p:cNvPr id="71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36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BC090-0807-46FC-B0D9-AB9694A6BA7F}" type="slidenum">
              <a:rPr lang="en-CA" altLang="en-US"/>
              <a:pPr/>
              <a:t>26</a:t>
            </a:fld>
            <a:endParaRPr lang="en-CA" altLang="en-US"/>
          </a:p>
        </p:txBody>
      </p:sp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5822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218F2-3F76-4287-8629-068921C13639}" type="slidenum">
              <a:rPr lang="en-CA" altLang="en-US"/>
              <a:pPr/>
              <a:t>27</a:t>
            </a:fld>
            <a:endParaRPr lang="en-CA" altLang="en-US"/>
          </a:p>
        </p:txBody>
      </p:sp>
      <p:sp>
        <p:nvSpPr>
          <p:cNvPr id="72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710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9B28E-392D-4860-BCC1-54B5487A4CEF}" type="slidenum">
              <a:rPr lang="en-CA" altLang="en-US"/>
              <a:pPr/>
              <a:t>28</a:t>
            </a:fld>
            <a:endParaRPr lang="en-CA" altLang="en-US"/>
          </a:p>
        </p:txBody>
      </p:sp>
      <p:sp>
        <p:nvSpPr>
          <p:cNvPr id="72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9461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13963-0BA4-48A0-B751-92F2F042A483}" type="slidenum">
              <a:rPr lang="en-CA" altLang="en-US"/>
              <a:pPr/>
              <a:t>29</a:t>
            </a:fld>
            <a:endParaRPr lang="en-CA" altLang="en-US"/>
          </a:p>
        </p:txBody>
      </p:sp>
      <p:sp>
        <p:nvSpPr>
          <p:cNvPr id="72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30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BE86F-0343-430B-97C1-D2E5C90D8655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67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2525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C2517-A218-4131-948A-2D797D0465BF}" type="slidenum">
              <a:rPr lang="en-CA" altLang="en-US"/>
              <a:pPr/>
              <a:t>30</a:t>
            </a:fld>
            <a:endParaRPr lang="en-CA" altLang="en-US"/>
          </a:p>
        </p:txBody>
      </p:sp>
      <p:sp>
        <p:nvSpPr>
          <p:cNvPr id="72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6955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9997B-DA33-4EA6-8931-29A1E27EDBBE}" type="slidenum">
              <a:rPr lang="en-CA" altLang="en-US"/>
              <a:pPr/>
              <a:t>31</a:t>
            </a:fld>
            <a:endParaRPr lang="en-CA" altLang="en-US"/>
          </a:p>
        </p:txBody>
      </p:sp>
      <p:sp>
        <p:nvSpPr>
          <p:cNvPr id="73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5296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52B0E-2324-4DDD-BB8F-502E7BBB5FB8}" type="slidenum">
              <a:rPr lang="en-CA" altLang="en-US"/>
              <a:pPr/>
              <a:t>32</a:t>
            </a:fld>
            <a:endParaRPr lang="en-CA" altLang="en-US"/>
          </a:p>
        </p:txBody>
      </p:sp>
      <p:sp>
        <p:nvSpPr>
          <p:cNvPr id="73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6649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ED198-B6A2-413A-AB2A-301C979A8A61}" type="slidenum">
              <a:rPr lang="en-CA" altLang="en-US"/>
              <a:pPr/>
              <a:t>33</a:t>
            </a:fld>
            <a:endParaRPr lang="en-CA" altLang="en-US"/>
          </a:p>
        </p:txBody>
      </p:sp>
      <p:sp>
        <p:nvSpPr>
          <p:cNvPr id="73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7475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56AAE-DA5C-43B3-B97D-D4008F3B63D9}" type="slidenum">
              <a:rPr lang="en-CA" altLang="en-US"/>
              <a:pPr/>
              <a:t>34</a:t>
            </a:fld>
            <a:endParaRPr lang="en-CA" altLang="en-US"/>
          </a:p>
        </p:txBody>
      </p:sp>
      <p:sp>
        <p:nvSpPr>
          <p:cNvPr id="73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6243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151E3-459D-4BB0-AFFF-8D3C9E51D83F}" type="slidenum">
              <a:rPr lang="en-CA" altLang="en-US"/>
              <a:pPr/>
              <a:t>35</a:t>
            </a:fld>
            <a:endParaRPr lang="en-CA" altLang="en-US"/>
          </a:p>
        </p:txBody>
      </p:sp>
      <p:sp>
        <p:nvSpPr>
          <p:cNvPr id="74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4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B024B-E115-4A87-9633-2CE7B7675EA3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67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984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82413-AF05-4793-9345-1C579A01C1FC}" type="slidenum">
              <a:rPr lang="en-CA" altLang="en-US"/>
              <a:pPr/>
              <a:t>5</a:t>
            </a:fld>
            <a:endParaRPr lang="en-CA" altLang="en-US"/>
          </a:p>
        </p:txBody>
      </p:sp>
      <p:sp>
        <p:nvSpPr>
          <p:cNvPr id="67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732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1DBC4-B12D-49D7-A4BC-6398E6AD1B0B}" type="slidenum">
              <a:rPr lang="en-CA" altLang="en-US"/>
              <a:pPr/>
              <a:t>6</a:t>
            </a:fld>
            <a:endParaRPr lang="en-CA" altLang="en-US"/>
          </a:p>
        </p:txBody>
      </p:sp>
      <p:sp>
        <p:nvSpPr>
          <p:cNvPr id="67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5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1EE90-1CF8-4B46-B579-6C8F9A860632}" type="slidenum">
              <a:rPr lang="en-CA" altLang="en-US"/>
              <a:pPr/>
              <a:t>7</a:t>
            </a:fld>
            <a:endParaRPr lang="en-CA" altLang="en-US"/>
          </a:p>
        </p:txBody>
      </p:sp>
      <p:sp>
        <p:nvSpPr>
          <p:cNvPr id="67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493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66250-7557-458E-BAEB-1651D3178EA7}" type="slidenum">
              <a:rPr lang="en-CA" altLang="en-US"/>
              <a:pPr/>
              <a:t>8</a:t>
            </a:fld>
            <a:endParaRPr lang="en-CA" altLang="en-US"/>
          </a:p>
        </p:txBody>
      </p:sp>
      <p:sp>
        <p:nvSpPr>
          <p:cNvPr id="68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724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EDCEA-BC28-4D18-80F8-FEE370257D94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68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97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2007 </a:t>
            </a:r>
            <a:r>
              <a:rPr lang="en-US" alt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25CE3154-7F2F-49DB-8B99-958E61F0F9FC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405957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09F725C6-6295-4F2D-82D9-CEABA0314EB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501200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306AC24E-7630-42DB-9619-6D724A84DFFF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763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D58C8ECE-05DC-4258-BA11-BAEF4AFE449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3118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330300BF-B8FE-4738-861F-6A67E4B19F7E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3984480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F37D143D-B21B-45BB-BFA2-FD1140FB416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494854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EF8532FC-27EA-4C7A-A4CC-1F8CB0A3DD52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01429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958D1DB9-C3EA-43EA-8211-C25564B7862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743279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BF1C0AD2-0D05-4A5E-BEC1-AE6EF29A78F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0594322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13- </a:t>
            </a:r>
            <a:fld id="{3993DA41-513E-40CF-BFF7-0ABEC3A6B8E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94579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320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altLang="en-US" sz="320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 altLang="en-US"/>
              <a:t>Slide 13- </a:t>
            </a:r>
            <a:fld id="{2358F93A-2B47-4A6C-85F2-AE20F13D9B9B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2007 </a:t>
            </a:r>
            <a:r>
              <a:rPr lang="en-US" altLang="en-US" sz="900">
                <a:solidFill>
                  <a:srgbClr val="000000"/>
                </a:solidFill>
              </a:rPr>
              <a:t>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36678282-F578-4ACB-877A-4A85EFF7D676}" type="slidenum">
              <a:rPr lang="en-US" altLang="en-US"/>
              <a:pPr/>
              <a:t>1</a:t>
            </a:fld>
            <a:endParaRPr lang="en-CA" alt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2683" name="Picture 11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72DE0D0E-883D-4C8E-92E5-8ECE81452045}" type="slidenum">
              <a:rPr lang="en-US" altLang="en-US"/>
              <a:pPr/>
              <a:t>10</a:t>
            </a:fld>
            <a:endParaRPr lang="en-CA" altLang="en-US"/>
          </a:p>
        </p:txBody>
      </p:sp>
      <p:sp>
        <p:nvSpPr>
          <p:cNvPr id="6840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Records</a:t>
            </a:r>
          </a:p>
        </p:txBody>
      </p:sp>
      <p:sp>
        <p:nvSpPr>
          <p:cNvPr id="6840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Fixed and variable length records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Records contain fields which have values of a particular type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E.g., amount, date, time, age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Fields themselves may be fixed length or variable length</a:t>
            </a:r>
          </a:p>
          <a:p>
            <a:pPr>
              <a:lnSpc>
                <a:spcPct val="90000"/>
              </a:lnSpc>
            </a:pPr>
            <a:r>
              <a:rPr lang="en-US" altLang="en-US"/>
              <a:t>Variable length fields can be mixed into one record: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Separator characters or length fields are needed so that the record can be “parsed.”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01F6F301-679B-429A-AF2D-E023D77FCCB5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68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Blocking</a:t>
            </a:r>
          </a:p>
        </p:txBody>
      </p:sp>
      <p:sp>
        <p:nvSpPr>
          <p:cNvPr id="68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Blocking</a:t>
            </a:r>
            <a:r>
              <a:rPr lang="en-US" altLang="en-US"/>
              <a:t>: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Refers to storing a number of records in one block on the disk.</a:t>
            </a:r>
          </a:p>
          <a:p>
            <a:pPr>
              <a:lnSpc>
                <a:spcPct val="90000"/>
              </a:lnSpc>
            </a:pPr>
            <a:r>
              <a:rPr lang="en-US" altLang="en-US"/>
              <a:t>Blocking factor (</a:t>
            </a:r>
            <a:r>
              <a:rPr lang="en-US" altLang="en-US" b="1"/>
              <a:t>bfr</a:t>
            </a:r>
            <a:r>
              <a:rPr lang="en-US" altLang="en-US"/>
              <a:t>) refers to the number of records per block.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There may be empty space in a block if an integral number of records do not fit in one block.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Spanned Records</a:t>
            </a:r>
            <a:r>
              <a:rPr lang="en-US" altLang="en-US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Refers to records that exceed the size of one or more blocks and hence span a number of blocks.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1A831547-BE74-47C8-80BB-E534F6433F22}" type="slidenum">
              <a:rPr lang="en-US" altLang="en-US"/>
              <a:pPr/>
              <a:t>12</a:t>
            </a:fld>
            <a:endParaRPr lang="en-CA" altLang="en-US"/>
          </a:p>
        </p:txBody>
      </p:sp>
      <p:sp>
        <p:nvSpPr>
          <p:cNvPr id="68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Files of Records</a:t>
            </a:r>
          </a:p>
        </p:txBody>
      </p:sp>
      <p:sp>
        <p:nvSpPr>
          <p:cNvPr id="6881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 </a:t>
            </a:r>
            <a:r>
              <a:rPr lang="en-US" altLang="en-US" sz="2400" b="1"/>
              <a:t>file</a:t>
            </a:r>
            <a:r>
              <a:rPr lang="en-US" altLang="en-US" sz="2400"/>
              <a:t> is a </a:t>
            </a:r>
            <a:r>
              <a:rPr lang="en-US" altLang="en-US" sz="2400" i="1"/>
              <a:t>sequence</a:t>
            </a:r>
            <a:r>
              <a:rPr lang="en-US" altLang="en-US" sz="2400"/>
              <a:t> of records, where each record is a collection of data values (or data items).</a:t>
            </a:r>
          </a:p>
          <a:p>
            <a:r>
              <a:rPr lang="en-US" altLang="en-US" sz="2400"/>
              <a:t>A </a:t>
            </a:r>
            <a:r>
              <a:rPr lang="en-US" altLang="en-US" sz="2400" b="1"/>
              <a:t>file descriptor</a:t>
            </a:r>
            <a:r>
              <a:rPr lang="en-US" altLang="en-US" sz="2400"/>
              <a:t> (or </a:t>
            </a:r>
            <a:r>
              <a:rPr lang="en-US" altLang="en-US" sz="2400" b="1"/>
              <a:t>file header</a:t>
            </a:r>
            <a:r>
              <a:rPr lang="en-US" altLang="en-US" sz="2400"/>
              <a:t>) includes information that describes the file, such as the </a:t>
            </a:r>
            <a:r>
              <a:rPr lang="en-US" altLang="en-US" sz="2400" i="1"/>
              <a:t>field names</a:t>
            </a:r>
            <a:r>
              <a:rPr lang="en-US" altLang="en-US" sz="2400"/>
              <a:t> and their </a:t>
            </a:r>
            <a:r>
              <a:rPr lang="en-US" altLang="en-US" sz="2400" i="1"/>
              <a:t>data types</a:t>
            </a:r>
            <a:r>
              <a:rPr lang="en-US" altLang="en-US" sz="2400"/>
              <a:t>, and the addresses of the file blocks on disk.</a:t>
            </a:r>
          </a:p>
          <a:p>
            <a:r>
              <a:rPr lang="en-US" altLang="en-US" sz="2400"/>
              <a:t>Records are stored on disk blocks. </a:t>
            </a:r>
          </a:p>
          <a:p>
            <a:r>
              <a:rPr lang="en-US" altLang="en-US" sz="2400"/>
              <a:t>The </a:t>
            </a:r>
            <a:r>
              <a:rPr lang="en-US" altLang="en-US" sz="2400" b="1"/>
              <a:t>blocking factor</a:t>
            </a:r>
            <a:r>
              <a:rPr lang="en-US" altLang="en-US" sz="2400"/>
              <a:t> </a:t>
            </a:r>
            <a:r>
              <a:rPr lang="en-US" altLang="en-US" sz="2400" b="1"/>
              <a:t>bfr</a:t>
            </a:r>
            <a:r>
              <a:rPr lang="en-US" altLang="en-US" sz="2400"/>
              <a:t> for a file is the (average) number of file records stored in a disk block.</a:t>
            </a:r>
          </a:p>
          <a:p>
            <a:r>
              <a:rPr lang="en-US" altLang="en-US" sz="2400"/>
              <a:t>A file can have </a:t>
            </a:r>
            <a:r>
              <a:rPr lang="en-US" altLang="en-US" sz="2400" b="1"/>
              <a:t>fixed-length</a:t>
            </a:r>
            <a:r>
              <a:rPr lang="en-US" altLang="en-US" sz="2400"/>
              <a:t> records or </a:t>
            </a:r>
            <a:r>
              <a:rPr lang="en-US" altLang="en-US" sz="2400" b="1"/>
              <a:t>variable-length</a:t>
            </a:r>
            <a:r>
              <a:rPr lang="en-US" altLang="en-US" sz="2400"/>
              <a:t> records.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94329666-8DA0-4935-ABD7-D08285AF868E}" type="slidenum">
              <a:rPr lang="en-US" altLang="en-US"/>
              <a:pPr/>
              <a:t>13</a:t>
            </a:fld>
            <a:endParaRPr lang="en-CA" altLang="en-US"/>
          </a:p>
        </p:txBody>
      </p:sp>
      <p:sp>
        <p:nvSpPr>
          <p:cNvPr id="6901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Files of Records (contd.)</a:t>
            </a:r>
          </a:p>
        </p:txBody>
      </p:sp>
      <p:sp>
        <p:nvSpPr>
          <p:cNvPr id="6901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File records can be </a:t>
            </a:r>
            <a:r>
              <a:rPr lang="en-US" altLang="en-US" sz="2400" b="1"/>
              <a:t>unspanned</a:t>
            </a:r>
            <a:r>
              <a:rPr lang="en-US" altLang="en-US" sz="2400"/>
              <a:t> or </a:t>
            </a:r>
            <a:r>
              <a:rPr lang="en-US" altLang="en-US" sz="2400" b="1"/>
              <a:t>spanned</a:t>
            </a:r>
            <a:r>
              <a:rPr lang="en-US" alt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/>
              <a:t>Unspanned</a:t>
            </a:r>
            <a:r>
              <a:rPr lang="en-US" altLang="en-US" sz="2200"/>
              <a:t>: no record can span two blocks</a:t>
            </a:r>
          </a:p>
          <a:p>
            <a:pPr lvl="1">
              <a:lnSpc>
                <a:spcPct val="90000"/>
              </a:lnSpc>
            </a:pPr>
            <a:r>
              <a:rPr lang="en-US" altLang="en-US" sz="2200" b="1"/>
              <a:t>Spanned</a:t>
            </a:r>
            <a:r>
              <a:rPr lang="en-US" altLang="en-US" sz="2200"/>
              <a:t>: a record can be stored in more than one block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physical disk blocks that are allocated to hold the records of a file can be </a:t>
            </a:r>
            <a:r>
              <a:rPr lang="en-US" altLang="en-US" sz="2400" i="1"/>
              <a:t>contiguous, linked, or indexed</a:t>
            </a:r>
            <a:r>
              <a:rPr lang="en-US" alt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 a file of fixed-length records, all records have the same format. Usually, unspanned blocking is used with such files.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Files of variable-length records require additional information to be stored in each record, such as </a:t>
            </a:r>
            <a:r>
              <a:rPr lang="en-US" altLang="en-US" sz="2400" b="1"/>
              <a:t>separator</a:t>
            </a:r>
            <a:r>
              <a:rPr lang="en-US" altLang="en-US" sz="2400"/>
              <a:t> </a:t>
            </a:r>
            <a:r>
              <a:rPr lang="en-US" altLang="en-US" sz="2400" b="1"/>
              <a:t>characters</a:t>
            </a:r>
            <a:r>
              <a:rPr lang="en-US" altLang="en-US" sz="2400"/>
              <a:t> and </a:t>
            </a:r>
            <a:r>
              <a:rPr lang="en-US" altLang="en-US" sz="2400" b="1"/>
              <a:t>field types</a:t>
            </a:r>
            <a:r>
              <a:rPr lang="en-US" altLang="en-US" sz="24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Usually spanned blocking is used with such files.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3974DEF3-FD20-4E96-A2DB-CBE5F627B8DF}" type="slidenum">
              <a:rPr lang="en-US" altLang="en-US"/>
              <a:pPr/>
              <a:t>14</a:t>
            </a:fld>
            <a:endParaRPr lang="en-CA" altLang="en-US"/>
          </a:p>
        </p:txBody>
      </p:sp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on Files</a:t>
            </a:r>
          </a:p>
        </p:txBody>
      </p:sp>
      <p:sp>
        <p:nvSpPr>
          <p:cNvPr id="692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Typical file operations include: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OPEN</a:t>
            </a:r>
            <a:r>
              <a:rPr lang="en-US" altLang="en-US" sz="1700"/>
              <a:t>: Readies the file for access, and associates a pointer that will refer to a </a:t>
            </a:r>
            <a:r>
              <a:rPr lang="en-US" altLang="en-US" sz="1700" i="1"/>
              <a:t>current</a:t>
            </a:r>
            <a:r>
              <a:rPr lang="en-US" altLang="en-US" sz="1700"/>
              <a:t> file record at each point in time.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FIND</a:t>
            </a:r>
            <a:r>
              <a:rPr lang="en-US" altLang="en-US" sz="1700"/>
              <a:t>: Searches for the first file record that satisfies a certain condition, and makes it the current file record.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FINDNEXT</a:t>
            </a:r>
            <a:r>
              <a:rPr lang="en-US" altLang="en-US" sz="1700"/>
              <a:t>: Searches for the next file record (from the current record) that satisfies a certain condition, and makes it the current file record.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READ</a:t>
            </a:r>
            <a:r>
              <a:rPr lang="en-US" altLang="en-US" sz="1700"/>
              <a:t>: Reads the current file record into a program variable.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INSERT</a:t>
            </a:r>
            <a:r>
              <a:rPr lang="en-US" altLang="en-US" sz="1700"/>
              <a:t>: Inserts a new record into the file &amp; makes it the current file record. 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DELETE</a:t>
            </a:r>
            <a:r>
              <a:rPr lang="en-US" altLang="en-US" sz="1700"/>
              <a:t>: Removes the current file record from the file, usually by marking the record to indicate that it is no longer valid.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MODIFY</a:t>
            </a:r>
            <a:r>
              <a:rPr lang="en-US" altLang="en-US" sz="1700"/>
              <a:t>: Changes the values of some fields of the current file record.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CLOSE</a:t>
            </a:r>
            <a:r>
              <a:rPr lang="en-US" altLang="en-US" sz="1700"/>
              <a:t>: Terminates access to the file.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REORGANIZE</a:t>
            </a:r>
            <a:r>
              <a:rPr lang="en-US" altLang="en-US" sz="1700"/>
              <a:t>: Reorganizes the file records.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For example, the records marked deleted are physically removed from the file or a new organization of the file records is created.</a:t>
            </a:r>
          </a:p>
          <a:p>
            <a:pPr lvl="1">
              <a:lnSpc>
                <a:spcPct val="80000"/>
              </a:lnSpc>
            </a:pPr>
            <a:r>
              <a:rPr lang="en-US" altLang="en-US" sz="1700" b="1"/>
              <a:t>READ_ORDERED</a:t>
            </a:r>
            <a:r>
              <a:rPr lang="en-US" altLang="en-US" sz="1700"/>
              <a:t>: Read the file blocks in order of a specific field of the file. </a:t>
            </a:r>
          </a:p>
          <a:p>
            <a:pPr lvl="1">
              <a:lnSpc>
                <a:spcPct val="80000"/>
              </a:lnSpc>
            </a:pPr>
            <a:endParaRPr lang="en-US" altLang="en-US" sz="17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ADAE380F-C10A-4799-B563-8F3E5EE41378}" type="slidenum">
              <a:rPr lang="en-US" altLang="en-US"/>
              <a:pPr/>
              <a:t>15</a:t>
            </a:fld>
            <a:endParaRPr lang="en-CA" altLang="en-US"/>
          </a:p>
        </p:txBody>
      </p:sp>
      <p:sp>
        <p:nvSpPr>
          <p:cNvPr id="69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Unordered Files</a:t>
            </a:r>
          </a:p>
        </p:txBody>
      </p:sp>
      <p:sp>
        <p:nvSpPr>
          <p:cNvPr id="6963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Also called a </a:t>
            </a:r>
            <a:r>
              <a:rPr lang="en-US" altLang="en-US" b="1"/>
              <a:t>heap</a:t>
            </a:r>
            <a:r>
              <a:rPr lang="en-US" altLang="en-US"/>
              <a:t> or a </a:t>
            </a:r>
            <a:r>
              <a:rPr lang="en-US" altLang="en-US" b="1"/>
              <a:t>pile</a:t>
            </a:r>
            <a:r>
              <a:rPr lang="en-US" altLang="en-US"/>
              <a:t> file.</a:t>
            </a:r>
          </a:p>
          <a:p>
            <a:r>
              <a:rPr lang="en-US" altLang="en-US"/>
              <a:t>New records are inserted at the end of the file.</a:t>
            </a:r>
          </a:p>
          <a:p>
            <a:r>
              <a:rPr lang="en-US" altLang="en-US"/>
              <a:t>A </a:t>
            </a:r>
            <a:r>
              <a:rPr lang="en-US" altLang="en-US" b="1"/>
              <a:t>linear search</a:t>
            </a:r>
            <a:r>
              <a:rPr lang="en-US" altLang="en-US"/>
              <a:t> through the file records is necessary to search for a record.</a:t>
            </a:r>
          </a:p>
          <a:p>
            <a:pPr lvl="1"/>
            <a:r>
              <a:rPr lang="en-US" altLang="en-US"/>
              <a:t>This requires reading and searching half the file blocks on the average, and is hence quite expensive.</a:t>
            </a:r>
          </a:p>
          <a:p>
            <a:r>
              <a:rPr lang="en-US" altLang="en-US"/>
              <a:t>Record insertion is quite efficient.</a:t>
            </a:r>
          </a:p>
          <a:p>
            <a:r>
              <a:rPr lang="en-US" altLang="en-US"/>
              <a:t>Reading the records in order of a particular field requires sorting the file records.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C3980D4C-71A1-4944-ADE9-615BF9098D47}" type="slidenum">
              <a:rPr lang="en-US" altLang="en-US"/>
              <a:pPr/>
              <a:t>16</a:t>
            </a:fld>
            <a:endParaRPr lang="en-CA" altLang="en-US"/>
          </a:p>
        </p:txBody>
      </p:sp>
      <p:sp>
        <p:nvSpPr>
          <p:cNvPr id="698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Ordered Files</a:t>
            </a:r>
          </a:p>
        </p:txBody>
      </p:sp>
      <p:sp>
        <p:nvSpPr>
          <p:cNvPr id="6983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Also called a </a:t>
            </a:r>
            <a:r>
              <a:rPr lang="en-US" altLang="en-US" sz="2000" b="1"/>
              <a:t>sequential</a:t>
            </a:r>
            <a:r>
              <a:rPr lang="en-US" altLang="en-US" sz="2000"/>
              <a:t> file.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File records are kept sorted by the values of an </a:t>
            </a:r>
            <a:r>
              <a:rPr lang="en-US" altLang="en-US" sz="2000" i="1"/>
              <a:t>ordering</a:t>
            </a:r>
            <a:r>
              <a:rPr lang="en-US" altLang="en-US" sz="2000"/>
              <a:t> </a:t>
            </a:r>
            <a:r>
              <a:rPr lang="en-US" altLang="en-US" sz="2000" i="1"/>
              <a:t>field</a:t>
            </a:r>
            <a:r>
              <a:rPr lang="en-US" altLang="en-US" sz="20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Insertion is expensive: records must be inserted in the correct order.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It is common to keep a separate unordered </a:t>
            </a:r>
            <a:r>
              <a:rPr lang="en-US" altLang="en-US" sz="2000" i="1"/>
              <a:t>overflow</a:t>
            </a:r>
            <a:r>
              <a:rPr lang="en-US" altLang="en-US" sz="2000"/>
              <a:t> (or </a:t>
            </a:r>
            <a:r>
              <a:rPr lang="en-US" altLang="en-US" sz="2000" i="1"/>
              <a:t>transaction</a:t>
            </a:r>
            <a:r>
              <a:rPr lang="en-US" altLang="en-US" sz="2000"/>
              <a:t>) file for new records to improve insertion efficiency; this is periodically merged with the main ordered file.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 </a:t>
            </a:r>
            <a:r>
              <a:rPr lang="en-US" altLang="en-US" sz="2000" b="1"/>
              <a:t>binary search</a:t>
            </a:r>
            <a:r>
              <a:rPr lang="en-US" altLang="en-US" sz="2000"/>
              <a:t> can be used to search for a record on its </a:t>
            </a:r>
            <a:r>
              <a:rPr lang="en-US" altLang="en-US" sz="2000" i="1"/>
              <a:t>ordering field</a:t>
            </a:r>
            <a:r>
              <a:rPr lang="en-US" altLang="en-US" sz="2000"/>
              <a:t> value.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This requires reading and searching log</a:t>
            </a:r>
            <a:r>
              <a:rPr lang="en-US" altLang="en-US" sz="2000" baseline="-25000"/>
              <a:t>2</a:t>
            </a:r>
            <a:r>
              <a:rPr lang="en-US" altLang="en-US" sz="2000"/>
              <a:t> of the file blocks on the average, an improvement over linear search.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Reading the records in order of the ordering field is quite efficient.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603FE0E7-BE57-4C74-B77F-F2C32A2313B1}" type="slidenum">
              <a:rPr lang="en-US" altLang="en-US"/>
              <a:pPr/>
              <a:t>17</a:t>
            </a:fld>
            <a:endParaRPr lang="en-CA" altLang="en-US"/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4259263" cy="992187"/>
          </a:xfrm>
        </p:spPr>
        <p:txBody>
          <a:bodyPr/>
          <a:lstStyle/>
          <a:p>
            <a:r>
              <a:rPr lang="en-US" altLang="en-US" sz="3200"/>
              <a:t>Ordered Files (contd.)</a:t>
            </a:r>
          </a:p>
        </p:txBody>
      </p:sp>
      <p:pic>
        <p:nvPicPr>
          <p:cNvPr id="7004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432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A15AED41-243C-45B7-B181-1BC11A601BAF}" type="slidenum">
              <a:rPr lang="en-US" altLang="en-US"/>
              <a:pPr/>
              <a:t>18</a:t>
            </a:fld>
            <a:endParaRPr lang="en-CA" altLang="en-US"/>
          </a:p>
        </p:txBody>
      </p:sp>
      <p:sp>
        <p:nvSpPr>
          <p:cNvPr id="7024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Average Access Times</a:t>
            </a:r>
          </a:p>
        </p:txBody>
      </p:sp>
      <p:sp>
        <p:nvSpPr>
          <p:cNvPr id="7024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following table shows the average access time to access a specific record for a given type of file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70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3246438"/>
            <a:ext cx="7548562" cy="188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590A7331-96BE-4720-894D-E8ACBADAFF97}" type="slidenum">
              <a:rPr lang="en-US" altLang="en-US"/>
              <a:pPr/>
              <a:t>19</a:t>
            </a:fld>
            <a:endParaRPr lang="en-CA" altLang="en-US"/>
          </a:p>
        </p:txBody>
      </p:sp>
      <p:sp>
        <p:nvSpPr>
          <p:cNvPr id="70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Hashed Files</a:t>
            </a:r>
          </a:p>
        </p:txBody>
      </p:sp>
      <p:sp>
        <p:nvSpPr>
          <p:cNvPr id="7045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Hashing for disk files is called </a:t>
            </a:r>
            <a:r>
              <a:rPr lang="en-US" altLang="en-US" sz="2000" b="1"/>
              <a:t>External Hashing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The file blocks are divided into M equal-sized </a:t>
            </a:r>
            <a:r>
              <a:rPr lang="en-US" altLang="en-US" sz="2000" b="1"/>
              <a:t>buckets</a:t>
            </a:r>
            <a:r>
              <a:rPr lang="en-US" altLang="en-US" sz="2000"/>
              <a:t>, numbered bucket</a:t>
            </a:r>
            <a:r>
              <a:rPr lang="en-US" altLang="en-US" sz="2000" baseline="-25000"/>
              <a:t>0</a:t>
            </a:r>
            <a:r>
              <a:rPr lang="en-US" altLang="en-US" sz="2000"/>
              <a:t>, bucket</a:t>
            </a:r>
            <a:r>
              <a:rPr lang="en-US" altLang="en-US" sz="2000" baseline="-25000"/>
              <a:t>1</a:t>
            </a:r>
            <a:r>
              <a:rPr lang="en-US" altLang="en-US" sz="2000"/>
              <a:t>, ..., bucket</a:t>
            </a:r>
            <a:r>
              <a:rPr lang="en-US" altLang="en-US" sz="2000" baseline="-25000"/>
              <a:t>M-1</a:t>
            </a:r>
            <a:r>
              <a:rPr lang="en-US" alt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Typically, a bucket corresponds to one (or a fixed number of) disk block.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One of the file fields is designated to be the </a:t>
            </a:r>
            <a:r>
              <a:rPr lang="en-US" altLang="en-US" sz="2000" b="1"/>
              <a:t>hash key</a:t>
            </a:r>
            <a:r>
              <a:rPr lang="en-US" altLang="en-US" sz="2000"/>
              <a:t> of the file.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The record with hash key value K is stored in bucket i, where i=h(K), and h is the </a:t>
            </a:r>
            <a:r>
              <a:rPr lang="en-US" altLang="en-US" sz="2000" b="1"/>
              <a:t>hashing function</a:t>
            </a:r>
            <a:r>
              <a:rPr lang="en-US" altLang="en-US" sz="20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Search is very efficient on the hash key.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Collisions occur when a new record hashes to a bucket that is already full.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 overflow file is kept for storing such records.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Overflow records that hash to each bucket can be linked together.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Copyright © 2007 </a:t>
            </a:r>
            <a:r>
              <a:rPr lang="en-US" alt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Chapter 13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Disk Storage, Basic File Structures, and Hashing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1F1750FF-20B3-483D-8061-9FDF1247F111}" type="slidenum">
              <a:rPr lang="en-US" altLang="en-US"/>
              <a:pPr/>
              <a:t>20</a:t>
            </a:fld>
            <a:endParaRPr lang="en-CA" altLang="en-US"/>
          </a:p>
        </p:txBody>
      </p:sp>
      <p:sp>
        <p:nvSpPr>
          <p:cNvPr id="7065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Hashed Files (contd.)</a:t>
            </a:r>
          </a:p>
        </p:txBody>
      </p:sp>
      <p:sp>
        <p:nvSpPr>
          <p:cNvPr id="7065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There are numerous methods for collision resolution, including the following: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/>
              <a:t>Open addressing</a:t>
            </a:r>
            <a:r>
              <a:rPr lang="en-US" altLang="en-US" sz="2000"/>
              <a:t>: Proceeding from the occupied position specified by the hash address, the program checks the subsequent positions in order until an unused (empty) position is found. 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/>
              <a:t>Chaining</a:t>
            </a:r>
            <a:r>
              <a:rPr lang="en-US" altLang="en-US" sz="2000"/>
              <a:t>: For this method, various overflow locations are kept, usually by extending the array with a number of overflow positions. In addition, a pointer field is added to each record location. A collision is resolved by placing the new record in an unused overflow location and setting the pointer of the occupied hash address location to the address of that overflow location. </a:t>
            </a:r>
          </a:p>
          <a:p>
            <a:pPr lvl="1">
              <a:lnSpc>
                <a:spcPct val="80000"/>
              </a:lnSpc>
            </a:pPr>
            <a:r>
              <a:rPr lang="en-US" altLang="en-US" sz="2000" b="1"/>
              <a:t>Multiple hashing</a:t>
            </a:r>
            <a:r>
              <a:rPr lang="en-US" altLang="en-US" sz="2000"/>
              <a:t>: The program applies a second hash function if the first results in a collision. If another collision results, the program uses open addressing or applies a third hash function and then uses open addressing if necessary.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CA5C75F6-F40E-4A9E-87F0-A18077FBC18D}" type="slidenum">
              <a:rPr lang="en-US" altLang="en-US"/>
              <a:pPr/>
              <a:t>21</a:t>
            </a:fld>
            <a:endParaRPr lang="en-CA" altLang="en-US"/>
          </a:p>
        </p:txBody>
      </p:sp>
      <p:sp>
        <p:nvSpPr>
          <p:cNvPr id="7086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Hashed Files (contd.)</a:t>
            </a:r>
          </a:p>
        </p:txBody>
      </p:sp>
      <p:pic>
        <p:nvPicPr>
          <p:cNvPr id="708617" name="Picture 9" descr="fig13_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458200" cy="403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3EB3DCCF-0963-44E0-BE6C-00EF6CB7332A}" type="slidenum">
              <a:rPr lang="en-US" altLang="en-US"/>
              <a:pPr/>
              <a:t>22</a:t>
            </a:fld>
            <a:endParaRPr lang="en-CA" altLang="en-US"/>
          </a:p>
        </p:txBody>
      </p:sp>
      <p:sp>
        <p:nvSpPr>
          <p:cNvPr id="71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Hashed Files (contd.)</a:t>
            </a:r>
          </a:p>
        </p:txBody>
      </p:sp>
      <p:sp>
        <p:nvSpPr>
          <p:cNvPr id="7106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 reduce overflow records, a hash file is typically kept 70-80% full.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hash function h should distribute the records uniformly among the buckets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Otherwise, search time will be increased because many overflow records will exist.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Main disadvantages of static external hashing: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Fixed number of buckets M is a problem if the number of records in the file grows or shrinks.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Ordered access on the hash key is quite inefficient (requires  sorting the records).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0422154C-0139-46D8-ADA1-DB234A86B3F8}" type="slidenum">
              <a:rPr lang="en-US" altLang="en-US"/>
              <a:pPr/>
              <a:t>23</a:t>
            </a:fld>
            <a:endParaRPr lang="en-CA" altLang="en-US"/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Hashed Files - Overflow handling</a:t>
            </a:r>
          </a:p>
        </p:txBody>
      </p:sp>
      <p:pic>
        <p:nvPicPr>
          <p:cNvPr id="712713" name="Picture 9" descr="fig13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90675"/>
            <a:ext cx="594360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128D413C-2645-4B67-8708-0C230D01BCA5}" type="slidenum">
              <a:rPr lang="en-US" altLang="en-US"/>
              <a:pPr/>
              <a:t>24</a:t>
            </a:fld>
            <a:endParaRPr lang="en-CA" altLang="en-US"/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And Extendible Hashed Files</a:t>
            </a:r>
          </a:p>
        </p:txBody>
      </p:sp>
      <p:sp>
        <p:nvSpPr>
          <p:cNvPr id="7147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Dynamic and Extendible Hashing Techniques</a:t>
            </a:r>
          </a:p>
          <a:p>
            <a:pPr lvl="1"/>
            <a:r>
              <a:rPr lang="en-US" altLang="en-US" sz="2200"/>
              <a:t>Hashing techniques are adapted to allow the dynamic growth and shrinking of the number of file records.</a:t>
            </a:r>
          </a:p>
          <a:p>
            <a:pPr lvl="1"/>
            <a:r>
              <a:rPr lang="en-US" altLang="en-US" sz="2200"/>
              <a:t>These techniques include the following:</a:t>
            </a:r>
            <a:r>
              <a:rPr lang="en-US" altLang="en-US" sz="2200" b="1"/>
              <a:t> dynamic hashing, extendible hashing</a:t>
            </a:r>
            <a:r>
              <a:rPr lang="en-US" altLang="en-US" sz="2200"/>
              <a:t>, and</a:t>
            </a:r>
            <a:r>
              <a:rPr lang="en-US" altLang="en-US" sz="2200" b="1"/>
              <a:t> linear hashing.</a:t>
            </a:r>
          </a:p>
          <a:p>
            <a:r>
              <a:rPr lang="en-US" altLang="en-US" sz="2400"/>
              <a:t>Both dynamic and extendible hashing use the </a:t>
            </a:r>
            <a:r>
              <a:rPr lang="en-US" altLang="en-US" sz="2400" b="1"/>
              <a:t>binary representation</a:t>
            </a:r>
            <a:r>
              <a:rPr lang="en-US" altLang="en-US" sz="2400"/>
              <a:t> of the hash value h(K) in order to access a </a:t>
            </a:r>
            <a:r>
              <a:rPr lang="en-US" altLang="en-US" sz="2400" b="1"/>
              <a:t>directory</a:t>
            </a:r>
            <a:r>
              <a:rPr lang="en-US" altLang="en-US" sz="2400"/>
              <a:t>.</a:t>
            </a:r>
          </a:p>
          <a:p>
            <a:pPr lvl="1"/>
            <a:r>
              <a:rPr lang="en-US" altLang="en-US" sz="2200"/>
              <a:t>In dynamic hashing the directory is a binary tree.</a:t>
            </a:r>
          </a:p>
          <a:p>
            <a:pPr lvl="1"/>
            <a:r>
              <a:rPr lang="en-US" altLang="en-US" sz="2200"/>
              <a:t>In extendible hashing the directory is an array of size 2</a:t>
            </a:r>
            <a:r>
              <a:rPr lang="en-US" altLang="en-US" sz="2200" baseline="30000"/>
              <a:t>d</a:t>
            </a:r>
            <a:r>
              <a:rPr lang="en-US" altLang="en-US" sz="2200"/>
              <a:t> where d is called the </a:t>
            </a:r>
            <a:r>
              <a:rPr lang="en-US" altLang="en-US" sz="2200" b="1"/>
              <a:t>global depth</a:t>
            </a:r>
            <a:r>
              <a:rPr lang="en-US" altLang="en-US" sz="220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6DAAE2F7-7329-4C0E-928C-8591252E56E4}" type="slidenum">
              <a:rPr lang="en-US" altLang="en-US"/>
              <a:pPr/>
              <a:t>25</a:t>
            </a:fld>
            <a:endParaRPr lang="en-CA" altLang="en-US"/>
          </a:p>
        </p:txBody>
      </p:sp>
      <p:sp>
        <p:nvSpPr>
          <p:cNvPr id="71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And Extendible Hashing (contd.)</a:t>
            </a:r>
          </a:p>
        </p:txBody>
      </p:sp>
      <p:sp>
        <p:nvSpPr>
          <p:cNvPr id="7168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The directories can be stored on disk, and they expand or shrink dynamically.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Directory entries point to the disk blocks that contain the stored records.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An insertion in a disk block that is full causes the block to split into two blocks and the records are redistributed among the two blocks.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The directory is updated appropriately.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Dynamic and extendible hashing do not require an overflow area.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Linear hashing does require an overflow area but does not use a directory.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Blocks are split in </a:t>
            </a:r>
            <a:r>
              <a:rPr lang="en-US" altLang="en-US" sz="2200" i="1"/>
              <a:t>linear order</a:t>
            </a:r>
            <a:r>
              <a:rPr lang="en-US" altLang="en-US" sz="2200"/>
              <a:t> as the file expands.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40F3C86C-E7A5-4B81-8C27-C25C9D8E3EB5}" type="slidenum">
              <a:rPr lang="en-US" altLang="en-US"/>
              <a:pPr/>
              <a:t>26</a:t>
            </a:fld>
            <a:endParaRPr lang="en-CA" altLang="en-US"/>
          </a:p>
        </p:txBody>
      </p:sp>
      <p:sp>
        <p:nvSpPr>
          <p:cNvPr id="7188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Extendible Hashing</a:t>
            </a:r>
          </a:p>
        </p:txBody>
      </p:sp>
      <p:pic>
        <p:nvPicPr>
          <p:cNvPr id="718857" name="Picture 9" descr="fig13_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76388"/>
            <a:ext cx="4976813" cy="49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43999581-8635-403B-A153-A58692CFB775}" type="slidenum">
              <a:rPr lang="en-US" altLang="en-US"/>
              <a:pPr/>
              <a:t>27</a:t>
            </a:fld>
            <a:endParaRPr lang="en-CA" altLang="en-US"/>
          </a:p>
        </p:txBody>
      </p:sp>
      <p:sp>
        <p:nvSpPr>
          <p:cNvPr id="720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Parallelizing Disk Access using RAID Technology.</a:t>
            </a:r>
          </a:p>
        </p:txBody>
      </p:sp>
      <p:sp>
        <p:nvSpPr>
          <p:cNvPr id="7209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Secondary storage technology must take steps to keep up in performance and reliability with processor technology.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major advance in secondary storage technology is represented by the development of </a:t>
            </a:r>
            <a:r>
              <a:rPr lang="en-US" altLang="en-US" b="1"/>
              <a:t>RAID</a:t>
            </a:r>
            <a:r>
              <a:rPr lang="en-US" altLang="en-US"/>
              <a:t>, which originally stood for </a:t>
            </a:r>
            <a:r>
              <a:rPr lang="en-US" altLang="en-US" b="1"/>
              <a:t>Redundant Arrays of Inexpensive Disks</a:t>
            </a:r>
            <a:r>
              <a:rPr lang="en-US" altLang="en-US"/>
              <a:t>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main goal of RAID is to even out the widely different rates of performance improvement of disks against those in memory and microprocessors.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A1B42F22-0ACA-46E2-B988-00A3ACCD14B8}" type="slidenum">
              <a:rPr lang="en-US" altLang="en-US"/>
              <a:pPr/>
              <a:t>28</a:t>
            </a:fld>
            <a:endParaRPr lang="en-CA" altLang="en-US"/>
          </a:p>
        </p:txBody>
      </p:sp>
      <p:sp>
        <p:nvSpPr>
          <p:cNvPr id="7229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RAID Technology (contd.)</a:t>
            </a:r>
          </a:p>
        </p:txBody>
      </p:sp>
      <p:sp>
        <p:nvSpPr>
          <p:cNvPr id="7229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39713" y="1600200"/>
            <a:ext cx="8294687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natural solution is a large array of small independent disks acting as a single higher-performance logical disk.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concept called </a:t>
            </a:r>
            <a:r>
              <a:rPr lang="en-US" altLang="en-US" b="1"/>
              <a:t>data striping</a:t>
            </a:r>
            <a:r>
              <a:rPr lang="en-US" altLang="en-US"/>
              <a:t> is used, which utilizes parallelism to improve disk performance.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Data striping distributes data transparently over multiple disks to make them appear as a single large, fast disk. </a:t>
            </a:r>
          </a:p>
        </p:txBody>
      </p:sp>
      <p:pic>
        <p:nvPicPr>
          <p:cNvPr id="722953" name="Picture 9" descr="fig13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5040313"/>
            <a:ext cx="7742237" cy="136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969732D2-96DB-4748-88E7-2C2481814782}" type="slidenum">
              <a:rPr lang="en-US" altLang="en-US"/>
              <a:pPr/>
              <a:t>29</a:t>
            </a:fld>
            <a:endParaRPr lang="en-CA" altLang="en-US"/>
          </a:p>
        </p:txBody>
      </p:sp>
      <p:sp>
        <p:nvSpPr>
          <p:cNvPr id="72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RAID Technology (contd.)</a:t>
            </a:r>
          </a:p>
        </p:txBody>
      </p:sp>
      <p:sp>
        <p:nvSpPr>
          <p:cNvPr id="7249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Different raid organizations were defined based on different combinations of the two factors of granularity of data interleaving (striping) and pattern used to compute redundant information.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Raid level 0 has no redundant data and hence has the best write performance at the risk of data loss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Raid level 1 uses mirrored disks.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Raid level 2 uses memory-style redundancy by using Hamming codes, which contain parity bits for distinct overlapping subsets of components. Level 2 includes both error detection and correction.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Raid level 3 uses a single parity disk relying on the disk controller to figure out which disk has failed.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Raid Levels 4 and 5 use block-level data striping, with level 5 distributing data and parity information across all disks.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Raid level 6 applies the so-called P + Q redundancy scheme using Reed-Soloman codes to protect against up to two disk failures by using just two redundant disks.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CAE19B78-BC6F-44F0-9958-70293F17111F}" type="slidenum">
              <a:rPr lang="en-US" altLang="en-US"/>
              <a:pPr/>
              <a:t>3</a:t>
            </a:fld>
            <a:endParaRPr lang="en-CA" altLang="en-US"/>
          </a:p>
        </p:txBody>
      </p:sp>
      <p:sp>
        <p:nvSpPr>
          <p:cNvPr id="66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6697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Disk Storage Devices</a:t>
            </a:r>
          </a:p>
          <a:p>
            <a:r>
              <a:rPr lang="en-US" altLang="en-US"/>
              <a:t>Files of Records</a:t>
            </a:r>
          </a:p>
          <a:p>
            <a:r>
              <a:rPr lang="en-US" altLang="en-US"/>
              <a:t>Operations on Files</a:t>
            </a:r>
          </a:p>
          <a:p>
            <a:r>
              <a:rPr lang="en-US" altLang="en-US"/>
              <a:t>Unordered Files</a:t>
            </a:r>
          </a:p>
          <a:p>
            <a:r>
              <a:rPr lang="en-US" altLang="en-US"/>
              <a:t>Ordered Files</a:t>
            </a:r>
          </a:p>
          <a:p>
            <a:r>
              <a:rPr lang="en-US" altLang="en-US"/>
              <a:t>Hashed Files</a:t>
            </a:r>
          </a:p>
          <a:p>
            <a:pPr lvl="1"/>
            <a:r>
              <a:rPr lang="en-US" altLang="en-US"/>
              <a:t>Dynamic and Extendible Hashing Techniques </a:t>
            </a:r>
          </a:p>
          <a:p>
            <a:r>
              <a:rPr lang="en-US" altLang="en-US"/>
              <a:t>RAID Technology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2DF93D6A-04C7-454A-98A3-3A9036DE28EF}" type="slidenum">
              <a:rPr lang="en-US" altLang="en-US"/>
              <a:pPr/>
              <a:t>30</a:t>
            </a:fld>
            <a:endParaRPr lang="en-CA" altLang="en-US"/>
          </a:p>
        </p:txBody>
      </p:sp>
      <p:sp>
        <p:nvSpPr>
          <p:cNvPr id="72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of RAID Technology (contd.)</a:t>
            </a:r>
          </a:p>
        </p:txBody>
      </p:sp>
      <p:sp>
        <p:nvSpPr>
          <p:cNvPr id="7270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Different raid organizations are being used under different situations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Raid level 1 (mirrored disks) is the easiest for rebuild of a disk from other disks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It is used for critical applications like logs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Raid level 2 uses memory-style redundancy by using Hamming codes, which contain parity bits for distinct overlapping subsets of components.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Level 2 includes both error detection and correction.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Raid level 3 (single parity disks relying on the disk controller to figure out which disk has failed) and level 5 (block-level data striping) are preferred for Large volume storage, with level 3 giving higher transfer rates.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Most popular uses of the RAID technology currently are: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Level 0 (with striping), Level 1 (with mirroring) and Level 5 with an extra drive for parity.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Design Decisions for RAID include: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Level of RAID, number of disks, choice of parity schemes, and grouping of disks for block-level striping.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D752A5AD-4164-4EEC-A010-CA23B9FD2531}" type="slidenum">
              <a:rPr lang="en-US" altLang="en-US"/>
              <a:pPr/>
              <a:t>31</a:t>
            </a:fld>
            <a:endParaRPr lang="en-CA" altLang="en-US"/>
          </a:p>
        </p:txBody>
      </p:sp>
      <p:sp>
        <p:nvSpPr>
          <p:cNvPr id="729095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3657600" cy="992187"/>
          </a:xfrm>
        </p:spPr>
        <p:txBody>
          <a:bodyPr/>
          <a:lstStyle/>
          <a:p>
            <a:r>
              <a:rPr lang="en-US" altLang="en-US" sz="2800"/>
              <a:t>Use of RAID Technology (contd.)</a:t>
            </a:r>
          </a:p>
        </p:txBody>
      </p:sp>
      <p:pic>
        <p:nvPicPr>
          <p:cNvPr id="7290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8227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2E5676AC-0457-4770-8937-B893CDAE7F53}" type="slidenum">
              <a:rPr lang="en-US" altLang="en-US"/>
              <a:pPr/>
              <a:t>32</a:t>
            </a:fld>
            <a:endParaRPr lang="en-CA" altLang="en-US"/>
          </a:p>
        </p:txBody>
      </p:sp>
      <p:sp>
        <p:nvSpPr>
          <p:cNvPr id="7311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Trends in Disk Technology</a:t>
            </a:r>
          </a:p>
        </p:txBody>
      </p:sp>
      <p:pic>
        <p:nvPicPr>
          <p:cNvPr id="7311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1481138"/>
            <a:ext cx="769937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A04BAA99-A6E6-495B-B458-1C968EE21754}" type="slidenum">
              <a:rPr lang="en-US" altLang="en-US"/>
              <a:pPr/>
              <a:t>33</a:t>
            </a:fld>
            <a:endParaRPr lang="en-CA" altLang="en-US"/>
          </a:p>
        </p:txBody>
      </p:sp>
      <p:sp>
        <p:nvSpPr>
          <p:cNvPr id="733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 Area Networks</a:t>
            </a:r>
          </a:p>
        </p:txBody>
      </p:sp>
      <p:sp>
        <p:nvSpPr>
          <p:cNvPr id="733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demand for higher storage has risen considerably in recent times.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Organizations have a need to move from a static fixed data center oriented operation to a more flexible and dynamic infrastructure for information processing.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Thus they are moving to a concept of Storage Area Networks (SANs).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In a SAN, online storage peripherals are configured as nodes on a high-speed network and can be attached and detached from servers in a very flexible manner.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This allows storage systems to be placed at longer distances from the servers and provide different performance and connectivity options.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4B743ED7-AD84-4C97-BC70-5F18E58EB219}" type="slidenum">
              <a:rPr lang="en-US" altLang="en-US"/>
              <a:pPr/>
              <a:t>34</a:t>
            </a:fld>
            <a:endParaRPr lang="en-CA" altLang="en-US"/>
          </a:p>
        </p:txBody>
      </p:sp>
      <p:sp>
        <p:nvSpPr>
          <p:cNvPr id="735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 Area Networks (contd.)</a:t>
            </a:r>
          </a:p>
        </p:txBody>
      </p:sp>
      <p:sp>
        <p:nvSpPr>
          <p:cNvPr id="7352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Advantages of SANs are:</a:t>
            </a:r>
          </a:p>
          <a:p>
            <a:pPr lvl="1"/>
            <a:r>
              <a:rPr lang="en-US" altLang="en-US" sz="2200"/>
              <a:t>Flexible many-to-many connectivity among servers and storage devices using fiber channel hubs and switches.</a:t>
            </a:r>
          </a:p>
          <a:p>
            <a:pPr lvl="1"/>
            <a:r>
              <a:rPr lang="en-US" altLang="en-US" sz="2200"/>
              <a:t>Up to 10km separation between a server and a storage system using appropriate fiber optic cables.</a:t>
            </a:r>
          </a:p>
          <a:p>
            <a:pPr lvl="1"/>
            <a:r>
              <a:rPr lang="en-US" altLang="en-US" sz="2200"/>
              <a:t>Better isolation capabilities allowing non-disruptive addition of new peripherals and servers.</a:t>
            </a:r>
          </a:p>
          <a:p>
            <a:r>
              <a:rPr lang="en-US" altLang="en-US" sz="2400"/>
              <a:t>SANs face the problem of combining storage options from multiple vendors and dealing with evolving standards of storage management software and hardware.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BD7E346D-6361-4FCE-9043-668430AD2DE6}" type="slidenum">
              <a:rPr lang="en-US" altLang="en-US"/>
              <a:pPr/>
              <a:t>35</a:t>
            </a:fld>
            <a:endParaRPr lang="en-CA" alt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Disk Storage Devices</a:t>
            </a:r>
          </a:p>
          <a:p>
            <a:r>
              <a:rPr lang="en-US" altLang="en-US"/>
              <a:t>Files of Records</a:t>
            </a:r>
          </a:p>
          <a:p>
            <a:r>
              <a:rPr lang="en-US" altLang="en-US"/>
              <a:t>Operations on Files</a:t>
            </a:r>
          </a:p>
          <a:p>
            <a:r>
              <a:rPr lang="en-US" altLang="en-US"/>
              <a:t>Unordered Files</a:t>
            </a:r>
          </a:p>
          <a:p>
            <a:r>
              <a:rPr lang="en-US" altLang="en-US"/>
              <a:t>Ordered Files</a:t>
            </a:r>
          </a:p>
          <a:p>
            <a:r>
              <a:rPr lang="en-US" altLang="en-US"/>
              <a:t>Hashed Files</a:t>
            </a:r>
          </a:p>
          <a:p>
            <a:pPr lvl="1"/>
            <a:r>
              <a:rPr lang="en-US" altLang="en-US"/>
              <a:t>Dynamic and Extendible Hashing Techniques </a:t>
            </a:r>
          </a:p>
          <a:p>
            <a:r>
              <a:rPr lang="en-US" altLang="en-US"/>
              <a:t>RAID Technology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ED7B4BDE-EA75-40D9-99A1-7CD76994C78A}" type="slidenum">
              <a:rPr lang="en-US" altLang="en-US"/>
              <a:pPr/>
              <a:t>4</a:t>
            </a:fld>
            <a:endParaRPr lang="en-CA" altLang="en-US"/>
          </a:p>
        </p:txBody>
      </p:sp>
      <p:sp>
        <p:nvSpPr>
          <p:cNvPr id="67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Disk Storage Devices</a:t>
            </a:r>
          </a:p>
        </p:txBody>
      </p:sp>
      <p:sp>
        <p:nvSpPr>
          <p:cNvPr id="6717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Preferred secondary storage device for high storage capacity and low cost.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Data stored as magnetized areas on magnetic disk surfaces.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b="1"/>
              <a:t>disk</a:t>
            </a:r>
            <a:r>
              <a:rPr lang="en-US" altLang="en-US" i="1"/>
              <a:t> </a:t>
            </a:r>
            <a:r>
              <a:rPr lang="en-US" altLang="en-US" b="1"/>
              <a:t>pack</a:t>
            </a:r>
            <a:r>
              <a:rPr lang="en-US" altLang="en-US"/>
              <a:t> contains several magnetic disks connected to a rotating spindle.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Disks are divided into concentric circular </a:t>
            </a:r>
            <a:r>
              <a:rPr lang="en-US" altLang="en-US" b="1"/>
              <a:t>tracks</a:t>
            </a:r>
            <a:r>
              <a:rPr lang="en-US" altLang="en-US"/>
              <a:t>  on each disk </a:t>
            </a:r>
            <a:r>
              <a:rPr lang="en-US" altLang="en-US" b="1"/>
              <a:t>surface</a:t>
            </a:r>
            <a:r>
              <a:rPr lang="en-US" altLang="en-US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Track capacities vary typically from 4 to 50 Kbytes or more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29648B5A-67C1-4379-95B6-DF99D8C9649D}" type="slidenum">
              <a:rPr lang="en-US" altLang="en-US"/>
              <a:pPr/>
              <a:t>5</a:t>
            </a:fld>
            <a:endParaRPr lang="en-CA" altLang="en-US"/>
          </a:p>
        </p:txBody>
      </p:sp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Disk Storage Devices (contd.)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 track is divided into smaller </a:t>
            </a:r>
            <a:r>
              <a:rPr lang="en-US" altLang="en-US" sz="2400" b="1"/>
              <a:t>blocks</a:t>
            </a:r>
            <a:r>
              <a:rPr lang="en-US" altLang="en-US" sz="2400"/>
              <a:t> or </a:t>
            </a:r>
            <a:r>
              <a:rPr lang="en-US" altLang="en-US" sz="2400" b="1"/>
              <a:t>sectors</a:t>
            </a:r>
          </a:p>
          <a:p>
            <a:pPr lvl="1"/>
            <a:r>
              <a:rPr lang="en-US" altLang="en-US" sz="2200"/>
              <a:t>because it usually contains a large amount of information </a:t>
            </a:r>
          </a:p>
          <a:p>
            <a:r>
              <a:rPr lang="en-US" altLang="en-US" sz="2400"/>
              <a:t>The division of a track into </a:t>
            </a:r>
            <a:r>
              <a:rPr lang="en-US" altLang="en-US" sz="2400" b="1"/>
              <a:t>sectors</a:t>
            </a:r>
            <a:r>
              <a:rPr lang="en-US" altLang="en-US" sz="2400"/>
              <a:t> is hard-coded on the disk surface and cannot be changed.</a:t>
            </a:r>
          </a:p>
          <a:p>
            <a:pPr lvl="1"/>
            <a:r>
              <a:rPr lang="en-US" altLang="en-US" sz="2200"/>
              <a:t>One type of sector organization calls a portion of a track that subtends a fixed angle at the center as a sector.</a:t>
            </a:r>
          </a:p>
          <a:p>
            <a:r>
              <a:rPr lang="en-US" altLang="en-US" sz="2400"/>
              <a:t>A track is divided into </a:t>
            </a:r>
            <a:r>
              <a:rPr lang="en-US" altLang="en-US" sz="2400" b="1"/>
              <a:t>blocks</a:t>
            </a:r>
            <a:r>
              <a:rPr lang="en-US" altLang="en-US" sz="2400"/>
              <a:t>.</a:t>
            </a:r>
          </a:p>
          <a:p>
            <a:pPr lvl="1"/>
            <a:r>
              <a:rPr lang="en-US" altLang="en-US" sz="2200"/>
              <a:t>The block size B is fixed for each system.</a:t>
            </a:r>
          </a:p>
          <a:p>
            <a:pPr lvl="2"/>
            <a:r>
              <a:rPr lang="en-US" altLang="en-US" sz="2000"/>
              <a:t>Typical block sizes range from B=512 bytes to B=4096 bytes.</a:t>
            </a:r>
          </a:p>
          <a:p>
            <a:pPr lvl="1"/>
            <a:r>
              <a:rPr lang="en-US" altLang="en-US" sz="2200"/>
              <a:t>Whole blocks are transferred between disk and main memory for processing.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24095E77-52B3-4F18-91E4-E5DA6EAEEF05}" type="slidenum">
              <a:rPr lang="en-US" altLang="en-US"/>
              <a:pPr/>
              <a:t>6</a:t>
            </a:fld>
            <a:endParaRPr lang="en-CA" altLang="en-US"/>
          </a:p>
        </p:txBody>
      </p:sp>
      <p:sp>
        <p:nvSpPr>
          <p:cNvPr id="675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Disk Storage Devices (contd.)</a:t>
            </a:r>
          </a:p>
        </p:txBody>
      </p:sp>
      <p:pic>
        <p:nvPicPr>
          <p:cNvPr id="675849" name="Picture 9" descr="fig13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78063"/>
            <a:ext cx="8305800" cy="298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2310F208-AC7A-477A-B820-3A6DF9071910}" type="slidenum">
              <a:rPr lang="en-US" altLang="en-US"/>
              <a:pPr/>
              <a:t>7</a:t>
            </a:fld>
            <a:endParaRPr lang="en-CA" altLang="en-US"/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Disk Storage Devices (contd.)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A </a:t>
            </a:r>
            <a:r>
              <a:rPr lang="en-US" altLang="en-US" sz="2400" b="1"/>
              <a:t>read-write head</a:t>
            </a:r>
            <a:r>
              <a:rPr lang="en-US" altLang="en-US" sz="2400"/>
              <a:t> moves to the track that contains the block to be transferred.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Disk rotation moves the block under the read-write head for reading or writing.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 physical disk block (hardware) address consists of: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a cylinder number (imaginary collection of tracks of same radius from all recorded surfaces)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the track number or surface number (within the cylinder)</a:t>
            </a:r>
          </a:p>
          <a:p>
            <a:pPr lvl="1">
              <a:lnSpc>
                <a:spcPct val="80000"/>
              </a:lnSpc>
            </a:pPr>
            <a:r>
              <a:rPr lang="en-US" altLang="en-US" sz="2200"/>
              <a:t>and block number (within track).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Reading or writing a disk block is time consuming because of the seek time s and rotational delay (latency) </a:t>
            </a:r>
            <a:r>
              <a:rPr lang="en-US" altLang="en-US" sz="2400" b="1"/>
              <a:t>rd</a:t>
            </a:r>
            <a:r>
              <a:rPr lang="en-US" altLang="en-US" sz="240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Double buffering can be used to speed up the transfer of contiguous disk blocks.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8A08F31F-52FE-49CE-8019-FB0064B314BB}" type="slidenum">
              <a:rPr lang="en-US" altLang="en-US"/>
              <a:pPr/>
              <a:t>8</a:t>
            </a:fld>
            <a:endParaRPr lang="en-CA" altLang="en-US"/>
          </a:p>
        </p:txBody>
      </p:sp>
      <p:sp>
        <p:nvSpPr>
          <p:cNvPr id="6799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Disk Storage Devices (contd.)</a:t>
            </a:r>
          </a:p>
        </p:txBody>
      </p:sp>
      <p:pic>
        <p:nvPicPr>
          <p:cNvPr id="679945" name="Picture 9" descr="fig13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46225"/>
            <a:ext cx="6172200" cy="485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13- </a:t>
            </a:r>
            <a:fld id="{2FB816A2-1EC5-4A65-8143-12C9C402B0DD}" type="slidenum">
              <a:rPr lang="en-US" altLang="en-US"/>
              <a:pPr/>
              <a:t>9</a:t>
            </a:fld>
            <a:endParaRPr lang="en-CA" altLang="en-US"/>
          </a:p>
        </p:txBody>
      </p:sp>
      <p:sp>
        <p:nvSpPr>
          <p:cNvPr id="68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7391400" cy="992187"/>
          </a:xfrm>
        </p:spPr>
        <p:txBody>
          <a:bodyPr/>
          <a:lstStyle/>
          <a:p>
            <a:r>
              <a:rPr lang="en-US" altLang="en-US" sz="3200"/>
              <a:t>Typical Disk Parameters</a:t>
            </a:r>
          </a:p>
        </p:txBody>
      </p:sp>
      <p:pic>
        <p:nvPicPr>
          <p:cNvPr id="681993" name="Picture 9" descr="tbl13_0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39560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1995" name="Rectangle 11"/>
          <p:cNvSpPr>
            <a:spLocks noChangeArrowheads="1"/>
          </p:cNvSpPr>
          <p:nvPr/>
        </p:nvSpPr>
        <p:spPr bwMode="auto">
          <a:xfrm>
            <a:off x="5511800" y="6094413"/>
            <a:ext cx="3124200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(Courtesy of Seagate Technology)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970</TotalTime>
  <Words>2537</Words>
  <Application>Microsoft Office PowerPoint</Application>
  <PresentationFormat>Letter Paper (8.5x11 in)</PresentationFormat>
  <Paragraphs>258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Blends</vt:lpstr>
      <vt:lpstr>PowerPoint Presentation</vt:lpstr>
      <vt:lpstr>Chapter 13</vt:lpstr>
      <vt:lpstr>Chapter Outline</vt:lpstr>
      <vt:lpstr>Disk Storage Devices</vt:lpstr>
      <vt:lpstr>Disk Storage Devices (contd.)</vt:lpstr>
      <vt:lpstr>Disk Storage Devices (contd.)</vt:lpstr>
      <vt:lpstr>Disk Storage Devices (contd.)</vt:lpstr>
      <vt:lpstr>Disk Storage Devices (contd.)</vt:lpstr>
      <vt:lpstr>Typical Disk Parameters</vt:lpstr>
      <vt:lpstr>Records</vt:lpstr>
      <vt:lpstr>Blocking</vt:lpstr>
      <vt:lpstr>Files of Records</vt:lpstr>
      <vt:lpstr>Files of Records (contd.)</vt:lpstr>
      <vt:lpstr>Operation on Files</vt:lpstr>
      <vt:lpstr>Unordered Files</vt:lpstr>
      <vt:lpstr>Ordered Files</vt:lpstr>
      <vt:lpstr>Ordered Files (contd.)</vt:lpstr>
      <vt:lpstr>Average Access Times</vt:lpstr>
      <vt:lpstr>Hashed Files</vt:lpstr>
      <vt:lpstr>Hashed Files (contd.)</vt:lpstr>
      <vt:lpstr>Hashed Files (contd.)</vt:lpstr>
      <vt:lpstr>Hashed Files (contd.)</vt:lpstr>
      <vt:lpstr>Hashed Files - Overflow handling</vt:lpstr>
      <vt:lpstr>Dynamic And Extendible Hashed Files</vt:lpstr>
      <vt:lpstr>Dynamic And Extendible Hashing (contd.)</vt:lpstr>
      <vt:lpstr>Extendible Hashing</vt:lpstr>
      <vt:lpstr>Parallelizing Disk Access using RAID Technology.</vt:lpstr>
      <vt:lpstr>RAID Technology (contd.)</vt:lpstr>
      <vt:lpstr>RAID Technology (contd.)</vt:lpstr>
      <vt:lpstr>Use of RAID Technology (contd.)</vt:lpstr>
      <vt:lpstr>Use of RAID Technology (contd.)</vt:lpstr>
      <vt:lpstr>Trends in Disk Technology</vt:lpstr>
      <vt:lpstr>Storage Area Networks</vt:lpstr>
      <vt:lpstr>Storage Area Networks (contd.)</vt:lpstr>
      <vt:lpstr>Summary</vt:lpstr>
    </vt:vector>
  </TitlesOfParts>
  <Manager/>
  <Company>Copyright © 2007 Ramez Elmasri and Shamkant B. Navathe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subject>Disk Storage, Basic File Structures, and Hashing</dc:subject>
  <dc:creator>Elmasri/Navathe</dc:creator>
  <cp:keywords/>
  <dc:description/>
  <cp:lastModifiedBy>Aminu Umar</cp:lastModifiedBy>
  <cp:revision>71</cp:revision>
  <cp:lastPrinted>2001-11-04T00:51:13Z</cp:lastPrinted>
  <dcterms:created xsi:type="dcterms:W3CDTF">2005-02-25T19:46:41Z</dcterms:created>
  <dcterms:modified xsi:type="dcterms:W3CDTF">2015-08-20T20:09:01Z</dcterms:modified>
  <cp:category/>
</cp:coreProperties>
</file>