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5"/>
  </p:notesMasterIdLst>
  <p:handoutMasterIdLst>
    <p:handoutMasterId r:id="rId46"/>
  </p:handoutMasterIdLst>
  <p:sldIdLst>
    <p:sldId id="282" r:id="rId2"/>
    <p:sldId id="326" r:id="rId3"/>
    <p:sldId id="331" r:id="rId4"/>
    <p:sldId id="332" r:id="rId5"/>
    <p:sldId id="333" r:id="rId6"/>
    <p:sldId id="334" r:id="rId7"/>
    <p:sldId id="335" r:id="rId8"/>
    <p:sldId id="336" r:id="rId9"/>
    <p:sldId id="337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4"/>
    <p:sldId id="352" r:id="rId25"/>
    <p:sldId id="353" r:id="rId26"/>
    <p:sldId id="354" r:id="rId27"/>
    <p:sldId id="355" r:id="rId28"/>
    <p:sldId id="356" r:id="rId29"/>
    <p:sldId id="357" r:id="rId30"/>
    <p:sldId id="358" r:id="rId31"/>
    <p:sldId id="359" r:id="rId32"/>
    <p:sldId id="360" r:id="rId33"/>
    <p:sldId id="361" r:id="rId34"/>
    <p:sldId id="362" r:id="rId35"/>
    <p:sldId id="363" r:id="rId36"/>
    <p:sldId id="364" r:id="rId37"/>
    <p:sldId id="365" r:id="rId38"/>
    <p:sldId id="366" r:id="rId39"/>
    <p:sldId id="367" r:id="rId40"/>
    <p:sldId id="368" r:id="rId41"/>
    <p:sldId id="369" r:id="rId42"/>
    <p:sldId id="370" r:id="rId43"/>
    <p:sldId id="374" r:id="rId44"/>
  </p:sldIdLst>
  <p:sldSz cx="9144000" cy="6858000" type="letter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7228"/>
    <a:srgbClr val="6E792B"/>
    <a:srgbClr val="76822E"/>
    <a:srgbClr val="4F571F"/>
    <a:srgbClr val="6F6A07"/>
    <a:srgbClr val="827C08"/>
    <a:srgbClr val="A29B0A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7994" autoAdjust="0"/>
  </p:normalViewPr>
  <p:slideViewPr>
    <p:cSldViewPr snapToObjects="1">
      <p:cViewPr varScale="1">
        <p:scale>
          <a:sx n="74" d="100"/>
          <a:sy n="74" d="100"/>
        </p:scale>
        <p:origin x="1290" y="72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 alt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endParaRPr lang="en-CA" alt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 alt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66A18817-4024-4C18-BEA7-1DA8926857BD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216856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endParaRPr lang="en-CA" altLang="en-US"/>
          </a:p>
        </p:txBody>
      </p:sp>
      <p:sp>
        <p:nvSpPr>
          <p:cNvPr id="614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text styles</a:t>
            </a:r>
          </a:p>
          <a:p>
            <a:pPr lvl="1"/>
            <a:r>
              <a:rPr lang="en-CA" altLang="en-US" smtClean="0"/>
              <a:t>Second level</a:t>
            </a:r>
          </a:p>
          <a:p>
            <a:pPr lvl="2"/>
            <a:r>
              <a:rPr lang="en-CA" altLang="en-US" smtClean="0"/>
              <a:t>Third level</a:t>
            </a:r>
          </a:p>
          <a:p>
            <a:pPr lvl="3"/>
            <a:r>
              <a:rPr lang="en-CA" altLang="en-US" smtClean="0"/>
              <a:t>Fourth level</a:t>
            </a:r>
          </a:p>
          <a:p>
            <a:pPr lvl="4"/>
            <a:r>
              <a:rPr lang="en-CA" altLang="en-US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87360507-E994-4336-ADD5-37D56FAA938A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018844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ED91F8-0600-437C-B850-A8CE9B72207C}" type="slidenum">
              <a:rPr lang="en-CA" altLang="en-US"/>
              <a:pPr/>
              <a:t>1</a:t>
            </a:fld>
            <a:endParaRPr lang="en-CA" altLang="en-US"/>
          </a:p>
        </p:txBody>
      </p:sp>
      <p:sp>
        <p:nvSpPr>
          <p:cNvPr id="5120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3577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166FEF-6DF2-4E7B-AD8A-9955E714CB6F}" type="slidenum">
              <a:rPr lang="en-CA" altLang="en-US"/>
              <a:pPr/>
              <a:t>10</a:t>
            </a:fld>
            <a:endParaRPr lang="en-CA" altLang="en-US"/>
          </a:p>
        </p:txBody>
      </p:sp>
      <p:sp>
        <p:nvSpPr>
          <p:cNvPr id="70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3005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55F53E-4BC3-4A5C-AA5A-EEBDEBE02EBC}" type="slidenum">
              <a:rPr lang="en-CA" altLang="en-US"/>
              <a:pPr/>
              <a:t>11</a:t>
            </a:fld>
            <a:endParaRPr lang="en-CA" altLang="en-US"/>
          </a:p>
        </p:txBody>
      </p:sp>
      <p:sp>
        <p:nvSpPr>
          <p:cNvPr id="70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6167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299FB3-CF54-435D-882C-FABFDA58440F}" type="slidenum">
              <a:rPr lang="en-CA" altLang="en-US"/>
              <a:pPr/>
              <a:t>12</a:t>
            </a:fld>
            <a:endParaRPr lang="en-CA" altLang="en-US"/>
          </a:p>
        </p:txBody>
      </p:sp>
      <p:sp>
        <p:nvSpPr>
          <p:cNvPr id="70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051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DAC3C4-ED12-4C9A-93CB-CC969BC7B996}" type="slidenum">
              <a:rPr lang="en-CA" altLang="en-US"/>
              <a:pPr/>
              <a:t>13</a:t>
            </a:fld>
            <a:endParaRPr lang="en-CA" altLang="en-US"/>
          </a:p>
        </p:txBody>
      </p:sp>
      <p:sp>
        <p:nvSpPr>
          <p:cNvPr id="707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95043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593831-A478-4C23-8556-8146CFA38618}" type="slidenum">
              <a:rPr lang="en-CA" altLang="en-US"/>
              <a:pPr/>
              <a:t>14</a:t>
            </a:fld>
            <a:endParaRPr lang="en-CA" altLang="en-US"/>
          </a:p>
        </p:txBody>
      </p:sp>
      <p:sp>
        <p:nvSpPr>
          <p:cNvPr id="70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4506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CB7611-F640-49C4-A249-6B13869EFFDB}" type="slidenum">
              <a:rPr lang="en-CA" altLang="en-US"/>
              <a:pPr/>
              <a:t>15</a:t>
            </a:fld>
            <a:endParaRPr lang="en-CA" altLang="en-US"/>
          </a:p>
        </p:txBody>
      </p:sp>
      <p:sp>
        <p:nvSpPr>
          <p:cNvPr id="71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4242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4E44B3-928F-4D74-B7E6-C746ECB49042}" type="slidenum">
              <a:rPr lang="en-CA" altLang="en-US"/>
              <a:pPr/>
              <a:t>16</a:t>
            </a:fld>
            <a:endParaRPr lang="en-CA" altLang="en-US"/>
          </a:p>
        </p:txBody>
      </p:sp>
      <p:sp>
        <p:nvSpPr>
          <p:cNvPr id="71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1973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927565-B3A1-4F59-BD36-4C818ACE9846}" type="slidenum">
              <a:rPr lang="en-CA" altLang="en-US"/>
              <a:pPr/>
              <a:t>17</a:t>
            </a:fld>
            <a:endParaRPr lang="en-CA" altLang="en-US"/>
          </a:p>
        </p:txBody>
      </p:sp>
      <p:sp>
        <p:nvSpPr>
          <p:cNvPr id="71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07584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EAE723-C318-4B76-8D8F-CAD2D9C1F52C}" type="slidenum">
              <a:rPr lang="en-CA" altLang="en-US"/>
              <a:pPr/>
              <a:t>18</a:t>
            </a:fld>
            <a:endParaRPr lang="en-CA" altLang="en-US"/>
          </a:p>
        </p:txBody>
      </p:sp>
      <p:sp>
        <p:nvSpPr>
          <p:cNvPr id="71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97095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3BFF04-1AFD-4D71-86C5-0B8D97F96F2E}" type="slidenum">
              <a:rPr lang="en-CA" altLang="en-US"/>
              <a:pPr/>
              <a:t>19</a:t>
            </a:fld>
            <a:endParaRPr lang="en-CA" altLang="en-US"/>
          </a:p>
        </p:txBody>
      </p:sp>
      <p:sp>
        <p:nvSpPr>
          <p:cNvPr id="719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3190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09B648-8F6E-4FE1-8AAE-E00425F10B1A}" type="slidenum">
              <a:rPr lang="en-CA" altLang="en-US"/>
              <a:pPr/>
              <a:t>2</a:t>
            </a:fld>
            <a:endParaRPr lang="en-CA" altLang="en-US"/>
          </a:p>
        </p:txBody>
      </p:sp>
      <p:sp>
        <p:nvSpPr>
          <p:cNvPr id="66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86233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574A23-2E52-4700-87B6-FE1A8507D798}" type="slidenum">
              <a:rPr lang="en-CA" altLang="en-US"/>
              <a:pPr/>
              <a:t>20</a:t>
            </a:fld>
            <a:endParaRPr lang="en-CA" altLang="en-US"/>
          </a:p>
        </p:txBody>
      </p:sp>
      <p:sp>
        <p:nvSpPr>
          <p:cNvPr id="721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71183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B59D4C-AC5E-4FC5-B583-59C289459F0A}" type="slidenum">
              <a:rPr lang="en-CA" altLang="en-US"/>
              <a:pPr/>
              <a:t>21</a:t>
            </a:fld>
            <a:endParaRPr lang="en-CA" altLang="en-US"/>
          </a:p>
        </p:txBody>
      </p:sp>
      <p:sp>
        <p:nvSpPr>
          <p:cNvPr id="72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91700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C3D01-372C-49F4-AF96-B7B8F5BC9F93}" type="slidenum">
              <a:rPr lang="en-CA" altLang="en-US"/>
              <a:pPr/>
              <a:t>22</a:t>
            </a:fld>
            <a:endParaRPr lang="en-CA" altLang="en-US"/>
          </a:p>
        </p:txBody>
      </p:sp>
      <p:sp>
        <p:nvSpPr>
          <p:cNvPr id="726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50509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05E6E8-C0CE-409E-BC94-6C187DF20E74}" type="slidenum">
              <a:rPr lang="en-CA" altLang="en-US"/>
              <a:pPr/>
              <a:t>23</a:t>
            </a:fld>
            <a:endParaRPr lang="en-CA" altLang="en-US"/>
          </a:p>
        </p:txBody>
      </p:sp>
      <p:sp>
        <p:nvSpPr>
          <p:cNvPr id="728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89136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E8B1D3-6812-4A41-B953-945378390494}" type="slidenum">
              <a:rPr lang="en-CA" altLang="en-US"/>
              <a:pPr/>
              <a:t>24</a:t>
            </a:fld>
            <a:endParaRPr lang="en-CA" altLang="en-US"/>
          </a:p>
        </p:txBody>
      </p:sp>
      <p:sp>
        <p:nvSpPr>
          <p:cNvPr id="7301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59170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B056A7-7ED3-41A5-9D08-F24C1F3F2A8A}" type="slidenum">
              <a:rPr lang="en-CA" altLang="en-US"/>
              <a:pPr/>
              <a:t>25</a:t>
            </a:fld>
            <a:endParaRPr lang="en-CA" altLang="en-US"/>
          </a:p>
        </p:txBody>
      </p:sp>
      <p:sp>
        <p:nvSpPr>
          <p:cNvPr id="7321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74837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7E662D-C003-4180-991E-9109E057B33B}" type="slidenum">
              <a:rPr lang="en-CA" altLang="en-US"/>
              <a:pPr/>
              <a:t>26</a:t>
            </a:fld>
            <a:endParaRPr lang="en-CA" altLang="en-US"/>
          </a:p>
        </p:txBody>
      </p:sp>
      <p:sp>
        <p:nvSpPr>
          <p:cNvPr id="7342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71119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56687-F28E-4737-A2FD-34A88E44B972}" type="slidenum">
              <a:rPr lang="en-CA" altLang="en-US"/>
              <a:pPr/>
              <a:t>27</a:t>
            </a:fld>
            <a:endParaRPr lang="en-CA" altLang="en-US"/>
          </a:p>
        </p:txBody>
      </p:sp>
      <p:sp>
        <p:nvSpPr>
          <p:cNvPr id="736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274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A9C79A-AF58-43BB-AFFB-1A11B65EF4B7}" type="slidenum">
              <a:rPr lang="en-CA" altLang="en-US"/>
              <a:pPr/>
              <a:t>28</a:t>
            </a:fld>
            <a:endParaRPr lang="en-CA" altLang="en-US"/>
          </a:p>
        </p:txBody>
      </p:sp>
      <p:sp>
        <p:nvSpPr>
          <p:cNvPr id="7383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12299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A00F3-BD47-4797-B473-989CAA608CED}" type="slidenum">
              <a:rPr lang="en-CA" altLang="en-US"/>
              <a:pPr/>
              <a:t>29</a:t>
            </a:fld>
            <a:endParaRPr lang="en-CA" altLang="en-US"/>
          </a:p>
        </p:txBody>
      </p:sp>
      <p:sp>
        <p:nvSpPr>
          <p:cNvPr id="7403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9160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91C8BA-5600-4D8C-90F2-B8803CA578DC}" type="slidenum">
              <a:rPr lang="en-CA" altLang="en-US"/>
              <a:pPr/>
              <a:t>3</a:t>
            </a:fld>
            <a:endParaRPr lang="en-CA" altLang="en-US"/>
          </a:p>
        </p:txBody>
      </p:sp>
      <p:sp>
        <p:nvSpPr>
          <p:cNvPr id="68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39091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D9D600-5483-485E-B99B-A9B4D37FEDC3}" type="slidenum">
              <a:rPr lang="en-CA" altLang="en-US"/>
              <a:pPr/>
              <a:t>30</a:t>
            </a:fld>
            <a:endParaRPr lang="en-CA" altLang="en-US"/>
          </a:p>
        </p:txBody>
      </p:sp>
      <p:sp>
        <p:nvSpPr>
          <p:cNvPr id="7424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81442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0A6371-6C5D-4178-BA20-1C8D86CC905C}" type="slidenum">
              <a:rPr lang="en-CA" altLang="en-US"/>
              <a:pPr/>
              <a:t>31</a:t>
            </a:fld>
            <a:endParaRPr lang="en-CA" altLang="en-US"/>
          </a:p>
        </p:txBody>
      </p:sp>
      <p:sp>
        <p:nvSpPr>
          <p:cNvPr id="744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04083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F386F7-46FE-400F-B072-C0728FD49CEB}" type="slidenum">
              <a:rPr lang="en-CA" altLang="en-US"/>
              <a:pPr/>
              <a:t>32</a:t>
            </a:fld>
            <a:endParaRPr lang="en-CA" altLang="en-US"/>
          </a:p>
        </p:txBody>
      </p:sp>
      <p:sp>
        <p:nvSpPr>
          <p:cNvPr id="7464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11455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709598-E65E-4D72-B936-462104DD0CB7}" type="slidenum">
              <a:rPr lang="en-CA" altLang="en-US"/>
              <a:pPr/>
              <a:t>33</a:t>
            </a:fld>
            <a:endParaRPr lang="en-CA" altLang="en-US"/>
          </a:p>
        </p:txBody>
      </p:sp>
      <p:sp>
        <p:nvSpPr>
          <p:cNvPr id="7485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095141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3826C2-5587-4F9B-86B7-7A73A581CB5A}" type="slidenum">
              <a:rPr lang="en-CA" altLang="en-US"/>
              <a:pPr/>
              <a:t>34</a:t>
            </a:fld>
            <a:endParaRPr lang="en-CA" altLang="en-US"/>
          </a:p>
        </p:txBody>
      </p:sp>
      <p:sp>
        <p:nvSpPr>
          <p:cNvPr id="7505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4077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B40CB3-14F1-48CA-8263-059FA797AEB5}" type="slidenum">
              <a:rPr lang="en-CA" altLang="en-US"/>
              <a:pPr/>
              <a:t>35</a:t>
            </a:fld>
            <a:endParaRPr lang="en-CA" altLang="en-US"/>
          </a:p>
        </p:txBody>
      </p:sp>
      <p:sp>
        <p:nvSpPr>
          <p:cNvPr id="7526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061865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B2FFC8-6FAA-4AE3-96E5-1C23BCFB4C91}" type="slidenum">
              <a:rPr lang="en-CA" altLang="en-US"/>
              <a:pPr/>
              <a:t>36</a:t>
            </a:fld>
            <a:endParaRPr lang="en-CA" altLang="en-US"/>
          </a:p>
        </p:txBody>
      </p:sp>
      <p:sp>
        <p:nvSpPr>
          <p:cNvPr id="7546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57258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DFBA1D-2A9F-465A-8D7B-34AC92300487}" type="slidenum">
              <a:rPr lang="en-CA" altLang="en-US"/>
              <a:pPr/>
              <a:t>37</a:t>
            </a:fld>
            <a:endParaRPr lang="en-CA" altLang="en-US"/>
          </a:p>
        </p:txBody>
      </p:sp>
      <p:sp>
        <p:nvSpPr>
          <p:cNvPr id="7567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84218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B7928E-84BB-4DEA-8E5B-6BE14AD904E1}" type="slidenum">
              <a:rPr lang="en-CA" altLang="en-US"/>
              <a:pPr/>
              <a:t>38</a:t>
            </a:fld>
            <a:endParaRPr lang="en-CA" altLang="en-US"/>
          </a:p>
        </p:txBody>
      </p:sp>
      <p:sp>
        <p:nvSpPr>
          <p:cNvPr id="7587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35527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876430-EA09-4249-B0EF-BBBE319E6E62}" type="slidenum">
              <a:rPr lang="en-CA" altLang="en-US"/>
              <a:pPr/>
              <a:t>39</a:t>
            </a:fld>
            <a:endParaRPr lang="en-CA" altLang="en-US"/>
          </a:p>
        </p:txBody>
      </p:sp>
      <p:sp>
        <p:nvSpPr>
          <p:cNvPr id="7608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6505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B10CCB-12C4-4EBE-95E8-629F1C7491A6}" type="slidenum">
              <a:rPr lang="en-CA" altLang="en-US"/>
              <a:pPr/>
              <a:t>4</a:t>
            </a:fld>
            <a:endParaRPr lang="en-CA" altLang="en-US"/>
          </a:p>
        </p:txBody>
      </p:sp>
      <p:sp>
        <p:nvSpPr>
          <p:cNvPr id="68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698010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90EA70-EC61-405F-8536-D44D8D1DB2B4}" type="slidenum">
              <a:rPr lang="en-CA" altLang="en-US"/>
              <a:pPr/>
              <a:t>40</a:t>
            </a:fld>
            <a:endParaRPr lang="en-CA" altLang="en-US"/>
          </a:p>
        </p:txBody>
      </p:sp>
      <p:sp>
        <p:nvSpPr>
          <p:cNvPr id="7628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391789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B87853-8795-4A1D-8367-D4571F48643D}" type="slidenum">
              <a:rPr lang="en-CA" altLang="en-US"/>
              <a:pPr/>
              <a:t>41</a:t>
            </a:fld>
            <a:endParaRPr lang="en-CA" altLang="en-US"/>
          </a:p>
        </p:txBody>
      </p:sp>
      <p:sp>
        <p:nvSpPr>
          <p:cNvPr id="7649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951126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544D70-BF4D-440E-8BC6-EBD032C23F25}" type="slidenum">
              <a:rPr lang="en-CA" altLang="en-US"/>
              <a:pPr/>
              <a:t>42</a:t>
            </a:fld>
            <a:endParaRPr lang="en-CA" altLang="en-US"/>
          </a:p>
        </p:txBody>
      </p:sp>
      <p:sp>
        <p:nvSpPr>
          <p:cNvPr id="7669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34104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6E1F66-D66B-4523-8FB2-ABDDDBA9C7D0}" type="slidenum">
              <a:rPr lang="en-CA" altLang="en-US"/>
              <a:pPr/>
              <a:t>43</a:t>
            </a:fld>
            <a:endParaRPr lang="en-CA" altLang="en-US"/>
          </a:p>
        </p:txBody>
      </p:sp>
      <p:sp>
        <p:nvSpPr>
          <p:cNvPr id="7761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7538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05451F-2E14-485D-AC3B-9814FAFF6FA5}" type="slidenum">
              <a:rPr lang="en-CA" altLang="en-US"/>
              <a:pPr/>
              <a:t>5</a:t>
            </a:fld>
            <a:endParaRPr lang="en-CA" altLang="en-US"/>
          </a:p>
        </p:txBody>
      </p:sp>
      <p:sp>
        <p:nvSpPr>
          <p:cNvPr id="69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9556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6EAB83-6120-4B48-ACC0-C4526CE93C90}" type="slidenum">
              <a:rPr lang="en-CA" altLang="en-US"/>
              <a:pPr/>
              <a:t>6</a:t>
            </a:fld>
            <a:endParaRPr lang="en-CA" altLang="en-US"/>
          </a:p>
        </p:txBody>
      </p:sp>
      <p:sp>
        <p:nvSpPr>
          <p:cNvPr id="69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8888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19C879-5997-45B6-B028-F14D83D4EA61}" type="slidenum">
              <a:rPr lang="en-CA" altLang="en-US"/>
              <a:pPr/>
              <a:t>7</a:t>
            </a:fld>
            <a:endParaRPr lang="en-CA" altLang="en-US"/>
          </a:p>
        </p:txBody>
      </p:sp>
      <p:sp>
        <p:nvSpPr>
          <p:cNvPr id="69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2250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3553EB-B9CA-4019-A84B-831CD4C5638A}" type="slidenum">
              <a:rPr lang="en-CA" altLang="en-US"/>
              <a:pPr/>
              <a:t>8</a:t>
            </a:fld>
            <a:endParaRPr lang="en-CA" altLang="en-US"/>
          </a:p>
        </p:txBody>
      </p:sp>
      <p:sp>
        <p:nvSpPr>
          <p:cNvPr id="69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285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69E9E-54E9-4E5D-93CA-7BF56616DD6C}" type="slidenum">
              <a:rPr lang="en-CA" altLang="en-US"/>
              <a:pPr/>
              <a:t>9</a:t>
            </a:fld>
            <a:endParaRPr lang="en-CA" altLang="en-US"/>
          </a:p>
        </p:txBody>
      </p:sp>
      <p:sp>
        <p:nvSpPr>
          <p:cNvPr id="69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461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0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4000"/>
                </a:srgbClr>
              </a:gs>
              <a:gs pos="100000">
                <a:srgbClr val="677228">
                  <a:gamma/>
                  <a:shade val="87843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3" name="Rectangle 47"/>
          <p:cNvSpPr>
            <a:spLocks noChangeArrowheads="1"/>
          </p:cNvSpPr>
          <p:nvPr userDrawn="1"/>
        </p:nvSpPr>
        <p:spPr bwMode="auto">
          <a:xfrm rot="-54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4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4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en-US" altLang="en-US"/>
              <a:t>Copyright © 2007 </a:t>
            </a:r>
            <a:r>
              <a:rPr lang="en-US" altLang="en-US">
                <a:solidFill>
                  <a:srgbClr val="000000"/>
                </a:solidFill>
              </a:rPr>
              <a:t>Ramez Elmasri and Shamkant B. Navathe</a:t>
            </a:r>
          </a:p>
        </p:txBody>
      </p:sp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pic>
        <p:nvPicPr>
          <p:cNvPr id="4131" name="Picture 35" descr="awtri_4c UPDATE_col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pic>
        <p:nvPicPr>
          <p:cNvPr id="4142" name="Picture 46" descr="elmasri_thumb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12- </a:t>
            </a:r>
            <a:fld id="{9309841B-A33D-4905-AC3F-621E33D337B6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8791606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12- </a:t>
            </a:r>
            <a:fld id="{791E1A59-655F-4C07-A738-EAC9C59580A7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12053112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12- </a:t>
            </a:r>
            <a:fld id="{EA8211EA-5545-467D-AA8E-58D67D483DDE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20848579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12- </a:t>
            </a:r>
            <a:fld id="{134CB94B-3E6B-47B4-BF19-16D83D53C0CE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71353124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12- </a:t>
            </a:r>
            <a:fld id="{83FC1ADE-3428-4916-B125-8183243BD6CD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82629814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12- </a:t>
            </a:r>
            <a:fld id="{E73C28E7-EB6C-411D-9D86-D837198A174B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17073158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12- </a:t>
            </a:r>
            <a:fld id="{CC79E054-62BD-418B-A804-39BC547596EA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0442925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12- </a:t>
            </a:r>
            <a:fld id="{0145DBC1-73CF-4EBF-8AB9-76B8A33A485C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95585645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12- </a:t>
            </a:r>
            <a:fld id="{2E3BF266-6158-40D8-982D-64088F08E805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2594154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12- </a:t>
            </a:r>
            <a:fld id="{46EE720D-DDC7-44A0-A561-84E62EE8E824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22100609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7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3110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3200">
                <a:latin typeface="Tahoma" panose="020B0604030504040204" pitchFamily="34" charset="0"/>
              </a:endParaRPr>
            </a:p>
          </p:txBody>
        </p:sp>
        <p:grpSp>
          <p:nvGrpSpPr>
            <p:cNvPr id="3116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3115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99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pPr algn="ctr"/>
                <a:endParaRPr kumimoji="1" lang="en-US" altLang="en-US" sz="3200">
                  <a:latin typeface="Tahoma" panose="020B0604030504040204" pitchFamily="34" charset="0"/>
                </a:endParaRPr>
              </a:p>
            </p:txBody>
          </p:sp>
          <p:sp>
            <p:nvSpPr>
              <p:cNvPr id="3104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99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pPr algn="ctr"/>
                <a:endParaRPr kumimoji="1" lang="en-US" altLang="en-US" sz="3200">
                  <a:latin typeface="Tahoma" panose="020B0604030504040204" pitchFamily="34" charset="0"/>
                </a:endParaRPr>
              </a:p>
            </p:txBody>
          </p:sp>
        </p:grpSp>
      </p:grpSp>
      <p:sp>
        <p:nvSpPr>
          <p:cNvPr id="3109" name="Rectangle 37"/>
          <p:cNvSpPr>
            <a:spLocks noChangeArrowheads="1"/>
          </p:cNvSpPr>
          <p:nvPr userDrawn="1"/>
        </p:nvSpPr>
        <p:spPr bwMode="gray">
          <a:xfrm rot="162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kumimoji="1" lang="en-US" altLang="en-US" sz="3200">
              <a:latin typeface="Tahoma" panose="020B0604030504040204" pitchFamily="34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990033"/>
                </a:solidFill>
              </a:defRPr>
            </a:lvl1pPr>
          </a:lstStyle>
          <a:p>
            <a:r>
              <a:rPr lang="en-US" altLang="en-US"/>
              <a:t>Slide 12- </a:t>
            </a:r>
            <a:fld id="{A4D8B0BF-922F-4484-A0E8-2C30EE90E263}" type="slidenum">
              <a:rPr lang="en-US" altLang="en-US"/>
              <a:pPr/>
              <a:t>‹#›</a:t>
            </a:fld>
            <a:endParaRPr lang="en-CA" altLang="en-US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en-US" altLang="en-US" sz="900"/>
              <a:t>Copyright © 2007 </a:t>
            </a:r>
            <a:r>
              <a:rPr lang="en-US" altLang="en-US" sz="900">
                <a:solidFill>
                  <a:srgbClr val="000000"/>
                </a:solidFill>
              </a:rPr>
              <a:t>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rgbClr val="8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 kern="1200">
          <a:solidFill>
            <a:srgbClr val="800000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 kern="1200">
          <a:solidFill>
            <a:srgbClr val="800000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746896C8-ABA8-4F0A-836A-CB87CBF25852}" type="slidenum">
              <a:rPr lang="en-US" altLang="en-US"/>
              <a:pPr/>
              <a:t>1</a:t>
            </a:fld>
            <a:endParaRPr lang="en-CA" altLang="en-US"/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412683" name="Picture 11" descr="Elmasri_co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52FC27FA-194E-4FF5-BC1F-66E7729D2A47}" type="slidenum">
              <a:rPr lang="en-US" altLang="en-US"/>
              <a:pPr/>
              <a:t>10</a:t>
            </a:fld>
            <a:endParaRPr lang="en-CA" altLang="en-US"/>
          </a:p>
        </p:txBody>
      </p:sp>
      <p:sp>
        <p:nvSpPr>
          <p:cNvPr id="70042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Database Design Process	</a:t>
            </a:r>
          </a:p>
        </p:txBody>
      </p:sp>
      <p:sp>
        <p:nvSpPr>
          <p:cNvPr id="700426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Problem</a:t>
            </a:r>
          </a:p>
          <a:p>
            <a:pPr lvl="1"/>
            <a:r>
              <a:rPr lang="en-US" altLang="en-US"/>
              <a:t>Design the logical and physical structure of one or more databases to accommodate the information needs of the users in an organization for a defined set of applications.</a:t>
            </a:r>
          </a:p>
          <a:p>
            <a:r>
              <a:rPr lang="en-US" altLang="en-US"/>
              <a:t>Goals</a:t>
            </a:r>
          </a:p>
          <a:p>
            <a:pPr lvl="1"/>
            <a:r>
              <a:rPr lang="en-US" altLang="en-US"/>
              <a:t>Satisfy the content requirements</a:t>
            </a:r>
          </a:p>
          <a:p>
            <a:pPr lvl="1"/>
            <a:r>
              <a:rPr lang="en-US" altLang="en-US"/>
              <a:t>Provide easy structuring of information</a:t>
            </a:r>
          </a:p>
          <a:p>
            <a:pPr lvl="1"/>
            <a:r>
              <a:rPr lang="en-US" altLang="en-US"/>
              <a:t>Support processing requirements and performance objectives</a:t>
            </a:r>
          </a:p>
        </p:txBody>
      </p:sp>
      <p:sp>
        <p:nvSpPr>
          <p:cNvPr id="700419" name="Rectangle 3"/>
          <p:cNvSpPr>
            <a:spLocks noChangeArrowheads="1"/>
          </p:cNvSpPr>
          <p:nvPr/>
        </p:nvSpPr>
        <p:spPr bwMode="auto">
          <a:xfrm>
            <a:off x="685800" y="1747838"/>
            <a:ext cx="809942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lvl="1">
              <a:lnSpc>
                <a:spcPct val="90000"/>
              </a:lnSpc>
            </a:pPr>
            <a:endParaRPr lang="en-US" altLang="en-US" sz="20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808108E5-5A27-449F-87FC-8A9260379863}" type="slidenum">
              <a:rPr lang="en-US" altLang="en-US"/>
              <a:pPr/>
              <a:t>11</a:t>
            </a:fld>
            <a:endParaRPr lang="en-CA" altLang="en-US"/>
          </a:p>
        </p:txBody>
      </p:sp>
      <p:sp>
        <p:nvSpPr>
          <p:cNvPr id="702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Phases of Database Design and Implementation Process  </a:t>
            </a:r>
          </a:p>
        </p:txBody>
      </p:sp>
      <p:sp>
        <p:nvSpPr>
          <p:cNvPr id="70247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Requirements  Collections and Analysis</a:t>
            </a:r>
          </a:p>
          <a:p>
            <a:r>
              <a:rPr lang="en-US" altLang="en-US"/>
              <a:t>Conceptual Database Design</a:t>
            </a:r>
          </a:p>
          <a:p>
            <a:r>
              <a:rPr lang="en-US" altLang="en-US"/>
              <a:t>Choice of a DBMS</a:t>
            </a:r>
          </a:p>
          <a:p>
            <a:r>
              <a:rPr lang="en-US" altLang="en-US"/>
              <a:t>Data Model Mapping (Logical Database Design)</a:t>
            </a:r>
          </a:p>
          <a:p>
            <a:r>
              <a:rPr lang="en-US" altLang="en-US"/>
              <a:t>Physical Database Design</a:t>
            </a:r>
          </a:p>
          <a:p>
            <a:r>
              <a:rPr lang="en-US" altLang="en-US"/>
              <a:t>Database System Implementation and Tuning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FCB9B670-E51C-4993-AAB9-B1B13E190EBF}" type="slidenum">
              <a:rPr lang="en-US" altLang="en-US"/>
              <a:pPr/>
              <a:t>12</a:t>
            </a:fld>
            <a:endParaRPr lang="en-CA" altLang="en-US"/>
          </a:p>
        </p:txBody>
      </p:sp>
      <p:sp>
        <p:nvSpPr>
          <p:cNvPr id="7045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Phases of Database Design and Implementation Process  (contd.)</a:t>
            </a:r>
          </a:p>
        </p:txBody>
      </p:sp>
      <p:sp>
        <p:nvSpPr>
          <p:cNvPr id="70451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Requirements  Collections and Analysis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Identifying Users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Interacting with users to gather requirements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Time consuming BUT very important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Very expensive to fix requirements error</a:t>
            </a:r>
          </a:p>
          <a:p>
            <a:pPr lvl="2">
              <a:lnSpc>
                <a:spcPct val="90000"/>
              </a:lnSpc>
            </a:pPr>
            <a:endParaRPr lang="en-US" altLang="en-US" sz="2000"/>
          </a:p>
          <a:p>
            <a:pPr>
              <a:lnSpc>
                <a:spcPct val="90000"/>
              </a:lnSpc>
            </a:pPr>
            <a:r>
              <a:rPr lang="en-US" altLang="en-US" sz="2400"/>
              <a:t>Conceptual Database Design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Produce a conceptual schema for the database that is independent of a specific DBMS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Involves two parallel activities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Conceptual Schema Design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Transaction and Application Design</a:t>
            </a:r>
          </a:p>
          <a:p>
            <a:pPr lvl="1">
              <a:lnSpc>
                <a:spcPct val="90000"/>
              </a:lnSpc>
            </a:pPr>
            <a:endParaRPr lang="en-US" altLang="en-US" sz="22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CF2574FF-948A-429B-BB0F-E64354A8E4CD}" type="slidenum">
              <a:rPr lang="en-US" altLang="en-US"/>
              <a:pPr/>
              <a:t>13</a:t>
            </a:fld>
            <a:endParaRPr lang="en-CA" altLang="en-US"/>
          </a:p>
        </p:txBody>
      </p:sp>
      <p:sp>
        <p:nvSpPr>
          <p:cNvPr id="7065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Conceptual Schema Design</a:t>
            </a:r>
          </a:p>
        </p:txBody>
      </p:sp>
      <p:sp>
        <p:nvSpPr>
          <p:cNvPr id="70656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Goal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Complete understanding of the database structure, semantics, interrelationships and constraints</a:t>
            </a:r>
          </a:p>
          <a:p>
            <a:pPr lvl="1"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Serves as a stable description of the database contents</a:t>
            </a:r>
          </a:p>
          <a:p>
            <a:pPr>
              <a:lnSpc>
                <a:spcPct val="90000"/>
              </a:lnSpc>
            </a:pPr>
            <a:r>
              <a:rPr lang="en-US" altLang="en-US"/>
              <a:t>Good understanding crucial for the users and designers</a:t>
            </a:r>
          </a:p>
          <a:p>
            <a:pPr>
              <a:lnSpc>
                <a:spcPct val="90000"/>
              </a:lnSpc>
            </a:pPr>
            <a:r>
              <a:rPr lang="en-US" altLang="en-US"/>
              <a:t>Diagrammatic description serves as an excellent communication tool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3C6A97EF-5F5A-45AF-89CE-F7D28D660F74}" type="slidenum">
              <a:rPr lang="en-US" altLang="en-US"/>
              <a:pPr/>
              <a:t>14</a:t>
            </a:fld>
            <a:endParaRPr lang="en-CA" altLang="en-US"/>
          </a:p>
        </p:txBody>
      </p:sp>
      <p:sp>
        <p:nvSpPr>
          <p:cNvPr id="7086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Desired Characteristics of Conceptual Data Model</a:t>
            </a:r>
          </a:p>
        </p:txBody>
      </p:sp>
      <p:sp>
        <p:nvSpPr>
          <p:cNvPr id="70861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Expressiveness</a:t>
            </a:r>
          </a:p>
          <a:p>
            <a:pPr lvl="1"/>
            <a:r>
              <a:rPr lang="en-US" altLang="en-US" sz="2200"/>
              <a:t>Able to distinguish different types of data, relationships and constraints</a:t>
            </a:r>
          </a:p>
          <a:p>
            <a:r>
              <a:rPr lang="en-US" altLang="en-US" sz="2400"/>
              <a:t>Simplicity and Understandability</a:t>
            </a:r>
          </a:p>
          <a:p>
            <a:pPr lvl="1"/>
            <a:r>
              <a:rPr lang="en-US" altLang="en-US" sz="2200"/>
              <a:t>Easy to understand</a:t>
            </a:r>
          </a:p>
          <a:p>
            <a:r>
              <a:rPr lang="en-US" altLang="en-US" sz="2400"/>
              <a:t>Minimality</a:t>
            </a:r>
          </a:p>
          <a:p>
            <a:pPr lvl="1"/>
            <a:r>
              <a:rPr lang="en-US" altLang="en-US" sz="2200"/>
              <a:t>Small number of distinct basic concepts</a:t>
            </a:r>
          </a:p>
          <a:p>
            <a:r>
              <a:rPr lang="en-US" altLang="en-US" sz="2400"/>
              <a:t>Diagrammatic Representation</a:t>
            </a:r>
          </a:p>
          <a:p>
            <a:pPr lvl="1"/>
            <a:r>
              <a:rPr lang="en-US" altLang="en-US" sz="2200"/>
              <a:t>Diagrammatic notation for representing conceptual schema</a:t>
            </a:r>
          </a:p>
          <a:p>
            <a:r>
              <a:rPr lang="en-US" altLang="en-US" sz="2400"/>
              <a:t>Formality</a:t>
            </a:r>
          </a:p>
          <a:p>
            <a:pPr lvl="1"/>
            <a:r>
              <a:rPr lang="en-US" altLang="en-US" sz="2200"/>
              <a:t>Formal unambiguous specification of data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65A89E78-C784-40C9-B658-4C1516992856}" type="slidenum">
              <a:rPr lang="en-US" altLang="en-US"/>
              <a:pPr/>
              <a:t>15</a:t>
            </a:fld>
            <a:endParaRPr lang="en-CA" altLang="en-US"/>
          </a:p>
        </p:txBody>
      </p:sp>
      <p:sp>
        <p:nvSpPr>
          <p:cNvPr id="7106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Approaches to Conceptual Schema Design</a:t>
            </a:r>
          </a:p>
        </p:txBody>
      </p:sp>
      <p:sp>
        <p:nvSpPr>
          <p:cNvPr id="71066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Centralized Schema Design Approach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Also known as one-shot approach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Requirements of different applications and user groups are merged into a single set of requirements and a single schema is designed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Time consuming, places the burden on DBA to reconcile conflicts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View Integration Approach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Schema is designed for each user group or application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These schemas are then merged into a global conceptual schema during the view integration phase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More practical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7A0B9EFE-8C28-489A-AC75-9B3FBA38C0CE}" type="slidenum">
              <a:rPr lang="en-US" altLang="en-US"/>
              <a:pPr/>
              <a:t>16</a:t>
            </a:fld>
            <a:endParaRPr lang="en-CA" altLang="en-US"/>
          </a:p>
        </p:txBody>
      </p:sp>
      <p:sp>
        <p:nvSpPr>
          <p:cNvPr id="7127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Strategies for Schema Design</a:t>
            </a:r>
          </a:p>
        </p:txBody>
      </p:sp>
      <p:sp>
        <p:nvSpPr>
          <p:cNvPr id="7127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113088" cy="4038600"/>
          </a:xfrm>
        </p:spPr>
        <p:txBody>
          <a:bodyPr/>
          <a:lstStyle/>
          <a:p>
            <a:r>
              <a:rPr lang="en-US" altLang="en-US" sz="2400"/>
              <a:t>Top Down Strategy</a:t>
            </a:r>
          </a:p>
          <a:p>
            <a:pPr lvl="1"/>
            <a:r>
              <a:rPr lang="en-US" altLang="en-US" sz="2200"/>
              <a:t>Start with a schema containing high-level abstractions and then apply successive top-down refinements</a:t>
            </a:r>
          </a:p>
        </p:txBody>
      </p:sp>
      <p:pic>
        <p:nvPicPr>
          <p:cNvPr id="712712" name="Picture 8" descr="fig12_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600200"/>
            <a:ext cx="4953000" cy="481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4BD5DD95-8F88-4AF8-90C0-76B74E283212}" type="slidenum">
              <a:rPr lang="en-US" altLang="en-US"/>
              <a:pPr/>
              <a:t>17</a:t>
            </a:fld>
            <a:endParaRPr lang="en-CA" altLang="en-US"/>
          </a:p>
        </p:txBody>
      </p:sp>
      <p:sp>
        <p:nvSpPr>
          <p:cNvPr id="7147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Strategies for Schema Design (contd.)</a:t>
            </a:r>
          </a:p>
        </p:txBody>
      </p:sp>
      <p:sp>
        <p:nvSpPr>
          <p:cNvPr id="71475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39713" y="1600200"/>
            <a:ext cx="2732087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Bottom-Up Strategy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Start with a schema containing basics abstractions and then combine or add to these abstractions</a:t>
            </a:r>
          </a:p>
        </p:txBody>
      </p:sp>
      <p:pic>
        <p:nvPicPr>
          <p:cNvPr id="714760" name="Picture 8" descr="fig12_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600200"/>
            <a:ext cx="5294313" cy="485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ABF58DB1-F188-468D-BC2B-5598936F9D97}" type="slidenum">
              <a:rPr lang="en-US" altLang="en-US"/>
              <a:pPr/>
              <a:t>18</a:t>
            </a:fld>
            <a:endParaRPr lang="en-CA" altLang="en-US"/>
          </a:p>
        </p:txBody>
      </p:sp>
      <p:sp>
        <p:nvSpPr>
          <p:cNvPr id="7168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Strategies for Schema Design (contd.)</a:t>
            </a:r>
          </a:p>
        </p:txBody>
      </p:sp>
      <p:sp>
        <p:nvSpPr>
          <p:cNvPr id="71680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Inside-out Strategy</a:t>
            </a:r>
          </a:p>
          <a:p>
            <a:pPr lvl="1"/>
            <a:r>
              <a:rPr lang="en-US" altLang="en-US"/>
              <a:t>Start with central set of concepts and then spread outward by considering new concepts in the vicinity of existing ones</a:t>
            </a:r>
          </a:p>
          <a:p>
            <a:pPr lvl="1"/>
            <a:endParaRPr lang="en-US" altLang="en-US"/>
          </a:p>
          <a:p>
            <a:r>
              <a:rPr lang="en-US" altLang="en-US"/>
              <a:t>Mixed Strategy</a:t>
            </a:r>
          </a:p>
          <a:p>
            <a:pPr lvl="1"/>
            <a:r>
              <a:rPr lang="en-US" altLang="en-US"/>
              <a:t>Use a combination of top-down and bottom-up strategies</a:t>
            </a:r>
          </a:p>
          <a:p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6E5C60D1-29AD-493B-9E58-E6D3322889B6}" type="slidenum">
              <a:rPr lang="en-US" altLang="en-US"/>
              <a:pPr/>
              <a:t>19</a:t>
            </a:fld>
            <a:endParaRPr lang="en-CA" altLang="en-US"/>
          </a:p>
        </p:txBody>
      </p:sp>
      <p:sp>
        <p:nvSpPr>
          <p:cNvPr id="7188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Schema Integration</a:t>
            </a:r>
          </a:p>
        </p:txBody>
      </p:sp>
      <p:sp>
        <p:nvSpPr>
          <p:cNvPr id="71885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/>
              <a:t>Identifying correspondence and conflict among different schemas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Naming conflicts</a:t>
            </a:r>
          </a:p>
          <a:p>
            <a:pPr lvl="2">
              <a:lnSpc>
                <a:spcPct val="80000"/>
              </a:lnSpc>
            </a:pPr>
            <a:r>
              <a:rPr lang="en-US" altLang="en-US" sz="1800"/>
              <a:t>Synonyms: The same concept but different names</a:t>
            </a:r>
          </a:p>
          <a:p>
            <a:pPr lvl="3">
              <a:lnSpc>
                <a:spcPct val="80000"/>
              </a:lnSpc>
            </a:pPr>
            <a:r>
              <a:rPr lang="en-US" altLang="en-US" sz="1600"/>
              <a:t>e.g. entity types CUSTOMER and CLIENT</a:t>
            </a:r>
          </a:p>
          <a:p>
            <a:pPr lvl="2">
              <a:lnSpc>
                <a:spcPct val="80000"/>
              </a:lnSpc>
            </a:pPr>
            <a:r>
              <a:rPr lang="en-US" altLang="en-US" sz="1800"/>
              <a:t>Homonyms: Different concepts but same name</a:t>
            </a:r>
          </a:p>
          <a:p>
            <a:pPr lvl="3">
              <a:lnSpc>
                <a:spcPct val="80000"/>
              </a:lnSpc>
            </a:pPr>
            <a:r>
              <a:rPr lang="en-US" altLang="en-US" sz="1600"/>
              <a:t>e.g. entity type PART as computer parts and furniture parts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Type Conflicts: Representing the same concept by different modeling constructs</a:t>
            </a:r>
          </a:p>
          <a:p>
            <a:pPr lvl="2">
              <a:lnSpc>
                <a:spcPct val="80000"/>
              </a:lnSpc>
            </a:pPr>
            <a:r>
              <a:rPr lang="en-US" altLang="en-US" sz="1800"/>
              <a:t>e.g. DEPARTMENT may be an entity type and an attribute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Domain Conflicts: Attribute has different domains</a:t>
            </a:r>
          </a:p>
          <a:p>
            <a:pPr lvl="2">
              <a:lnSpc>
                <a:spcPct val="80000"/>
              </a:lnSpc>
            </a:pPr>
            <a:r>
              <a:rPr lang="en-US" altLang="en-US" sz="1800"/>
              <a:t>Also known as value set conflicts</a:t>
            </a:r>
          </a:p>
          <a:p>
            <a:pPr lvl="2">
              <a:lnSpc>
                <a:spcPct val="80000"/>
              </a:lnSpc>
            </a:pPr>
            <a:r>
              <a:rPr lang="en-US" altLang="en-US" sz="1800"/>
              <a:t>e.g. SSN as an integer and as a character string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Conflict among constraints: Two schemas impose different constraints</a:t>
            </a:r>
          </a:p>
          <a:p>
            <a:pPr lvl="2">
              <a:lnSpc>
                <a:spcPct val="80000"/>
              </a:lnSpc>
            </a:pPr>
            <a:r>
              <a:rPr lang="en-US" altLang="en-US" sz="1800"/>
              <a:t>e.g. different key of  an entity type in different schemas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/>
              <a:t>Copyright © 2007 </a:t>
            </a:r>
            <a:r>
              <a:rPr lang="en-US" altLang="en-US">
                <a:solidFill>
                  <a:srgbClr val="000000"/>
                </a:solidFill>
              </a:rPr>
              <a:t>Ramez Elmasri and Shamkant B. Navathe</a:t>
            </a:r>
          </a:p>
        </p:txBody>
      </p:sp>
      <p:sp>
        <p:nvSpPr>
          <p:cNvPr id="667650" name="Rectangle 2" descr="Pink tissue paper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Chapter 12</a:t>
            </a:r>
          </a:p>
        </p:txBody>
      </p:sp>
      <p:sp>
        <p:nvSpPr>
          <p:cNvPr id="667651" name="Rectangle 3" descr="Pink tissue paper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Practical Database Design Methodology and Use of UML Diagrams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AFEB80BA-88EC-4CBA-9221-DBFC182725C6}" type="slidenum">
              <a:rPr lang="en-US" altLang="en-US"/>
              <a:pPr/>
              <a:t>20</a:t>
            </a:fld>
            <a:endParaRPr lang="en-CA" altLang="en-US"/>
          </a:p>
        </p:txBody>
      </p:sp>
      <p:sp>
        <p:nvSpPr>
          <p:cNvPr id="7209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Schema Integration (contd.)</a:t>
            </a:r>
          </a:p>
        </p:txBody>
      </p:sp>
      <p:sp>
        <p:nvSpPr>
          <p:cNvPr id="72090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Modifying views to conform to one another</a:t>
            </a:r>
          </a:p>
          <a:p>
            <a:pPr lvl="1"/>
            <a:r>
              <a:rPr lang="en-US" altLang="en-US" sz="2200"/>
              <a:t>Modifying schemas to conform to one another</a:t>
            </a:r>
            <a:br>
              <a:rPr lang="en-US" altLang="en-US" sz="2200"/>
            </a:br>
            <a:endParaRPr lang="en-US" altLang="en-US" sz="2200"/>
          </a:p>
          <a:p>
            <a:r>
              <a:rPr lang="en-US" altLang="en-US" sz="2400"/>
              <a:t>Merging of views</a:t>
            </a:r>
          </a:p>
          <a:p>
            <a:pPr lvl="1"/>
            <a:r>
              <a:rPr lang="en-US" altLang="en-US" sz="2200"/>
              <a:t>Merging Schemas to create a global schema</a:t>
            </a:r>
          </a:p>
          <a:p>
            <a:pPr lvl="1"/>
            <a:r>
              <a:rPr lang="en-US" altLang="en-US" sz="2200"/>
              <a:t>Specifying mappings between views and global schema</a:t>
            </a:r>
          </a:p>
          <a:p>
            <a:pPr lvl="2"/>
            <a:r>
              <a:rPr lang="en-US" altLang="en-US" sz="2000"/>
              <a:t>Time consuming and difficult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2200"/>
          </a:p>
          <a:p>
            <a:r>
              <a:rPr lang="en-US" altLang="en-US" sz="2400"/>
              <a:t>Restructuring </a:t>
            </a:r>
          </a:p>
          <a:p>
            <a:pPr lvl="1"/>
            <a:r>
              <a:rPr lang="en-US" altLang="en-US" sz="2200"/>
              <a:t>Simplifying and restructuring to remove any redundancies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22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504685AD-0E76-428B-9019-CE599BCCDBA8}" type="slidenum">
              <a:rPr lang="en-US" altLang="en-US"/>
              <a:pPr/>
              <a:t>21</a:t>
            </a:fld>
            <a:endParaRPr lang="en-CA" altLang="en-US"/>
          </a:p>
        </p:txBody>
      </p:sp>
      <p:sp>
        <p:nvSpPr>
          <p:cNvPr id="7229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View Integration Strategies</a:t>
            </a:r>
          </a:p>
        </p:txBody>
      </p:sp>
      <p:sp>
        <p:nvSpPr>
          <p:cNvPr id="72295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Binary Ladder Integration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Two similar schemas are integrated first and the resulting schema is then integrated with another schema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The process is repeated until all schemas are integrated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N-ary Integration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All views are integrated in one procedure after analysis and specification of their correspondences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Requires computerized tools for large designs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2CF3AB07-751A-4322-82CA-F2D1C86FDBD2}" type="slidenum">
              <a:rPr lang="en-US" altLang="en-US"/>
              <a:pPr/>
              <a:t>22</a:t>
            </a:fld>
            <a:endParaRPr lang="en-CA" altLang="en-US"/>
          </a:p>
        </p:txBody>
      </p:sp>
      <p:sp>
        <p:nvSpPr>
          <p:cNvPr id="7249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View Integration Strategies (contd.)</a:t>
            </a:r>
          </a:p>
        </p:txBody>
      </p:sp>
      <p:sp>
        <p:nvSpPr>
          <p:cNvPr id="7249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Binary Balanced Strategy</a:t>
            </a:r>
          </a:p>
          <a:p>
            <a:pPr lvl="1"/>
            <a:r>
              <a:rPr lang="en-US" altLang="en-US" sz="2200"/>
              <a:t>Pairs of schemas are integrated first and the resulting schemas are then paired for further integration. </a:t>
            </a:r>
          </a:p>
          <a:p>
            <a:pPr lvl="1"/>
            <a:r>
              <a:rPr lang="en-US" altLang="en-US" sz="2200"/>
              <a:t>This process is repeated until a final global schema</a:t>
            </a:r>
          </a:p>
          <a:p>
            <a:endParaRPr lang="en-US" altLang="en-US" sz="2400"/>
          </a:p>
          <a:p>
            <a:r>
              <a:rPr lang="en-US" altLang="en-US" sz="2400"/>
              <a:t>Mixed Strategy</a:t>
            </a:r>
          </a:p>
          <a:p>
            <a:pPr lvl="1"/>
            <a:r>
              <a:rPr lang="en-US" altLang="en-US" sz="2200"/>
              <a:t>Schemas are partitioned into groups based on their similarity and each group is integrated separately.</a:t>
            </a:r>
          </a:p>
          <a:p>
            <a:pPr lvl="1"/>
            <a:r>
              <a:rPr lang="en-US" altLang="en-US" sz="2200"/>
              <a:t>This process is repeated until a final global schema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E5E77F29-E9E7-481E-AE9C-93A4E50C5AD0}" type="slidenum">
              <a:rPr lang="en-US" altLang="en-US"/>
              <a:pPr/>
              <a:t>23</a:t>
            </a:fld>
            <a:endParaRPr lang="en-CA" altLang="en-US"/>
          </a:p>
        </p:txBody>
      </p:sp>
      <p:sp>
        <p:nvSpPr>
          <p:cNvPr id="7270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View Integration Strategies (contd.)</a:t>
            </a:r>
          </a:p>
        </p:txBody>
      </p:sp>
      <p:pic>
        <p:nvPicPr>
          <p:cNvPr id="727049" name="Picture 9" descr="fig12_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5638800" cy="489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BE04FFF3-47F5-4858-83A5-FBBDAEA626B4}" type="slidenum">
              <a:rPr lang="en-US" altLang="en-US"/>
              <a:pPr/>
              <a:t>24</a:t>
            </a:fld>
            <a:endParaRPr lang="en-CA" altLang="en-US"/>
          </a:p>
        </p:txBody>
      </p:sp>
      <p:sp>
        <p:nvSpPr>
          <p:cNvPr id="7290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Transaction Design</a:t>
            </a:r>
          </a:p>
        </p:txBody>
      </p:sp>
      <p:sp>
        <p:nvSpPr>
          <p:cNvPr id="7290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Design characteristics of known database transactions in a DBMS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Types of Transactions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Retrieval Transactions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Used to retrieve data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Update Transactions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Update data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Mixed Transactions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Combination of update and retrieval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Techniques for Specifying Transactions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Input/output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Functional Behavior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E517E7AD-5205-4B2F-8392-11ACF89FD998}" type="slidenum">
              <a:rPr lang="en-US" altLang="en-US"/>
              <a:pPr/>
              <a:t>25</a:t>
            </a:fld>
            <a:endParaRPr lang="en-CA" altLang="en-US"/>
          </a:p>
        </p:txBody>
      </p:sp>
      <p:sp>
        <p:nvSpPr>
          <p:cNvPr id="7311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Choice of DBMS</a:t>
            </a:r>
          </a:p>
        </p:txBody>
      </p:sp>
      <p:sp>
        <p:nvSpPr>
          <p:cNvPr id="73114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/>
              <a:t>Many factors to consider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Technical Factors</a:t>
            </a:r>
          </a:p>
          <a:p>
            <a:pPr lvl="2">
              <a:lnSpc>
                <a:spcPct val="80000"/>
              </a:lnSpc>
            </a:pPr>
            <a:r>
              <a:rPr lang="en-US" altLang="en-US" sz="2000"/>
              <a:t>Type of DBMS: Relational, object-relational, object etc.</a:t>
            </a:r>
          </a:p>
          <a:p>
            <a:pPr lvl="2">
              <a:lnSpc>
                <a:spcPct val="80000"/>
              </a:lnSpc>
            </a:pPr>
            <a:r>
              <a:rPr lang="en-US" altLang="en-US" sz="2000"/>
              <a:t>Storage Structures</a:t>
            </a:r>
          </a:p>
          <a:p>
            <a:pPr lvl="2">
              <a:lnSpc>
                <a:spcPct val="80000"/>
              </a:lnSpc>
            </a:pPr>
            <a:r>
              <a:rPr lang="en-US" altLang="en-US" sz="2000"/>
              <a:t>Architectural options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Economic Factors</a:t>
            </a:r>
          </a:p>
          <a:p>
            <a:pPr lvl="2">
              <a:lnSpc>
                <a:spcPct val="80000"/>
              </a:lnSpc>
            </a:pPr>
            <a:r>
              <a:rPr lang="en-US" altLang="en-US" sz="2000"/>
              <a:t>Acquisition, maintenance, training and operating costs</a:t>
            </a:r>
          </a:p>
          <a:p>
            <a:pPr lvl="2">
              <a:lnSpc>
                <a:spcPct val="80000"/>
              </a:lnSpc>
            </a:pPr>
            <a:r>
              <a:rPr lang="en-US" altLang="en-US" sz="2000"/>
              <a:t>Database creation and conversion cost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Organizational Factors</a:t>
            </a:r>
          </a:p>
          <a:p>
            <a:pPr lvl="2">
              <a:lnSpc>
                <a:spcPct val="80000"/>
              </a:lnSpc>
            </a:pPr>
            <a:r>
              <a:rPr lang="en-US" altLang="en-US" sz="2000"/>
              <a:t>Organizational philosophy</a:t>
            </a:r>
          </a:p>
          <a:p>
            <a:pPr lvl="3">
              <a:lnSpc>
                <a:spcPct val="80000"/>
              </a:lnSpc>
            </a:pPr>
            <a:r>
              <a:rPr lang="en-US" altLang="en-US" sz="1800"/>
              <a:t>Relational or Object Oriented</a:t>
            </a:r>
          </a:p>
          <a:p>
            <a:pPr lvl="3">
              <a:lnSpc>
                <a:spcPct val="80000"/>
              </a:lnSpc>
            </a:pPr>
            <a:r>
              <a:rPr lang="en-US" altLang="en-US" sz="1800"/>
              <a:t>Vendor Preference</a:t>
            </a:r>
          </a:p>
          <a:p>
            <a:pPr lvl="2">
              <a:lnSpc>
                <a:spcPct val="80000"/>
              </a:lnSpc>
            </a:pPr>
            <a:r>
              <a:rPr lang="en-US" altLang="en-US" sz="2000"/>
              <a:t>Familiarity of staff with the system</a:t>
            </a:r>
          </a:p>
          <a:p>
            <a:pPr lvl="2">
              <a:lnSpc>
                <a:spcPct val="80000"/>
              </a:lnSpc>
            </a:pPr>
            <a:r>
              <a:rPr lang="en-US" altLang="en-US" sz="2000"/>
              <a:t>Availability of vendor services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9B8C6C3D-E35F-44A7-AFC9-035244456516}" type="slidenum">
              <a:rPr lang="en-US" altLang="en-US"/>
              <a:pPr/>
              <a:t>26</a:t>
            </a:fld>
            <a:endParaRPr lang="en-CA" altLang="en-US"/>
          </a:p>
        </p:txBody>
      </p:sp>
      <p:sp>
        <p:nvSpPr>
          <p:cNvPr id="7331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Logical Database Design</a:t>
            </a:r>
          </a:p>
        </p:txBody>
      </p:sp>
      <p:sp>
        <p:nvSpPr>
          <p:cNvPr id="73319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n-US" altLang="en-US" sz="2400"/>
              <a:t>Transform the Schema from high-level data model into the data model of the selected DBMS.</a:t>
            </a:r>
          </a:p>
          <a:p>
            <a:pPr marL="457200" indent="-457200">
              <a:lnSpc>
                <a:spcPct val="90000"/>
              </a:lnSpc>
            </a:pPr>
            <a:r>
              <a:rPr lang="en-US" altLang="en-US" sz="2400"/>
              <a:t>Design of external schemas for specific applications</a:t>
            </a:r>
          </a:p>
          <a:p>
            <a:pPr marL="457200" indent="-457200">
              <a:lnSpc>
                <a:spcPct val="90000"/>
              </a:lnSpc>
            </a:pPr>
            <a:r>
              <a:rPr lang="en-US" altLang="en-US" sz="2400"/>
              <a:t>Two stages</a:t>
            </a:r>
          </a:p>
          <a:p>
            <a:pPr marL="876300" lvl="1" indent="-419100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 altLang="en-US" sz="2200"/>
              <a:t>System-independent mapping</a:t>
            </a:r>
          </a:p>
          <a:p>
            <a:pPr marL="1295400" lvl="2" indent="-381000">
              <a:lnSpc>
                <a:spcPct val="90000"/>
              </a:lnSpc>
            </a:pPr>
            <a:r>
              <a:rPr lang="en-US" altLang="en-US" sz="2000"/>
              <a:t>DBMS independent mapping</a:t>
            </a:r>
          </a:p>
          <a:p>
            <a:pPr marL="876300" lvl="1" indent="-419100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 altLang="en-US" sz="2200"/>
              <a:t>Tailoring the schemas to a specific DBMS</a:t>
            </a:r>
          </a:p>
          <a:p>
            <a:pPr marL="1295400" lvl="2" indent="-381000">
              <a:lnSpc>
                <a:spcPct val="90000"/>
              </a:lnSpc>
            </a:pPr>
            <a:r>
              <a:rPr lang="en-US" altLang="en-US" sz="2000"/>
              <a:t>Adjusting the schemas obtained in step 1 to conform to the specific implementation features of the data model used in the selected DBMS</a:t>
            </a:r>
          </a:p>
          <a:p>
            <a:pPr marL="457200" indent="-457200">
              <a:lnSpc>
                <a:spcPct val="90000"/>
              </a:lnSpc>
            </a:pPr>
            <a:r>
              <a:rPr lang="en-US" altLang="en-US" sz="2400"/>
              <a:t>Result</a:t>
            </a:r>
          </a:p>
          <a:p>
            <a:pPr marL="876300" lvl="1" indent="-419100">
              <a:lnSpc>
                <a:spcPct val="90000"/>
              </a:lnSpc>
            </a:pPr>
            <a:r>
              <a:rPr lang="en-US" altLang="en-US" sz="2200"/>
              <a:t>DDL statements in the language of the chosen DBMS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E43E1A17-E753-4AA2-A8BF-AE61817FE6D9}" type="slidenum">
              <a:rPr lang="en-US" altLang="en-US"/>
              <a:pPr/>
              <a:t>27</a:t>
            </a:fld>
            <a:endParaRPr lang="en-CA" altLang="en-US"/>
          </a:p>
        </p:txBody>
      </p:sp>
      <p:sp>
        <p:nvSpPr>
          <p:cNvPr id="7352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Physical Database Design</a:t>
            </a:r>
          </a:p>
        </p:txBody>
      </p:sp>
      <p:sp>
        <p:nvSpPr>
          <p:cNvPr id="73523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/>
              <a:t>Design the specifications for the stored database in terms of physical storage structures, record placements and indexes.</a:t>
            </a:r>
            <a:br>
              <a:rPr lang="en-US" altLang="en-US" sz="2000"/>
            </a:b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 sz="2000"/>
              <a:t>Design Criteria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Response Time</a:t>
            </a:r>
          </a:p>
          <a:p>
            <a:pPr lvl="2">
              <a:lnSpc>
                <a:spcPct val="80000"/>
              </a:lnSpc>
            </a:pPr>
            <a:r>
              <a:rPr lang="en-US" altLang="en-US" sz="1800"/>
              <a:t>Elapsed Time between submitting a database transaction for execution and receiving a response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Space Utilization</a:t>
            </a:r>
          </a:p>
          <a:p>
            <a:pPr lvl="2">
              <a:lnSpc>
                <a:spcPct val="80000"/>
              </a:lnSpc>
            </a:pPr>
            <a:r>
              <a:rPr lang="en-US" altLang="en-US" sz="1800"/>
              <a:t>Storage space used by database files and their access path structures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Transaction throughput</a:t>
            </a:r>
          </a:p>
          <a:p>
            <a:pPr lvl="2">
              <a:lnSpc>
                <a:spcPct val="80000"/>
              </a:lnSpc>
            </a:pPr>
            <a:r>
              <a:rPr lang="en-US" altLang="en-US" sz="1800"/>
              <a:t>Average number of transactions/minute</a:t>
            </a:r>
          </a:p>
          <a:p>
            <a:pPr lvl="2">
              <a:lnSpc>
                <a:spcPct val="80000"/>
              </a:lnSpc>
            </a:pPr>
            <a:r>
              <a:rPr lang="en-US" altLang="en-US" sz="1800"/>
              <a:t>Must be measured under peak conditions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Result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Initial determination of storage structures and access paths for database files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B22DEFDC-725D-480F-A5B9-C56CDBF39E3F}" type="slidenum">
              <a:rPr lang="en-US" altLang="en-US"/>
              <a:pPr/>
              <a:t>28</a:t>
            </a:fld>
            <a:endParaRPr lang="en-CA" altLang="en-US"/>
          </a:p>
        </p:txBody>
      </p:sp>
      <p:sp>
        <p:nvSpPr>
          <p:cNvPr id="7372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Database System Implementation and Tuning</a:t>
            </a:r>
          </a:p>
        </p:txBody>
      </p:sp>
      <p:sp>
        <p:nvSpPr>
          <p:cNvPr id="73728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During this phase database and application programs are implemented, tested and deployed</a:t>
            </a:r>
          </a:p>
          <a:p>
            <a:endParaRPr lang="en-US" altLang="en-US"/>
          </a:p>
          <a:p>
            <a:r>
              <a:rPr lang="en-US" altLang="en-US"/>
              <a:t>Database Tuning</a:t>
            </a:r>
          </a:p>
          <a:p>
            <a:pPr lvl="1"/>
            <a:r>
              <a:rPr lang="en-US" altLang="en-US"/>
              <a:t>System and Performance Monitoring</a:t>
            </a:r>
          </a:p>
          <a:p>
            <a:pPr lvl="1"/>
            <a:r>
              <a:rPr lang="en-US" altLang="en-US"/>
              <a:t>Data indexing</a:t>
            </a:r>
          </a:p>
          <a:p>
            <a:pPr lvl="1"/>
            <a:r>
              <a:rPr lang="en-US" altLang="en-US"/>
              <a:t>Reorganization</a:t>
            </a:r>
          </a:p>
          <a:p>
            <a:endParaRPr lang="en-US" altLang="en-US"/>
          </a:p>
          <a:p>
            <a:r>
              <a:rPr lang="en-US" altLang="en-US"/>
              <a:t>Tuning is a continuous process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72A3EBCC-4032-4766-A24D-A7F112A46268}" type="slidenum">
              <a:rPr lang="en-US" altLang="en-US"/>
              <a:pPr/>
              <a:t>29</a:t>
            </a:fld>
            <a:endParaRPr lang="en-CA" altLang="en-US"/>
          </a:p>
        </p:txBody>
      </p:sp>
      <p:sp>
        <p:nvSpPr>
          <p:cNvPr id="7393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UML Diagrams</a:t>
            </a:r>
          </a:p>
        </p:txBody>
      </p:sp>
      <p:sp>
        <p:nvSpPr>
          <p:cNvPr id="73933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Class Diagrams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Capture the static structure of the system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Represent classes, Interfaces, dependencies, generalizations and other relationships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Object Diagrams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Show a set of objects and their relationships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Component Diagrams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Show the organizations and dependencies among software components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Deployment Diagrams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Represent the distribution of components across the hardware topology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D0C24889-87C9-455D-9A94-30A960F7C6E0}" type="slidenum">
              <a:rPr lang="en-US" altLang="en-US"/>
              <a:pPr/>
              <a:t>3</a:t>
            </a:fld>
            <a:endParaRPr lang="en-CA" altLang="en-US"/>
          </a:p>
        </p:txBody>
      </p:sp>
      <p:sp>
        <p:nvSpPr>
          <p:cNvPr id="6860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Chapter Outline</a:t>
            </a:r>
          </a:p>
        </p:txBody>
      </p:sp>
      <p:sp>
        <p:nvSpPr>
          <p:cNvPr id="68608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Information System Life Cycle</a:t>
            </a:r>
          </a:p>
          <a:p>
            <a:r>
              <a:rPr lang="en-US" altLang="en-US"/>
              <a:t>Phases of Database Design</a:t>
            </a:r>
          </a:p>
          <a:p>
            <a:r>
              <a:rPr lang="en-US" altLang="en-US"/>
              <a:t>UML Diagrams</a:t>
            </a:r>
          </a:p>
          <a:p>
            <a:pPr lvl="1"/>
            <a:r>
              <a:rPr lang="en-US" altLang="en-US"/>
              <a:t>Rational Rose</a:t>
            </a:r>
          </a:p>
          <a:p>
            <a:pPr lvl="1"/>
            <a:r>
              <a:rPr lang="en-US" altLang="en-US"/>
              <a:t>Other tools</a:t>
            </a:r>
          </a:p>
          <a:p>
            <a:r>
              <a:rPr lang="en-US" altLang="en-US"/>
              <a:t>Design Tools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1C2BB687-AE23-4707-88C1-0BAEE3727B64}" type="slidenum">
              <a:rPr lang="en-US" altLang="en-US"/>
              <a:pPr/>
              <a:t>30</a:t>
            </a:fld>
            <a:endParaRPr lang="en-CA" altLang="en-US"/>
          </a:p>
        </p:txBody>
      </p:sp>
      <p:sp>
        <p:nvSpPr>
          <p:cNvPr id="7413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UML Diagrams (contd.)</a:t>
            </a:r>
          </a:p>
        </p:txBody>
      </p:sp>
      <p:sp>
        <p:nvSpPr>
          <p:cNvPr id="74138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Use Case Diagrams</a:t>
            </a:r>
          </a:p>
          <a:p>
            <a:pPr lvl="1"/>
            <a:r>
              <a:rPr lang="en-US" altLang="en-US"/>
              <a:t>Model the functional interactions between users and system</a:t>
            </a:r>
          </a:p>
          <a:p>
            <a:pPr lvl="1"/>
            <a:r>
              <a:rPr lang="en-US" altLang="en-US"/>
              <a:t>Describe scenarios of use</a:t>
            </a:r>
          </a:p>
          <a:p>
            <a:pPr lvl="1"/>
            <a:r>
              <a:rPr lang="en-US" altLang="en-US"/>
              <a:t>Serve as a communication tool between users and developers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46724281-675C-4B0F-9E6B-469CEB72571E}" type="slidenum">
              <a:rPr lang="en-US" altLang="en-US"/>
              <a:pPr/>
              <a:t>31</a:t>
            </a:fld>
            <a:endParaRPr lang="en-CA" altLang="en-US"/>
          </a:p>
        </p:txBody>
      </p:sp>
      <p:sp>
        <p:nvSpPr>
          <p:cNvPr id="7434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UML Diagrams (contd.)</a:t>
            </a:r>
          </a:p>
        </p:txBody>
      </p:sp>
      <p:pic>
        <p:nvPicPr>
          <p:cNvPr id="743433" name="Picture 9" descr="fig12_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00200"/>
            <a:ext cx="6264275" cy="482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D65F1FC4-FED5-4022-9554-0C60BF115563}" type="slidenum">
              <a:rPr lang="en-US" altLang="en-US"/>
              <a:pPr/>
              <a:t>32</a:t>
            </a:fld>
            <a:endParaRPr lang="en-CA" altLang="en-US"/>
          </a:p>
        </p:txBody>
      </p:sp>
      <p:sp>
        <p:nvSpPr>
          <p:cNvPr id="7454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UML Diagrams (contd.)</a:t>
            </a:r>
          </a:p>
        </p:txBody>
      </p:sp>
      <p:sp>
        <p:nvSpPr>
          <p:cNvPr id="74547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Sequence Diagrams</a:t>
            </a:r>
          </a:p>
          <a:p>
            <a:pPr lvl="1"/>
            <a:r>
              <a:rPr lang="en-US" altLang="en-US"/>
              <a:t>Represent interactions between various objects over time</a:t>
            </a:r>
          </a:p>
          <a:p>
            <a:pPr lvl="1"/>
            <a:r>
              <a:rPr lang="en-US" altLang="en-US"/>
              <a:t>Relate uses cases and class diagrams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BCF22A9B-D236-401F-B391-471C8955C1FA}" type="slidenum">
              <a:rPr lang="en-US" altLang="en-US"/>
              <a:pPr/>
              <a:t>33</a:t>
            </a:fld>
            <a:endParaRPr lang="en-CA" altLang="en-US"/>
          </a:p>
        </p:txBody>
      </p:sp>
      <p:sp>
        <p:nvSpPr>
          <p:cNvPr id="7475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UML Diagrams (contd.)</a:t>
            </a:r>
          </a:p>
        </p:txBody>
      </p:sp>
      <p:pic>
        <p:nvPicPr>
          <p:cNvPr id="747529" name="Picture 9" descr="fig12_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8305800" cy="440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4A9ECA3B-B9D9-4248-95D9-F51A58C9AB2A}" type="slidenum">
              <a:rPr lang="en-US" altLang="en-US"/>
              <a:pPr/>
              <a:t>34</a:t>
            </a:fld>
            <a:endParaRPr lang="en-CA" altLang="en-US"/>
          </a:p>
        </p:txBody>
      </p:sp>
      <p:sp>
        <p:nvSpPr>
          <p:cNvPr id="7495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UML Diagrams (contd.)</a:t>
            </a:r>
          </a:p>
        </p:txBody>
      </p:sp>
      <p:sp>
        <p:nvSpPr>
          <p:cNvPr id="74957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Collaboration Diagrams</a:t>
            </a:r>
          </a:p>
          <a:p>
            <a:pPr lvl="1"/>
            <a:r>
              <a:rPr lang="en-US" altLang="en-US"/>
              <a:t>Represent interactions between objects as a series of sequenced messages</a:t>
            </a:r>
          </a:p>
          <a:p>
            <a:r>
              <a:rPr lang="en-US" altLang="en-US"/>
              <a:t>Statechart Diagram</a:t>
            </a:r>
          </a:p>
          <a:p>
            <a:pPr lvl="1"/>
            <a:r>
              <a:rPr lang="en-US" altLang="en-US"/>
              <a:t>Describe how an object’s state changes in response to external events</a:t>
            </a:r>
          </a:p>
          <a:p>
            <a:pPr lvl="1"/>
            <a:r>
              <a:rPr lang="en-US" altLang="en-US"/>
              <a:t>Consist of states, transitions, actions, activities and events</a:t>
            </a:r>
          </a:p>
          <a:p>
            <a:pPr lvl="1"/>
            <a:endParaRPr lang="en-US" altLang="en-US"/>
          </a:p>
          <a:p>
            <a:pPr lvl="2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874A8589-EF93-4640-88B2-5B3561D2C50A}" type="slidenum">
              <a:rPr lang="en-US" altLang="en-US"/>
              <a:pPr/>
              <a:t>35</a:t>
            </a:fld>
            <a:endParaRPr lang="en-CA" altLang="en-US"/>
          </a:p>
        </p:txBody>
      </p:sp>
      <p:sp>
        <p:nvSpPr>
          <p:cNvPr id="7516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UML Diagrams (contd.)</a:t>
            </a:r>
          </a:p>
        </p:txBody>
      </p:sp>
      <p:pic>
        <p:nvPicPr>
          <p:cNvPr id="751625" name="Picture 9" descr="fig12_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8153400" cy="469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BF9928B2-321C-4488-865B-E8ABB5E52828}" type="slidenum">
              <a:rPr lang="en-US" altLang="en-US"/>
              <a:pPr/>
              <a:t>36</a:t>
            </a:fld>
            <a:endParaRPr lang="en-CA" altLang="en-US"/>
          </a:p>
        </p:txBody>
      </p:sp>
      <p:sp>
        <p:nvSpPr>
          <p:cNvPr id="7536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UML Diagrams (contd.)</a:t>
            </a:r>
          </a:p>
        </p:txBody>
      </p:sp>
      <p:sp>
        <p:nvSpPr>
          <p:cNvPr id="75367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Activity Diagrams</a:t>
            </a:r>
          </a:p>
          <a:p>
            <a:pPr lvl="1"/>
            <a:r>
              <a:rPr lang="en-US" altLang="en-US"/>
              <a:t>Model the flow of control from activity to activity</a:t>
            </a:r>
          </a:p>
          <a:p>
            <a:pPr lvl="1"/>
            <a:r>
              <a:rPr lang="en-US" altLang="en-US"/>
              <a:t>Flowcharts with states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CEFD1A4C-D67E-4510-8DF5-766A1C84D0D1}" type="slidenum">
              <a:rPr lang="en-US" altLang="en-US"/>
              <a:pPr/>
              <a:t>37</a:t>
            </a:fld>
            <a:endParaRPr lang="en-CA" altLang="en-US"/>
          </a:p>
        </p:txBody>
      </p:sp>
      <p:sp>
        <p:nvSpPr>
          <p:cNvPr id="7557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Salient Features of Rational Rose Data Modeler</a:t>
            </a:r>
          </a:p>
        </p:txBody>
      </p:sp>
      <p:sp>
        <p:nvSpPr>
          <p:cNvPr id="75571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UML based modeling tool for designing databases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Reverse Engineering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Generate a conceptual data model from an existing DBMS database or DDL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Forward Engineering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Create application/data model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Generate DDL from data model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117A947C-A79C-4DCB-9B73-0D611BB82518}" type="slidenum">
              <a:rPr lang="en-US" altLang="en-US"/>
              <a:pPr/>
              <a:t>38</a:t>
            </a:fld>
            <a:endParaRPr lang="en-CA" altLang="en-US"/>
          </a:p>
        </p:txBody>
      </p:sp>
      <p:sp>
        <p:nvSpPr>
          <p:cNvPr id="7577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Salient Features of Rational Rose Data Modeler (contd.)</a:t>
            </a:r>
          </a:p>
        </p:txBody>
      </p:sp>
      <p:pic>
        <p:nvPicPr>
          <p:cNvPr id="757769" name="Picture 9" descr="fig12_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04963"/>
            <a:ext cx="5638800" cy="4948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3BF26F8B-5C4E-4B2A-B489-BE0936DAF138}" type="slidenum">
              <a:rPr lang="en-US" altLang="en-US"/>
              <a:pPr/>
              <a:t>39</a:t>
            </a:fld>
            <a:endParaRPr lang="en-CA" altLang="en-US"/>
          </a:p>
        </p:txBody>
      </p:sp>
      <p:sp>
        <p:nvSpPr>
          <p:cNvPr id="7598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Salient Features of Rational Rose Data Modeler (contd.)</a:t>
            </a:r>
          </a:p>
        </p:txBody>
      </p:sp>
      <p:pic>
        <p:nvPicPr>
          <p:cNvPr id="759816" name="Picture 8" descr="fig12_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24000"/>
            <a:ext cx="7086600" cy="499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981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39713" y="1600200"/>
            <a:ext cx="2503487" cy="4252913"/>
          </a:xfrm>
          <a:noFill/>
          <a:ln/>
        </p:spPr>
        <p:txBody>
          <a:bodyPr/>
          <a:lstStyle/>
          <a:p>
            <a:r>
              <a:rPr lang="en-US" altLang="en-US" sz="1800"/>
              <a:t>Modeling ER diagrams in UML </a:t>
            </a:r>
          </a:p>
          <a:p>
            <a:pPr lvl="1"/>
            <a:r>
              <a:rPr lang="en-US" altLang="en-US" sz="1800"/>
              <a:t>ER schema from the company example in chapter 3 can be drawn in Rational Rose using UML notation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94D6B6FD-A137-4C3B-BCD6-B6644D7F1F24}" type="slidenum">
              <a:rPr lang="en-US" altLang="en-US"/>
              <a:pPr/>
              <a:t>4</a:t>
            </a:fld>
            <a:endParaRPr lang="en-CA" altLang="en-US"/>
          </a:p>
        </p:txBody>
      </p:sp>
      <p:sp>
        <p:nvSpPr>
          <p:cNvPr id="6881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Organizational Context for using Database Systems</a:t>
            </a:r>
          </a:p>
        </p:txBody>
      </p:sp>
      <p:sp>
        <p:nvSpPr>
          <p:cNvPr id="68813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Consolidation and integration of data across organization</a:t>
            </a:r>
          </a:p>
          <a:p>
            <a:r>
              <a:rPr lang="en-US" altLang="en-US" sz="2400"/>
              <a:t>Maintenance of complex data</a:t>
            </a:r>
          </a:p>
          <a:p>
            <a:r>
              <a:rPr lang="en-US" altLang="en-US" sz="2400"/>
              <a:t>Simplicity of developing new applications</a:t>
            </a:r>
          </a:p>
          <a:p>
            <a:r>
              <a:rPr lang="en-US" altLang="en-US" sz="2400"/>
              <a:t>Data independence</a:t>
            </a:r>
          </a:p>
          <a:p>
            <a:pPr lvl="1"/>
            <a:r>
              <a:rPr lang="en-US" altLang="en-US" sz="2200"/>
              <a:t>Protecting application programs from changes in the underlying logical organization and in the physical access paths and storage structures</a:t>
            </a:r>
          </a:p>
          <a:p>
            <a:r>
              <a:rPr lang="en-US" altLang="en-US" sz="2400"/>
              <a:t>External Schemas</a:t>
            </a:r>
          </a:p>
          <a:p>
            <a:pPr lvl="1"/>
            <a:r>
              <a:rPr lang="en-US" altLang="en-US" sz="2200"/>
              <a:t>Allow the same data to be used for multiple applications with each application having its own view of the data</a:t>
            </a:r>
          </a:p>
          <a:p>
            <a:endParaRPr lang="en-US" altLang="en-US" sz="2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387C5D4D-C80C-42F1-9E73-B26469D19A43}" type="slidenum">
              <a:rPr lang="en-US" altLang="en-US"/>
              <a:pPr/>
              <a:t>40</a:t>
            </a:fld>
            <a:endParaRPr lang="en-CA" altLang="en-US"/>
          </a:p>
        </p:txBody>
      </p:sp>
      <p:sp>
        <p:nvSpPr>
          <p:cNvPr id="7618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Salient Features of Rational Rose Data Modeler (contd.)</a:t>
            </a:r>
          </a:p>
        </p:txBody>
      </p:sp>
      <p:sp>
        <p:nvSpPr>
          <p:cNvPr id="76186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/>
              <a:t>Keeps the data model and database synchronized	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Gives the option of updating the model or changing the database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Provides Extensive Domain Support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Allows database designers to create a standard set of user-defined types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Allows Converting between logical and object model design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Allows easy communication between various developing and design teams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Provides a common tool and platform to designers and developers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Rational Rose Web Publisher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2CE5A698-389E-4B47-B596-AD4B52D6FCB5}" type="slidenum">
              <a:rPr lang="en-US" altLang="en-US"/>
              <a:pPr/>
              <a:t>41</a:t>
            </a:fld>
            <a:endParaRPr lang="en-CA" altLang="en-US"/>
          </a:p>
        </p:txBody>
      </p:sp>
      <p:sp>
        <p:nvSpPr>
          <p:cNvPr id="7639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Database Design Tools	</a:t>
            </a:r>
          </a:p>
        </p:txBody>
      </p:sp>
      <p:sp>
        <p:nvSpPr>
          <p:cNvPr id="76391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Common Features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Allow the designer to draw conceptual schema diagram in some tool-specific notation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Allow model mapping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Allow some level of design normalization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Problems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Most tools do nothing more than representing relationships among tables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Most tools lack built-in methodology support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Most tools have poor design verification system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196B73FD-D5FC-471F-9212-18E31A45040B}" type="slidenum">
              <a:rPr lang="en-US" altLang="en-US"/>
              <a:pPr/>
              <a:t>42</a:t>
            </a:fld>
            <a:endParaRPr lang="en-CA" altLang="en-US"/>
          </a:p>
        </p:txBody>
      </p:sp>
      <p:sp>
        <p:nvSpPr>
          <p:cNvPr id="76596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Characteristics of a Good Design Tool</a:t>
            </a:r>
          </a:p>
        </p:txBody>
      </p:sp>
      <p:sp>
        <p:nvSpPr>
          <p:cNvPr id="765961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Easy-to-use interface</a:t>
            </a:r>
          </a:p>
          <a:p>
            <a:pPr lvl="1"/>
            <a:r>
              <a:rPr lang="en-US" altLang="en-US"/>
              <a:t>Easy to use</a:t>
            </a:r>
          </a:p>
          <a:p>
            <a:pPr lvl="1"/>
            <a:r>
              <a:rPr lang="en-US" altLang="en-US"/>
              <a:t>Customizable</a:t>
            </a:r>
          </a:p>
          <a:p>
            <a:r>
              <a:rPr lang="en-US" altLang="en-US"/>
              <a:t>Analytical components</a:t>
            </a:r>
          </a:p>
          <a:p>
            <a:pPr lvl="1"/>
            <a:r>
              <a:rPr lang="en-US" altLang="en-US"/>
              <a:t>For difficult tasks</a:t>
            </a:r>
          </a:p>
          <a:p>
            <a:pPr lvl="2"/>
            <a:r>
              <a:rPr lang="en-US" altLang="en-US"/>
              <a:t>such as evaluating physical design alternatives or detecting conflicting constraints among views</a:t>
            </a:r>
          </a:p>
          <a:p>
            <a:r>
              <a:rPr lang="en-US" altLang="en-US"/>
              <a:t>Heuristic components</a:t>
            </a:r>
          </a:p>
          <a:p>
            <a:pPr lvl="1"/>
            <a:r>
              <a:rPr lang="en-US" altLang="en-US"/>
              <a:t>Automating design process using heuristic rules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807EC116-7C44-457F-98E0-2AA6D3FB7369}" type="slidenum">
              <a:rPr lang="en-US" altLang="en-US"/>
              <a:pPr/>
              <a:t>43</a:t>
            </a:fld>
            <a:endParaRPr lang="en-CA" altLang="en-US"/>
          </a:p>
        </p:txBody>
      </p:sp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Characteristics of a Good Design Tool (contd.)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Trade-off analysis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Comparative analysis in case of multiple alternatives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At least at the conceptual design level</a:t>
            </a:r>
          </a:p>
          <a:p>
            <a:pPr>
              <a:lnSpc>
                <a:spcPct val="90000"/>
              </a:lnSpc>
            </a:pPr>
            <a:r>
              <a:rPr lang="en-US" altLang="en-US"/>
              <a:t>Display of design results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Displaying results in simple and easy to understand form</a:t>
            </a:r>
          </a:p>
          <a:p>
            <a:pPr>
              <a:lnSpc>
                <a:spcPct val="90000"/>
              </a:lnSpc>
            </a:pPr>
            <a:r>
              <a:rPr lang="en-US" altLang="en-US"/>
              <a:t>Design Verification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Verifying that the resulting design satisfies the initial requirements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6C9CA086-D20D-4CE0-8859-EE457348BB5E}" type="slidenum">
              <a:rPr lang="en-US" altLang="en-US"/>
              <a:pPr/>
              <a:t>5</a:t>
            </a:fld>
            <a:endParaRPr lang="en-CA" altLang="en-US"/>
          </a:p>
        </p:txBody>
      </p:sp>
      <p:sp>
        <p:nvSpPr>
          <p:cNvPr id="6901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Information System</a:t>
            </a:r>
          </a:p>
        </p:txBody>
      </p:sp>
      <p:sp>
        <p:nvSpPr>
          <p:cNvPr id="69018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Information System includes all resources involved in the collection, management, use and dissemination of the information resources of the organization</a:t>
            </a:r>
          </a:p>
          <a:p>
            <a:r>
              <a:rPr lang="en-US" altLang="en-US"/>
              <a:t>We consider two systems life cycles:</a:t>
            </a:r>
          </a:p>
          <a:p>
            <a:pPr lvl="1"/>
            <a:r>
              <a:rPr lang="en-US" altLang="en-US"/>
              <a:t>Macro Life Cycle</a:t>
            </a:r>
          </a:p>
          <a:p>
            <a:pPr lvl="2"/>
            <a:r>
              <a:rPr lang="en-US" altLang="en-US"/>
              <a:t>Information System Life Cycle</a:t>
            </a:r>
          </a:p>
          <a:p>
            <a:pPr lvl="1"/>
            <a:r>
              <a:rPr lang="en-US" altLang="en-US"/>
              <a:t>Micro Life Cycle</a:t>
            </a:r>
          </a:p>
          <a:p>
            <a:pPr lvl="2"/>
            <a:r>
              <a:rPr lang="en-US" altLang="en-US"/>
              <a:t>Database System Life Cycle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EA32EDA1-FFEA-4D32-A586-BB8DBC23D189}" type="slidenum">
              <a:rPr lang="en-US" altLang="en-US"/>
              <a:pPr/>
              <a:t>6</a:t>
            </a:fld>
            <a:endParaRPr lang="en-CA" altLang="en-US"/>
          </a:p>
        </p:txBody>
      </p:sp>
      <p:sp>
        <p:nvSpPr>
          <p:cNvPr id="6922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Phases of Information System Life Cycle</a:t>
            </a:r>
          </a:p>
        </p:txBody>
      </p:sp>
      <p:sp>
        <p:nvSpPr>
          <p:cNvPr id="69223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Feasibility Analysis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Analyzing potential application areas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Identifying the economics of information gathering and dissemination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Performing cost benefit studies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Setting up priorities among applications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Requirement Collection and Analysis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Detailed Requirements Collection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Interaction with Users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Design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Design of Database System</a:t>
            </a:r>
          </a:p>
          <a:p>
            <a:pPr lvl="1">
              <a:lnSpc>
                <a:spcPct val="90000"/>
              </a:lnSpc>
            </a:pPr>
            <a:r>
              <a:rPr lang="en-US" altLang="en-US" sz="2200"/>
              <a:t>Design of programs that use and process the database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922FAA28-9197-403A-81A9-F22313C32E8F}" type="slidenum">
              <a:rPr lang="en-US" altLang="en-US"/>
              <a:pPr/>
              <a:t>7</a:t>
            </a:fld>
            <a:endParaRPr lang="en-CA" altLang="en-US"/>
          </a:p>
        </p:txBody>
      </p:sp>
      <p:sp>
        <p:nvSpPr>
          <p:cNvPr id="6942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Phases of Information System Life Cycle (contd.)</a:t>
            </a:r>
          </a:p>
        </p:txBody>
      </p:sp>
      <p:sp>
        <p:nvSpPr>
          <p:cNvPr id="69427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/>
              <a:t>Implementation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Information system is implemented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Database is loaded &amp; its transactions are implemented and tested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Validation and Acceptance Testing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Testing against user’s requirements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Testing against performance criteria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Deployment, Operation and Maintenance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Data conversion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Training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System maintenance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Performance monitoring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Database tuning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8D3BAFF9-75DF-40D8-805A-1CA0089BE346}" type="slidenum">
              <a:rPr lang="en-US" altLang="en-US"/>
              <a:pPr/>
              <a:t>8</a:t>
            </a:fld>
            <a:endParaRPr lang="en-CA" altLang="en-US"/>
          </a:p>
        </p:txBody>
      </p:sp>
      <p:sp>
        <p:nvSpPr>
          <p:cNvPr id="6963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Database System Life Cycle</a:t>
            </a:r>
          </a:p>
        </p:txBody>
      </p:sp>
      <p:sp>
        <p:nvSpPr>
          <p:cNvPr id="6963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System definition</a:t>
            </a:r>
          </a:p>
          <a:p>
            <a:pPr lvl="1"/>
            <a:r>
              <a:rPr lang="en-US" altLang="en-US" sz="2200"/>
              <a:t>Defining scope of database system, its users and applications</a:t>
            </a:r>
          </a:p>
          <a:p>
            <a:r>
              <a:rPr lang="en-US" altLang="en-US" sz="2400"/>
              <a:t>Database Design</a:t>
            </a:r>
          </a:p>
          <a:p>
            <a:pPr lvl="1"/>
            <a:r>
              <a:rPr lang="en-US" altLang="en-US" sz="2200"/>
              <a:t>Logical and physical design of the database system on the chosen DBMS</a:t>
            </a:r>
          </a:p>
          <a:p>
            <a:r>
              <a:rPr lang="en-US" altLang="en-US" sz="2400"/>
              <a:t>Database implementation</a:t>
            </a:r>
          </a:p>
          <a:p>
            <a:pPr lvl="1"/>
            <a:r>
              <a:rPr lang="en-US" altLang="en-US" sz="2200"/>
              <a:t>Specifying conceptual, external and internal database definitions</a:t>
            </a:r>
          </a:p>
          <a:p>
            <a:pPr lvl="1"/>
            <a:r>
              <a:rPr lang="en-US" altLang="en-US" sz="2200"/>
              <a:t>Creating empty database files</a:t>
            </a:r>
          </a:p>
          <a:p>
            <a:pPr lvl="1"/>
            <a:r>
              <a:rPr lang="en-US" altLang="en-US" sz="2200"/>
              <a:t>Implementing software applications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12- </a:t>
            </a:r>
            <a:fld id="{335A642D-DDC5-4277-BAF2-18BEF366EF75}" type="slidenum">
              <a:rPr lang="en-US" altLang="en-US"/>
              <a:pPr/>
              <a:t>9</a:t>
            </a:fld>
            <a:endParaRPr lang="en-CA" altLang="en-US"/>
          </a:p>
        </p:txBody>
      </p:sp>
      <p:sp>
        <p:nvSpPr>
          <p:cNvPr id="6983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Database System Life Cycle (contd.)</a:t>
            </a:r>
          </a:p>
        </p:txBody>
      </p:sp>
      <p:sp>
        <p:nvSpPr>
          <p:cNvPr id="69837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Loading or data conversion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Populating the database</a:t>
            </a:r>
          </a:p>
          <a:p>
            <a:pPr>
              <a:lnSpc>
                <a:spcPct val="90000"/>
              </a:lnSpc>
            </a:pPr>
            <a:r>
              <a:rPr lang="en-US" altLang="en-US"/>
              <a:t>Application conversion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Converting applications to the new system</a:t>
            </a:r>
          </a:p>
          <a:p>
            <a:pPr>
              <a:lnSpc>
                <a:spcPct val="90000"/>
              </a:lnSpc>
            </a:pPr>
            <a:r>
              <a:rPr lang="en-US" altLang="en-US"/>
              <a:t>Testing and validation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Operation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Running the new system</a:t>
            </a:r>
          </a:p>
          <a:p>
            <a:pPr>
              <a:lnSpc>
                <a:spcPct val="90000"/>
              </a:lnSpc>
            </a:pPr>
            <a:r>
              <a:rPr lang="en-US" altLang="en-US"/>
              <a:t>Monitoring and maintenance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System maintenance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Performance monitoring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1075</TotalTime>
  <Words>1778</Words>
  <Application>Microsoft Office PowerPoint</Application>
  <PresentationFormat>Letter Paper (8.5x11 in)</PresentationFormat>
  <Paragraphs>401</Paragraphs>
  <Slides>43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Tahoma</vt:lpstr>
      <vt:lpstr>Wingdings</vt:lpstr>
      <vt:lpstr>Blends</vt:lpstr>
      <vt:lpstr>PowerPoint Presentation</vt:lpstr>
      <vt:lpstr>Chapter 12</vt:lpstr>
      <vt:lpstr>Chapter Outline</vt:lpstr>
      <vt:lpstr>Organizational Context for using Database Systems</vt:lpstr>
      <vt:lpstr>Information System</vt:lpstr>
      <vt:lpstr>Phases of Information System Life Cycle</vt:lpstr>
      <vt:lpstr>Phases of Information System Life Cycle (contd.)</vt:lpstr>
      <vt:lpstr>Database System Life Cycle</vt:lpstr>
      <vt:lpstr>Database System Life Cycle (contd.)</vt:lpstr>
      <vt:lpstr>Database Design Process </vt:lpstr>
      <vt:lpstr>Phases of Database Design and Implementation Process  </vt:lpstr>
      <vt:lpstr>Phases of Database Design and Implementation Process  (contd.)</vt:lpstr>
      <vt:lpstr>Conceptual Schema Design</vt:lpstr>
      <vt:lpstr>Desired Characteristics of Conceptual Data Model</vt:lpstr>
      <vt:lpstr>Approaches to Conceptual Schema Design</vt:lpstr>
      <vt:lpstr>Strategies for Schema Design</vt:lpstr>
      <vt:lpstr>Strategies for Schema Design (contd.)</vt:lpstr>
      <vt:lpstr>Strategies for Schema Design (contd.)</vt:lpstr>
      <vt:lpstr>Schema Integration</vt:lpstr>
      <vt:lpstr>Schema Integration (contd.)</vt:lpstr>
      <vt:lpstr>View Integration Strategies</vt:lpstr>
      <vt:lpstr>View Integration Strategies (contd.)</vt:lpstr>
      <vt:lpstr>View Integration Strategies (contd.)</vt:lpstr>
      <vt:lpstr>Transaction Design</vt:lpstr>
      <vt:lpstr>Choice of DBMS</vt:lpstr>
      <vt:lpstr>Logical Database Design</vt:lpstr>
      <vt:lpstr>Physical Database Design</vt:lpstr>
      <vt:lpstr>Database System Implementation and Tuning</vt:lpstr>
      <vt:lpstr>UML Diagrams</vt:lpstr>
      <vt:lpstr>UML Diagrams (contd.)</vt:lpstr>
      <vt:lpstr>UML Diagrams (contd.)</vt:lpstr>
      <vt:lpstr>UML Diagrams (contd.)</vt:lpstr>
      <vt:lpstr>UML Diagrams (contd.)</vt:lpstr>
      <vt:lpstr>UML Diagrams (contd.)</vt:lpstr>
      <vt:lpstr>UML Diagrams (contd.)</vt:lpstr>
      <vt:lpstr>UML Diagrams (contd.)</vt:lpstr>
      <vt:lpstr>Salient Features of Rational Rose Data Modeler</vt:lpstr>
      <vt:lpstr>Salient Features of Rational Rose Data Modeler (contd.)</vt:lpstr>
      <vt:lpstr>Salient Features of Rational Rose Data Modeler (contd.)</vt:lpstr>
      <vt:lpstr>Salient Features of Rational Rose Data Modeler (contd.)</vt:lpstr>
      <vt:lpstr>Database Design Tools </vt:lpstr>
      <vt:lpstr>Characteristics of a Good Design Tool</vt:lpstr>
      <vt:lpstr>Characteristics of a Good Design Tool (contd.)</vt:lpstr>
    </vt:vector>
  </TitlesOfParts>
  <Manager/>
  <Company>Copyright © 2007 Ramez Elmasri and Shamkant B. Navathe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</dc:title>
  <dc:subject>Practical Database Design Methodology and Use of UML Diagrams</dc:subject>
  <dc:creator>Elmasri/Navathe</dc:creator>
  <cp:keywords/>
  <dc:description/>
  <cp:lastModifiedBy>Aminu Umar</cp:lastModifiedBy>
  <cp:revision>63</cp:revision>
  <cp:lastPrinted>2001-11-04T00:51:13Z</cp:lastPrinted>
  <dcterms:created xsi:type="dcterms:W3CDTF">2005-02-25T19:46:41Z</dcterms:created>
  <dcterms:modified xsi:type="dcterms:W3CDTF">2015-08-20T20:08:02Z</dcterms:modified>
  <cp:category/>
</cp:coreProperties>
</file>