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7"/>
  </p:notesMasterIdLst>
  <p:handoutMasterIdLst>
    <p:handoutMasterId r:id="rId48"/>
  </p:handoutMasterIdLst>
  <p:sldIdLst>
    <p:sldId id="282" r:id="rId2"/>
    <p:sldId id="324" r:id="rId3"/>
    <p:sldId id="327" r:id="rId4"/>
    <p:sldId id="328" r:id="rId5"/>
    <p:sldId id="329" r:id="rId6"/>
    <p:sldId id="330" r:id="rId7"/>
    <p:sldId id="331" r:id="rId8"/>
    <p:sldId id="368" r:id="rId9"/>
    <p:sldId id="332" r:id="rId10"/>
    <p:sldId id="333"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348" r:id="rId26"/>
    <p:sldId id="349" r:id="rId27"/>
    <p:sldId id="350" r:id="rId28"/>
    <p:sldId id="351" r:id="rId29"/>
    <p:sldId id="352" r:id="rId30"/>
    <p:sldId id="353" r:id="rId31"/>
    <p:sldId id="354" r:id="rId32"/>
    <p:sldId id="355" r:id="rId33"/>
    <p:sldId id="356" r:id="rId34"/>
    <p:sldId id="357" r:id="rId35"/>
    <p:sldId id="358" r:id="rId36"/>
    <p:sldId id="359" r:id="rId37"/>
    <p:sldId id="360" r:id="rId38"/>
    <p:sldId id="361" r:id="rId39"/>
    <p:sldId id="362" r:id="rId40"/>
    <p:sldId id="363" r:id="rId41"/>
    <p:sldId id="364" r:id="rId42"/>
    <p:sldId id="365" r:id="rId43"/>
    <p:sldId id="366" r:id="rId44"/>
    <p:sldId id="367" r:id="rId45"/>
    <p:sldId id="369" r:id="rId46"/>
  </p:sldIdLst>
  <p:sldSz cx="9144000" cy="6858000" type="letter"/>
  <p:notesSz cx="6858000" cy="9144000"/>
  <p:defaultTextStyle>
    <a:defPPr>
      <a:defRPr lang="en-CA"/>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9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7228"/>
    <a:srgbClr val="6E792B"/>
    <a:srgbClr val="76822E"/>
    <a:srgbClr val="4F571F"/>
    <a:srgbClr val="6F6A07"/>
    <a:srgbClr val="827C08"/>
    <a:srgbClr val="A29B0A"/>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Objects="1">
      <p:cViewPr varScale="1">
        <p:scale>
          <a:sx n="74" d="100"/>
          <a:sy n="74" d="100"/>
        </p:scale>
        <p:origin x="1290" y="66"/>
      </p:cViewPr>
      <p:guideLst>
        <p:guide orient="horz" pos="19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p:scale>
          <a:sx n="100" d="100"/>
          <a:sy n="100" d="100"/>
        </p:scale>
        <p:origin x="-780" y="21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ahoma" panose="020B0604030504040204" pitchFamily="34" charset="0"/>
              </a:defRPr>
            </a:lvl1pPr>
          </a:lstStyle>
          <a:p>
            <a:endParaRPr lang="en-CA" altLang="en-US"/>
          </a:p>
        </p:txBody>
      </p:sp>
      <p:sp>
        <p:nvSpPr>
          <p:cNvPr id="6041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ahoma" panose="020B0604030504040204" pitchFamily="34" charset="0"/>
              </a:defRPr>
            </a:lvl1pPr>
          </a:lstStyle>
          <a:p>
            <a:endParaRPr lang="en-CA" altLang="en-US"/>
          </a:p>
        </p:txBody>
      </p:sp>
      <p:sp>
        <p:nvSpPr>
          <p:cNvPr id="6042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ahoma" panose="020B0604030504040204" pitchFamily="34" charset="0"/>
              </a:defRPr>
            </a:lvl1pPr>
          </a:lstStyle>
          <a:p>
            <a:endParaRPr lang="en-CA" altLang="en-US"/>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ahoma" panose="020B0604030504040204" pitchFamily="34" charset="0"/>
              </a:defRPr>
            </a:lvl1pPr>
          </a:lstStyle>
          <a:p>
            <a:fld id="{4C3BBA0B-7A28-4A33-95F1-C79553049D06}" type="slidenum">
              <a:rPr lang="en-CA" altLang="en-US"/>
              <a:pPr/>
              <a:t>‹#›</a:t>
            </a:fld>
            <a:endParaRPr lang="en-CA" altLang="en-US"/>
          </a:p>
        </p:txBody>
      </p:sp>
    </p:spTree>
    <p:extLst>
      <p:ext uri="{BB962C8B-B14F-4D97-AF65-F5344CB8AC3E}">
        <p14:creationId xmlns:p14="http://schemas.microsoft.com/office/powerpoint/2010/main" val="1924438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ahoma" panose="020B0604030504040204" pitchFamily="34" charset="0"/>
              </a:defRPr>
            </a:lvl1pPr>
          </a:lstStyle>
          <a:p>
            <a:endParaRPr lang="en-CA" altLang="en-US"/>
          </a:p>
        </p:txBody>
      </p:sp>
      <p:sp>
        <p:nvSpPr>
          <p:cNvPr id="614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ahoma" panose="020B0604030504040204" pitchFamily="34" charset="0"/>
              </a:defRPr>
            </a:lvl1pPr>
          </a:lstStyle>
          <a:p>
            <a:endParaRPr lang="en-CA" altLang="en-US"/>
          </a:p>
        </p:txBody>
      </p:sp>
      <p:sp>
        <p:nvSpPr>
          <p:cNvPr id="6144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ahoma" panose="020B0604030504040204" pitchFamily="34" charset="0"/>
              </a:defRPr>
            </a:lvl1pPr>
          </a:lstStyle>
          <a:p>
            <a:endParaRPr lang="en-CA" altLang="en-US"/>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ahoma" panose="020B0604030504040204" pitchFamily="34" charset="0"/>
              </a:defRPr>
            </a:lvl1pPr>
          </a:lstStyle>
          <a:p>
            <a:fld id="{CD33334D-B82C-4677-94AD-370B852FE766}" type="slidenum">
              <a:rPr lang="en-CA" altLang="en-US"/>
              <a:pPr/>
              <a:t>‹#›</a:t>
            </a:fld>
            <a:endParaRPr lang="en-CA" altLang="en-US"/>
          </a:p>
        </p:txBody>
      </p:sp>
    </p:spTree>
    <p:extLst>
      <p:ext uri="{BB962C8B-B14F-4D97-AF65-F5344CB8AC3E}">
        <p14:creationId xmlns:p14="http://schemas.microsoft.com/office/powerpoint/2010/main" val="38016199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B85FF1-9EC3-4975-9366-2DE8198E8DF7}" type="slidenum">
              <a:rPr lang="en-CA" altLang="en-US"/>
              <a:pPr/>
              <a:t>1</a:t>
            </a:fld>
            <a:endParaRPr lang="en-CA" altLang="en-US"/>
          </a:p>
        </p:txBody>
      </p:sp>
      <p:sp>
        <p:nvSpPr>
          <p:cNvPr id="512002" name="Rectangle 2"/>
          <p:cNvSpPr>
            <a:spLocks noChangeArrowheads="1" noTextEdit="1"/>
          </p:cNvSpPr>
          <p:nvPr>
            <p:ph type="sldImg"/>
          </p:nvPr>
        </p:nvSpPr>
        <p:spPr>
          <a:ln/>
        </p:spPr>
      </p:sp>
      <p:sp>
        <p:nvSpPr>
          <p:cNvPr id="5120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59459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343940-9498-4114-B8C3-5B7764359280}" type="slidenum">
              <a:rPr lang="en-CA" altLang="en-US"/>
              <a:pPr/>
              <a:t>10</a:t>
            </a:fld>
            <a:endParaRPr lang="en-CA" altLang="en-US"/>
          </a:p>
        </p:txBody>
      </p:sp>
      <p:sp>
        <p:nvSpPr>
          <p:cNvPr id="771074" name="Rectangle 2"/>
          <p:cNvSpPr>
            <a:spLocks noChangeArrowheads="1" noTextEdit="1"/>
          </p:cNvSpPr>
          <p:nvPr>
            <p:ph type="sldImg"/>
          </p:nvPr>
        </p:nvSpPr>
        <p:spPr>
          <a:ln/>
        </p:spPr>
      </p:sp>
      <p:sp>
        <p:nvSpPr>
          <p:cNvPr id="7710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515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450CBE-ECE6-4DD6-A31B-BDBD732291EB}" type="slidenum">
              <a:rPr lang="en-CA" altLang="en-US"/>
              <a:pPr/>
              <a:t>11</a:t>
            </a:fld>
            <a:endParaRPr lang="en-CA" altLang="en-US"/>
          </a:p>
        </p:txBody>
      </p:sp>
      <p:sp>
        <p:nvSpPr>
          <p:cNvPr id="773122" name="Rectangle 2"/>
          <p:cNvSpPr>
            <a:spLocks noChangeArrowheads="1" noTextEdit="1"/>
          </p:cNvSpPr>
          <p:nvPr>
            <p:ph type="sldImg"/>
          </p:nvPr>
        </p:nvSpPr>
        <p:spPr>
          <a:ln/>
        </p:spPr>
      </p:sp>
      <p:sp>
        <p:nvSpPr>
          <p:cNvPr id="7731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76612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D86825-5ECF-4E07-BFFF-2DB754B8C245}" type="slidenum">
              <a:rPr lang="en-CA" altLang="en-US"/>
              <a:pPr/>
              <a:t>12</a:t>
            </a:fld>
            <a:endParaRPr lang="en-CA" altLang="en-US"/>
          </a:p>
        </p:txBody>
      </p:sp>
      <p:sp>
        <p:nvSpPr>
          <p:cNvPr id="775170" name="Rectangle 2"/>
          <p:cNvSpPr>
            <a:spLocks noChangeArrowheads="1" noTextEdit="1"/>
          </p:cNvSpPr>
          <p:nvPr>
            <p:ph type="sldImg"/>
          </p:nvPr>
        </p:nvSpPr>
        <p:spPr>
          <a:ln/>
        </p:spPr>
      </p:sp>
      <p:sp>
        <p:nvSpPr>
          <p:cNvPr id="7751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27478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CF4B9F-BC99-402E-9DE9-447B05272E09}" type="slidenum">
              <a:rPr lang="en-CA" altLang="en-US"/>
              <a:pPr/>
              <a:t>13</a:t>
            </a:fld>
            <a:endParaRPr lang="en-CA" altLang="en-US"/>
          </a:p>
        </p:txBody>
      </p:sp>
      <p:sp>
        <p:nvSpPr>
          <p:cNvPr id="777218" name="Rectangle 2"/>
          <p:cNvSpPr>
            <a:spLocks noChangeArrowheads="1" noTextEdit="1"/>
          </p:cNvSpPr>
          <p:nvPr>
            <p:ph type="sldImg"/>
          </p:nvPr>
        </p:nvSpPr>
        <p:spPr>
          <a:ln/>
        </p:spPr>
      </p:sp>
      <p:sp>
        <p:nvSpPr>
          <p:cNvPr id="7772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64071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A5DB1-5929-4CE7-B694-AD6C712A089E}" type="slidenum">
              <a:rPr lang="en-CA" altLang="en-US"/>
              <a:pPr/>
              <a:t>14</a:t>
            </a:fld>
            <a:endParaRPr lang="en-CA" altLang="en-US"/>
          </a:p>
        </p:txBody>
      </p:sp>
      <p:sp>
        <p:nvSpPr>
          <p:cNvPr id="779266" name="Rectangle 2"/>
          <p:cNvSpPr>
            <a:spLocks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30538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0E7755-145B-41F8-B213-9FC43CE9B9A6}" type="slidenum">
              <a:rPr lang="en-CA" altLang="en-US"/>
              <a:pPr/>
              <a:t>15</a:t>
            </a:fld>
            <a:endParaRPr lang="en-CA" altLang="en-US"/>
          </a:p>
        </p:txBody>
      </p:sp>
      <p:sp>
        <p:nvSpPr>
          <p:cNvPr id="781314" name="Rectangle 2"/>
          <p:cNvSpPr>
            <a:spLocks noChangeArrowheads="1" noTextEdit="1"/>
          </p:cNvSpPr>
          <p:nvPr>
            <p:ph type="sldImg"/>
          </p:nvPr>
        </p:nvSpPr>
        <p:spPr>
          <a:ln/>
        </p:spPr>
      </p:sp>
      <p:sp>
        <p:nvSpPr>
          <p:cNvPr id="7813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05331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F318D1-41BA-4F2C-BB24-E9AD08D3B551}" type="slidenum">
              <a:rPr lang="en-CA" altLang="en-US"/>
              <a:pPr/>
              <a:t>16</a:t>
            </a:fld>
            <a:endParaRPr lang="en-CA" altLang="en-US"/>
          </a:p>
        </p:txBody>
      </p:sp>
      <p:sp>
        <p:nvSpPr>
          <p:cNvPr id="783362" name="Rectangle 2"/>
          <p:cNvSpPr>
            <a:spLocks noChangeArrowheads="1" noTextEdit="1"/>
          </p:cNvSpPr>
          <p:nvPr>
            <p:ph type="sldImg"/>
          </p:nvPr>
        </p:nvSpPr>
        <p:spPr>
          <a:ln/>
        </p:spPr>
      </p:sp>
      <p:sp>
        <p:nvSpPr>
          <p:cNvPr id="7833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61918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188421-A064-4CF7-A8E2-CC0BC3BA0004}" type="slidenum">
              <a:rPr lang="en-CA" altLang="en-US"/>
              <a:pPr/>
              <a:t>17</a:t>
            </a:fld>
            <a:endParaRPr lang="en-CA" altLang="en-US"/>
          </a:p>
        </p:txBody>
      </p:sp>
      <p:sp>
        <p:nvSpPr>
          <p:cNvPr id="785410" name="Rectangle 2"/>
          <p:cNvSpPr>
            <a:spLocks noChangeArrowheads="1" noTextEdit="1"/>
          </p:cNvSpPr>
          <p:nvPr>
            <p:ph type="sldImg"/>
          </p:nvPr>
        </p:nvSpPr>
        <p:spPr>
          <a:ln/>
        </p:spPr>
      </p:sp>
      <p:sp>
        <p:nvSpPr>
          <p:cNvPr id="785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62308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09E9C9-11A8-4D01-B7B1-059616D94A6D}" type="slidenum">
              <a:rPr lang="en-CA" altLang="en-US"/>
              <a:pPr/>
              <a:t>18</a:t>
            </a:fld>
            <a:endParaRPr lang="en-CA" altLang="en-US"/>
          </a:p>
        </p:txBody>
      </p:sp>
      <p:sp>
        <p:nvSpPr>
          <p:cNvPr id="787458" name="Rectangle 2"/>
          <p:cNvSpPr>
            <a:spLocks noChangeArrowheads="1" noTextEdit="1"/>
          </p:cNvSpPr>
          <p:nvPr>
            <p:ph type="sldImg"/>
          </p:nvPr>
        </p:nvSpPr>
        <p:spPr>
          <a:ln/>
        </p:spPr>
      </p:sp>
      <p:sp>
        <p:nvSpPr>
          <p:cNvPr id="7874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40746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EED179-B3EF-4059-8FE2-8A6315387CF4}" type="slidenum">
              <a:rPr lang="en-CA" altLang="en-US"/>
              <a:pPr/>
              <a:t>19</a:t>
            </a:fld>
            <a:endParaRPr lang="en-CA" altLang="en-US"/>
          </a:p>
        </p:txBody>
      </p:sp>
      <p:sp>
        <p:nvSpPr>
          <p:cNvPr id="789506" name="Rectangle 2"/>
          <p:cNvSpPr>
            <a:spLocks noChangeArrowheads="1" noTextEdit="1"/>
          </p:cNvSpPr>
          <p:nvPr>
            <p:ph type="sldImg"/>
          </p:nvPr>
        </p:nvSpPr>
        <p:spPr>
          <a:ln/>
        </p:spPr>
      </p:sp>
      <p:sp>
        <p:nvSpPr>
          <p:cNvPr id="7895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38229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CF4DC8-7EDD-4C2E-B773-355B2EE35460}" type="slidenum">
              <a:rPr lang="en-CA" altLang="en-US"/>
              <a:pPr/>
              <a:t>2</a:t>
            </a:fld>
            <a:endParaRPr lang="en-CA" altLang="en-US"/>
          </a:p>
        </p:txBody>
      </p:sp>
      <p:sp>
        <p:nvSpPr>
          <p:cNvPr id="574466" name="Rectangle 2"/>
          <p:cNvSpPr>
            <a:spLocks noChangeArrowheads="1" noTextEdit="1"/>
          </p:cNvSpPr>
          <p:nvPr>
            <p:ph type="sldImg"/>
          </p:nvPr>
        </p:nvSpPr>
        <p:spPr>
          <a:ln/>
        </p:spPr>
      </p:sp>
      <p:sp>
        <p:nvSpPr>
          <p:cNvPr id="5744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11798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3049F3-7BFD-4C4E-A4CA-84B236980048}" type="slidenum">
              <a:rPr lang="en-CA" altLang="en-US"/>
              <a:pPr/>
              <a:t>20</a:t>
            </a:fld>
            <a:endParaRPr lang="en-CA" altLang="en-US"/>
          </a:p>
        </p:txBody>
      </p:sp>
      <p:sp>
        <p:nvSpPr>
          <p:cNvPr id="791554" name="Rectangle 2"/>
          <p:cNvSpPr>
            <a:spLocks noChangeArrowheads="1" noTextEdit="1"/>
          </p:cNvSpPr>
          <p:nvPr>
            <p:ph type="sldImg"/>
          </p:nvPr>
        </p:nvSpPr>
        <p:spPr>
          <a:ln/>
        </p:spPr>
      </p:sp>
      <p:sp>
        <p:nvSpPr>
          <p:cNvPr id="7915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79658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255035-FFFE-4FFB-96DA-1B611F051E64}" type="slidenum">
              <a:rPr lang="en-CA" altLang="en-US"/>
              <a:pPr/>
              <a:t>21</a:t>
            </a:fld>
            <a:endParaRPr lang="en-CA" altLang="en-US"/>
          </a:p>
        </p:txBody>
      </p:sp>
      <p:sp>
        <p:nvSpPr>
          <p:cNvPr id="793602" name="Rectangle 2"/>
          <p:cNvSpPr>
            <a:spLocks noChangeArrowheads="1" noTextEdit="1"/>
          </p:cNvSpPr>
          <p:nvPr>
            <p:ph type="sldImg"/>
          </p:nvPr>
        </p:nvSpPr>
        <p:spPr>
          <a:ln/>
        </p:spPr>
      </p:sp>
      <p:sp>
        <p:nvSpPr>
          <p:cNvPr id="7936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3580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49D1F6-FA6A-415C-9E8E-78FA6C7ABED5}" type="slidenum">
              <a:rPr lang="en-CA" altLang="en-US"/>
              <a:pPr/>
              <a:t>22</a:t>
            </a:fld>
            <a:endParaRPr lang="en-CA" altLang="en-US"/>
          </a:p>
        </p:txBody>
      </p:sp>
      <p:sp>
        <p:nvSpPr>
          <p:cNvPr id="795650" name="Rectangle 2"/>
          <p:cNvSpPr>
            <a:spLocks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15362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334069-E1B5-4D96-864F-C143095D5AB3}" type="slidenum">
              <a:rPr lang="en-CA" altLang="en-US"/>
              <a:pPr/>
              <a:t>23</a:t>
            </a:fld>
            <a:endParaRPr lang="en-CA" altLang="en-US"/>
          </a:p>
        </p:txBody>
      </p:sp>
      <p:sp>
        <p:nvSpPr>
          <p:cNvPr id="797698" name="Rectangle 2"/>
          <p:cNvSpPr>
            <a:spLocks noChangeArrowheads="1" noTextEdit="1"/>
          </p:cNvSpPr>
          <p:nvPr>
            <p:ph type="sldImg"/>
          </p:nvPr>
        </p:nvSpPr>
        <p:spPr>
          <a:ln/>
        </p:spPr>
      </p:sp>
      <p:sp>
        <p:nvSpPr>
          <p:cNvPr id="7976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60596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59416C-A8BE-47DB-AC5D-D20B64130029}" type="slidenum">
              <a:rPr lang="en-CA" altLang="en-US"/>
              <a:pPr/>
              <a:t>24</a:t>
            </a:fld>
            <a:endParaRPr lang="en-CA" altLang="en-US"/>
          </a:p>
        </p:txBody>
      </p:sp>
      <p:sp>
        <p:nvSpPr>
          <p:cNvPr id="799746" name="Rectangle 2"/>
          <p:cNvSpPr>
            <a:spLocks noChangeArrowheads="1" noTextEdit="1"/>
          </p:cNvSpPr>
          <p:nvPr>
            <p:ph type="sldImg"/>
          </p:nvPr>
        </p:nvSpPr>
        <p:spPr>
          <a:ln/>
        </p:spPr>
      </p:sp>
      <p:sp>
        <p:nvSpPr>
          <p:cNvPr id="7997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14722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BAC0D9-1EA2-4FE2-8F15-F3D5FC9F5DFD}" type="slidenum">
              <a:rPr lang="en-CA" altLang="en-US"/>
              <a:pPr/>
              <a:t>25</a:t>
            </a:fld>
            <a:endParaRPr lang="en-CA" altLang="en-US"/>
          </a:p>
        </p:txBody>
      </p:sp>
      <p:sp>
        <p:nvSpPr>
          <p:cNvPr id="801794" name="Rectangle 2"/>
          <p:cNvSpPr>
            <a:spLocks noChangeArrowheads="1" noTextEdit="1"/>
          </p:cNvSpPr>
          <p:nvPr>
            <p:ph type="sldImg"/>
          </p:nvPr>
        </p:nvSpPr>
        <p:spPr>
          <a:ln/>
        </p:spPr>
      </p:sp>
      <p:sp>
        <p:nvSpPr>
          <p:cNvPr id="8017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22558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075477-1435-4AFC-85A0-F802EC6D2EF5}" type="slidenum">
              <a:rPr lang="en-CA" altLang="en-US"/>
              <a:pPr/>
              <a:t>26</a:t>
            </a:fld>
            <a:endParaRPr lang="en-CA" altLang="en-US"/>
          </a:p>
        </p:txBody>
      </p:sp>
      <p:sp>
        <p:nvSpPr>
          <p:cNvPr id="803842" name="Rectangle 2"/>
          <p:cNvSpPr>
            <a:spLocks noChangeArrowheads="1" noTextEdit="1"/>
          </p:cNvSpPr>
          <p:nvPr>
            <p:ph type="sldImg"/>
          </p:nvPr>
        </p:nvSpPr>
        <p:spPr>
          <a:ln/>
        </p:spPr>
      </p:sp>
      <p:sp>
        <p:nvSpPr>
          <p:cNvPr id="8038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30916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13F12A-1141-485F-B2D4-A1F8932AD3F3}" type="slidenum">
              <a:rPr lang="en-CA" altLang="en-US"/>
              <a:pPr/>
              <a:t>27</a:t>
            </a:fld>
            <a:endParaRPr lang="en-CA" altLang="en-US"/>
          </a:p>
        </p:txBody>
      </p:sp>
      <p:sp>
        <p:nvSpPr>
          <p:cNvPr id="805890" name="Rectangle 2"/>
          <p:cNvSpPr>
            <a:spLocks noChangeArrowheads="1" noTextEdit="1"/>
          </p:cNvSpPr>
          <p:nvPr>
            <p:ph type="sldImg"/>
          </p:nvPr>
        </p:nvSpPr>
        <p:spPr>
          <a:ln/>
        </p:spPr>
      </p:sp>
      <p:sp>
        <p:nvSpPr>
          <p:cNvPr id="8058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43018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729970-19DC-444B-AABA-730844934A24}" type="slidenum">
              <a:rPr lang="en-CA" altLang="en-US"/>
              <a:pPr/>
              <a:t>28</a:t>
            </a:fld>
            <a:endParaRPr lang="en-CA" altLang="en-US"/>
          </a:p>
        </p:txBody>
      </p:sp>
      <p:sp>
        <p:nvSpPr>
          <p:cNvPr id="807938" name="Rectangle 2"/>
          <p:cNvSpPr>
            <a:spLocks noChangeArrowheads="1" noTextEdit="1"/>
          </p:cNvSpPr>
          <p:nvPr>
            <p:ph type="sldImg"/>
          </p:nvPr>
        </p:nvSpPr>
        <p:spPr>
          <a:ln/>
        </p:spPr>
      </p:sp>
      <p:sp>
        <p:nvSpPr>
          <p:cNvPr id="8079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66441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8C9E80-CCDD-48EB-ACBC-34078BE994A8}" type="slidenum">
              <a:rPr lang="en-CA" altLang="en-US"/>
              <a:pPr/>
              <a:t>29</a:t>
            </a:fld>
            <a:endParaRPr lang="en-CA" altLang="en-US"/>
          </a:p>
        </p:txBody>
      </p:sp>
      <p:sp>
        <p:nvSpPr>
          <p:cNvPr id="809986" name="Rectangle 2"/>
          <p:cNvSpPr>
            <a:spLocks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46546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431B49-B334-4F2A-B86E-9F2185217CA4}" type="slidenum">
              <a:rPr lang="en-CA" altLang="en-US"/>
              <a:pPr/>
              <a:t>3</a:t>
            </a:fld>
            <a:endParaRPr lang="en-CA" altLang="en-US"/>
          </a:p>
        </p:txBody>
      </p:sp>
      <p:sp>
        <p:nvSpPr>
          <p:cNvPr id="758786" name="Rectangle 2"/>
          <p:cNvSpPr>
            <a:spLocks noChangeArrowheads="1" noTextEdit="1"/>
          </p:cNvSpPr>
          <p:nvPr>
            <p:ph type="sldImg"/>
          </p:nvPr>
        </p:nvSpPr>
        <p:spPr>
          <a:ln/>
        </p:spPr>
      </p:sp>
      <p:sp>
        <p:nvSpPr>
          <p:cNvPr id="7587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10351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2770FE-EA97-46D2-B083-F17B00A667E2}" type="slidenum">
              <a:rPr lang="en-CA" altLang="en-US"/>
              <a:pPr/>
              <a:t>30</a:t>
            </a:fld>
            <a:endParaRPr lang="en-CA" altLang="en-US"/>
          </a:p>
        </p:txBody>
      </p:sp>
      <p:sp>
        <p:nvSpPr>
          <p:cNvPr id="812034" name="Rectangle 2"/>
          <p:cNvSpPr>
            <a:spLocks noChangeArrowheads="1" noTextEdit="1"/>
          </p:cNvSpPr>
          <p:nvPr>
            <p:ph type="sldImg"/>
          </p:nvPr>
        </p:nvSpPr>
        <p:spPr>
          <a:ln/>
        </p:spPr>
      </p:sp>
      <p:sp>
        <p:nvSpPr>
          <p:cNvPr id="8120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95925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5B6A92-F351-4EA0-AF7B-92E18AD728AD}" type="slidenum">
              <a:rPr lang="en-CA" altLang="en-US"/>
              <a:pPr/>
              <a:t>31</a:t>
            </a:fld>
            <a:endParaRPr lang="en-CA" altLang="en-US"/>
          </a:p>
        </p:txBody>
      </p:sp>
      <p:sp>
        <p:nvSpPr>
          <p:cNvPr id="814082" name="Rectangle 2"/>
          <p:cNvSpPr>
            <a:spLocks noChangeArrowheads="1" noTextEdit="1"/>
          </p:cNvSpPr>
          <p:nvPr>
            <p:ph type="sldImg"/>
          </p:nvPr>
        </p:nvSpPr>
        <p:spPr>
          <a:ln/>
        </p:spPr>
      </p:sp>
      <p:sp>
        <p:nvSpPr>
          <p:cNvPr id="8140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38503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4120CF-39C0-4B51-9326-EE6F1A384EE8}" type="slidenum">
              <a:rPr lang="en-CA" altLang="en-US"/>
              <a:pPr/>
              <a:t>32</a:t>
            </a:fld>
            <a:endParaRPr lang="en-CA" altLang="en-US"/>
          </a:p>
        </p:txBody>
      </p:sp>
      <p:sp>
        <p:nvSpPr>
          <p:cNvPr id="816130" name="Rectangle 2"/>
          <p:cNvSpPr>
            <a:spLocks noChangeArrowheads="1" noTextEdit="1"/>
          </p:cNvSpPr>
          <p:nvPr>
            <p:ph type="sldImg"/>
          </p:nvPr>
        </p:nvSpPr>
        <p:spPr>
          <a:ln/>
        </p:spPr>
      </p:sp>
      <p:sp>
        <p:nvSpPr>
          <p:cNvPr id="8161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055048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43A5BD-5EB2-4DFB-BE42-52EBE8B9190C}" type="slidenum">
              <a:rPr lang="en-CA" altLang="en-US"/>
              <a:pPr/>
              <a:t>33</a:t>
            </a:fld>
            <a:endParaRPr lang="en-CA" altLang="en-US"/>
          </a:p>
        </p:txBody>
      </p:sp>
      <p:sp>
        <p:nvSpPr>
          <p:cNvPr id="818178" name="Rectangle 2"/>
          <p:cNvSpPr>
            <a:spLocks noChangeArrowheads="1" noTextEdit="1"/>
          </p:cNvSpPr>
          <p:nvPr>
            <p:ph type="sldImg"/>
          </p:nvPr>
        </p:nvSpPr>
        <p:spPr>
          <a:ln/>
        </p:spPr>
      </p:sp>
      <p:sp>
        <p:nvSpPr>
          <p:cNvPr id="818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951294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5DA902-04B9-462D-8546-6B69F6EE4641}" type="slidenum">
              <a:rPr lang="en-CA" altLang="en-US"/>
              <a:pPr/>
              <a:t>34</a:t>
            </a:fld>
            <a:endParaRPr lang="en-CA" altLang="en-US"/>
          </a:p>
        </p:txBody>
      </p:sp>
      <p:sp>
        <p:nvSpPr>
          <p:cNvPr id="820226" name="Rectangle 2"/>
          <p:cNvSpPr>
            <a:spLocks noChangeArrowheads="1" noTextEdit="1"/>
          </p:cNvSpPr>
          <p:nvPr>
            <p:ph type="sldImg"/>
          </p:nvPr>
        </p:nvSpPr>
        <p:spPr>
          <a:ln/>
        </p:spPr>
      </p:sp>
      <p:sp>
        <p:nvSpPr>
          <p:cNvPr id="820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96575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133FE2-E5AE-4271-8D0F-EB8293FDA3DB}" type="slidenum">
              <a:rPr lang="en-CA" altLang="en-US"/>
              <a:pPr/>
              <a:t>35</a:t>
            </a:fld>
            <a:endParaRPr lang="en-CA" altLang="en-US"/>
          </a:p>
        </p:txBody>
      </p:sp>
      <p:sp>
        <p:nvSpPr>
          <p:cNvPr id="822274" name="Rectangle 2"/>
          <p:cNvSpPr>
            <a:spLocks noChangeArrowheads="1" noTextEdit="1"/>
          </p:cNvSpPr>
          <p:nvPr>
            <p:ph type="sldImg"/>
          </p:nvPr>
        </p:nvSpPr>
        <p:spPr>
          <a:ln/>
        </p:spPr>
      </p:sp>
      <p:sp>
        <p:nvSpPr>
          <p:cNvPr id="8222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301630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DA22AB-39C7-49E5-A0A9-783B9B4B1D8F}" type="slidenum">
              <a:rPr lang="en-CA" altLang="en-US"/>
              <a:pPr/>
              <a:t>36</a:t>
            </a:fld>
            <a:endParaRPr lang="en-CA" altLang="en-US"/>
          </a:p>
        </p:txBody>
      </p:sp>
      <p:sp>
        <p:nvSpPr>
          <p:cNvPr id="824322" name="Rectangle 2"/>
          <p:cNvSpPr>
            <a:spLocks noChangeArrowheads="1" noTextEdit="1"/>
          </p:cNvSpPr>
          <p:nvPr>
            <p:ph type="sldImg"/>
          </p:nvPr>
        </p:nvSpPr>
        <p:spPr>
          <a:ln/>
        </p:spPr>
      </p:sp>
      <p:sp>
        <p:nvSpPr>
          <p:cNvPr id="8243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689224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679A9-21E7-4207-8081-D68686E31A89}" type="slidenum">
              <a:rPr lang="en-CA" altLang="en-US"/>
              <a:pPr/>
              <a:t>37</a:t>
            </a:fld>
            <a:endParaRPr lang="en-CA" altLang="en-US"/>
          </a:p>
        </p:txBody>
      </p:sp>
      <p:sp>
        <p:nvSpPr>
          <p:cNvPr id="826370" name="Rectangle 2"/>
          <p:cNvSpPr>
            <a:spLocks noChangeArrowheads="1" noTextEdit="1"/>
          </p:cNvSpPr>
          <p:nvPr>
            <p:ph type="sldImg"/>
          </p:nvPr>
        </p:nvSpPr>
        <p:spPr>
          <a:ln/>
        </p:spPr>
      </p:sp>
      <p:sp>
        <p:nvSpPr>
          <p:cNvPr id="8263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284039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A9ABB5-C479-41B5-ABD6-457AB1845C09}" type="slidenum">
              <a:rPr lang="en-CA" altLang="en-US"/>
              <a:pPr/>
              <a:t>38</a:t>
            </a:fld>
            <a:endParaRPr lang="en-CA" altLang="en-US"/>
          </a:p>
        </p:txBody>
      </p:sp>
      <p:sp>
        <p:nvSpPr>
          <p:cNvPr id="828418" name="Rectangle 2"/>
          <p:cNvSpPr>
            <a:spLocks noChangeArrowheads="1" noTextEdit="1"/>
          </p:cNvSpPr>
          <p:nvPr>
            <p:ph type="sldImg"/>
          </p:nvPr>
        </p:nvSpPr>
        <p:spPr>
          <a:ln/>
        </p:spPr>
      </p:sp>
      <p:sp>
        <p:nvSpPr>
          <p:cNvPr id="8284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977118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958FB8-F5CA-4290-90E6-4EA09213DCFE}" type="slidenum">
              <a:rPr lang="en-CA" altLang="en-US"/>
              <a:pPr/>
              <a:t>39</a:t>
            </a:fld>
            <a:endParaRPr lang="en-CA" altLang="en-US"/>
          </a:p>
        </p:txBody>
      </p:sp>
      <p:sp>
        <p:nvSpPr>
          <p:cNvPr id="830466" name="Rectangle 2"/>
          <p:cNvSpPr>
            <a:spLocks noChangeArrowheads="1" noTextEdit="1"/>
          </p:cNvSpPr>
          <p:nvPr>
            <p:ph type="sldImg"/>
          </p:nvPr>
        </p:nvSpPr>
        <p:spPr>
          <a:ln/>
        </p:spPr>
      </p:sp>
      <p:sp>
        <p:nvSpPr>
          <p:cNvPr id="8304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36480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D8A8B9-6BC4-4F86-91CC-878E8E2AE53D}" type="slidenum">
              <a:rPr lang="en-CA" altLang="en-US"/>
              <a:pPr/>
              <a:t>4</a:t>
            </a:fld>
            <a:endParaRPr lang="en-CA" altLang="en-US"/>
          </a:p>
        </p:txBody>
      </p:sp>
      <p:sp>
        <p:nvSpPr>
          <p:cNvPr id="760834" name="Rectangle 2"/>
          <p:cNvSpPr>
            <a:spLocks noChangeArrowheads="1" noTextEdit="1"/>
          </p:cNvSpPr>
          <p:nvPr>
            <p:ph type="sldImg"/>
          </p:nvPr>
        </p:nvSpPr>
        <p:spPr>
          <a:ln/>
        </p:spPr>
      </p:sp>
      <p:sp>
        <p:nvSpPr>
          <p:cNvPr id="7608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254202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B27499-0F12-4BF8-83D6-F4B3EB471BF1}" type="slidenum">
              <a:rPr lang="en-CA" altLang="en-US"/>
              <a:pPr/>
              <a:t>40</a:t>
            </a:fld>
            <a:endParaRPr lang="en-CA" altLang="en-US"/>
          </a:p>
        </p:txBody>
      </p:sp>
      <p:sp>
        <p:nvSpPr>
          <p:cNvPr id="832514" name="Rectangle 2"/>
          <p:cNvSpPr>
            <a:spLocks noChangeArrowheads="1" noTextEdit="1"/>
          </p:cNvSpPr>
          <p:nvPr>
            <p:ph type="sldImg"/>
          </p:nvPr>
        </p:nvSpPr>
        <p:spPr>
          <a:ln/>
        </p:spPr>
      </p:sp>
      <p:sp>
        <p:nvSpPr>
          <p:cNvPr id="8325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786443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1A1529-FA58-4FDD-BEAA-06775802E0BC}" type="slidenum">
              <a:rPr lang="en-CA" altLang="en-US"/>
              <a:pPr/>
              <a:t>41</a:t>
            </a:fld>
            <a:endParaRPr lang="en-CA" altLang="en-US"/>
          </a:p>
        </p:txBody>
      </p:sp>
      <p:sp>
        <p:nvSpPr>
          <p:cNvPr id="834562" name="Rectangle 2"/>
          <p:cNvSpPr>
            <a:spLocks noChangeArrowheads="1" noTextEdit="1"/>
          </p:cNvSpPr>
          <p:nvPr>
            <p:ph type="sldImg"/>
          </p:nvPr>
        </p:nvSpPr>
        <p:spPr>
          <a:ln/>
        </p:spPr>
      </p:sp>
      <p:sp>
        <p:nvSpPr>
          <p:cNvPr id="8345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259444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DB706C-2F47-47C5-BCBA-F2B036419565}" type="slidenum">
              <a:rPr lang="en-CA" altLang="en-US"/>
              <a:pPr/>
              <a:t>42</a:t>
            </a:fld>
            <a:endParaRPr lang="en-CA" altLang="en-US"/>
          </a:p>
        </p:txBody>
      </p:sp>
      <p:sp>
        <p:nvSpPr>
          <p:cNvPr id="836610" name="Rectangle 2"/>
          <p:cNvSpPr>
            <a:spLocks noChangeArrowheads="1" noTextEdit="1"/>
          </p:cNvSpPr>
          <p:nvPr>
            <p:ph type="sldImg"/>
          </p:nvPr>
        </p:nvSpPr>
        <p:spPr>
          <a:ln/>
        </p:spPr>
      </p:sp>
      <p:sp>
        <p:nvSpPr>
          <p:cNvPr id="8366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399996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CD9B4-9078-48CA-BDF8-FD8FC028DE22}" type="slidenum">
              <a:rPr lang="en-CA" altLang="en-US"/>
              <a:pPr/>
              <a:t>43</a:t>
            </a:fld>
            <a:endParaRPr lang="en-CA" altLang="en-US"/>
          </a:p>
        </p:txBody>
      </p:sp>
      <p:sp>
        <p:nvSpPr>
          <p:cNvPr id="838658" name="Rectangle 2"/>
          <p:cNvSpPr>
            <a:spLocks noChangeArrowheads="1" noTextEdit="1"/>
          </p:cNvSpPr>
          <p:nvPr>
            <p:ph type="sldImg"/>
          </p:nvPr>
        </p:nvSpPr>
        <p:spPr>
          <a:ln/>
        </p:spPr>
      </p:sp>
      <p:sp>
        <p:nvSpPr>
          <p:cNvPr id="8386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756017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E4C4B7-F303-4659-9683-AE3A746899E1}" type="slidenum">
              <a:rPr lang="en-CA" altLang="en-US"/>
              <a:pPr/>
              <a:t>44</a:t>
            </a:fld>
            <a:endParaRPr lang="en-CA" altLang="en-US"/>
          </a:p>
        </p:txBody>
      </p:sp>
      <p:sp>
        <p:nvSpPr>
          <p:cNvPr id="840706" name="Rectangle 2"/>
          <p:cNvSpPr>
            <a:spLocks noChangeArrowheads="1" noTextEdit="1"/>
          </p:cNvSpPr>
          <p:nvPr>
            <p:ph type="sldImg"/>
          </p:nvPr>
        </p:nvSpPr>
        <p:spPr>
          <a:ln/>
        </p:spPr>
      </p:sp>
      <p:sp>
        <p:nvSpPr>
          <p:cNvPr id="8407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993380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C1C0E0-AD74-4DB4-A876-619A5C2229CD}" type="slidenum">
              <a:rPr lang="en-CA" altLang="en-US"/>
              <a:pPr/>
              <a:t>45</a:t>
            </a:fld>
            <a:endParaRPr lang="en-CA" altLang="en-US"/>
          </a:p>
        </p:txBody>
      </p:sp>
      <p:sp>
        <p:nvSpPr>
          <p:cNvPr id="855042" name="Rectangle 2"/>
          <p:cNvSpPr>
            <a:spLocks noChangeArrowheads="1" noTextEdit="1"/>
          </p:cNvSpPr>
          <p:nvPr>
            <p:ph type="sldImg"/>
          </p:nvPr>
        </p:nvSpPr>
        <p:spPr>
          <a:ln/>
        </p:spPr>
      </p:sp>
      <p:sp>
        <p:nvSpPr>
          <p:cNvPr id="8550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28488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C69F0D-2720-4082-9DC8-43F729873146}" type="slidenum">
              <a:rPr lang="en-CA" altLang="en-US"/>
              <a:pPr/>
              <a:t>5</a:t>
            </a:fld>
            <a:endParaRPr lang="en-CA" altLang="en-US"/>
          </a:p>
        </p:txBody>
      </p:sp>
      <p:sp>
        <p:nvSpPr>
          <p:cNvPr id="762882" name="Rectangle 2"/>
          <p:cNvSpPr>
            <a:spLocks noChangeArrowheads="1" noTextEdit="1"/>
          </p:cNvSpPr>
          <p:nvPr>
            <p:ph type="sldImg"/>
          </p:nvPr>
        </p:nvSpPr>
        <p:spPr>
          <a:ln/>
        </p:spPr>
      </p:sp>
      <p:sp>
        <p:nvSpPr>
          <p:cNvPr id="7628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50383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727841-9626-412E-AEFA-08D265801746}" type="slidenum">
              <a:rPr lang="en-CA" altLang="en-US"/>
              <a:pPr/>
              <a:t>6</a:t>
            </a:fld>
            <a:endParaRPr lang="en-CA" altLang="en-US"/>
          </a:p>
        </p:txBody>
      </p:sp>
      <p:sp>
        <p:nvSpPr>
          <p:cNvPr id="764930" name="Rectangle 2"/>
          <p:cNvSpPr>
            <a:spLocks noChangeArrowheads="1" noTextEdit="1"/>
          </p:cNvSpPr>
          <p:nvPr>
            <p:ph type="sldImg"/>
          </p:nvPr>
        </p:nvSpPr>
        <p:spPr>
          <a:ln/>
        </p:spPr>
      </p:sp>
      <p:sp>
        <p:nvSpPr>
          <p:cNvPr id="7649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84320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D4734F-126C-48E0-8727-3FDE436CBD71}" type="slidenum">
              <a:rPr lang="en-CA" altLang="en-US"/>
              <a:pPr/>
              <a:t>7</a:t>
            </a:fld>
            <a:endParaRPr lang="en-CA" altLang="en-US"/>
          </a:p>
        </p:txBody>
      </p:sp>
      <p:sp>
        <p:nvSpPr>
          <p:cNvPr id="766978" name="Rectangle 2"/>
          <p:cNvSpPr>
            <a:spLocks noChangeArrowheads="1" noTextEdit="1"/>
          </p:cNvSpPr>
          <p:nvPr>
            <p:ph type="sldImg"/>
          </p:nvPr>
        </p:nvSpPr>
        <p:spPr>
          <a:ln/>
        </p:spPr>
      </p:sp>
      <p:sp>
        <p:nvSpPr>
          <p:cNvPr id="7669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72556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FC6242-C289-4AB3-A40B-34E28D4FB1CC}" type="slidenum">
              <a:rPr lang="en-CA" altLang="en-US"/>
              <a:pPr/>
              <a:t>8</a:t>
            </a:fld>
            <a:endParaRPr lang="en-CA" altLang="en-US"/>
          </a:p>
        </p:txBody>
      </p:sp>
      <p:sp>
        <p:nvSpPr>
          <p:cNvPr id="842754" name="Rectangle 2"/>
          <p:cNvSpPr>
            <a:spLocks noChangeArrowheads="1" noTextEdit="1"/>
          </p:cNvSpPr>
          <p:nvPr>
            <p:ph type="sldImg"/>
          </p:nvPr>
        </p:nvSpPr>
        <p:spPr>
          <a:ln/>
        </p:spPr>
      </p:sp>
      <p:sp>
        <p:nvSpPr>
          <p:cNvPr id="8427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80175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67D565-9EBA-44CC-9D73-492C35F9B3CB}" type="slidenum">
              <a:rPr lang="en-CA" altLang="en-US"/>
              <a:pPr/>
              <a:t>9</a:t>
            </a:fld>
            <a:endParaRPr lang="en-CA" altLang="en-US"/>
          </a:p>
        </p:txBody>
      </p:sp>
      <p:sp>
        <p:nvSpPr>
          <p:cNvPr id="769026" name="Rectangle 2"/>
          <p:cNvSpPr>
            <a:spLocks noChangeArrowheads="1" noTextEdit="1"/>
          </p:cNvSpPr>
          <p:nvPr>
            <p:ph type="sldImg"/>
          </p:nvPr>
        </p:nvSpPr>
        <p:spPr>
          <a:ln/>
        </p:spPr>
      </p:sp>
      <p:sp>
        <p:nvSpPr>
          <p:cNvPr id="7690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06920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40" name="Rectangle 44"/>
          <p:cNvSpPr>
            <a:spLocks noChangeArrowheads="1"/>
          </p:cNvSpPr>
          <p:nvPr/>
        </p:nvSpPr>
        <p:spPr bwMode="auto">
          <a:xfrm>
            <a:off x="8305800" y="0"/>
            <a:ext cx="609600" cy="6858000"/>
          </a:xfrm>
          <a:prstGeom prst="rect">
            <a:avLst/>
          </a:prstGeom>
          <a:gradFill rotWithShape="1">
            <a:gsLst>
              <a:gs pos="0">
                <a:srgbClr val="677228">
                  <a:alpha val="44000"/>
                </a:srgbClr>
              </a:gs>
              <a:gs pos="100000">
                <a:srgbClr val="677228">
                  <a:gamma/>
                  <a:shade val="87843"/>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3" name="Rectangle 47"/>
          <p:cNvSpPr>
            <a:spLocks noChangeArrowheads="1"/>
          </p:cNvSpPr>
          <p:nvPr userDrawn="1"/>
        </p:nvSpPr>
        <p:spPr bwMode="auto">
          <a:xfrm rot="-5400000">
            <a:off x="3500437" y="-985837"/>
            <a:ext cx="2143125" cy="9144000"/>
          </a:xfrm>
          <a:prstGeom prst="rect">
            <a:avLst/>
          </a:prstGeom>
          <a:solidFill>
            <a:srgbClr val="677228">
              <a:alpha val="44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4" name="Rectangle 48"/>
          <p:cNvSpPr>
            <a:spLocks noChangeArrowheads="1"/>
          </p:cNvSpPr>
          <p:nvPr userDrawn="1"/>
        </p:nvSpPr>
        <p:spPr bwMode="auto">
          <a:xfrm>
            <a:off x="7315200" y="2438400"/>
            <a:ext cx="1828800" cy="22907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5" name="Rectangle 29"/>
          <p:cNvSpPr>
            <a:spLocks noGrp="1" noChangeArrowheads="1"/>
          </p:cNvSpPr>
          <p:nvPr>
            <p:ph type="ftr" sz="quarter" idx="3"/>
          </p:nvPr>
        </p:nvSpPr>
        <p:spPr bwMode="auto">
          <a:xfrm>
            <a:off x="838200" y="6397625"/>
            <a:ext cx="4495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900"/>
            </a:lvl1pPr>
          </a:lstStyle>
          <a:p>
            <a:r>
              <a:rPr lang="en-US" altLang="en-US"/>
              <a:t>Copyright © 2007 </a:t>
            </a:r>
            <a:r>
              <a:rPr lang="en-US" altLang="en-US">
                <a:solidFill>
                  <a:srgbClr val="000000"/>
                </a:solidFill>
              </a:rPr>
              <a:t>Ramez Elmasri and Shamkant B. Navathe</a:t>
            </a:r>
          </a:p>
        </p:txBody>
      </p:sp>
      <p:sp>
        <p:nvSpPr>
          <p:cNvPr id="4126" name="Rectangle 30" descr="Pink tissue paper"/>
          <p:cNvSpPr>
            <a:spLocks noGrp="1" noChangeArrowheads="1"/>
          </p:cNvSpPr>
          <p:nvPr>
            <p:ph type="ctrTitle" sz="quarter"/>
          </p:nvPr>
        </p:nvSpPr>
        <p:spPr>
          <a:xfrm>
            <a:off x="228600" y="152400"/>
            <a:ext cx="7086600" cy="22860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wrap="none" anchor="ctr"/>
          <a:lstStyle>
            <a:lvl1pPr>
              <a:defRPr sz="6600">
                <a:solidFill>
                  <a:srgbClr val="990033"/>
                </a:solidFill>
              </a:defRPr>
            </a:lvl1pPr>
          </a:lstStyle>
          <a:p>
            <a:pPr lvl="0"/>
            <a:r>
              <a:rPr lang="en-US" altLang="en-US" noProof="0" smtClean="0"/>
              <a:t>Click to edit Master title style</a:t>
            </a:r>
          </a:p>
        </p:txBody>
      </p:sp>
      <p:pic>
        <p:nvPicPr>
          <p:cNvPr id="4131" name="Picture 35" descr="awtri_4c UPDATE_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949950"/>
            <a:ext cx="684213" cy="831850"/>
          </a:xfrm>
          <a:prstGeom prst="rect">
            <a:avLst/>
          </a:prstGeom>
          <a:noFill/>
          <a:extLst>
            <a:ext uri="{909E8E84-426E-40DD-AFC4-6F175D3DCCD1}">
              <a14:hiddenFill xmlns:a14="http://schemas.microsoft.com/office/drawing/2010/main">
                <a:solidFill>
                  <a:srgbClr val="FFFFFF"/>
                </a:solidFill>
              </a14:hiddenFill>
            </a:ext>
          </a:extLst>
        </p:spPr>
      </p:pic>
      <p:sp>
        <p:nvSpPr>
          <p:cNvPr id="4134" name="Rectangle 38" descr="Pink tissue paper"/>
          <p:cNvSpPr>
            <a:spLocks noGrp="1" noChangeArrowheads="1"/>
          </p:cNvSpPr>
          <p:nvPr>
            <p:ph type="subTitle" sz="quarter" idx="1"/>
          </p:nvPr>
        </p:nvSpPr>
        <p:spPr>
          <a:xfrm>
            <a:off x="304800" y="2590800"/>
            <a:ext cx="6629400" cy="1905000"/>
          </a:xfrm>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0" indent="0">
              <a:buFont typeface="Wingdings" panose="05000000000000000000" pitchFamily="2" charset="2"/>
              <a:buNone/>
              <a:defRPr sz="3200"/>
            </a:lvl1pPr>
          </a:lstStyle>
          <a:p>
            <a:pPr lvl="0"/>
            <a:r>
              <a:rPr lang="en-US" altLang="en-US" noProof="0" smtClean="0"/>
              <a:t>Click to edit Master subtitle style</a:t>
            </a:r>
          </a:p>
        </p:txBody>
      </p:sp>
      <p:pic>
        <p:nvPicPr>
          <p:cNvPr id="4142" name="Picture 46" descr="elmasri_thumb"/>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19975" y="2514600"/>
            <a:ext cx="1724025"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ltLang="en-US"/>
              <a:t>Slide 11- </a:t>
            </a:r>
            <a:fld id="{88B818B5-9E16-47DB-A853-B3CC72DF735C}" type="slidenum">
              <a:rPr lang="en-US" altLang="en-US"/>
              <a:pPr/>
              <a:t>‹#›</a:t>
            </a:fld>
            <a:endParaRPr lang="en-CA" altLang="en-US"/>
          </a:p>
        </p:txBody>
      </p:sp>
    </p:spTree>
    <p:extLst>
      <p:ext uri="{BB962C8B-B14F-4D97-AF65-F5344CB8AC3E}">
        <p14:creationId xmlns:p14="http://schemas.microsoft.com/office/powerpoint/2010/main" val="209358708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303213"/>
            <a:ext cx="2076450" cy="5868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03213"/>
            <a:ext cx="6076950" cy="5868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ltLang="en-US"/>
              <a:t>Slide 11- </a:t>
            </a:r>
            <a:fld id="{82B0C354-51FD-4CEE-8973-59C390E627D5}" type="slidenum">
              <a:rPr lang="en-US" altLang="en-US"/>
              <a:pPr/>
              <a:t>‹#›</a:t>
            </a:fld>
            <a:endParaRPr lang="en-CA" altLang="en-US"/>
          </a:p>
        </p:txBody>
      </p:sp>
    </p:spTree>
    <p:extLst>
      <p:ext uri="{BB962C8B-B14F-4D97-AF65-F5344CB8AC3E}">
        <p14:creationId xmlns:p14="http://schemas.microsoft.com/office/powerpoint/2010/main" val="386942692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ltLang="en-US"/>
              <a:t>Slide 11- </a:t>
            </a:r>
            <a:fld id="{88406BA0-5A29-454D-AC76-67CE419F4CA5}" type="slidenum">
              <a:rPr lang="en-US" altLang="en-US"/>
              <a:pPr/>
              <a:t>‹#›</a:t>
            </a:fld>
            <a:endParaRPr lang="en-CA" altLang="en-US"/>
          </a:p>
        </p:txBody>
      </p:sp>
    </p:spTree>
    <p:extLst>
      <p:ext uri="{BB962C8B-B14F-4D97-AF65-F5344CB8AC3E}">
        <p14:creationId xmlns:p14="http://schemas.microsoft.com/office/powerpoint/2010/main" val="153378999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ltLang="en-US"/>
              <a:t>Slide 11- </a:t>
            </a:r>
            <a:fld id="{6982A738-AE6A-46AE-8613-16C342004228}" type="slidenum">
              <a:rPr lang="en-US" altLang="en-US"/>
              <a:pPr/>
              <a:t>‹#›</a:t>
            </a:fld>
            <a:endParaRPr lang="en-CA" altLang="en-US"/>
          </a:p>
        </p:txBody>
      </p:sp>
    </p:spTree>
    <p:extLst>
      <p:ext uri="{BB962C8B-B14F-4D97-AF65-F5344CB8AC3E}">
        <p14:creationId xmlns:p14="http://schemas.microsoft.com/office/powerpoint/2010/main" val="130747362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9713" y="1600200"/>
            <a:ext cx="407035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62463" y="1600200"/>
            <a:ext cx="4071937"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ltLang="en-US"/>
              <a:t>Slide 11- </a:t>
            </a:r>
            <a:fld id="{3BDAFA3B-5F74-40C7-98A9-1AB82D3E24B2}" type="slidenum">
              <a:rPr lang="en-US" altLang="en-US"/>
              <a:pPr/>
              <a:t>‹#›</a:t>
            </a:fld>
            <a:endParaRPr lang="en-CA" altLang="en-US"/>
          </a:p>
        </p:txBody>
      </p:sp>
    </p:spTree>
    <p:extLst>
      <p:ext uri="{BB962C8B-B14F-4D97-AF65-F5344CB8AC3E}">
        <p14:creationId xmlns:p14="http://schemas.microsoft.com/office/powerpoint/2010/main" val="332765463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ltLang="en-US"/>
              <a:t>Slide 11- </a:t>
            </a:r>
            <a:fld id="{5F747447-959A-4D3B-AA02-72904AFFCF38}" type="slidenum">
              <a:rPr lang="en-US" altLang="en-US"/>
              <a:pPr/>
              <a:t>‹#›</a:t>
            </a:fld>
            <a:endParaRPr lang="en-CA" altLang="en-US"/>
          </a:p>
        </p:txBody>
      </p:sp>
    </p:spTree>
    <p:extLst>
      <p:ext uri="{BB962C8B-B14F-4D97-AF65-F5344CB8AC3E}">
        <p14:creationId xmlns:p14="http://schemas.microsoft.com/office/powerpoint/2010/main" val="195651295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ltLang="en-US"/>
              <a:t>Slide 11- </a:t>
            </a:r>
            <a:fld id="{1CA58B37-31E5-4C02-857A-A6648AF8BE7B}" type="slidenum">
              <a:rPr lang="en-US" altLang="en-US"/>
              <a:pPr/>
              <a:t>‹#›</a:t>
            </a:fld>
            <a:endParaRPr lang="en-CA" altLang="en-US"/>
          </a:p>
        </p:txBody>
      </p:sp>
    </p:spTree>
    <p:extLst>
      <p:ext uri="{BB962C8B-B14F-4D97-AF65-F5344CB8AC3E}">
        <p14:creationId xmlns:p14="http://schemas.microsoft.com/office/powerpoint/2010/main" val="219508835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ltLang="en-US"/>
              <a:t>Slide 11- </a:t>
            </a:r>
            <a:fld id="{3A10153E-6C2C-44EE-B298-4AFAD5101BEC}" type="slidenum">
              <a:rPr lang="en-US" altLang="en-US"/>
              <a:pPr/>
              <a:t>‹#›</a:t>
            </a:fld>
            <a:endParaRPr lang="en-CA" altLang="en-US"/>
          </a:p>
        </p:txBody>
      </p:sp>
    </p:spTree>
    <p:extLst>
      <p:ext uri="{BB962C8B-B14F-4D97-AF65-F5344CB8AC3E}">
        <p14:creationId xmlns:p14="http://schemas.microsoft.com/office/powerpoint/2010/main" val="208615945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a:t>Slide 11- </a:t>
            </a:r>
            <a:fld id="{9E72D4FF-EDC7-4107-86E3-0C86569A7BE8}" type="slidenum">
              <a:rPr lang="en-US" altLang="en-US"/>
              <a:pPr/>
              <a:t>‹#›</a:t>
            </a:fld>
            <a:endParaRPr lang="en-CA" altLang="en-US"/>
          </a:p>
        </p:txBody>
      </p:sp>
    </p:spTree>
    <p:extLst>
      <p:ext uri="{BB962C8B-B14F-4D97-AF65-F5344CB8AC3E}">
        <p14:creationId xmlns:p14="http://schemas.microsoft.com/office/powerpoint/2010/main" val="12578185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a:t>Slide 11- </a:t>
            </a:r>
            <a:fld id="{E50BFC9E-6347-4CDA-9A67-80787E032236}" type="slidenum">
              <a:rPr lang="en-US" altLang="en-US"/>
              <a:pPr/>
              <a:t>‹#›</a:t>
            </a:fld>
            <a:endParaRPr lang="en-CA" altLang="en-US"/>
          </a:p>
        </p:txBody>
      </p:sp>
    </p:spTree>
    <p:extLst>
      <p:ext uri="{BB962C8B-B14F-4D97-AF65-F5344CB8AC3E}">
        <p14:creationId xmlns:p14="http://schemas.microsoft.com/office/powerpoint/2010/main" val="78561233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17" name="Group 45"/>
          <p:cNvGrpSpPr>
            <a:grpSpLocks/>
          </p:cNvGrpSpPr>
          <p:nvPr userDrawn="1"/>
        </p:nvGrpSpPr>
        <p:grpSpPr bwMode="auto">
          <a:xfrm>
            <a:off x="8936038" y="1449388"/>
            <a:ext cx="207962" cy="5408612"/>
            <a:chOff x="5606" y="889"/>
            <a:chExt cx="154" cy="3431"/>
          </a:xfrm>
        </p:grpSpPr>
        <p:sp>
          <p:nvSpPr>
            <p:cNvPr id="3110" name="Rectangle 38"/>
            <p:cNvSpPr>
              <a:spLocks noChangeArrowheads="1"/>
            </p:cNvSpPr>
            <p:nvPr userDrawn="1"/>
          </p:nvSpPr>
          <p:spPr bwMode="gray">
            <a:xfrm flipH="1">
              <a:off x="5685" y="889"/>
              <a:ext cx="75" cy="3431"/>
            </a:xfrm>
            <a:prstGeom prst="rect">
              <a:avLst/>
            </a:prstGeom>
            <a:solidFill>
              <a:srgbClr val="677228"/>
            </a:solidFill>
            <a:ln>
              <a:noFill/>
            </a:ln>
            <a:effectLst/>
            <a:extLst>
              <a:ext uri="{91240B29-F687-4F45-9708-019B960494DF}">
                <a14:hiddenLine xmlns:a14="http://schemas.microsoft.com/office/drawing/2010/main" w="9525">
                  <a:solidFill>
                    <a:srgbClr val="FF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3200">
                <a:latin typeface="Tahoma" panose="020B0604030504040204" pitchFamily="34" charset="0"/>
              </a:endParaRPr>
            </a:p>
          </p:txBody>
        </p:sp>
        <p:grpSp>
          <p:nvGrpSpPr>
            <p:cNvPr id="3116" name="Group 44"/>
            <p:cNvGrpSpPr>
              <a:grpSpLocks/>
            </p:cNvGrpSpPr>
            <p:nvPr userDrawn="1"/>
          </p:nvGrpSpPr>
          <p:grpSpPr bwMode="auto">
            <a:xfrm>
              <a:off x="5606" y="889"/>
              <a:ext cx="106" cy="3431"/>
              <a:chOff x="5606" y="889"/>
              <a:chExt cx="106" cy="3431"/>
            </a:xfrm>
          </p:grpSpPr>
          <p:sp>
            <p:nvSpPr>
              <p:cNvPr id="3115" name="Rectangle 43"/>
              <p:cNvSpPr>
                <a:spLocks noChangeArrowheads="1"/>
              </p:cNvSpPr>
              <p:nvPr userDrawn="1"/>
            </p:nvSpPr>
            <p:spPr bwMode="gray">
              <a:xfrm rot="10800000" flipH="1">
                <a:off x="5606" y="889"/>
                <a:ext cx="58" cy="3431"/>
              </a:xfrm>
              <a:prstGeom prst="rect">
                <a:avLst/>
              </a:prstGeom>
              <a:solidFill>
                <a:schemeClr val="tx2"/>
              </a:solidFill>
              <a:ln>
                <a:noFill/>
              </a:ln>
              <a:effectLst/>
              <a:extLst>
                <a:ext uri="{91240B29-F687-4F45-9708-019B960494DF}">
                  <a14:hiddenLine xmlns:a14="http://schemas.microsoft.com/office/drawing/2010/main" w="9525">
                    <a:solidFill>
                      <a:srgbClr val="FF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kumimoji="1" lang="en-US" altLang="en-US" sz="3200">
                  <a:latin typeface="Tahoma" panose="020B0604030504040204" pitchFamily="34" charset="0"/>
                </a:endParaRPr>
              </a:p>
            </p:txBody>
          </p:sp>
          <p:sp>
            <p:nvSpPr>
              <p:cNvPr id="3104" name="Rectangle 32"/>
              <p:cNvSpPr>
                <a:spLocks noChangeArrowheads="1"/>
              </p:cNvSpPr>
              <p:nvPr userDrawn="1"/>
            </p:nvSpPr>
            <p:spPr bwMode="gray">
              <a:xfrm rot="10800000" flipH="1">
                <a:off x="5654" y="889"/>
                <a:ext cx="58" cy="3431"/>
              </a:xfrm>
              <a:prstGeom prst="rect">
                <a:avLst/>
              </a:prstGeom>
              <a:solidFill>
                <a:srgbClr val="990033"/>
              </a:solidFill>
              <a:ln>
                <a:noFill/>
              </a:ln>
              <a:effectLst/>
              <a:extLst>
                <a:ext uri="{91240B29-F687-4F45-9708-019B960494DF}">
                  <a14:hiddenLine xmlns:a14="http://schemas.microsoft.com/office/drawing/2010/main" w="9525">
                    <a:solidFill>
                      <a:srgbClr val="FF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kumimoji="1" lang="en-US" altLang="en-US" sz="3200">
                  <a:latin typeface="Tahoma" panose="020B0604030504040204" pitchFamily="34" charset="0"/>
                </a:endParaRPr>
              </a:p>
            </p:txBody>
          </p:sp>
        </p:grpSp>
      </p:grpSp>
      <p:sp>
        <p:nvSpPr>
          <p:cNvPr id="3109" name="Rectangle 37"/>
          <p:cNvSpPr>
            <a:spLocks noChangeArrowheads="1"/>
          </p:cNvSpPr>
          <p:nvPr userDrawn="1"/>
        </p:nvSpPr>
        <p:spPr bwMode="gray">
          <a:xfrm rot="16200000">
            <a:off x="3845719" y="-3845719"/>
            <a:ext cx="1449388" cy="9140825"/>
          </a:xfrm>
          <a:prstGeom prst="rect">
            <a:avLst/>
          </a:prstGeom>
          <a:solidFill>
            <a:srgbClr val="677228">
              <a:alpha val="36000"/>
            </a:srgbClr>
          </a:solidFill>
          <a:ln>
            <a:noFill/>
          </a:ln>
          <a:effectLst/>
          <a:extLst>
            <a:ext uri="{91240B29-F687-4F45-9708-019B960494DF}">
              <a14:hiddenLine xmlns:a14="http://schemas.microsoft.com/office/drawing/2010/main" w="9525">
                <a:solidFill>
                  <a:srgbClr val="FF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kumimoji="1" lang="en-US" altLang="en-US" sz="3200">
              <a:latin typeface="Tahoma" panose="020B0604030504040204" pitchFamily="34" charset="0"/>
            </a:endParaRPr>
          </a:p>
        </p:txBody>
      </p:sp>
      <p:sp>
        <p:nvSpPr>
          <p:cNvPr id="3081" name="Rectangle 9"/>
          <p:cNvSpPr>
            <a:spLocks noGrp="1" noChangeArrowheads="1"/>
          </p:cNvSpPr>
          <p:nvPr>
            <p:ph type="title"/>
          </p:nvPr>
        </p:nvSpPr>
        <p:spPr bwMode="auto">
          <a:xfrm>
            <a:off x="228600" y="303213"/>
            <a:ext cx="7796213" cy="99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85" name="Rectangle 13"/>
          <p:cNvSpPr>
            <a:spLocks noGrp="1" noChangeArrowheads="1"/>
          </p:cNvSpPr>
          <p:nvPr>
            <p:ph type="sldNum" sz="quarter" idx="4"/>
          </p:nvPr>
        </p:nvSpPr>
        <p:spPr bwMode="auto">
          <a:xfrm>
            <a:off x="6934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b="1">
                <a:solidFill>
                  <a:srgbClr val="990033"/>
                </a:solidFill>
              </a:defRPr>
            </a:lvl1pPr>
          </a:lstStyle>
          <a:p>
            <a:r>
              <a:rPr lang="en-US" altLang="en-US"/>
              <a:t>Slide 11- </a:t>
            </a:r>
            <a:fld id="{DD2C9698-FD21-45C7-A2F3-F1B751057478}" type="slidenum">
              <a:rPr lang="en-US" altLang="en-US"/>
              <a:pPr/>
              <a:t>‹#›</a:t>
            </a:fld>
            <a:endParaRPr lang="en-CA" altLang="en-US"/>
          </a:p>
        </p:txBody>
      </p:sp>
      <p:sp>
        <p:nvSpPr>
          <p:cNvPr id="3093" name="Rectangle 21"/>
          <p:cNvSpPr>
            <a:spLocks noGrp="1" noChangeArrowheads="1"/>
          </p:cNvSpPr>
          <p:nvPr>
            <p:ph type="body" idx="1"/>
          </p:nvPr>
        </p:nvSpPr>
        <p:spPr bwMode="auto">
          <a:xfrm>
            <a:off x="239713" y="1600200"/>
            <a:ext cx="829468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102" name="Rectangle 30"/>
          <p:cNvSpPr>
            <a:spLocks noChangeArrowheads="1"/>
          </p:cNvSpPr>
          <p:nvPr/>
        </p:nvSpPr>
        <p:spPr bwMode="auto">
          <a:xfrm>
            <a:off x="838200" y="6397625"/>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altLang="en-US" sz="900"/>
              <a:t>Copyright © 2007 </a:t>
            </a:r>
            <a:r>
              <a:rPr lang="en-US" altLang="en-US" sz="900">
                <a:solidFill>
                  <a:srgbClr val="000000"/>
                </a:solidFill>
              </a:rPr>
              <a:t>Ramez Elmasri and Shamkant B. Navathe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hf hdr="0" ftr="0" dt="0"/>
  <p:txStyles>
    <p:titleStyle>
      <a:lvl1pPr algn="l" rtl="0" fontAlgn="base">
        <a:spcBef>
          <a:spcPct val="0"/>
        </a:spcBef>
        <a:spcAft>
          <a:spcPct val="0"/>
        </a:spcAft>
        <a:defRPr sz="3600" kern="1200">
          <a:solidFill>
            <a:srgbClr val="800000"/>
          </a:solidFill>
          <a:latin typeface="+mj-lt"/>
          <a:ea typeface="+mj-ea"/>
          <a:cs typeface="+mj-cs"/>
        </a:defRPr>
      </a:lvl1pPr>
      <a:lvl2pPr algn="l" rtl="0" fontAlgn="base">
        <a:spcBef>
          <a:spcPct val="0"/>
        </a:spcBef>
        <a:spcAft>
          <a:spcPct val="0"/>
        </a:spcAft>
        <a:defRPr sz="3600">
          <a:solidFill>
            <a:srgbClr val="800000"/>
          </a:solidFill>
          <a:latin typeface="Arial" panose="020B0604020202020204" pitchFamily="34" charset="0"/>
        </a:defRPr>
      </a:lvl2pPr>
      <a:lvl3pPr algn="l" rtl="0" fontAlgn="base">
        <a:spcBef>
          <a:spcPct val="0"/>
        </a:spcBef>
        <a:spcAft>
          <a:spcPct val="0"/>
        </a:spcAft>
        <a:defRPr sz="3600">
          <a:solidFill>
            <a:srgbClr val="800000"/>
          </a:solidFill>
          <a:latin typeface="Arial" panose="020B0604020202020204" pitchFamily="34" charset="0"/>
        </a:defRPr>
      </a:lvl3pPr>
      <a:lvl4pPr algn="l" rtl="0" fontAlgn="base">
        <a:spcBef>
          <a:spcPct val="0"/>
        </a:spcBef>
        <a:spcAft>
          <a:spcPct val="0"/>
        </a:spcAft>
        <a:defRPr sz="3600">
          <a:solidFill>
            <a:srgbClr val="800000"/>
          </a:solidFill>
          <a:latin typeface="Arial" panose="020B0604020202020204" pitchFamily="34" charset="0"/>
        </a:defRPr>
      </a:lvl4pPr>
      <a:lvl5pPr algn="l" rtl="0" fontAlgn="base">
        <a:spcBef>
          <a:spcPct val="0"/>
        </a:spcBef>
        <a:spcAft>
          <a:spcPct val="0"/>
        </a:spcAft>
        <a:defRPr sz="3600">
          <a:solidFill>
            <a:srgbClr val="800000"/>
          </a:solidFill>
          <a:latin typeface="Arial" panose="020B0604020202020204" pitchFamily="34" charset="0"/>
        </a:defRPr>
      </a:lvl5pPr>
      <a:lvl6pPr marL="457200" algn="l" rtl="0" fontAlgn="base">
        <a:spcBef>
          <a:spcPct val="0"/>
        </a:spcBef>
        <a:spcAft>
          <a:spcPct val="0"/>
        </a:spcAft>
        <a:defRPr sz="3600">
          <a:solidFill>
            <a:srgbClr val="800000"/>
          </a:solidFill>
          <a:latin typeface="Arial" panose="020B0604020202020204" pitchFamily="34" charset="0"/>
        </a:defRPr>
      </a:lvl6pPr>
      <a:lvl7pPr marL="914400" algn="l" rtl="0" fontAlgn="base">
        <a:spcBef>
          <a:spcPct val="0"/>
        </a:spcBef>
        <a:spcAft>
          <a:spcPct val="0"/>
        </a:spcAft>
        <a:defRPr sz="3600">
          <a:solidFill>
            <a:srgbClr val="800000"/>
          </a:solidFill>
          <a:latin typeface="Arial" panose="020B0604020202020204" pitchFamily="34" charset="0"/>
        </a:defRPr>
      </a:lvl7pPr>
      <a:lvl8pPr marL="1371600" algn="l" rtl="0" fontAlgn="base">
        <a:spcBef>
          <a:spcPct val="0"/>
        </a:spcBef>
        <a:spcAft>
          <a:spcPct val="0"/>
        </a:spcAft>
        <a:defRPr sz="3600">
          <a:solidFill>
            <a:srgbClr val="800000"/>
          </a:solidFill>
          <a:latin typeface="Arial" panose="020B0604020202020204" pitchFamily="34" charset="0"/>
        </a:defRPr>
      </a:lvl8pPr>
      <a:lvl9pPr marL="1828800" algn="l" rtl="0" fontAlgn="base">
        <a:spcBef>
          <a:spcPct val="0"/>
        </a:spcBef>
        <a:spcAft>
          <a:spcPct val="0"/>
        </a:spcAft>
        <a:defRPr sz="3600">
          <a:solidFill>
            <a:srgbClr val="800000"/>
          </a:solidFill>
          <a:latin typeface="Arial" panose="020B0604020202020204" pitchFamily="34" charset="0"/>
        </a:defRPr>
      </a:lvl9pPr>
    </p:titleStyle>
    <p:bodyStyle>
      <a:lvl1pPr marL="342900" indent="-342900" algn="l" rtl="0" fontAlgn="base">
        <a:spcBef>
          <a:spcPct val="20000"/>
        </a:spcBef>
        <a:spcAft>
          <a:spcPct val="0"/>
        </a:spcAft>
        <a:buClr>
          <a:srgbClr val="990033"/>
        </a:buClr>
        <a:buSzPct val="60000"/>
        <a:buFont typeface="Wingdings" panose="05000000000000000000" pitchFamily="2" charset="2"/>
        <a:buChar char="n"/>
        <a:defRPr sz="2800" kern="1200">
          <a:solidFill>
            <a:schemeClr val="tx2"/>
          </a:solidFill>
          <a:latin typeface="+mn-lt"/>
          <a:ea typeface="+mn-ea"/>
          <a:cs typeface="+mn-cs"/>
        </a:defRPr>
      </a:lvl1pPr>
      <a:lvl2pPr marL="742950" indent="-285750" algn="l" rtl="0" fontAlgn="base">
        <a:spcBef>
          <a:spcPct val="20000"/>
        </a:spcBef>
        <a:spcAft>
          <a:spcPct val="0"/>
        </a:spcAft>
        <a:buClr>
          <a:schemeClr val="tx2"/>
        </a:buClr>
        <a:buSzPct val="55000"/>
        <a:buFont typeface="Wingdings" panose="05000000000000000000" pitchFamily="2" charset="2"/>
        <a:buChar char="n"/>
        <a:defRPr sz="2600" kern="1200">
          <a:solidFill>
            <a:srgbClr val="800000"/>
          </a:solidFill>
          <a:latin typeface="+mn-lt"/>
          <a:ea typeface="+mn-ea"/>
          <a:cs typeface="+mn-cs"/>
        </a:defRPr>
      </a:lvl2pPr>
      <a:lvl3pPr marL="1143000" indent="-228600" algn="l" rtl="0" fontAlgn="base">
        <a:spcBef>
          <a:spcPct val="20000"/>
        </a:spcBef>
        <a:spcAft>
          <a:spcPct val="0"/>
        </a:spcAft>
        <a:buClr>
          <a:srgbClr val="990033"/>
        </a:buClr>
        <a:buSzPct val="50000"/>
        <a:buFont typeface="Wingdings" panose="05000000000000000000" pitchFamily="2" charset="2"/>
        <a:buChar char="n"/>
        <a:defRPr sz="2400" kern="1200">
          <a:solidFill>
            <a:schemeClr val="tx2"/>
          </a:solidFill>
          <a:latin typeface="+mn-lt"/>
          <a:ea typeface="+mn-ea"/>
          <a:cs typeface="+mn-cs"/>
        </a:defRPr>
      </a:lvl3pPr>
      <a:lvl4pPr marL="1600200" indent="-228600" algn="l" rtl="0" fontAlgn="base">
        <a:spcBef>
          <a:spcPct val="20000"/>
        </a:spcBef>
        <a:spcAft>
          <a:spcPct val="0"/>
        </a:spcAft>
        <a:buClr>
          <a:schemeClr val="tx2"/>
        </a:buClr>
        <a:buSzPct val="55000"/>
        <a:buFont typeface="Wingdings" panose="05000000000000000000" pitchFamily="2" charset="2"/>
        <a:buChar char="n"/>
        <a:defRPr sz="2000" kern="1200">
          <a:solidFill>
            <a:srgbClr val="800000"/>
          </a:solidFill>
          <a:latin typeface="+mn-lt"/>
          <a:ea typeface="+mn-ea"/>
          <a:cs typeface="+mn-cs"/>
        </a:defRPr>
      </a:lvl4pPr>
      <a:lvl5pPr marL="2057400" indent="-228600" algn="l" rtl="0" fontAlgn="base">
        <a:spcBef>
          <a:spcPct val="20000"/>
        </a:spcBef>
        <a:spcAft>
          <a:spcPct val="0"/>
        </a:spcAft>
        <a:buClr>
          <a:srgbClr val="990033"/>
        </a:buClr>
        <a:buSzPct val="50000"/>
        <a:buFont typeface="Wingdings" panose="05000000000000000000" pitchFamily="2" charset="2"/>
        <a:buChar char="n"/>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ltLang="en-US"/>
              <a:t>Slide 11- </a:t>
            </a:r>
            <a:fld id="{85817C1B-7E25-49AE-BE86-7661A10EFFDA}" type="slidenum">
              <a:rPr lang="en-US" altLang="en-US"/>
              <a:pPr/>
              <a:t>1</a:t>
            </a:fld>
            <a:endParaRPr lang="en-CA" altLang="en-US"/>
          </a:p>
        </p:txBody>
      </p:sp>
      <p:sp>
        <p:nvSpPr>
          <p:cNvPr id="412675" name="Rectangle 3"/>
          <p:cNvSpPr>
            <a:spLocks noGrp="1" noChangeArrowheads="1"/>
          </p:cNvSpPr>
          <p:nvPr>
            <p:ph type="title"/>
          </p:nvPr>
        </p:nvSpPr>
        <p:spPr/>
        <p:txBody>
          <a:bodyPr/>
          <a:lstStyle/>
          <a:p>
            <a:endParaRPr lang="en-US" altLang="en-US"/>
          </a:p>
        </p:txBody>
      </p:sp>
      <p:pic>
        <p:nvPicPr>
          <p:cNvPr id="412683" name="Picture 11" descr="Elmasri_co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a:t>Slide 11- </a:t>
            </a:r>
            <a:fld id="{B3FB7471-7771-46D2-BDB2-FAD6F8DE1DA3}" type="slidenum">
              <a:rPr lang="en-US" altLang="en-US"/>
              <a:pPr/>
              <a:t>10</a:t>
            </a:fld>
            <a:endParaRPr lang="en-CA" altLang="en-US"/>
          </a:p>
        </p:txBody>
      </p:sp>
      <p:sp>
        <p:nvSpPr>
          <p:cNvPr id="770052" name="Rectangle 4"/>
          <p:cNvSpPr>
            <a:spLocks noGrp="1" noChangeArrowheads="1"/>
          </p:cNvSpPr>
          <p:nvPr>
            <p:ph type="title"/>
          </p:nvPr>
        </p:nvSpPr>
        <p:spPr/>
        <p:txBody>
          <a:bodyPr/>
          <a:lstStyle/>
          <a:p>
            <a:r>
              <a:rPr lang="en-US" altLang="en-US"/>
              <a:t>Properties of Relational Decompositions (4)</a:t>
            </a:r>
          </a:p>
        </p:txBody>
      </p:sp>
      <p:sp>
        <p:nvSpPr>
          <p:cNvPr id="770053" name="Rectangle 5"/>
          <p:cNvSpPr>
            <a:spLocks noGrp="1" noChangeArrowheads="1"/>
          </p:cNvSpPr>
          <p:nvPr>
            <p:ph type="body" idx="1"/>
          </p:nvPr>
        </p:nvSpPr>
        <p:spPr/>
        <p:txBody>
          <a:bodyPr/>
          <a:lstStyle/>
          <a:p>
            <a:pPr>
              <a:lnSpc>
                <a:spcPct val="80000"/>
              </a:lnSpc>
            </a:pPr>
            <a:r>
              <a:rPr lang="en-US" altLang="en-US" b="1"/>
              <a:t>Dependency Preservation Property of a Decomposition (cont.):</a:t>
            </a:r>
          </a:p>
          <a:p>
            <a:pPr lvl="1">
              <a:lnSpc>
                <a:spcPct val="80000"/>
              </a:lnSpc>
            </a:pPr>
            <a:r>
              <a:rPr lang="en-US" altLang="en-US"/>
              <a:t>Dependency Preservation Property:</a:t>
            </a:r>
          </a:p>
          <a:p>
            <a:pPr lvl="2">
              <a:lnSpc>
                <a:spcPct val="80000"/>
              </a:lnSpc>
            </a:pPr>
            <a:r>
              <a:rPr lang="en-US" altLang="en-US"/>
              <a:t>A decomposition D = {R1, R2, ..., Rm} of R is </a:t>
            </a:r>
            <a:r>
              <a:rPr lang="en-US" altLang="en-US" b="1"/>
              <a:t>dependency-preserving</a:t>
            </a:r>
            <a:r>
              <a:rPr lang="en-US" altLang="en-US"/>
              <a:t> with respect to F if the union of the projections of F on each Ri in D is equivalent to F; that is</a:t>
            </a:r>
            <a:br>
              <a:rPr lang="en-US" altLang="en-US"/>
            </a:br>
            <a:r>
              <a:rPr lang="en-US" altLang="en-US"/>
              <a:t>	((</a:t>
            </a:r>
            <a:r>
              <a:rPr lang="en-US" altLang="en-US">
                <a:latin typeface="Symbol" panose="05050102010706020507" pitchFamily="18" charset="2"/>
              </a:rPr>
              <a:t></a:t>
            </a:r>
            <a:r>
              <a:rPr lang="en-US" altLang="en-US" baseline="-25000"/>
              <a:t>R1</a:t>
            </a:r>
            <a:r>
              <a:rPr lang="en-US" altLang="en-US"/>
              <a:t>(F)) </a:t>
            </a:r>
            <a:r>
              <a:rPr lang="en-US" altLang="en-US">
                <a:latin typeface="Lucida Grande" pitchFamily="1" charset="0"/>
              </a:rPr>
              <a:t>υ</a:t>
            </a:r>
            <a:r>
              <a:rPr lang="en-US" altLang="en-US"/>
              <a:t> . . . </a:t>
            </a:r>
            <a:r>
              <a:rPr lang="en-US" altLang="en-US">
                <a:latin typeface="Lucida Grande" pitchFamily="1" charset="0"/>
              </a:rPr>
              <a:t>υ</a:t>
            </a:r>
            <a:r>
              <a:rPr lang="en-US" altLang="en-US"/>
              <a:t> (</a:t>
            </a:r>
            <a:r>
              <a:rPr lang="en-US" altLang="en-US">
                <a:latin typeface="Symbol" panose="05050102010706020507" pitchFamily="18" charset="2"/>
              </a:rPr>
              <a:t></a:t>
            </a:r>
            <a:r>
              <a:rPr lang="en-US" altLang="en-US" baseline="-25000"/>
              <a:t>Rm</a:t>
            </a:r>
            <a:r>
              <a:rPr lang="en-US" altLang="en-US"/>
              <a:t>(F)))</a:t>
            </a:r>
            <a:r>
              <a:rPr lang="en-US" altLang="en-US" baseline="30000"/>
              <a:t>+</a:t>
            </a:r>
            <a:r>
              <a:rPr lang="en-US" altLang="en-US"/>
              <a:t> = F</a:t>
            </a:r>
            <a:r>
              <a:rPr lang="en-US" altLang="en-US" baseline="30000"/>
              <a:t>+</a:t>
            </a:r>
            <a:r>
              <a:rPr lang="en-US" altLang="en-US"/>
              <a:t> </a:t>
            </a:r>
          </a:p>
          <a:p>
            <a:pPr lvl="2">
              <a:lnSpc>
                <a:spcPct val="80000"/>
              </a:lnSpc>
            </a:pPr>
            <a:r>
              <a:rPr lang="en-US" altLang="en-US"/>
              <a:t>(See examples in Fig 10.12a and Fig 10.11)</a:t>
            </a:r>
          </a:p>
          <a:p>
            <a:pPr>
              <a:lnSpc>
                <a:spcPct val="80000"/>
              </a:lnSpc>
            </a:pPr>
            <a:r>
              <a:rPr lang="en-US" altLang="en-US"/>
              <a:t>Claim 1:</a:t>
            </a:r>
          </a:p>
          <a:p>
            <a:pPr lvl="1">
              <a:lnSpc>
                <a:spcPct val="80000"/>
              </a:lnSpc>
            </a:pPr>
            <a:r>
              <a:rPr lang="en-US" altLang="en-US"/>
              <a:t>It is always possible to find a dependency-preserving decomposition D with respect to F such that each relation Ri in D is in 3nf.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a:t>Slide 11- </a:t>
            </a:r>
            <a:fld id="{0323E7CD-3905-4D4C-839D-C5712CFABAAD}" type="slidenum">
              <a:rPr lang="en-US" altLang="en-US"/>
              <a:pPr/>
              <a:t>11</a:t>
            </a:fld>
            <a:endParaRPr lang="en-CA" altLang="en-US"/>
          </a:p>
        </p:txBody>
      </p:sp>
      <p:sp>
        <p:nvSpPr>
          <p:cNvPr id="772100" name="Rectangle 4"/>
          <p:cNvSpPr>
            <a:spLocks noGrp="1" noChangeArrowheads="1"/>
          </p:cNvSpPr>
          <p:nvPr>
            <p:ph type="title"/>
          </p:nvPr>
        </p:nvSpPr>
        <p:spPr/>
        <p:txBody>
          <a:bodyPr/>
          <a:lstStyle/>
          <a:p>
            <a:r>
              <a:rPr lang="en-US" altLang="en-US"/>
              <a:t>Properties of Relational Decompositions (5)</a:t>
            </a:r>
          </a:p>
        </p:txBody>
      </p:sp>
      <p:sp>
        <p:nvSpPr>
          <p:cNvPr id="772101" name="Rectangle 5"/>
          <p:cNvSpPr>
            <a:spLocks noGrp="1" noChangeArrowheads="1"/>
          </p:cNvSpPr>
          <p:nvPr>
            <p:ph type="body" idx="1"/>
          </p:nvPr>
        </p:nvSpPr>
        <p:spPr/>
        <p:txBody>
          <a:bodyPr/>
          <a:lstStyle/>
          <a:p>
            <a:pPr>
              <a:lnSpc>
                <a:spcPct val="80000"/>
              </a:lnSpc>
            </a:pPr>
            <a:r>
              <a:rPr lang="en-US" altLang="en-US" sz="2400" b="1"/>
              <a:t>Lossless (Non-additive) Join Property of a Decomposition: </a:t>
            </a:r>
          </a:p>
          <a:p>
            <a:pPr lvl="1">
              <a:lnSpc>
                <a:spcPct val="80000"/>
              </a:lnSpc>
            </a:pPr>
            <a:r>
              <a:rPr lang="en-US" altLang="en-US" sz="2100"/>
              <a:t>Definition: Lossless join property: a decomposition D = {R1, R2, ..., Rm} of R has the </a:t>
            </a:r>
            <a:r>
              <a:rPr lang="en-US" altLang="en-US" sz="2100" b="1"/>
              <a:t>lossless (nonadditive) join property</a:t>
            </a:r>
            <a:r>
              <a:rPr lang="en-US" altLang="en-US" sz="2100"/>
              <a:t> with respect to the set of dependencies F on R if, for </a:t>
            </a:r>
            <a:r>
              <a:rPr lang="en-US" altLang="en-US" sz="2100" i="1"/>
              <a:t>every</a:t>
            </a:r>
            <a:r>
              <a:rPr lang="en-US" altLang="en-US" sz="2100"/>
              <a:t> relation state r of R that satisfies F, the following holds, where * is the natural join of all the relations in D:  </a:t>
            </a:r>
          </a:p>
          <a:p>
            <a:pPr algn="ctr">
              <a:lnSpc>
                <a:spcPct val="80000"/>
              </a:lnSpc>
              <a:buFont typeface="Wingdings" panose="05000000000000000000" pitchFamily="2" charset="2"/>
              <a:buNone/>
            </a:pPr>
            <a:r>
              <a:rPr lang="en-US" altLang="en-US" sz="2400"/>
              <a:t>* (</a:t>
            </a:r>
            <a:r>
              <a:rPr lang="en-US" altLang="en-US">
                <a:latin typeface="Symbol" panose="05050102010706020507" pitchFamily="18" charset="2"/>
              </a:rPr>
              <a:t></a:t>
            </a:r>
            <a:r>
              <a:rPr lang="en-US" altLang="en-US" sz="2400" baseline="-25000"/>
              <a:t> R1</a:t>
            </a:r>
            <a:r>
              <a:rPr lang="en-US" altLang="en-US" sz="2400"/>
              <a:t>(r), ..., </a:t>
            </a:r>
            <a:r>
              <a:rPr lang="en-US" altLang="en-US">
                <a:latin typeface="Symbol" panose="05050102010706020507" pitchFamily="18" charset="2"/>
              </a:rPr>
              <a:t></a:t>
            </a:r>
            <a:r>
              <a:rPr lang="en-US" altLang="en-US" sz="2400" baseline="-25000"/>
              <a:t>Rm</a:t>
            </a:r>
            <a:r>
              <a:rPr lang="en-US" altLang="en-US" sz="2400"/>
              <a:t>(r)) = r</a:t>
            </a:r>
          </a:p>
          <a:p>
            <a:pPr lvl="1">
              <a:lnSpc>
                <a:spcPct val="80000"/>
              </a:lnSpc>
            </a:pPr>
            <a:r>
              <a:rPr lang="en-US" altLang="en-US" sz="2100"/>
              <a:t>Note: The word loss in lossless refers to loss of information, not to loss of tuples. In fact, for “loss of information” a  better term is “</a:t>
            </a:r>
            <a:r>
              <a:rPr lang="en-US" altLang="en-US" sz="2100" b="1"/>
              <a:t>addition of spurious information</a:t>
            </a:r>
            <a:r>
              <a:rPr lang="en-US" altLang="en-US" sz="2100"/>
              <a: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a:t>Slide 11- </a:t>
            </a:r>
            <a:fld id="{95ED9780-51FD-4C10-8DC7-87E0FFF5112C}" type="slidenum">
              <a:rPr lang="en-US" altLang="en-US"/>
              <a:pPr/>
              <a:t>12</a:t>
            </a:fld>
            <a:endParaRPr lang="en-CA" altLang="en-US"/>
          </a:p>
        </p:txBody>
      </p:sp>
      <p:sp>
        <p:nvSpPr>
          <p:cNvPr id="774148" name="Rectangle 4"/>
          <p:cNvSpPr>
            <a:spLocks noGrp="1" noChangeArrowheads="1"/>
          </p:cNvSpPr>
          <p:nvPr>
            <p:ph type="title"/>
          </p:nvPr>
        </p:nvSpPr>
        <p:spPr/>
        <p:txBody>
          <a:bodyPr/>
          <a:lstStyle/>
          <a:p>
            <a:r>
              <a:rPr lang="en-US" altLang="en-US"/>
              <a:t>Properties of Relational Decompositions (6)</a:t>
            </a:r>
          </a:p>
        </p:txBody>
      </p:sp>
      <p:sp>
        <p:nvSpPr>
          <p:cNvPr id="774149" name="Rectangle 5"/>
          <p:cNvSpPr>
            <a:spLocks noGrp="1" noChangeArrowheads="1"/>
          </p:cNvSpPr>
          <p:nvPr>
            <p:ph type="body" idx="1"/>
          </p:nvPr>
        </p:nvSpPr>
        <p:spPr/>
        <p:txBody>
          <a:bodyPr/>
          <a:lstStyle/>
          <a:p>
            <a:pPr marL="381000" indent="-381000">
              <a:lnSpc>
                <a:spcPct val="90000"/>
              </a:lnSpc>
            </a:pPr>
            <a:r>
              <a:rPr lang="en-US" altLang="en-US" sz="2000" b="1"/>
              <a:t>Lossless (Non-additive) Join Property of a Decomposition (cont.): </a:t>
            </a:r>
          </a:p>
          <a:p>
            <a:pPr marL="381000" indent="-381000">
              <a:lnSpc>
                <a:spcPct val="90000"/>
              </a:lnSpc>
            </a:pPr>
            <a:r>
              <a:rPr lang="en-US" altLang="en-US" sz="2000" b="1"/>
              <a:t>Algorithm 11.1: Testing for Lossless Join Property </a:t>
            </a:r>
          </a:p>
          <a:p>
            <a:pPr marL="838200" lvl="1" indent="-381000">
              <a:lnSpc>
                <a:spcPct val="90000"/>
              </a:lnSpc>
            </a:pPr>
            <a:r>
              <a:rPr lang="en-US" altLang="en-US" sz="2000" b="1"/>
              <a:t>Input</a:t>
            </a:r>
            <a:r>
              <a:rPr lang="en-US" altLang="en-US" sz="2000"/>
              <a:t>: A universal relation R, a decomposition D = {R1, R2, ..., Rm} of R, and a set F of functional dependencies. </a:t>
            </a:r>
          </a:p>
          <a:p>
            <a:pPr marL="381000" indent="-381000">
              <a:lnSpc>
                <a:spcPct val="90000"/>
              </a:lnSpc>
              <a:buSzTx/>
              <a:buFont typeface="Wingdings" panose="05000000000000000000" pitchFamily="2" charset="2"/>
              <a:buNone/>
            </a:pPr>
            <a:r>
              <a:rPr lang="en-US" altLang="en-US" sz="2000" b="1">
                <a:solidFill>
                  <a:srgbClr val="990033"/>
                </a:solidFill>
              </a:rPr>
              <a:t>1. </a:t>
            </a:r>
            <a:r>
              <a:rPr lang="en-US" altLang="en-US" sz="2000"/>
              <a:t>Create an initial matrix S with one row i for each relation Ri in D, and one column j for each attribute Aj in R.</a:t>
            </a:r>
          </a:p>
          <a:p>
            <a:pPr marL="381000" indent="-381000">
              <a:lnSpc>
                <a:spcPct val="90000"/>
              </a:lnSpc>
              <a:buSzTx/>
              <a:buFont typeface="Wingdings" panose="05000000000000000000" pitchFamily="2" charset="2"/>
              <a:buNone/>
            </a:pPr>
            <a:r>
              <a:rPr lang="en-US" altLang="en-US" sz="2000">
                <a:solidFill>
                  <a:srgbClr val="990033"/>
                </a:solidFill>
              </a:rPr>
              <a:t>2. </a:t>
            </a:r>
            <a:r>
              <a:rPr lang="en-US" altLang="en-US" sz="2000"/>
              <a:t>Set S(i,j):=bij for all matrix entries. (* each bij is a distinct symbol associated with indices (i,j) *).</a:t>
            </a:r>
          </a:p>
          <a:p>
            <a:pPr marL="381000" indent="-381000">
              <a:lnSpc>
                <a:spcPct val="90000"/>
              </a:lnSpc>
              <a:buSzTx/>
              <a:buFont typeface="Wingdings" panose="05000000000000000000" pitchFamily="2" charset="2"/>
              <a:buNone/>
            </a:pPr>
            <a:r>
              <a:rPr lang="en-US" altLang="en-US" sz="2000" b="1">
                <a:solidFill>
                  <a:srgbClr val="990033"/>
                </a:solidFill>
              </a:rPr>
              <a:t>3. </a:t>
            </a:r>
            <a:r>
              <a:rPr lang="en-US" altLang="en-US" sz="2000"/>
              <a:t>For each row i representing relation schema Ri</a:t>
            </a:r>
          </a:p>
          <a:p>
            <a:pPr marL="381000" indent="-381000">
              <a:lnSpc>
                <a:spcPct val="90000"/>
              </a:lnSpc>
              <a:buSzTx/>
              <a:buFont typeface="Wingdings" panose="05000000000000000000" pitchFamily="2" charset="2"/>
              <a:buNone/>
            </a:pPr>
            <a:r>
              <a:rPr lang="en-US" altLang="en-US" sz="2000"/>
              <a:t>		{for each column j representing attribute Aj</a:t>
            </a:r>
          </a:p>
          <a:p>
            <a:pPr marL="381000" indent="-381000">
              <a:lnSpc>
                <a:spcPct val="90000"/>
              </a:lnSpc>
              <a:buSzTx/>
              <a:buFont typeface="Wingdings" panose="05000000000000000000" pitchFamily="2" charset="2"/>
              <a:buNone/>
            </a:pPr>
            <a:r>
              <a:rPr lang="en-US" altLang="en-US" sz="2000"/>
              <a:t>		    {if (relation Ri includes attribute Aj) then set S(i,j):= aj;};};</a:t>
            </a:r>
          </a:p>
          <a:p>
            <a:pPr marL="838200" lvl="1" indent="-381000">
              <a:lnSpc>
                <a:spcPct val="90000"/>
              </a:lnSpc>
            </a:pPr>
            <a:r>
              <a:rPr lang="en-US" altLang="en-US" sz="2000"/>
              <a:t>(* each aj is a distinct symbol associated with index (j) *)</a:t>
            </a:r>
          </a:p>
          <a:p>
            <a:pPr marL="838200" lvl="1" indent="-381000" algn="r">
              <a:lnSpc>
                <a:spcPct val="90000"/>
              </a:lnSpc>
            </a:pPr>
            <a:r>
              <a:rPr lang="en-US" altLang="en-US" sz="2000"/>
              <a:t>CONTINUED on NEXT SLIDE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a:t>Slide 11- </a:t>
            </a:r>
            <a:fld id="{16D16A0F-3CBF-43DD-8746-7B3C3F71D733}" type="slidenum">
              <a:rPr lang="en-US" altLang="en-US"/>
              <a:pPr/>
              <a:t>13</a:t>
            </a:fld>
            <a:endParaRPr lang="en-CA" altLang="en-US"/>
          </a:p>
        </p:txBody>
      </p:sp>
      <p:sp>
        <p:nvSpPr>
          <p:cNvPr id="776196" name="Rectangle 4"/>
          <p:cNvSpPr>
            <a:spLocks noGrp="1" noChangeArrowheads="1"/>
          </p:cNvSpPr>
          <p:nvPr>
            <p:ph type="title"/>
          </p:nvPr>
        </p:nvSpPr>
        <p:spPr/>
        <p:txBody>
          <a:bodyPr/>
          <a:lstStyle/>
          <a:p>
            <a:r>
              <a:rPr lang="en-US" altLang="en-US"/>
              <a:t>Properties of Relational Decompositions (7)</a:t>
            </a:r>
          </a:p>
        </p:txBody>
      </p:sp>
      <p:sp>
        <p:nvSpPr>
          <p:cNvPr id="776197" name="Rectangle 5"/>
          <p:cNvSpPr>
            <a:spLocks noGrp="1" noChangeArrowheads="1"/>
          </p:cNvSpPr>
          <p:nvPr>
            <p:ph type="body" idx="1"/>
          </p:nvPr>
        </p:nvSpPr>
        <p:spPr/>
        <p:txBody>
          <a:bodyPr/>
          <a:lstStyle/>
          <a:p>
            <a:pPr>
              <a:lnSpc>
                <a:spcPct val="80000"/>
              </a:lnSpc>
            </a:pPr>
            <a:r>
              <a:rPr lang="en-US" altLang="en-US" sz="1600" b="1"/>
              <a:t>Lossless (Non-additive) Join Property of a Decomposition (cont.): </a:t>
            </a:r>
          </a:p>
          <a:p>
            <a:pPr>
              <a:lnSpc>
                <a:spcPct val="80000"/>
              </a:lnSpc>
            </a:pPr>
            <a:r>
              <a:rPr lang="en-US" altLang="en-US" sz="1600" b="1"/>
              <a:t>Algorithm 11.1: Testing for Lossless Join Property </a:t>
            </a:r>
          </a:p>
          <a:p>
            <a:pPr>
              <a:lnSpc>
                <a:spcPct val="80000"/>
              </a:lnSpc>
              <a:buFont typeface="Wingdings" panose="05000000000000000000" pitchFamily="2" charset="2"/>
              <a:buNone/>
            </a:pPr>
            <a:r>
              <a:rPr lang="en-US" altLang="en-US" sz="1600" b="1">
                <a:solidFill>
                  <a:srgbClr val="990033"/>
                </a:solidFill>
              </a:rPr>
              <a:t>4. </a:t>
            </a:r>
            <a:r>
              <a:rPr lang="en-US" altLang="en-US" sz="1600"/>
              <a:t>Repeat the following loop until a complete loop execution results in no changes to S </a:t>
            </a:r>
          </a:p>
          <a:p>
            <a:pPr>
              <a:lnSpc>
                <a:spcPct val="80000"/>
              </a:lnSpc>
              <a:buFont typeface="Wingdings" panose="05000000000000000000" pitchFamily="2" charset="2"/>
              <a:buNone/>
            </a:pPr>
            <a:r>
              <a:rPr lang="en-US" altLang="en-US" sz="1600"/>
              <a:t>	{for each functional dependency X </a:t>
            </a:r>
            <a:r>
              <a:rPr lang="en-US" altLang="en-US" sz="1600">
                <a:sym typeface="Wingdings 3" panose="05040102010807070707" pitchFamily="18" charset="2"/>
              </a:rPr>
              <a:t></a:t>
            </a:r>
            <a:r>
              <a:rPr lang="en-US" altLang="en-US" sz="1600"/>
              <a:t>Y in F </a:t>
            </a:r>
          </a:p>
          <a:p>
            <a:pPr>
              <a:lnSpc>
                <a:spcPct val="80000"/>
              </a:lnSpc>
              <a:buFont typeface="Wingdings" panose="05000000000000000000" pitchFamily="2" charset="2"/>
              <a:buNone/>
            </a:pPr>
            <a:r>
              <a:rPr lang="en-US" altLang="en-US" sz="1600"/>
              <a:t>		{for all rows in S </a:t>
            </a:r>
            <a:r>
              <a:rPr lang="en-US" altLang="en-US" sz="1600" i="1"/>
              <a:t>which have the same symbols</a:t>
            </a:r>
            <a:r>
              <a:rPr lang="en-US" altLang="en-US" sz="1600"/>
              <a:t> in the columns corresponding to attributes in X</a:t>
            </a:r>
          </a:p>
          <a:p>
            <a:pPr>
              <a:lnSpc>
                <a:spcPct val="80000"/>
              </a:lnSpc>
              <a:buFont typeface="Wingdings" panose="05000000000000000000" pitchFamily="2" charset="2"/>
              <a:buNone/>
            </a:pPr>
            <a:r>
              <a:rPr lang="en-US" altLang="en-US" sz="1600"/>
              <a:t>	     		{make the symbols in each column that correspond to an attribute in Y be the same in all these rows as follows:</a:t>
            </a:r>
          </a:p>
          <a:p>
            <a:pPr>
              <a:lnSpc>
                <a:spcPct val="80000"/>
              </a:lnSpc>
              <a:buFont typeface="Wingdings" panose="05000000000000000000" pitchFamily="2" charset="2"/>
              <a:buNone/>
            </a:pPr>
            <a:r>
              <a:rPr lang="en-US" altLang="en-US" sz="1600"/>
              <a:t>				If any of the rows has an “a” symbol for the column, set the other rows to that </a:t>
            </a:r>
            <a:r>
              <a:rPr lang="en-US" altLang="en-US" sz="1600" i="1"/>
              <a:t>same</a:t>
            </a:r>
            <a:r>
              <a:rPr lang="en-US" altLang="en-US" sz="1600"/>
              <a:t> “a” symbol in the column.</a:t>
            </a:r>
          </a:p>
          <a:p>
            <a:pPr>
              <a:lnSpc>
                <a:spcPct val="80000"/>
              </a:lnSpc>
              <a:buFont typeface="Wingdings" panose="05000000000000000000" pitchFamily="2" charset="2"/>
              <a:buNone/>
            </a:pPr>
            <a:r>
              <a:rPr lang="en-US" altLang="en-US" sz="1600"/>
              <a:t>				If no “a” symbol exists for the attribute in any of the rows, choose one of the “b” symbols that appear in one of the rows for the attribute and set the other rows to that same “b” symbol in the column ;};</a:t>
            </a:r>
          </a:p>
          <a:p>
            <a:pPr>
              <a:lnSpc>
                <a:spcPct val="80000"/>
              </a:lnSpc>
              <a:buFont typeface="Wingdings" panose="05000000000000000000" pitchFamily="2" charset="2"/>
              <a:buNone/>
            </a:pPr>
            <a:r>
              <a:rPr lang="en-US" altLang="en-US" sz="1600"/>
              <a:t>		};</a:t>
            </a:r>
          </a:p>
          <a:p>
            <a:pPr>
              <a:lnSpc>
                <a:spcPct val="80000"/>
              </a:lnSpc>
              <a:buFont typeface="Wingdings" panose="05000000000000000000" pitchFamily="2" charset="2"/>
              <a:buNone/>
            </a:pPr>
            <a:r>
              <a:rPr lang="en-US" altLang="en-US" sz="1600"/>
              <a:t>	};</a:t>
            </a:r>
          </a:p>
          <a:p>
            <a:pPr>
              <a:lnSpc>
                <a:spcPct val="80000"/>
              </a:lnSpc>
              <a:buFont typeface="Wingdings" panose="05000000000000000000" pitchFamily="2" charset="2"/>
              <a:buNone/>
            </a:pPr>
            <a:r>
              <a:rPr lang="en-US" altLang="en-US" sz="1600" b="1">
                <a:solidFill>
                  <a:srgbClr val="990033"/>
                </a:solidFill>
              </a:rPr>
              <a:t>5. </a:t>
            </a:r>
            <a:r>
              <a:rPr lang="en-US" altLang="en-US" sz="1600"/>
              <a:t>If a row is made up entirely of “a” symbols, then the decomposition has the lossless join property; otherwise it does not.</a:t>
            </a:r>
          </a:p>
          <a:p>
            <a:pPr>
              <a:lnSpc>
                <a:spcPct val="80000"/>
              </a:lnSpc>
            </a:pPr>
            <a:endParaRPr lang="en-US" altLang="en-US" sz="160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r>
              <a:rPr lang="en-US" altLang="en-US"/>
              <a:t>Slide 11- </a:t>
            </a:r>
            <a:fld id="{84C0F5DC-E167-4BF9-82E2-9E3C9225B7E1}" type="slidenum">
              <a:rPr lang="en-US" altLang="en-US"/>
              <a:pPr/>
              <a:t>14</a:t>
            </a:fld>
            <a:endParaRPr lang="en-CA" altLang="en-US"/>
          </a:p>
        </p:txBody>
      </p:sp>
      <p:sp>
        <p:nvSpPr>
          <p:cNvPr id="778245" name="Rectangle 5"/>
          <p:cNvSpPr>
            <a:spLocks noGrp="1" noChangeArrowheads="1"/>
          </p:cNvSpPr>
          <p:nvPr>
            <p:ph type="title"/>
          </p:nvPr>
        </p:nvSpPr>
        <p:spPr/>
        <p:txBody>
          <a:bodyPr/>
          <a:lstStyle/>
          <a:p>
            <a:r>
              <a:rPr lang="en-US" altLang="en-US" sz="3200"/>
              <a:t>Properties of Relational Decompositions (8)</a:t>
            </a:r>
          </a:p>
        </p:txBody>
      </p:sp>
      <p:pic>
        <p:nvPicPr>
          <p:cNvPr id="778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25" y="2884488"/>
            <a:ext cx="7102475" cy="374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244" name="Rectangle 4"/>
          <p:cNvSpPr>
            <a:spLocks noChangeArrowheads="1"/>
          </p:cNvSpPr>
          <p:nvPr/>
        </p:nvSpPr>
        <p:spPr bwMode="auto">
          <a:xfrm flipH="1">
            <a:off x="762000" y="1524000"/>
            <a:ext cx="7467600" cy="1200150"/>
          </a:xfrm>
          <a:prstGeom prst="rect">
            <a:avLst/>
          </a:prstGeom>
          <a:solidFill>
            <a:srgbClr val="FFFF00"/>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chemeClr val="tx2"/>
                </a:solidFill>
              </a:rPr>
              <a:t>Lossless (nonadditive) join test for </a:t>
            </a:r>
            <a:r>
              <a:rPr lang="en-US" altLang="en-US" i="1">
                <a:solidFill>
                  <a:schemeClr val="tx2"/>
                </a:solidFill>
              </a:rPr>
              <a:t>n</a:t>
            </a:r>
            <a:r>
              <a:rPr lang="en-US" altLang="en-US">
                <a:solidFill>
                  <a:schemeClr val="tx2"/>
                </a:solidFill>
              </a:rPr>
              <a:t>-ary decompositions. </a:t>
            </a:r>
            <a:br>
              <a:rPr lang="en-US" altLang="en-US">
                <a:solidFill>
                  <a:schemeClr val="tx2"/>
                </a:solidFill>
              </a:rPr>
            </a:br>
            <a:r>
              <a:rPr lang="en-US" altLang="en-US">
                <a:solidFill>
                  <a:schemeClr val="tx2"/>
                </a:solidFill>
              </a:rPr>
              <a:t>(a) Case 1: Decomposition of EMP_PROJ into EMP_PROJ1 and EMP_LOCS fails test.</a:t>
            </a:r>
          </a:p>
          <a:p>
            <a:r>
              <a:rPr lang="en-US" altLang="en-US">
                <a:solidFill>
                  <a:schemeClr val="tx2"/>
                </a:solidFill>
              </a:rPr>
              <a:t>(b) A decomposition of EMP_PROJ that has the lossless join property.</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ltLang="en-US"/>
              <a:t>Slide 11- </a:t>
            </a:r>
            <a:fld id="{037EAA79-A8EC-48CB-B9E8-444B414FB80B}" type="slidenum">
              <a:rPr lang="en-US" altLang="en-US"/>
              <a:pPr/>
              <a:t>15</a:t>
            </a:fld>
            <a:endParaRPr lang="en-CA" altLang="en-US"/>
          </a:p>
        </p:txBody>
      </p:sp>
      <p:sp>
        <p:nvSpPr>
          <p:cNvPr id="780290" name="Rectangle 2"/>
          <p:cNvSpPr>
            <a:spLocks noGrp="1" noChangeArrowheads="1"/>
          </p:cNvSpPr>
          <p:nvPr>
            <p:ph type="title"/>
          </p:nvPr>
        </p:nvSpPr>
        <p:spPr>
          <a:xfrm>
            <a:off x="254000" y="346075"/>
            <a:ext cx="8712200" cy="922338"/>
          </a:xfrm>
        </p:spPr>
        <p:txBody>
          <a:bodyPr/>
          <a:lstStyle/>
          <a:p>
            <a:r>
              <a:rPr lang="en-US" altLang="en-US" sz="2400">
                <a:cs typeface="Times New Roman" panose="02020603050405020304" pitchFamily="18" charset="0"/>
              </a:rPr>
              <a:t>Properties of Relational Decompositions (8)</a:t>
            </a:r>
            <a:br>
              <a:rPr lang="en-US" altLang="en-US" sz="2400">
                <a:cs typeface="Times New Roman" panose="02020603050405020304" pitchFamily="18" charset="0"/>
              </a:rPr>
            </a:br>
            <a:endParaRPr lang="en-US" altLang="en-US" sz="2800"/>
          </a:p>
        </p:txBody>
      </p:sp>
      <p:pic>
        <p:nvPicPr>
          <p:cNvPr id="780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676400"/>
            <a:ext cx="5562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0292" name="Text Box 4"/>
          <p:cNvSpPr txBox="1">
            <a:spLocks noChangeArrowheads="1"/>
          </p:cNvSpPr>
          <p:nvPr/>
        </p:nvSpPr>
        <p:spPr bwMode="auto">
          <a:xfrm>
            <a:off x="152400" y="1709738"/>
            <a:ext cx="2984500" cy="2024062"/>
          </a:xfrm>
          <a:prstGeom prst="rect">
            <a:avLst/>
          </a:prstGeom>
          <a:solidFill>
            <a:srgbClr val="FFFF00"/>
          </a:solidFill>
          <a:ln w="9525"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chemeClr val="tx2"/>
                </a:solidFill>
              </a:rPr>
              <a:t>Lossless (nonadditive) join test for n-ary decompositions. </a:t>
            </a:r>
            <a:br>
              <a:rPr lang="en-US" altLang="en-US">
                <a:solidFill>
                  <a:schemeClr val="tx2"/>
                </a:solidFill>
              </a:rPr>
            </a:br>
            <a:r>
              <a:rPr lang="en-US" altLang="en-US">
                <a:solidFill>
                  <a:schemeClr val="tx2"/>
                </a:solidFill>
              </a:rPr>
              <a:t>(c) Case 2: Decomposition of EMP_PROJ into EMP, PROJECT, and WORKS_ON satisfies test.</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a:t>Slide 11- </a:t>
            </a:r>
            <a:fld id="{EF508D4C-9FD2-45D3-98E8-8F1CB6BC3202}" type="slidenum">
              <a:rPr lang="en-US" altLang="en-US"/>
              <a:pPr/>
              <a:t>16</a:t>
            </a:fld>
            <a:endParaRPr lang="en-CA" altLang="en-US"/>
          </a:p>
        </p:txBody>
      </p:sp>
      <p:sp>
        <p:nvSpPr>
          <p:cNvPr id="782340" name="Rectangle 4"/>
          <p:cNvSpPr>
            <a:spLocks noGrp="1" noChangeArrowheads="1"/>
          </p:cNvSpPr>
          <p:nvPr>
            <p:ph type="title"/>
          </p:nvPr>
        </p:nvSpPr>
        <p:spPr/>
        <p:txBody>
          <a:bodyPr/>
          <a:lstStyle/>
          <a:p>
            <a:r>
              <a:rPr lang="en-US" altLang="en-US"/>
              <a:t>Properties of Relational Decompositions (9)</a:t>
            </a:r>
          </a:p>
        </p:txBody>
      </p:sp>
      <p:sp>
        <p:nvSpPr>
          <p:cNvPr id="782341" name="Rectangle 5"/>
          <p:cNvSpPr>
            <a:spLocks noGrp="1" noChangeArrowheads="1"/>
          </p:cNvSpPr>
          <p:nvPr>
            <p:ph type="body" idx="1"/>
          </p:nvPr>
        </p:nvSpPr>
        <p:spPr/>
        <p:txBody>
          <a:bodyPr/>
          <a:lstStyle/>
          <a:p>
            <a:pPr>
              <a:lnSpc>
                <a:spcPct val="90000"/>
              </a:lnSpc>
            </a:pPr>
            <a:r>
              <a:rPr lang="en-US" altLang="en-US" b="1"/>
              <a:t>Testing Binary Decompositions for Lossless Join Property</a:t>
            </a:r>
          </a:p>
          <a:p>
            <a:pPr lvl="1">
              <a:lnSpc>
                <a:spcPct val="90000"/>
              </a:lnSpc>
            </a:pPr>
            <a:r>
              <a:rPr lang="en-US" altLang="en-US" b="1"/>
              <a:t>Binary Decomposition:</a:t>
            </a:r>
            <a:r>
              <a:rPr lang="en-US" altLang="en-US"/>
              <a:t> Decomposition of a relation R into two relations. </a:t>
            </a:r>
          </a:p>
          <a:p>
            <a:pPr lvl="1">
              <a:lnSpc>
                <a:spcPct val="90000"/>
              </a:lnSpc>
            </a:pPr>
            <a:r>
              <a:rPr lang="en-US" altLang="en-US" b="1"/>
              <a:t>PROPERTY LJ1 (lossless join test for binary decompositions):</a:t>
            </a:r>
            <a:r>
              <a:rPr lang="en-US" altLang="en-US"/>
              <a:t> A decomposition D = {R1, R2} of R has the lossless join property with respect to a set of functional dependencies F on R </a:t>
            </a:r>
            <a:r>
              <a:rPr lang="en-US" altLang="en-US" i="1"/>
              <a:t>if and only if</a:t>
            </a:r>
            <a:r>
              <a:rPr lang="en-US" altLang="en-US"/>
              <a:t> either</a:t>
            </a:r>
          </a:p>
          <a:p>
            <a:pPr lvl="2">
              <a:lnSpc>
                <a:spcPct val="90000"/>
              </a:lnSpc>
            </a:pPr>
            <a:r>
              <a:rPr lang="en-US" altLang="en-US"/>
              <a:t>The f.d. ((R1 </a:t>
            </a:r>
            <a:r>
              <a:rPr lang="en-US" altLang="en-US">
                <a:ea typeface="ヒラギノ角ゴ Pro W3" pitchFamily="1" charset="-128"/>
              </a:rPr>
              <a:t>∩</a:t>
            </a:r>
            <a:r>
              <a:rPr lang="en-US" altLang="en-US"/>
              <a:t> R2) </a:t>
            </a:r>
            <a:r>
              <a:rPr lang="en-US" altLang="en-US">
                <a:sym typeface="Wingdings 3" panose="05040102010807070707" pitchFamily="18" charset="2"/>
              </a:rPr>
              <a:t></a:t>
            </a:r>
            <a:r>
              <a:rPr lang="en-US" altLang="en-US"/>
              <a:t> (R1- R2)) is in F</a:t>
            </a:r>
            <a:r>
              <a:rPr lang="en-US" altLang="en-US" baseline="30000"/>
              <a:t>+</a:t>
            </a:r>
            <a:r>
              <a:rPr lang="en-US" altLang="en-US"/>
              <a:t>, or</a:t>
            </a:r>
          </a:p>
          <a:p>
            <a:pPr lvl="2">
              <a:lnSpc>
                <a:spcPct val="90000"/>
              </a:lnSpc>
            </a:pPr>
            <a:r>
              <a:rPr lang="en-US" altLang="en-US"/>
              <a:t>The f.d. ((R1 </a:t>
            </a:r>
            <a:r>
              <a:rPr lang="en-US" altLang="en-US">
                <a:ea typeface="ヒラギノ角ゴ Pro W3" pitchFamily="1" charset="-128"/>
              </a:rPr>
              <a:t>∩</a:t>
            </a:r>
            <a:r>
              <a:rPr lang="en-US" altLang="en-US"/>
              <a:t> R2) </a:t>
            </a:r>
            <a:r>
              <a:rPr lang="en-US" altLang="en-US">
                <a:sym typeface="Wingdings 3" panose="05040102010807070707" pitchFamily="18" charset="2"/>
              </a:rPr>
              <a:t></a:t>
            </a:r>
            <a:r>
              <a:rPr lang="en-US" altLang="en-US"/>
              <a:t> (R2 - R1)) is in F</a:t>
            </a:r>
            <a:r>
              <a:rPr lang="en-US" altLang="en-US" baseline="30000"/>
              <a:t>+</a:t>
            </a:r>
            <a:r>
              <a:rPr lang="en-US" altLang="en-US"/>
              <a:t>.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a:t>Slide 11- </a:t>
            </a:r>
            <a:fld id="{4DFFC724-8776-442A-AEB7-D82DDDEDC808}" type="slidenum">
              <a:rPr lang="en-US" altLang="en-US"/>
              <a:pPr/>
              <a:t>17</a:t>
            </a:fld>
            <a:endParaRPr lang="en-CA" altLang="en-US"/>
          </a:p>
        </p:txBody>
      </p:sp>
      <p:sp>
        <p:nvSpPr>
          <p:cNvPr id="784388" name="Rectangle 4"/>
          <p:cNvSpPr>
            <a:spLocks noGrp="1" noChangeArrowheads="1"/>
          </p:cNvSpPr>
          <p:nvPr>
            <p:ph type="title"/>
          </p:nvPr>
        </p:nvSpPr>
        <p:spPr/>
        <p:txBody>
          <a:bodyPr/>
          <a:lstStyle/>
          <a:p>
            <a:r>
              <a:rPr lang="en-US" altLang="en-US"/>
              <a:t>Properties of Relational Decompositions (10)</a:t>
            </a:r>
          </a:p>
        </p:txBody>
      </p:sp>
      <p:sp>
        <p:nvSpPr>
          <p:cNvPr id="784389" name="Rectangle 5"/>
          <p:cNvSpPr>
            <a:spLocks noGrp="1" noChangeArrowheads="1"/>
          </p:cNvSpPr>
          <p:nvPr>
            <p:ph type="body" idx="1"/>
          </p:nvPr>
        </p:nvSpPr>
        <p:spPr/>
        <p:txBody>
          <a:bodyPr/>
          <a:lstStyle/>
          <a:p>
            <a:r>
              <a:rPr lang="en-US" altLang="en-US" b="1"/>
              <a:t>Successive Lossless Join Decomposition: </a:t>
            </a:r>
          </a:p>
          <a:p>
            <a:pPr lvl="1"/>
            <a:r>
              <a:rPr lang="en-US" altLang="en-US" b="1"/>
              <a:t>Claim 2 (Preservation of non-additivity in successive decompositions): </a:t>
            </a:r>
          </a:p>
          <a:p>
            <a:pPr lvl="2"/>
            <a:r>
              <a:rPr lang="en-US" altLang="en-US"/>
              <a:t>If a decomposition D = {R1, R2, ..., Rm} of R has the lossless (non-additive) join property with respect to a set of functional dependencies F on R, </a:t>
            </a:r>
          </a:p>
          <a:p>
            <a:pPr lvl="2"/>
            <a:r>
              <a:rPr lang="en-US" altLang="en-US"/>
              <a:t>and if a decomposition Di = {Q1, Q2, ..., Qk} of Ri has the lossless (non-additive) join property with respect to the projection of F on Ri,</a:t>
            </a:r>
          </a:p>
          <a:p>
            <a:pPr lvl="3"/>
            <a:r>
              <a:rPr lang="en-US" altLang="en-US"/>
              <a:t>then the decomposition D2 = {R1, R2, ..., Ri-1, Q1, Q2, ..., Qk, Ri+1, ..., Rm} of R has the non-additive join property with respect to F.</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a:t>Slide 11- </a:t>
            </a:r>
            <a:fld id="{2BACCB41-7BE6-45E7-807A-57A79A6DC9AE}" type="slidenum">
              <a:rPr lang="en-US" altLang="en-US"/>
              <a:pPr/>
              <a:t>18</a:t>
            </a:fld>
            <a:endParaRPr lang="en-CA" altLang="en-US"/>
          </a:p>
        </p:txBody>
      </p:sp>
      <p:sp>
        <p:nvSpPr>
          <p:cNvPr id="786436" name="Rectangle 4"/>
          <p:cNvSpPr>
            <a:spLocks noGrp="1" noChangeArrowheads="1"/>
          </p:cNvSpPr>
          <p:nvPr>
            <p:ph type="title"/>
          </p:nvPr>
        </p:nvSpPr>
        <p:spPr/>
        <p:txBody>
          <a:bodyPr/>
          <a:lstStyle/>
          <a:p>
            <a:r>
              <a:rPr lang="en-US" altLang="en-US"/>
              <a:t>2. Algorithms for Relational Database Schema Design (1)</a:t>
            </a:r>
          </a:p>
        </p:txBody>
      </p:sp>
      <p:sp>
        <p:nvSpPr>
          <p:cNvPr id="786437" name="Rectangle 5"/>
          <p:cNvSpPr>
            <a:spLocks noGrp="1" noChangeArrowheads="1"/>
          </p:cNvSpPr>
          <p:nvPr>
            <p:ph type="body" idx="1"/>
          </p:nvPr>
        </p:nvSpPr>
        <p:spPr/>
        <p:txBody>
          <a:bodyPr/>
          <a:lstStyle/>
          <a:p>
            <a:pPr>
              <a:lnSpc>
                <a:spcPct val="80000"/>
              </a:lnSpc>
            </a:pPr>
            <a:r>
              <a:rPr lang="en-US" altLang="en-US" sz="2000" b="1"/>
              <a:t>Algorithm 11.2: Relational Synthesis into 3NF with Dependency Preservation (Relational Synthesis Algorithm) </a:t>
            </a:r>
          </a:p>
          <a:p>
            <a:pPr lvl="1">
              <a:lnSpc>
                <a:spcPct val="80000"/>
              </a:lnSpc>
            </a:pPr>
            <a:r>
              <a:rPr lang="en-US" altLang="en-US" sz="2000" b="1"/>
              <a:t>Input: A universal relation R and a set of functional dependencies F on the attributes of R.</a:t>
            </a:r>
          </a:p>
          <a:p>
            <a:pPr>
              <a:lnSpc>
                <a:spcPct val="80000"/>
              </a:lnSpc>
              <a:buFont typeface="Wingdings" panose="05000000000000000000" pitchFamily="2" charset="2"/>
              <a:buNone/>
            </a:pPr>
            <a:r>
              <a:rPr lang="en-US" altLang="en-US" sz="2000" b="1">
                <a:solidFill>
                  <a:srgbClr val="800000"/>
                </a:solidFill>
              </a:rPr>
              <a:t>1.</a:t>
            </a:r>
            <a:r>
              <a:rPr lang="en-US" altLang="en-US" sz="2000" b="1"/>
              <a:t> </a:t>
            </a:r>
            <a:r>
              <a:rPr lang="en-US" altLang="en-US" sz="2000"/>
              <a:t>Find a minimal cover G for F (use Algorithm 10.2);</a:t>
            </a:r>
          </a:p>
          <a:p>
            <a:pPr>
              <a:lnSpc>
                <a:spcPct val="80000"/>
              </a:lnSpc>
              <a:buFont typeface="Wingdings" panose="05000000000000000000" pitchFamily="2" charset="2"/>
              <a:buNone/>
            </a:pPr>
            <a:r>
              <a:rPr lang="en-US" altLang="en-US" sz="2000" b="1">
                <a:solidFill>
                  <a:srgbClr val="800000"/>
                </a:solidFill>
              </a:rPr>
              <a:t>2.</a:t>
            </a:r>
            <a:r>
              <a:rPr lang="en-US" altLang="en-US" sz="2000" b="1"/>
              <a:t> </a:t>
            </a:r>
            <a:r>
              <a:rPr lang="en-US" altLang="en-US" sz="2000"/>
              <a:t>For each left-hand-side X of a functional dependency that appears in G, </a:t>
            </a:r>
          </a:p>
          <a:p>
            <a:pPr>
              <a:lnSpc>
                <a:spcPct val="80000"/>
              </a:lnSpc>
              <a:buFont typeface="Wingdings" panose="05000000000000000000" pitchFamily="2" charset="2"/>
              <a:buNone/>
            </a:pPr>
            <a:r>
              <a:rPr lang="en-US" altLang="en-US" sz="2000"/>
              <a:t>		create a relation schema in D with attributes {X </a:t>
            </a:r>
            <a:r>
              <a:rPr lang="en-US" altLang="en-US" sz="2000">
                <a:latin typeface="Lucida Grande" pitchFamily="1" charset="0"/>
              </a:rPr>
              <a:t>υ</a:t>
            </a:r>
            <a:r>
              <a:rPr lang="en-US" altLang="en-US" sz="2000"/>
              <a:t> {A1} </a:t>
            </a:r>
            <a:r>
              <a:rPr lang="en-US" altLang="en-US" sz="2000">
                <a:latin typeface="Lucida Grande" pitchFamily="1" charset="0"/>
              </a:rPr>
              <a:t>υ</a:t>
            </a:r>
            <a:r>
              <a:rPr lang="en-US" altLang="en-US" sz="2000"/>
              <a:t> {A2} ... </a:t>
            </a:r>
            <a:r>
              <a:rPr lang="en-US" altLang="en-US" sz="2000">
                <a:latin typeface="Lucida Grande" pitchFamily="1" charset="0"/>
              </a:rPr>
              <a:t>υ</a:t>
            </a:r>
            <a:r>
              <a:rPr lang="en-US" altLang="en-US" sz="2000"/>
              <a:t> {Ak}}, </a:t>
            </a:r>
          </a:p>
          <a:p>
            <a:pPr>
              <a:lnSpc>
                <a:spcPct val="80000"/>
              </a:lnSpc>
              <a:buFont typeface="Wingdings" panose="05000000000000000000" pitchFamily="2" charset="2"/>
              <a:buNone/>
            </a:pPr>
            <a:r>
              <a:rPr lang="en-US" altLang="en-US" sz="2000"/>
              <a:t>		where X </a:t>
            </a:r>
            <a:r>
              <a:rPr lang="en-US" altLang="en-US" sz="2000">
                <a:sym typeface="Wingdings 3" panose="05040102010807070707" pitchFamily="18" charset="2"/>
              </a:rPr>
              <a:t></a:t>
            </a:r>
            <a:r>
              <a:rPr lang="en-US" altLang="en-US" sz="2000"/>
              <a:t> A1, X </a:t>
            </a:r>
            <a:r>
              <a:rPr lang="en-US" altLang="en-US" sz="2000">
                <a:sym typeface="Wingdings 3" panose="05040102010807070707" pitchFamily="18" charset="2"/>
              </a:rPr>
              <a:t></a:t>
            </a:r>
            <a:r>
              <a:rPr lang="en-US" altLang="en-US" sz="2000"/>
              <a:t> A2, ..., X </a:t>
            </a:r>
            <a:r>
              <a:rPr lang="en-US" altLang="en-US" sz="2000">
                <a:sym typeface="Wingdings 3" panose="05040102010807070707" pitchFamily="18" charset="2"/>
              </a:rPr>
              <a:t></a:t>
            </a:r>
            <a:r>
              <a:rPr lang="en-US" altLang="en-US" sz="2000"/>
              <a:t> Ak are the only dependencies in G with X as left-hand-side (X is the key of this relation) ;</a:t>
            </a:r>
          </a:p>
          <a:p>
            <a:pPr>
              <a:lnSpc>
                <a:spcPct val="80000"/>
              </a:lnSpc>
              <a:buFont typeface="Wingdings" panose="05000000000000000000" pitchFamily="2" charset="2"/>
              <a:buNone/>
            </a:pPr>
            <a:r>
              <a:rPr lang="en-US" altLang="en-US" sz="2000" b="1">
                <a:solidFill>
                  <a:srgbClr val="800000"/>
                </a:solidFill>
              </a:rPr>
              <a:t>3.</a:t>
            </a:r>
            <a:r>
              <a:rPr lang="en-US" altLang="en-US" sz="2000" b="1"/>
              <a:t> </a:t>
            </a:r>
            <a:r>
              <a:rPr lang="en-US" altLang="en-US" sz="2000"/>
              <a:t>Place any remaining attributes (that have not been placed in any relation) in a single relation schema to ensure the attribute preservation property. </a:t>
            </a:r>
          </a:p>
          <a:p>
            <a:pPr lvl="1">
              <a:lnSpc>
                <a:spcPct val="80000"/>
              </a:lnSpc>
            </a:pPr>
            <a:r>
              <a:rPr lang="en-US" altLang="en-US" sz="2000" b="1"/>
              <a:t>Claim 3: Every relation schema created by Algorithm 11.2 is in 3NF.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a:t>Slide 11- </a:t>
            </a:r>
            <a:fld id="{D7D4B44B-75E1-4294-824E-C11685FA302D}" type="slidenum">
              <a:rPr lang="en-US" altLang="en-US"/>
              <a:pPr/>
              <a:t>19</a:t>
            </a:fld>
            <a:endParaRPr lang="en-CA" altLang="en-US"/>
          </a:p>
        </p:txBody>
      </p:sp>
      <p:sp>
        <p:nvSpPr>
          <p:cNvPr id="788484" name="Rectangle 4"/>
          <p:cNvSpPr>
            <a:spLocks noGrp="1" noChangeArrowheads="1"/>
          </p:cNvSpPr>
          <p:nvPr>
            <p:ph type="title"/>
          </p:nvPr>
        </p:nvSpPr>
        <p:spPr/>
        <p:txBody>
          <a:bodyPr/>
          <a:lstStyle/>
          <a:p>
            <a:r>
              <a:rPr lang="en-US" altLang="en-US"/>
              <a:t>Algorithms for Relational Database Schema Design (2)</a:t>
            </a:r>
          </a:p>
        </p:txBody>
      </p:sp>
      <p:sp>
        <p:nvSpPr>
          <p:cNvPr id="788485" name="Rectangle 5"/>
          <p:cNvSpPr>
            <a:spLocks noGrp="1" noChangeArrowheads="1"/>
          </p:cNvSpPr>
          <p:nvPr>
            <p:ph type="body" idx="1"/>
          </p:nvPr>
        </p:nvSpPr>
        <p:spPr/>
        <p:txBody>
          <a:bodyPr/>
          <a:lstStyle/>
          <a:p>
            <a:pPr>
              <a:lnSpc>
                <a:spcPct val="90000"/>
              </a:lnSpc>
            </a:pPr>
            <a:r>
              <a:rPr lang="en-US" altLang="en-US" sz="2000" b="1"/>
              <a:t>Algorithm 11.3: Relational Decomposition into BCNF with Lossless (non-additive) join property</a:t>
            </a:r>
          </a:p>
          <a:p>
            <a:pPr lvl="1">
              <a:lnSpc>
                <a:spcPct val="90000"/>
              </a:lnSpc>
            </a:pPr>
            <a:r>
              <a:rPr lang="en-US" altLang="en-US" sz="2000" b="1"/>
              <a:t>Input: A universal relation R and a set of functional dependencies F on the attributes of R.</a:t>
            </a:r>
          </a:p>
          <a:p>
            <a:pPr>
              <a:lnSpc>
                <a:spcPct val="90000"/>
              </a:lnSpc>
              <a:buFont typeface="Wingdings" panose="05000000000000000000" pitchFamily="2" charset="2"/>
              <a:buNone/>
            </a:pPr>
            <a:r>
              <a:rPr lang="en-US" altLang="en-US" sz="2000" b="1">
                <a:solidFill>
                  <a:srgbClr val="800000"/>
                </a:solidFill>
              </a:rPr>
              <a:t>1.</a:t>
            </a:r>
            <a:r>
              <a:rPr lang="en-US" altLang="en-US" sz="2000" b="1"/>
              <a:t> </a:t>
            </a:r>
            <a:r>
              <a:rPr lang="en-US" altLang="en-US" sz="2000"/>
              <a:t>Set D := {R};</a:t>
            </a:r>
          </a:p>
          <a:p>
            <a:pPr>
              <a:lnSpc>
                <a:spcPct val="90000"/>
              </a:lnSpc>
              <a:buFont typeface="Wingdings" panose="05000000000000000000" pitchFamily="2" charset="2"/>
              <a:buNone/>
            </a:pPr>
            <a:r>
              <a:rPr lang="en-US" altLang="en-US" sz="2000" b="1">
                <a:solidFill>
                  <a:srgbClr val="800000"/>
                </a:solidFill>
              </a:rPr>
              <a:t>2.</a:t>
            </a:r>
            <a:r>
              <a:rPr lang="en-US" altLang="en-US" sz="2000" b="1"/>
              <a:t> </a:t>
            </a:r>
            <a:r>
              <a:rPr lang="en-US" altLang="en-US" sz="2000"/>
              <a:t>While there is a relation schema Q in D that is not in BCNF </a:t>
            </a:r>
          </a:p>
          <a:p>
            <a:pPr>
              <a:lnSpc>
                <a:spcPct val="90000"/>
              </a:lnSpc>
              <a:buFont typeface="Wingdings" panose="05000000000000000000" pitchFamily="2" charset="2"/>
              <a:buNone/>
            </a:pPr>
            <a:r>
              <a:rPr lang="en-US" altLang="en-US" sz="2000"/>
              <a:t>	do {</a:t>
            </a:r>
          </a:p>
          <a:p>
            <a:pPr>
              <a:lnSpc>
                <a:spcPct val="90000"/>
              </a:lnSpc>
              <a:buFont typeface="Wingdings" panose="05000000000000000000" pitchFamily="2" charset="2"/>
              <a:buNone/>
            </a:pPr>
            <a:r>
              <a:rPr lang="en-US" altLang="en-US" sz="2000"/>
              <a:t>		choose a relation schema Q in D that is not in BCNF;</a:t>
            </a:r>
          </a:p>
          <a:p>
            <a:pPr>
              <a:lnSpc>
                <a:spcPct val="90000"/>
              </a:lnSpc>
              <a:buFont typeface="Wingdings" panose="05000000000000000000" pitchFamily="2" charset="2"/>
              <a:buNone/>
            </a:pPr>
            <a:r>
              <a:rPr lang="en-US" altLang="en-US" sz="2000"/>
              <a:t>		find a functional dependency X </a:t>
            </a:r>
            <a:r>
              <a:rPr lang="en-US" altLang="en-US" sz="2000">
                <a:sym typeface="Wingdings 3" panose="05040102010807070707" pitchFamily="18" charset="2"/>
              </a:rPr>
              <a:t></a:t>
            </a:r>
            <a:r>
              <a:rPr lang="en-US" altLang="en-US" sz="2000"/>
              <a:t> Y in Q that violates BCNF;</a:t>
            </a:r>
          </a:p>
          <a:p>
            <a:pPr>
              <a:lnSpc>
                <a:spcPct val="90000"/>
              </a:lnSpc>
              <a:buFont typeface="Wingdings" panose="05000000000000000000" pitchFamily="2" charset="2"/>
              <a:buNone/>
            </a:pPr>
            <a:r>
              <a:rPr lang="en-US" altLang="en-US" sz="2000"/>
              <a:t>		replace Q in D by two relation schemas (Q - Y) and (X </a:t>
            </a:r>
            <a:r>
              <a:rPr lang="en-US" altLang="en-US" sz="2000">
                <a:latin typeface="Lucida Grande" pitchFamily="1" charset="0"/>
              </a:rPr>
              <a:t>υ</a:t>
            </a:r>
            <a:r>
              <a:rPr lang="en-US" altLang="en-US" sz="2000"/>
              <a:t> Y);</a:t>
            </a:r>
          </a:p>
          <a:p>
            <a:pPr>
              <a:lnSpc>
                <a:spcPct val="90000"/>
              </a:lnSpc>
              <a:buFont typeface="Wingdings" panose="05000000000000000000" pitchFamily="2" charset="2"/>
              <a:buNone/>
            </a:pPr>
            <a:r>
              <a:rPr lang="en-US" altLang="en-US" sz="2000"/>
              <a:t>	}; </a:t>
            </a:r>
          </a:p>
          <a:p>
            <a:pPr>
              <a:lnSpc>
                <a:spcPct val="90000"/>
              </a:lnSpc>
              <a:buFont typeface="Wingdings" panose="05000000000000000000" pitchFamily="2" charset="2"/>
              <a:buNone/>
            </a:pPr>
            <a:endParaRPr lang="en-US" altLang="en-US" sz="2000"/>
          </a:p>
          <a:p>
            <a:pPr>
              <a:lnSpc>
                <a:spcPct val="90000"/>
              </a:lnSpc>
              <a:buFont typeface="Wingdings" panose="05000000000000000000" pitchFamily="2" charset="2"/>
              <a:buNone/>
            </a:pPr>
            <a:r>
              <a:rPr lang="en-US" altLang="en-US" sz="2000" i="1"/>
              <a:t>Assumption: No null values are allowed for the join attributes.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9"/>
          <p:cNvSpPr>
            <a:spLocks noGrp="1" noChangeArrowheads="1"/>
          </p:cNvSpPr>
          <p:nvPr>
            <p:ph type="ftr" sz="quarter" idx="3"/>
          </p:nvPr>
        </p:nvSpPr>
        <p:spPr/>
        <p:txBody>
          <a:bodyPr/>
          <a:lstStyle/>
          <a:p>
            <a:r>
              <a:rPr lang="en-US" altLang="en-US"/>
              <a:t>Copyright © 2007 </a:t>
            </a:r>
            <a:r>
              <a:rPr lang="en-US" altLang="en-US">
                <a:solidFill>
                  <a:srgbClr val="000000"/>
                </a:solidFill>
              </a:rPr>
              <a:t>Ramez Elmasri and Shamkant B. Navathe</a:t>
            </a:r>
          </a:p>
        </p:txBody>
      </p:sp>
      <p:sp>
        <p:nvSpPr>
          <p:cNvPr id="573442" name="Rectangle 2" descr="Pink tissue paper"/>
          <p:cNvSpPr>
            <a:spLocks noGrp="1" noChangeArrowheads="1"/>
          </p:cNvSpPr>
          <p:nvPr>
            <p:ph type="ctrTitle"/>
          </p:nvPr>
        </p:nvSpPr>
        <p:spPr/>
        <p:txBody>
          <a:bodyPr/>
          <a:lstStyle/>
          <a:p>
            <a:r>
              <a:rPr lang="en-US" altLang="en-US"/>
              <a:t>Chapter 11</a:t>
            </a:r>
          </a:p>
        </p:txBody>
      </p:sp>
      <p:sp>
        <p:nvSpPr>
          <p:cNvPr id="573443" name="Rectangle 3" descr="Pink tissue paper"/>
          <p:cNvSpPr>
            <a:spLocks noGrp="1" noChangeArrowheads="1"/>
          </p:cNvSpPr>
          <p:nvPr>
            <p:ph type="subTitle" idx="1"/>
          </p:nvPr>
        </p:nvSpPr>
        <p:spPr/>
        <p:txBody>
          <a:bodyPr/>
          <a:lstStyle/>
          <a:p>
            <a:r>
              <a:rPr lang="en-US" altLang="en-US"/>
              <a:t>Relational Database Design Algorithms and Further Dependencies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a:t>Slide 11- </a:t>
            </a:r>
            <a:fld id="{3D343AD7-8928-452D-8A94-5E9C3CF93799}" type="slidenum">
              <a:rPr lang="en-US" altLang="en-US"/>
              <a:pPr/>
              <a:t>20</a:t>
            </a:fld>
            <a:endParaRPr lang="en-CA" altLang="en-US"/>
          </a:p>
        </p:txBody>
      </p:sp>
      <p:sp>
        <p:nvSpPr>
          <p:cNvPr id="790532" name="Rectangle 4"/>
          <p:cNvSpPr>
            <a:spLocks noGrp="1" noChangeArrowheads="1"/>
          </p:cNvSpPr>
          <p:nvPr>
            <p:ph type="title"/>
          </p:nvPr>
        </p:nvSpPr>
        <p:spPr/>
        <p:txBody>
          <a:bodyPr/>
          <a:lstStyle/>
          <a:p>
            <a:r>
              <a:rPr lang="en-US" altLang="en-US"/>
              <a:t>Algorithms for Relational Database Schema Design (3)</a:t>
            </a:r>
          </a:p>
        </p:txBody>
      </p:sp>
      <p:sp>
        <p:nvSpPr>
          <p:cNvPr id="790533" name="Rectangle 5"/>
          <p:cNvSpPr>
            <a:spLocks noGrp="1" noChangeArrowheads="1"/>
          </p:cNvSpPr>
          <p:nvPr>
            <p:ph type="body" idx="1"/>
          </p:nvPr>
        </p:nvSpPr>
        <p:spPr/>
        <p:txBody>
          <a:bodyPr/>
          <a:lstStyle/>
          <a:p>
            <a:pPr>
              <a:lnSpc>
                <a:spcPct val="90000"/>
              </a:lnSpc>
            </a:pPr>
            <a:r>
              <a:rPr lang="en-US" altLang="en-US" sz="2000" b="1"/>
              <a:t>Algorithm 11.4 Relational Synthesis into 3NF with Dependency Preservation and Lossless (Non-Additive) Join Property</a:t>
            </a:r>
          </a:p>
          <a:p>
            <a:pPr lvl="1">
              <a:lnSpc>
                <a:spcPct val="90000"/>
              </a:lnSpc>
            </a:pPr>
            <a:r>
              <a:rPr lang="en-US" altLang="en-US" sz="2000" b="1"/>
              <a:t>Input: A universal relation R and a set of functional dependencies F on the attributes of R.</a:t>
            </a:r>
          </a:p>
          <a:p>
            <a:pPr>
              <a:lnSpc>
                <a:spcPct val="90000"/>
              </a:lnSpc>
              <a:buFont typeface="Wingdings" panose="05000000000000000000" pitchFamily="2" charset="2"/>
              <a:buNone/>
            </a:pPr>
            <a:r>
              <a:rPr lang="en-US" altLang="en-US" sz="2000" b="1">
                <a:solidFill>
                  <a:srgbClr val="800000"/>
                </a:solidFill>
              </a:rPr>
              <a:t>1.</a:t>
            </a:r>
            <a:r>
              <a:rPr lang="en-US" altLang="en-US" sz="2000" b="1"/>
              <a:t> </a:t>
            </a:r>
            <a:r>
              <a:rPr lang="en-US" altLang="en-US" sz="2000"/>
              <a:t>Find a minimal cover G for F (Use Algorithm 10.2).</a:t>
            </a:r>
          </a:p>
          <a:p>
            <a:pPr>
              <a:lnSpc>
                <a:spcPct val="90000"/>
              </a:lnSpc>
              <a:buFont typeface="Wingdings" panose="05000000000000000000" pitchFamily="2" charset="2"/>
              <a:buNone/>
            </a:pPr>
            <a:r>
              <a:rPr lang="en-US" altLang="en-US" sz="2000" b="1">
                <a:solidFill>
                  <a:srgbClr val="800000"/>
                </a:solidFill>
              </a:rPr>
              <a:t>2.</a:t>
            </a:r>
            <a:r>
              <a:rPr lang="en-US" altLang="en-US" sz="2000" b="1"/>
              <a:t> </a:t>
            </a:r>
            <a:r>
              <a:rPr lang="en-US" altLang="en-US" sz="2000"/>
              <a:t>For each left-hand-side X of a functional dependency that appears in G,</a:t>
            </a:r>
          </a:p>
          <a:p>
            <a:pPr>
              <a:lnSpc>
                <a:spcPct val="90000"/>
              </a:lnSpc>
              <a:buFont typeface="Wingdings" panose="05000000000000000000" pitchFamily="2" charset="2"/>
              <a:buNone/>
            </a:pPr>
            <a:r>
              <a:rPr lang="en-US" altLang="en-US" sz="2000"/>
              <a:t>		create a relation schema in D with attributes {X </a:t>
            </a:r>
            <a:r>
              <a:rPr lang="en-US" altLang="en-US" sz="2000">
                <a:latin typeface="Lucida Grande" pitchFamily="1" charset="0"/>
              </a:rPr>
              <a:t>υ</a:t>
            </a:r>
            <a:r>
              <a:rPr lang="en-US" altLang="en-US" sz="2000"/>
              <a:t> {A1} </a:t>
            </a:r>
            <a:r>
              <a:rPr lang="en-US" altLang="en-US" sz="2000">
                <a:latin typeface="Lucida Grande" pitchFamily="1" charset="0"/>
              </a:rPr>
              <a:t>υ</a:t>
            </a:r>
            <a:r>
              <a:rPr lang="en-US" altLang="en-US" sz="2000"/>
              <a:t> {A2} ... </a:t>
            </a:r>
            <a:r>
              <a:rPr lang="en-US" altLang="en-US" sz="2000">
                <a:latin typeface="Lucida Grande" pitchFamily="1" charset="0"/>
              </a:rPr>
              <a:t>υ</a:t>
            </a:r>
            <a:r>
              <a:rPr lang="en-US" altLang="en-US" sz="2000"/>
              <a:t> {Ak}}, </a:t>
            </a:r>
          </a:p>
          <a:p>
            <a:pPr>
              <a:lnSpc>
                <a:spcPct val="90000"/>
              </a:lnSpc>
              <a:buFont typeface="Wingdings" panose="05000000000000000000" pitchFamily="2" charset="2"/>
              <a:buNone/>
            </a:pPr>
            <a:r>
              <a:rPr lang="en-US" altLang="en-US" sz="2000"/>
              <a:t>		where X </a:t>
            </a:r>
            <a:r>
              <a:rPr lang="en-US" altLang="en-US" sz="2000">
                <a:sym typeface="Wingdings 3" panose="05040102010807070707" pitchFamily="18" charset="2"/>
              </a:rPr>
              <a:t></a:t>
            </a:r>
            <a:r>
              <a:rPr lang="en-US" altLang="en-US" sz="2000"/>
              <a:t> A1, X </a:t>
            </a:r>
            <a:r>
              <a:rPr lang="en-US" altLang="en-US" sz="2000">
                <a:sym typeface="Wingdings 3" panose="05040102010807070707" pitchFamily="18" charset="2"/>
              </a:rPr>
              <a:t></a:t>
            </a:r>
            <a:r>
              <a:rPr lang="en-US" altLang="en-US" sz="2000"/>
              <a:t> A2, ..., X </a:t>
            </a:r>
            <a:r>
              <a:rPr lang="en-US" altLang="en-US" sz="2000">
                <a:sym typeface="Wingdings 3" panose="05040102010807070707" pitchFamily="18" charset="2"/>
              </a:rPr>
              <a:t>–&gt;</a:t>
            </a:r>
            <a:r>
              <a:rPr lang="en-US" altLang="en-US" sz="2000"/>
              <a:t>Ak are the only dependencies in G with X as left-hand-side (X is the key of this relation).</a:t>
            </a:r>
          </a:p>
          <a:p>
            <a:pPr>
              <a:lnSpc>
                <a:spcPct val="90000"/>
              </a:lnSpc>
              <a:buFont typeface="Wingdings" panose="05000000000000000000" pitchFamily="2" charset="2"/>
              <a:buNone/>
            </a:pPr>
            <a:r>
              <a:rPr lang="en-US" altLang="en-US" sz="2000" b="1">
                <a:solidFill>
                  <a:srgbClr val="800000"/>
                </a:solidFill>
              </a:rPr>
              <a:t>3.</a:t>
            </a:r>
            <a:r>
              <a:rPr lang="en-US" altLang="en-US" sz="2000" b="1"/>
              <a:t> </a:t>
            </a:r>
            <a:r>
              <a:rPr lang="en-US" altLang="en-US" sz="2000"/>
              <a:t>If none of the relation schemas in D contains a key of R, then create one more relation schema in D that contains attributes that form a key of R. </a:t>
            </a:r>
            <a:r>
              <a:rPr lang="en-US" altLang="en-US" sz="2000" i="1"/>
              <a:t>(Use Algorithm 11.4a to find the key of R)</a:t>
            </a:r>
          </a:p>
          <a:p>
            <a:pPr>
              <a:lnSpc>
                <a:spcPct val="90000"/>
              </a:lnSpc>
            </a:pPr>
            <a:endParaRPr lang="en-US" altLang="en-US" sz="2000" i="1"/>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a:t>Slide 11- </a:t>
            </a:r>
            <a:fld id="{488543E0-3529-4A80-AC2D-5B7980C89790}" type="slidenum">
              <a:rPr lang="en-US" altLang="en-US"/>
              <a:pPr/>
              <a:t>21</a:t>
            </a:fld>
            <a:endParaRPr lang="en-CA" altLang="en-US"/>
          </a:p>
        </p:txBody>
      </p:sp>
      <p:sp>
        <p:nvSpPr>
          <p:cNvPr id="792580" name="Rectangle 4"/>
          <p:cNvSpPr>
            <a:spLocks noGrp="1" noChangeArrowheads="1"/>
          </p:cNvSpPr>
          <p:nvPr>
            <p:ph type="title"/>
          </p:nvPr>
        </p:nvSpPr>
        <p:spPr/>
        <p:txBody>
          <a:bodyPr/>
          <a:lstStyle/>
          <a:p>
            <a:r>
              <a:rPr lang="en-US" altLang="en-US"/>
              <a:t>Algorithms for Relational Database Schema Design (4)</a:t>
            </a:r>
          </a:p>
        </p:txBody>
      </p:sp>
      <p:sp>
        <p:nvSpPr>
          <p:cNvPr id="792581" name="Rectangle 5"/>
          <p:cNvSpPr>
            <a:spLocks noGrp="1" noChangeArrowheads="1"/>
          </p:cNvSpPr>
          <p:nvPr>
            <p:ph type="body" idx="1"/>
          </p:nvPr>
        </p:nvSpPr>
        <p:spPr/>
        <p:txBody>
          <a:bodyPr/>
          <a:lstStyle/>
          <a:p>
            <a:pPr>
              <a:lnSpc>
                <a:spcPct val="80000"/>
              </a:lnSpc>
            </a:pPr>
            <a:r>
              <a:rPr lang="en-US" altLang="en-US" b="1"/>
              <a:t>Algorithm 11.4a Finding a Key K for R Given a set F of Functional Dependencies</a:t>
            </a:r>
          </a:p>
          <a:p>
            <a:pPr lvl="1">
              <a:lnSpc>
                <a:spcPct val="80000"/>
              </a:lnSpc>
            </a:pPr>
            <a:r>
              <a:rPr lang="en-US" altLang="en-US" sz="2800" b="1"/>
              <a:t>Input: A universal relation R and a set of functional dependencies F on the attributes of R.</a:t>
            </a:r>
          </a:p>
          <a:p>
            <a:pPr>
              <a:lnSpc>
                <a:spcPct val="80000"/>
              </a:lnSpc>
              <a:buFont typeface="Wingdings" panose="05000000000000000000" pitchFamily="2" charset="2"/>
              <a:buNone/>
            </a:pPr>
            <a:r>
              <a:rPr lang="en-US" altLang="en-US" sz="2400" b="1">
                <a:solidFill>
                  <a:srgbClr val="800000"/>
                </a:solidFill>
              </a:rPr>
              <a:t>1.</a:t>
            </a:r>
            <a:r>
              <a:rPr lang="en-US" altLang="en-US" sz="2400" b="1"/>
              <a:t> </a:t>
            </a:r>
            <a:r>
              <a:rPr lang="en-US" altLang="en-US"/>
              <a:t>Set K := R;</a:t>
            </a:r>
          </a:p>
          <a:p>
            <a:pPr>
              <a:lnSpc>
                <a:spcPct val="80000"/>
              </a:lnSpc>
              <a:buFont typeface="Wingdings" panose="05000000000000000000" pitchFamily="2" charset="2"/>
              <a:buNone/>
            </a:pPr>
            <a:r>
              <a:rPr lang="en-US" altLang="en-US" sz="2400" b="1">
                <a:solidFill>
                  <a:srgbClr val="800000"/>
                </a:solidFill>
              </a:rPr>
              <a:t>2.</a:t>
            </a:r>
            <a:r>
              <a:rPr lang="en-US" altLang="en-US" sz="2400" b="1"/>
              <a:t> </a:t>
            </a:r>
            <a:r>
              <a:rPr lang="en-US" altLang="en-US"/>
              <a:t>For each attribute A in K {</a:t>
            </a:r>
          </a:p>
          <a:p>
            <a:pPr>
              <a:lnSpc>
                <a:spcPct val="80000"/>
              </a:lnSpc>
              <a:buFont typeface="Wingdings" panose="05000000000000000000" pitchFamily="2" charset="2"/>
              <a:buNone/>
            </a:pPr>
            <a:r>
              <a:rPr lang="en-US" altLang="en-US"/>
              <a:t>		Compute (K - A)+ with respect to F;</a:t>
            </a:r>
          </a:p>
          <a:p>
            <a:pPr>
              <a:lnSpc>
                <a:spcPct val="80000"/>
              </a:lnSpc>
              <a:buFont typeface="Wingdings" panose="05000000000000000000" pitchFamily="2" charset="2"/>
              <a:buNone/>
            </a:pPr>
            <a:r>
              <a:rPr lang="en-US" altLang="en-US"/>
              <a:t>		If (K - A)+ contains all the attributes in R, </a:t>
            </a:r>
          </a:p>
          <a:p>
            <a:pPr>
              <a:lnSpc>
                <a:spcPct val="80000"/>
              </a:lnSpc>
              <a:buFont typeface="Wingdings" panose="05000000000000000000" pitchFamily="2" charset="2"/>
              <a:buNone/>
            </a:pPr>
            <a:r>
              <a:rPr lang="en-US" altLang="en-US"/>
              <a:t>			then set K := K - {A}; </a:t>
            </a:r>
          </a:p>
          <a:p>
            <a:pPr>
              <a:lnSpc>
                <a:spcPct val="80000"/>
              </a:lnSpc>
              <a:buFont typeface="Wingdings" panose="05000000000000000000" pitchFamily="2" charset="2"/>
              <a:buNone/>
            </a:pPr>
            <a:r>
              <a:rPr lang="en-US" altLang="en-US"/>
              <a:t>	}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ltLang="en-US"/>
              <a:t>Slide 11- </a:t>
            </a:r>
            <a:fld id="{2099EB73-71AF-463F-9AD8-6048FD6DA4FF}" type="slidenum">
              <a:rPr lang="en-US" altLang="en-US"/>
              <a:pPr/>
              <a:t>22</a:t>
            </a:fld>
            <a:endParaRPr lang="en-CA" altLang="en-US"/>
          </a:p>
        </p:txBody>
      </p:sp>
      <p:sp>
        <p:nvSpPr>
          <p:cNvPr id="794626" name="Rectangle 2"/>
          <p:cNvSpPr>
            <a:spLocks noGrp="1" noChangeArrowheads="1"/>
          </p:cNvSpPr>
          <p:nvPr>
            <p:ph type="title"/>
          </p:nvPr>
        </p:nvSpPr>
        <p:spPr/>
        <p:txBody>
          <a:bodyPr/>
          <a:lstStyle/>
          <a:p>
            <a:r>
              <a:rPr lang="en-US" altLang="en-US" sz="2800">
                <a:cs typeface="Times New Roman" panose="02020603050405020304" pitchFamily="18" charset="0"/>
              </a:rPr>
              <a:t>Algorithms for Relational Database Schema Design (5)</a:t>
            </a:r>
            <a:endParaRPr lang="en-US" altLang="en-US" sz="3200"/>
          </a:p>
        </p:txBody>
      </p:sp>
      <p:pic>
        <p:nvPicPr>
          <p:cNvPr id="794630" name="Picture 6" descr="fig11_0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8153400" cy="4400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ltLang="en-US"/>
              <a:t>Slide 11- </a:t>
            </a:r>
            <a:fld id="{9826A9F0-0156-4CCD-9311-DEFF429103D2}" type="slidenum">
              <a:rPr lang="en-US" altLang="en-US"/>
              <a:pPr/>
              <a:t>23</a:t>
            </a:fld>
            <a:endParaRPr lang="en-CA" altLang="en-US"/>
          </a:p>
        </p:txBody>
      </p:sp>
      <p:sp>
        <p:nvSpPr>
          <p:cNvPr id="796674" name="Rectangle 2"/>
          <p:cNvSpPr>
            <a:spLocks noGrp="1" noChangeArrowheads="1"/>
          </p:cNvSpPr>
          <p:nvPr>
            <p:ph type="title"/>
          </p:nvPr>
        </p:nvSpPr>
        <p:spPr/>
        <p:txBody>
          <a:bodyPr/>
          <a:lstStyle/>
          <a:p>
            <a:r>
              <a:rPr lang="en-US" altLang="en-US" sz="2800">
                <a:cs typeface="Times New Roman" panose="02020603050405020304" pitchFamily="18" charset="0"/>
              </a:rPr>
              <a:t>Algorithms for Relational Database Schema Design (5)</a:t>
            </a:r>
            <a:endParaRPr lang="en-US" altLang="en-US" sz="2800"/>
          </a:p>
        </p:txBody>
      </p:sp>
      <p:pic>
        <p:nvPicPr>
          <p:cNvPr id="796678" name="Picture 6" descr="fig11_0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33538"/>
            <a:ext cx="8534400" cy="4430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ltLang="en-US"/>
              <a:t>Slide 11- </a:t>
            </a:r>
            <a:fld id="{3666893D-836A-46E7-AD82-5BA98EE1F2B0}" type="slidenum">
              <a:rPr lang="en-US" altLang="en-US"/>
              <a:pPr/>
              <a:t>24</a:t>
            </a:fld>
            <a:endParaRPr lang="en-CA" altLang="en-US"/>
          </a:p>
        </p:txBody>
      </p:sp>
      <p:sp>
        <p:nvSpPr>
          <p:cNvPr id="798726" name="Rectangle 6"/>
          <p:cNvSpPr>
            <a:spLocks noGrp="1" noChangeArrowheads="1"/>
          </p:cNvSpPr>
          <p:nvPr>
            <p:ph type="title"/>
          </p:nvPr>
        </p:nvSpPr>
        <p:spPr/>
        <p:txBody>
          <a:bodyPr/>
          <a:lstStyle/>
          <a:p>
            <a:r>
              <a:rPr lang="en-US" altLang="en-US" sz="3200"/>
              <a:t>Algorithms for Relational Database Schema Design (6)</a:t>
            </a:r>
          </a:p>
        </p:txBody>
      </p:sp>
      <p:pic>
        <p:nvPicPr>
          <p:cNvPr id="798727" name="Picture 7" descr="fig11_0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38300"/>
            <a:ext cx="8382000" cy="4533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ltLang="en-US"/>
              <a:t>Slide 11- </a:t>
            </a:r>
            <a:fld id="{00082835-03E3-4045-AFB1-C5AB7D3EC20D}" type="slidenum">
              <a:rPr lang="en-US" altLang="en-US"/>
              <a:pPr/>
              <a:t>25</a:t>
            </a:fld>
            <a:endParaRPr lang="en-CA" altLang="en-US"/>
          </a:p>
        </p:txBody>
      </p:sp>
      <p:sp>
        <p:nvSpPr>
          <p:cNvPr id="800770" name="Rectangle 2"/>
          <p:cNvSpPr>
            <a:spLocks noGrp="1" noChangeArrowheads="1"/>
          </p:cNvSpPr>
          <p:nvPr>
            <p:ph type="title"/>
          </p:nvPr>
        </p:nvSpPr>
        <p:spPr/>
        <p:txBody>
          <a:bodyPr/>
          <a:lstStyle/>
          <a:p>
            <a:r>
              <a:rPr lang="en-US" altLang="en-US" sz="2800">
                <a:cs typeface="Times New Roman" panose="02020603050405020304" pitchFamily="18" charset="0"/>
              </a:rPr>
              <a:t>Algorithms for Relational Database Schema Design (6)</a:t>
            </a:r>
            <a:endParaRPr lang="en-US" altLang="en-US" sz="3200"/>
          </a:p>
        </p:txBody>
      </p:sp>
      <p:pic>
        <p:nvPicPr>
          <p:cNvPr id="800773" name="Picture 5" descr="fig11_0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8" y="1663700"/>
            <a:ext cx="8018462" cy="4737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a:t>Slide 11- </a:t>
            </a:r>
            <a:fld id="{1B923579-ECC5-4F6D-9C94-5C9CEC926086}" type="slidenum">
              <a:rPr lang="en-US" altLang="en-US"/>
              <a:pPr/>
              <a:t>26</a:t>
            </a:fld>
            <a:endParaRPr lang="en-CA" altLang="en-US"/>
          </a:p>
        </p:txBody>
      </p:sp>
      <p:sp>
        <p:nvSpPr>
          <p:cNvPr id="802822" name="Rectangle 6"/>
          <p:cNvSpPr>
            <a:spLocks noGrp="1" noChangeArrowheads="1"/>
          </p:cNvSpPr>
          <p:nvPr>
            <p:ph type="title"/>
          </p:nvPr>
        </p:nvSpPr>
        <p:spPr/>
        <p:txBody>
          <a:bodyPr/>
          <a:lstStyle/>
          <a:p>
            <a:r>
              <a:rPr lang="en-US" altLang="en-US" sz="3200"/>
              <a:t>Algorithms for Relational Database Schema Design (7)</a:t>
            </a:r>
          </a:p>
        </p:txBody>
      </p:sp>
      <p:sp>
        <p:nvSpPr>
          <p:cNvPr id="802823" name="Rectangle 7"/>
          <p:cNvSpPr>
            <a:spLocks noGrp="1" noChangeArrowheads="1"/>
          </p:cNvSpPr>
          <p:nvPr>
            <p:ph type="body" idx="1"/>
          </p:nvPr>
        </p:nvSpPr>
        <p:spPr/>
        <p:txBody>
          <a:bodyPr/>
          <a:lstStyle/>
          <a:p>
            <a:pPr>
              <a:lnSpc>
                <a:spcPct val="90000"/>
              </a:lnSpc>
            </a:pPr>
            <a:r>
              <a:rPr lang="en-US" altLang="en-US" b="1"/>
              <a:t>Discussion of Normalization Algorithms:</a:t>
            </a:r>
          </a:p>
          <a:p>
            <a:pPr>
              <a:lnSpc>
                <a:spcPct val="90000"/>
              </a:lnSpc>
            </a:pPr>
            <a:r>
              <a:rPr lang="en-US" altLang="en-US"/>
              <a:t>Problems:</a:t>
            </a:r>
          </a:p>
          <a:p>
            <a:pPr lvl="1">
              <a:lnSpc>
                <a:spcPct val="90000"/>
              </a:lnSpc>
            </a:pPr>
            <a:r>
              <a:rPr lang="en-US" altLang="en-US"/>
              <a:t>The database designer must first specify </a:t>
            </a:r>
            <a:r>
              <a:rPr lang="en-US" altLang="en-US" i="1"/>
              <a:t>all</a:t>
            </a:r>
            <a:r>
              <a:rPr lang="en-US" altLang="en-US"/>
              <a:t> the relevant functional dependencies among the database attributes. </a:t>
            </a:r>
          </a:p>
          <a:p>
            <a:pPr lvl="1">
              <a:lnSpc>
                <a:spcPct val="90000"/>
              </a:lnSpc>
            </a:pPr>
            <a:r>
              <a:rPr lang="en-US" altLang="en-US"/>
              <a:t>These algorithms are </a:t>
            </a:r>
            <a:r>
              <a:rPr lang="en-US" altLang="en-US" i="1"/>
              <a:t>not deterministic</a:t>
            </a:r>
            <a:r>
              <a:rPr lang="en-US" altLang="en-US"/>
              <a:t> in general. </a:t>
            </a:r>
          </a:p>
          <a:p>
            <a:pPr lvl="1">
              <a:lnSpc>
                <a:spcPct val="90000"/>
              </a:lnSpc>
            </a:pPr>
            <a:r>
              <a:rPr lang="en-US" altLang="en-US"/>
              <a:t>It is not always possible to find a decomposition into relation schemas that preserves dependencies and allows each relation schema in the decomposition to be in BCNF (instead of 3NF as in Algorithm 11.4). </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ltLang="en-US"/>
              <a:t>Slide 11- </a:t>
            </a:r>
            <a:fld id="{0D1D71C6-313E-4307-89DD-E12FCCF36029}" type="slidenum">
              <a:rPr lang="en-US" altLang="en-US"/>
              <a:pPr/>
              <a:t>27</a:t>
            </a:fld>
            <a:endParaRPr lang="en-CA" altLang="en-US"/>
          </a:p>
        </p:txBody>
      </p:sp>
      <p:sp>
        <p:nvSpPr>
          <p:cNvPr id="804962" name="Rectangle 98"/>
          <p:cNvSpPr>
            <a:spLocks noGrp="1" noChangeArrowheads="1"/>
          </p:cNvSpPr>
          <p:nvPr>
            <p:ph type="title"/>
          </p:nvPr>
        </p:nvSpPr>
        <p:spPr/>
        <p:txBody>
          <a:bodyPr/>
          <a:lstStyle/>
          <a:p>
            <a:r>
              <a:rPr lang="en-US" altLang="en-US" sz="3200"/>
              <a:t>Algorithms for Relational Database Schema Design (8)</a:t>
            </a:r>
          </a:p>
        </p:txBody>
      </p:sp>
      <p:pic>
        <p:nvPicPr>
          <p:cNvPr id="804963" name="Picture 99" descr="tbl11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488" y="1600200"/>
            <a:ext cx="7021512" cy="4843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r>
              <a:rPr lang="en-US" altLang="en-US"/>
              <a:t>Slide 11- </a:t>
            </a:r>
            <a:fld id="{16EE0695-B143-4028-9D86-C7B8D2271A20}" type="slidenum">
              <a:rPr lang="en-US" altLang="en-US"/>
              <a:pPr/>
              <a:t>28</a:t>
            </a:fld>
            <a:endParaRPr lang="en-CA" altLang="en-US"/>
          </a:p>
        </p:txBody>
      </p:sp>
      <p:sp>
        <p:nvSpPr>
          <p:cNvPr id="806918" name="Rectangle 6"/>
          <p:cNvSpPr>
            <a:spLocks noGrp="1" noChangeArrowheads="1"/>
          </p:cNvSpPr>
          <p:nvPr>
            <p:ph type="title"/>
          </p:nvPr>
        </p:nvSpPr>
        <p:spPr/>
        <p:txBody>
          <a:bodyPr/>
          <a:lstStyle/>
          <a:p>
            <a:r>
              <a:rPr lang="en-US" altLang="en-US" sz="3200"/>
              <a:t>3. Multivalued Dependencies and Fourth Normal Form (1)</a:t>
            </a:r>
            <a:endParaRPr lang="en-US" altLang="en-US" sz="3200">
              <a:sym typeface="Symbol" panose="05050102010706020507" pitchFamily="18" charset="2"/>
            </a:endParaRPr>
          </a:p>
        </p:txBody>
      </p:sp>
      <p:pic>
        <p:nvPicPr>
          <p:cNvPr id="806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947988"/>
            <a:ext cx="5822950" cy="368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6916" name="Text Box 4"/>
          <p:cNvSpPr txBox="1">
            <a:spLocks noChangeArrowheads="1"/>
          </p:cNvSpPr>
          <p:nvPr/>
        </p:nvSpPr>
        <p:spPr bwMode="auto">
          <a:xfrm>
            <a:off x="762000" y="1600200"/>
            <a:ext cx="7467600" cy="1200150"/>
          </a:xfrm>
          <a:prstGeom prst="rect">
            <a:avLst/>
          </a:prstGeom>
          <a:solidFill>
            <a:srgbClr val="FFFF00"/>
          </a:solidFill>
          <a:ln w="9525"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anose="020B0604020202020204" pitchFamily="34" charset="0"/>
              </a:defRPr>
            </a:lvl1pPr>
            <a:lvl2pPr marL="914400" indent="-457200">
              <a:defRPr sz="2400">
                <a:solidFill>
                  <a:schemeClr val="tx1"/>
                </a:solidFill>
                <a:latin typeface="Arial" panose="020B0604020202020204" pitchFamily="34" charset="0"/>
              </a:defRPr>
            </a:lvl2pPr>
            <a:lvl3pPr marL="1371600" indent="-457200">
              <a:defRPr sz="2400">
                <a:solidFill>
                  <a:schemeClr val="tx1"/>
                </a:solidFill>
                <a:latin typeface="Arial" panose="020B0604020202020204" pitchFamily="34" charset="0"/>
              </a:defRPr>
            </a:lvl3pPr>
            <a:lvl4pPr marL="1828800" indent="-457200">
              <a:defRPr sz="2400">
                <a:solidFill>
                  <a:schemeClr val="tx1"/>
                </a:solidFill>
                <a:latin typeface="Arial" panose="020B0604020202020204" pitchFamily="34" charset="0"/>
              </a:defRPr>
            </a:lvl4pPr>
            <a:lvl5pPr marL="2286000" indent="-457200">
              <a:defRPr sz="2400">
                <a:solidFill>
                  <a:schemeClr val="tx1"/>
                </a:solidFill>
                <a:latin typeface="Arial" panose="020B0604020202020204" pitchFamily="34" charset="0"/>
              </a:defRPr>
            </a:lvl5pPr>
            <a:lvl6pPr marL="2743200" indent="-457200" fontAlgn="base">
              <a:spcBef>
                <a:spcPct val="0"/>
              </a:spcBef>
              <a:spcAft>
                <a:spcPct val="0"/>
              </a:spcAft>
              <a:defRPr sz="2400">
                <a:solidFill>
                  <a:schemeClr val="tx1"/>
                </a:solidFill>
                <a:latin typeface="Arial" panose="020B0604020202020204" pitchFamily="34" charset="0"/>
              </a:defRPr>
            </a:lvl6pPr>
            <a:lvl7pPr marL="3200400" indent="-457200" fontAlgn="base">
              <a:spcBef>
                <a:spcPct val="0"/>
              </a:spcBef>
              <a:spcAft>
                <a:spcPct val="0"/>
              </a:spcAft>
              <a:defRPr sz="2400">
                <a:solidFill>
                  <a:schemeClr val="tx1"/>
                </a:solidFill>
                <a:latin typeface="Arial" panose="020B0604020202020204" pitchFamily="34" charset="0"/>
              </a:defRPr>
            </a:lvl7pPr>
            <a:lvl8pPr marL="3657600" indent="-457200" fontAlgn="base">
              <a:spcBef>
                <a:spcPct val="0"/>
              </a:spcBef>
              <a:spcAft>
                <a:spcPct val="0"/>
              </a:spcAft>
              <a:defRPr sz="2400">
                <a:solidFill>
                  <a:schemeClr val="tx1"/>
                </a:solidFill>
                <a:latin typeface="Arial" panose="020B0604020202020204" pitchFamily="34" charset="0"/>
              </a:defRPr>
            </a:lvl8pPr>
            <a:lvl9pPr marL="4114800" indent="-457200" fontAlgn="base">
              <a:spcBef>
                <a:spcPct val="0"/>
              </a:spcBef>
              <a:spcAft>
                <a:spcPct val="0"/>
              </a:spcAft>
              <a:defRPr sz="2400">
                <a:solidFill>
                  <a:schemeClr val="tx1"/>
                </a:solidFill>
                <a:latin typeface="Arial" panose="020B0604020202020204" pitchFamily="34" charset="0"/>
              </a:defRPr>
            </a:lvl9pPr>
          </a:lstStyle>
          <a:p>
            <a:pPr>
              <a:buFontTx/>
              <a:buAutoNum type="alphaLcParenBoth"/>
            </a:pPr>
            <a:r>
              <a:rPr lang="en-US" altLang="en-US" sz="1800">
                <a:solidFill>
                  <a:schemeClr val="tx2"/>
                </a:solidFill>
              </a:rPr>
              <a:t>The EMP relation with two MVDs: ENAME —&gt;&gt; PNAME and ENAME —&gt;&gt; DNAME.</a:t>
            </a:r>
          </a:p>
          <a:p>
            <a:pPr>
              <a:buFontTx/>
              <a:buAutoNum type="alphaLcParenBoth"/>
            </a:pPr>
            <a:r>
              <a:rPr lang="en-US" altLang="en-US" sz="1800">
                <a:solidFill>
                  <a:schemeClr val="tx2"/>
                </a:solidFill>
              </a:rPr>
              <a:t>Decomposing the EMP relation into two 4NF relations EMP_PROJECTS and EMP_DEPENDENTS. </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r>
              <a:rPr lang="en-US" altLang="en-US"/>
              <a:t>Slide 11- </a:t>
            </a:r>
            <a:fld id="{0FE6B78E-08B3-40D5-B087-39DC3B2986B8}" type="slidenum">
              <a:rPr lang="en-US" altLang="en-US"/>
              <a:pPr/>
              <a:t>29</a:t>
            </a:fld>
            <a:endParaRPr lang="en-CA" altLang="en-US"/>
          </a:p>
        </p:txBody>
      </p:sp>
      <p:sp>
        <p:nvSpPr>
          <p:cNvPr id="808965" name="Rectangle 5"/>
          <p:cNvSpPr>
            <a:spLocks noGrp="1" noChangeArrowheads="1"/>
          </p:cNvSpPr>
          <p:nvPr>
            <p:ph type="title"/>
          </p:nvPr>
        </p:nvSpPr>
        <p:spPr/>
        <p:txBody>
          <a:bodyPr/>
          <a:lstStyle/>
          <a:p>
            <a:r>
              <a:rPr lang="en-US" altLang="en-US" sz="3200"/>
              <a:t>3. Multivalued Dependencies and Fourth Normal Form (1)</a:t>
            </a:r>
            <a:endParaRPr lang="en-US" altLang="en-US" sz="3200">
              <a:sym typeface="Symbol" panose="05050102010706020507" pitchFamily="18" charset="2"/>
            </a:endParaRPr>
          </a:p>
        </p:txBody>
      </p:sp>
      <p:pic>
        <p:nvPicPr>
          <p:cNvPr id="808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647950"/>
            <a:ext cx="6751638"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8964" name="Text Box 4"/>
          <p:cNvSpPr txBox="1">
            <a:spLocks noChangeArrowheads="1"/>
          </p:cNvSpPr>
          <p:nvPr/>
        </p:nvSpPr>
        <p:spPr bwMode="auto">
          <a:xfrm>
            <a:off x="838200" y="1589088"/>
            <a:ext cx="7467600" cy="925512"/>
          </a:xfrm>
          <a:prstGeom prst="rect">
            <a:avLst/>
          </a:prstGeom>
          <a:solidFill>
            <a:srgbClr val="FFFF00"/>
          </a:solidFill>
          <a:ln w="9525"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anose="020B0604020202020204" pitchFamily="34" charset="0"/>
              </a:defRPr>
            </a:lvl1pPr>
            <a:lvl2pPr marL="914400" indent="-457200">
              <a:defRPr sz="2400">
                <a:solidFill>
                  <a:schemeClr val="tx1"/>
                </a:solidFill>
                <a:latin typeface="Arial" panose="020B0604020202020204" pitchFamily="34" charset="0"/>
              </a:defRPr>
            </a:lvl2pPr>
            <a:lvl3pPr marL="1371600" indent="-457200">
              <a:defRPr sz="2400">
                <a:solidFill>
                  <a:schemeClr val="tx1"/>
                </a:solidFill>
                <a:latin typeface="Arial" panose="020B0604020202020204" pitchFamily="34" charset="0"/>
              </a:defRPr>
            </a:lvl3pPr>
            <a:lvl4pPr marL="1828800" indent="-457200">
              <a:defRPr sz="2400">
                <a:solidFill>
                  <a:schemeClr val="tx1"/>
                </a:solidFill>
                <a:latin typeface="Arial" panose="020B0604020202020204" pitchFamily="34" charset="0"/>
              </a:defRPr>
            </a:lvl4pPr>
            <a:lvl5pPr marL="2286000" indent="-457200">
              <a:defRPr sz="2400">
                <a:solidFill>
                  <a:schemeClr val="tx1"/>
                </a:solidFill>
                <a:latin typeface="Arial" panose="020B0604020202020204" pitchFamily="34" charset="0"/>
              </a:defRPr>
            </a:lvl5pPr>
            <a:lvl6pPr marL="2743200" indent="-457200" fontAlgn="base">
              <a:spcBef>
                <a:spcPct val="0"/>
              </a:spcBef>
              <a:spcAft>
                <a:spcPct val="0"/>
              </a:spcAft>
              <a:defRPr sz="2400">
                <a:solidFill>
                  <a:schemeClr val="tx1"/>
                </a:solidFill>
                <a:latin typeface="Arial" panose="020B0604020202020204" pitchFamily="34" charset="0"/>
              </a:defRPr>
            </a:lvl6pPr>
            <a:lvl7pPr marL="3200400" indent="-457200" fontAlgn="base">
              <a:spcBef>
                <a:spcPct val="0"/>
              </a:spcBef>
              <a:spcAft>
                <a:spcPct val="0"/>
              </a:spcAft>
              <a:defRPr sz="2400">
                <a:solidFill>
                  <a:schemeClr val="tx1"/>
                </a:solidFill>
                <a:latin typeface="Arial" panose="020B0604020202020204" pitchFamily="34" charset="0"/>
              </a:defRPr>
            </a:lvl7pPr>
            <a:lvl8pPr marL="3657600" indent="-457200" fontAlgn="base">
              <a:spcBef>
                <a:spcPct val="0"/>
              </a:spcBef>
              <a:spcAft>
                <a:spcPct val="0"/>
              </a:spcAft>
              <a:defRPr sz="2400">
                <a:solidFill>
                  <a:schemeClr val="tx1"/>
                </a:solidFill>
                <a:latin typeface="Arial" panose="020B0604020202020204" pitchFamily="34" charset="0"/>
              </a:defRPr>
            </a:lvl8pPr>
            <a:lvl9pPr marL="4114800" indent="-457200" fontAlgn="base">
              <a:spcBef>
                <a:spcPct val="0"/>
              </a:spcBef>
              <a:spcAft>
                <a:spcPct val="0"/>
              </a:spcAft>
              <a:defRPr sz="2400">
                <a:solidFill>
                  <a:schemeClr val="tx1"/>
                </a:solidFill>
                <a:latin typeface="Arial" panose="020B0604020202020204" pitchFamily="34" charset="0"/>
              </a:defRPr>
            </a:lvl9pPr>
          </a:lstStyle>
          <a:p>
            <a:r>
              <a:rPr lang="en-US" altLang="en-US" sz="1800">
                <a:solidFill>
                  <a:srgbClr val="800000"/>
                </a:solidFill>
                <a:sym typeface="Symbol" panose="05050102010706020507" pitchFamily="18" charset="2"/>
              </a:rPr>
              <a:t>(c) The relation SUPPLY with no MVDs is in 4NF but not in 5NF if it has the JD(R1, R2, R3). (d) Decomposing the relation SUPPLY into the 5NF relations R1, R2, and R3.</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a:t>Slide 11- </a:t>
            </a:r>
            <a:fld id="{519E6F3D-3504-40B6-880B-561809838FBD}" type="slidenum">
              <a:rPr lang="en-US" altLang="en-US"/>
              <a:pPr/>
              <a:t>3</a:t>
            </a:fld>
            <a:endParaRPr lang="en-CA" altLang="en-US"/>
          </a:p>
        </p:txBody>
      </p:sp>
      <p:sp>
        <p:nvSpPr>
          <p:cNvPr id="757764" name="Rectangle 4"/>
          <p:cNvSpPr>
            <a:spLocks noGrp="1" noChangeArrowheads="1"/>
          </p:cNvSpPr>
          <p:nvPr>
            <p:ph type="title"/>
          </p:nvPr>
        </p:nvSpPr>
        <p:spPr/>
        <p:txBody>
          <a:bodyPr/>
          <a:lstStyle/>
          <a:p>
            <a:r>
              <a:rPr lang="en-US" altLang="en-US"/>
              <a:t>Chapter Outline</a:t>
            </a:r>
          </a:p>
        </p:txBody>
      </p:sp>
      <p:sp>
        <p:nvSpPr>
          <p:cNvPr id="757765" name="Rectangle 5"/>
          <p:cNvSpPr>
            <a:spLocks noGrp="1" noChangeArrowheads="1"/>
          </p:cNvSpPr>
          <p:nvPr>
            <p:ph type="body" idx="1"/>
          </p:nvPr>
        </p:nvSpPr>
        <p:spPr/>
        <p:txBody>
          <a:bodyPr/>
          <a:lstStyle/>
          <a:p>
            <a:r>
              <a:rPr lang="en-US" altLang="en-US"/>
              <a:t>0. Designing a Set of Relations </a:t>
            </a:r>
          </a:p>
          <a:p>
            <a:r>
              <a:rPr lang="en-US" altLang="en-US"/>
              <a:t>1. Properties of Relational Decompositions</a:t>
            </a:r>
          </a:p>
          <a:p>
            <a:r>
              <a:rPr lang="en-US" altLang="en-US"/>
              <a:t>2. Algorithms for Relational Database Schema </a:t>
            </a:r>
          </a:p>
          <a:p>
            <a:r>
              <a:rPr lang="en-US" altLang="en-US"/>
              <a:t>3. Multivalued Dependencies and Fourth Normal Form </a:t>
            </a:r>
          </a:p>
          <a:p>
            <a:r>
              <a:rPr lang="en-US" altLang="en-US"/>
              <a:t>4. Join Dependencies and Fifth Normal Form </a:t>
            </a:r>
          </a:p>
          <a:p>
            <a:r>
              <a:rPr lang="en-US" altLang="en-US"/>
              <a:t>5. Inclusion Dependencies</a:t>
            </a:r>
          </a:p>
          <a:p>
            <a:r>
              <a:rPr lang="en-US" altLang="en-US"/>
              <a:t>6. Other Dependencies and Normal Forms</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a:t>Slide 11- </a:t>
            </a:r>
            <a:fld id="{43C72C89-9D95-4C38-A042-585A7B8D4BCE}" type="slidenum">
              <a:rPr lang="en-US" altLang="en-US"/>
              <a:pPr/>
              <a:t>30</a:t>
            </a:fld>
            <a:endParaRPr lang="en-CA" altLang="en-US"/>
          </a:p>
        </p:txBody>
      </p:sp>
      <p:sp>
        <p:nvSpPr>
          <p:cNvPr id="811010" name="Rectangle 2"/>
          <p:cNvSpPr>
            <a:spLocks noGrp="1" noChangeArrowheads="1"/>
          </p:cNvSpPr>
          <p:nvPr>
            <p:ph type="title"/>
          </p:nvPr>
        </p:nvSpPr>
        <p:spPr>
          <a:xfrm>
            <a:off x="254000" y="215900"/>
            <a:ext cx="87122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sz="3200">
                <a:cs typeface="Times New Roman" panose="02020603050405020304" pitchFamily="18" charset="0"/>
              </a:rPr>
              <a:t>Multivalued Dependencies and Fourth Normal Form (2)</a:t>
            </a:r>
          </a:p>
        </p:txBody>
      </p:sp>
      <p:sp>
        <p:nvSpPr>
          <p:cNvPr id="811011" name="Rectangle 3"/>
          <p:cNvSpPr>
            <a:spLocks noGrp="1" noChangeArrowheads="1"/>
          </p:cNvSpPr>
          <p:nvPr>
            <p:ph type="body" idx="1"/>
          </p:nvPr>
        </p:nvSpPr>
        <p:spPr>
          <a:xfrm>
            <a:off x="254000" y="1574800"/>
            <a:ext cx="8356600" cy="4749800"/>
          </a:xfrm>
        </p:spPr>
        <p:txBody>
          <a:bodyPr/>
          <a:lstStyle/>
          <a:p>
            <a:pPr marL="609600" indent="-609600" algn="just">
              <a:lnSpc>
                <a:spcPct val="90000"/>
              </a:lnSpc>
              <a:buFont typeface="Wingdings" panose="05000000000000000000" pitchFamily="2" charset="2"/>
              <a:buNone/>
            </a:pPr>
            <a:r>
              <a:rPr lang="en-US" altLang="en-US" sz="2000" b="1" u="sng">
                <a:cs typeface="Times New Roman" panose="02020603050405020304" pitchFamily="18" charset="0"/>
              </a:rPr>
              <a:t>Definition:</a:t>
            </a:r>
            <a:r>
              <a:rPr lang="en-US" altLang="en-US" sz="2000" b="1">
                <a:cs typeface="Times New Roman" panose="02020603050405020304" pitchFamily="18" charset="0"/>
              </a:rPr>
              <a:t> </a:t>
            </a:r>
          </a:p>
          <a:p>
            <a:pPr marL="609600" indent="-609600" algn="just">
              <a:lnSpc>
                <a:spcPct val="120000"/>
              </a:lnSpc>
            </a:pPr>
            <a:r>
              <a:rPr lang="en-US" altLang="en-US" sz="2000">
                <a:cs typeface="Times New Roman" panose="02020603050405020304" pitchFamily="18" charset="0"/>
              </a:rPr>
              <a:t>A </a:t>
            </a:r>
            <a:r>
              <a:rPr lang="en-US" altLang="en-US" sz="2000" b="1">
                <a:cs typeface="Times New Roman" panose="02020603050405020304" pitchFamily="18" charset="0"/>
              </a:rPr>
              <a:t>multivalued dependency </a:t>
            </a:r>
            <a:r>
              <a:rPr lang="en-US" altLang="en-US" sz="2000">
                <a:cs typeface="Times New Roman" panose="02020603050405020304" pitchFamily="18" charset="0"/>
              </a:rPr>
              <a:t>(</a:t>
            </a:r>
            <a:r>
              <a:rPr lang="en-US" altLang="en-US" sz="2000" b="1">
                <a:cs typeface="Times New Roman" panose="02020603050405020304" pitchFamily="18" charset="0"/>
              </a:rPr>
              <a:t>MVD</a:t>
            </a:r>
            <a:r>
              <a:rPr lang="en-US" altLang="en-US" sz="2000">
                <a:cs typeface="Times New Roman" panose="02020603050405020304" pitchFamily="18" charset="0"/>
              </a:rPr>
              <a:t>) </a:t>
            </a:r>
            <a:r>
              <a:rPr lang="en-US" altLang="en-US" sz="2000" i="1">
                <a:cs typeface="Times New Roman" panose="02020603050405020304" pitchFamily="18" charset="0"/>
              </a:rPr>
              <a:t>X</a:t>
            </a:r>
            <a:r>
              <a:rPr lang="en-US" altLang="en-US" sz="200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a:t>
            </a:r>
            <a:r>
              <a:rPr lang="en-US" altLang="en-US" sz="2000">
                <a:cs typeface="Times New Roman" panose="02020603050405020304" pitchFamily="18" charset="0"/>
              </a:rPr>
              <a:t>&gt;&gt;</a:t>
            </a:r>
            <a:r>
              <a:rPr lang="en-US" altLang="en-US" sz="2000" i="1">
                <a:cs typeface="Times New Roman" panose="02020603050405020304" pitchFamily="18" charset="0"/>
              </a:rPr>
              <a:t> Y</a:t>
            </a:r>
            <a:r>
              <a:rPr lang="en-US" altLang="en-US" sz="2000">
                <a:cs typeface="Times New Roman" panose="02020603050405020304" pitchFamily="18" charset="0"/>
              </a:rPr>
              <a:t> specified on relation schema </a:t>
            </a:r>
            <a:r>
              <a:rPr lang="en-US" altLang="en-US" sz="2000" i="1">
                <a:cs typeface="Times New Roman" panose="02020603050405020304" pitchFamily="18" charset="0"/>
              </a:rPr>
              <a:t>R</a:t>
            </a:r>
            <a:r>
              <a:rPr lang="en-US" altLang="en-US" sz="2000">
                <a:cs typeface="Times New Roman" panose="02020603050405020304" pitchFamily="18" charset="0"/>
              </a:rPr>
              <a:t>, where </a:t>
            </a:r>
            <a:r>
              <a:rPr lang="en-US" altLang="en-US" sz="2000" i="1">
                <a:cs typeface="Times New Roman" panose="02020603050405020304" pitchFamily="18" charset="0"/>
              </a:rPr>
              <a:t>X</a:t>
            </a:r>
            <a:r>
              <a:rPr lang="en-US" altLang="en-US" sz="2000">
                <a:cs typeface="Times New Roman" panose="02020603050405020304" pitchFamily="18" charset="0"/>
              </a:rPr>
              <a:t> and </a:t>
            </a:r>
            <a:r>
              <a:rPr lang="en-US" altLang="en-US" sz="2000" i="1">
                <a:cs typeface="Times New Roman" panose="02020603050405020304" pitchFamily="18" charset="0"/>
              </a:rPr>
              <a:t>Y</a:t>
            </a:r>
            <a:r>
              <a:rPr lang="en-US" altLang="en-US" sz="2000">
                <a:cs typeface="Times New Roman" panose="02020603050405020304" pitchFamily="18" charset="0"/>
              </a:rPr>
              <a:t> are both subsets of </a:t>
            </a:r>
            <a:r>
              <a:rPr lang="en-US" altLang="en-US" sz="2000" i="1">
                <a:cs typeface="Times New Roman" panose="02020603050405020304" pitchFamily="18" charset="0"/>
              </a:rPr>
              <a:t>R</a:t>
            </a:r>
            <a:r>
              <a:rPr lang="en-US" altLang="en-US" sz="2000">
                <a:cs typeface="Times New Roman" panose="02020603050405020304" pitchFamily="18" charset="0"/>
              </a:rPr>
              <a:t>, specifies the following constraint on any relation state </a:t>
            </a:r>
            <a:r>
              <a:rPr lang="en-US" altLang="en-US" sz="2000" i="1">
                <a:cs typeface="Times New Roman" panose="02020603050405020304" pitchFamily="18" charset="0"/>
              </a:rPr>
              <a:t>r</a:t>
            </a:r>
            <a:r>
              <a:rPr lang="en-US" altLang="en-US" sz="2000">
                <a:cs typeface="Times New Roman" panose="02020603050405020304" pitchFamily="18" charset="0"/>
              </a:rPr>
              <a:t> of </a:t>
            </a:r>
            <a:r>
              <a:rPr lang="en-US" altLang="en-US" sz="2000" i="1">
                <a:cs typeface="Times New Roman" panose="02020603050405020304" pitchFamily="18" charset="0"/>
              </a:rPr>
              <a:t>R</a:t>
            </a:r>
            <a:r>
              <a:rPr lang="en-US" altLang="en-US" sz="2000">
                <a:cs typeface="Times New Roman" panose="02020603050405020304" pitchFamily="18" charset="0"/>
              </a:rPr>
              <a:t>: If two tuples </a:t>
            </a:r>
            <a:r>
              <a:rPr lang="en-US" altLang="en-US" sz="2000" i="1">
                <a:cs typeface="Times New Roman" panose="02020603050405020304" pitchFamily="18" charset="0"/>
              </a:rPr>
              <a:t>t</a:t>
            </a:r>
            <a:r>
              <a:rPr lang="en-US" altLang="en-US" sz="2000" baseline="-30000">
                <a:cs typeface="Times New Roman" panose="02020603050405020304" pitchFamily="18" charset="0"/>
              </a:rPr>
              <a:t>1</a:t>
            </a:r>
            <a:r>
              <a:rPr lang="en-US" altLang="en-US" sz="2000">
                <a:cs typeface="Times New Roman" panose="02020603050405020304" pitchFamily="18" charset="0"/>
              </a:rPr>
              <a:t> and </a:t>
            </a:r>
            <a:r>
              <a:rPr lang="en-US" altLang="en-US" sz="2000" i="1">
                <a:cs typeface="Times New Roman" panose="02020603050405020304" pitchFamily="18" charset="0"/>
              </a:rPr>
              <a:t>t</a:t>
            </a:r>
            <a:r>
              <a:rPr lang="en-US" altLang="en-US" sz="2000" baseline="-30000">
                <a:cs typeface="Times New Roman" panose="02020603050405020304" pitchFamily="18" charset="0"/>
              </a:rPr>
              <a:t>2</a:t>
            </a:r>
            <a:r>
              <a:rPr lang="en-US" altLang="en-US" sz="2000">
                <a:cs typeface="Times New Roman" panose="02020603050405020304" pitchFamily="18" charset="0"/>
              </a:rPr>
              <a:t> exist in </a:t>
            </a:r>
            <a:r>
              <a:rPr lang="en-US" altLang="en-US" sz="2000" i="1">
                <a:cs typeface="Times New Roman" panose="02020603050405020304" pitchFamily="18" charset="0"/>
              </a:rPr>
              <a:t>r</a:t>
            </a:r>
            <a:r>
              <a:rPr lang="en-US" altLang="en-US" sz="2000">
                <a:cs typeface="Times New Roman" panose="02020603050405020304" pitchFamily="18" charset="0"/>
              </a:rPr>
              <a:t> such that </a:t>
            </a:r>
            <a:r>
              <a:rPr lang="en-US" altLang="en-US" sz="2000" i="1">
                <a:cs typeface="Times New Roman" panose="02020603050405020304" pitchFamily="18" charset="0"/>
              </a:rPr>
              <a:t>t</a:t>
            </a:r>
            <a:r>
              <a:rPr lang="en-US" altLang="en-US" sz="2000" baseline="-30000">
                <a:cs typeface="Times New Roman" panose="02020603050405020304" pitchFamily="18" charset="0"/>
              </a:rPr>
              <a:t>1</a:t>
            </a:r>
            <a:r>
              <a:rPr lang="en-US" altLang="en-US" sz="2000">
                <a:cs typeface="Times New Roman" panose="02020603050405020304" pitchFamily="18" charset="0"/>
              </a:rPr>
              <a:t>[</a:t>
            </a:r>
            <a:r>
              <a:rPr lang="en-US" altLang="en-US" sz="2000" i="1">
                <a:cs typeface="Times New Roman" panose="02020603050405020304" pitchFamily="18" charset="0"/>
              </a:rPr>
              <a:t>X</a:t>
            </a:r>
            <a:r>
              <a:rPr lang="en-US" altLang="en-US" sz="2000">
                <a:cs typeface="Times New Roman" panose="02020603050405020304" pitchFamily="18" charset="0"/>
              </a:rPr>
              <a:t>] = </a:t>
            </a:r>
            <a:r>
              <a:rPr lang="en-US" altLang="en-US" sz="2000" i="1">
                <a:cs typeface="Times New Roman" panose="02020603050405020304" pitchFamily="18" charset="0"/>
              </a:rPr>
              <a:t>t</a:t>
            </a:r>
            <a:r>
              <a:rPr lang="en-US" altLang="en-US" sz="2000" baseline="-30000">
                <a:cs typeface="Times New Roman" panose="02020603050405020304" pitchFamily="18" charset="0"/>
              </a:rPr>
              <a:t>2</a:t>
            </a:r>
            <a:r>
              <a:rPr lang="en-US" altLang="en-US" sz="2000">
                <a:cs typeface="Times New Roman" panose="02020603050405020304" pitchFamily="18" charset="0"/>
              </a:rPr>
              <a:t>[</a:t>
            </a:r>
            <a:r>
              <a:rPr lang="en-US" altLang="en-US" sz="2000" i="1">
                <a:cs typeface="Times New Roman" panose="02020603050405020304" pitchFamily="18" charset="0"/>
              </a:rPr>
              <a:t>X</a:t>
            </a:r>
            <a:r>
              <a:rPr lang="en-US" altLang="en-US" sz="2000">
                <a:cs typeface="Times New Roman" panose="02020603050405020304" pitchFamily="18" charset="0"/>
              </a:rPr>
              <a:t>], then two tuples </a:t>
            </a:r>
            <a:r>
              <a:rPr lang="en-US" altLang="en-US" sz="2000" i="1">
                <a:cs typeface="Times New Roman" panose="02020603050405020304" pitchFamily="18" charset="0"/>
              </a:rPr>
              <a:t>t</a:t>
            </a:r>
            <a:r>
              <a:rPr lang="en-US" altLang="en-US" sz="2000" baseline="-30000">
                <a:cs typeface="Times New Roman" panose="02020603050405020304" pitchFamily="18" charset="0"/>
              </a:rPr>
              <a:t>3</a:t>
            </a:r>
            <a:r>
              <a:rPr lang="en-US" altLang="en-US" sz="2000">
                <a:cs typeface="Times New Roman" panose="02020603050405020304" pitchFamily="18" charset="0"/>
              </a:rPr>
              <a:t> and </a:t>
            </a:r>
            <a:r>
              <a:rPr lang="en-US" altLang="en-US" sz="2000" i="1">
                <a:cs typeface="Times New Roman" panose="02020603050405020304" pitchFamily="18" charset="0"/>
              </a:rPr>
              <a:t>t</a:t>
            </a:r>
            <a:r>
              <a:rPr lang="en-US" altLang="en-US" sz="2000" baseline="-30000">
                <a:cs typeface="Times New Roman" panose="02020603050405020304" pitchFamily="18" charset="0"/>
              </a:rPr>
              <a:t>4</a:t>
            </a:r>
            <a:r>
              <a:rPr lang="en-US" altLang="en-US" sz="2000">
                <a:cs typeface="Times New Roman" panose="02020603050405020304" pitchFamily="18" charset="0"/>
              </a:rPr>
              <a:t> should also exist in </a:t>
            </a:r>
            <a:r>
              <a:rPr lang="en-US" altLang="en-US" sz="2000" i="1">
                <a:cs typeface="Times New Roman" panose="02020603050405020304" pitchFamily="18" charset="0"/>
              </a:rPr>
              <a:t>r</a:t>
            </a:r>
            <a:r>
              <a:rPr lang="en-US" altLang="en-US" sz="2000">
                <a:cs typeface="Times New Roman" panose="02020603050405020304" pitchFamily="18" charset="0"/>
              </a:rPr>
              <a:t> with the following properties, where we use </a:t>
            </a:r>
            <a:r>
              <a:rPr lang="en-US" altLang="en-US" sz="2000" i="1">
                <a:cs typeface="Times New Roman" panose="02020603050405020304" pitchFamily="18" charset="0"/>
              </a:rPr>
              <a:t>Z</a:t>
            </a:r>
            <a:r>
              <a:rPr lang="en-US" altLang="en-US" sz="2000">
                <a:cs typeface="Times New Roman" panose="02020603050405020304" pitchFamily="18" charset="0"/>
              </a:rPr>
              <a:t> to denote (</a:t>
            </a:r>
            <a:r>
              <a:rPr lang="en-US" altLang="en-US" sz="2000" i="1">
                <a:cs typeface="Times New Roman" panose="02020603050405020304" pitchFamily="18" charset="0"/>
              </a:rPr>
              <a:t>R </a:t>
            </a:r>
            <a:r>
              <a:rPr lang="en-US" altLang="en-US" sz="1800">
                <a:latin typeface="MathematicalPi 1" pitchFamily="82" charset="0"/>
                <a:cs typeface="Times New Roman" panose="02020603050405020304" pitchFamily="18" charset="0"/>
              </a:rPr>
              <a:t>2</a:t>
            </a:r>
            <a:r>
              <a:rPr lang="en-US" altLang="en-US" sz="2000">
                <a:cs typeface="Times New Roman" panose="02020603050405020304" pitchFamily="18" charset="0"/>
              </a:rPr>
              <a:t> (</a:t>
            </a:r>
            <a:r>
              <a:rPr lang="en-US" altLang="en-US" sz="2000" i="1">
                <a:cs typeface="Times New Roman" panose="02020603050405020304" pitchFamily="18" charset="0"/>
              </a:rPr>
              <a:t>X</a:t>
            </a:r>
            <a:r>
              <a:rPr lang="en-US" altLang="en-US" sz="2000">
                <a:cs typeface="Times New Roman" panose="02020603050405020304" pitchFamily="18" charset="0"/>
              </a:rPr>
              <a:t> </a:t>
            </a:r>
            <a:r>
              <a:rPr lang="en-US" altLang="en-US" sz="2000">
                <a:latin typeface="Lucida Grande" pitchFamily="1" charset="0"/>
                <a:cs typeface="Arial" panose="020B0604020202020204" pitchFamily="34" charset="0"/>
              </a:rPr>
              <a:t>υ</a:t>
            </a:r>
            <a:r>
              <a:rPr lang="en-US" altLang="en-US" sz="2000">
                <a:cs typeface="Times New Roman" panose="02020603050405020304" pitchFamily="18" charset="0"/>
              </a:rPr>
              <a:t> </a:t>
            </a:r>
            <a:r>
              <a:rPr lang="en-US" altLang="en-US" sz="2000" i="1">
                <a:cs typeface="Times New Roman" panose="02020603050405020304" pitchFamily="18" charset="0"/>
              </a:rPr>
              <a:t>Y</a:t>
            </a:r>
            <a:r>
              <a:rPr lang="en-US" altLang="en-US" sz="2000">
                <a:cs typeface="Times New Roman" panose="02020603050405020304" pitchFamily="18" charset="0"/>
              </a:rPr>
              <a:t>)):</a:t>
            </a:r>
          </a:p>
          <a:p>
            <a:pPr marL="990600" lvl="1" indent="-533400" algn="just">
              <a:lnSpc>
                <a:spcPct val="120000"/>
              </a:lnSpc>
            </a:pPr>
            <a:r>
              <a:rPr lang="en-US" altLang="en-US" sz="2000">
                <a:cs typeface="Times New Roman" panose="02020603050405020304" pitchFamily="18" charset="0"/>
              </a:rPr>
              <a:t> </a:t>
            </a:r>
            <a:r>
              <a:rPr lang="en-US" altLang="en-US" sz="2000" i="1">
                <a:cs typeface="Times New Roman" panose="02020603050405020304" pitchFamily="18" charset="0"/>
              </a:rPr>
              <a:t>t</a:t>
            </a:r>
            <a:r>
              <a:rPr lang="en-US" altLang="en-US" sz="2000" baseline="-30000">
                <a:cs typeface="Times New Roman" panose="02020603050405020304" pitchFamily="18" charset="0"/>
              </a:rPr>
              <a:t>3</a:t>
            </a:r>
            <a:r>
              <a:rPr lang="en-US" altLang="en-US" sz="2000">
                <a:cs typeface="Times New Roman" panose="02020603050405020304" pitchFamily="18" charset="0"/>
              </a:rPr>
              <a:t>[</a:t>
            </a:r>
            <a:r>
              <a:rPr lang="en-US" altLang="en-US" sz="2000" i="1">
                <a:cs typeface="Times New Roman" panose="02020603050405020304" pitchFamily="18" charset="0"/>
              </a:rPr>
              <a:t>X</a:t>
            </a:r>
            <a:r>
              <a:rPr lang="en-US" altLang="en-US" sz="2000">
                <a:cs typeface="Times New Roman" panose="02020603050405020304" pitchFamily="18" charset="0"/>
              </a:rPr>
              <a:t>] = </a:t>
            </a:r>
            <a:r>
              <a:rPr lang="en-US" altLang="en-US" sz="2000" i="1">
                <a:cs typeface="Times New Roman" panose="02020603050405020304" pitchFamily="18" charset="0"/>
              </a:rPr>
              <a:t>t</a:t>
            </a:r>
            <a:r>
              <a:rPr lang="en-US" altLang="en-US" sz="2000" baseline="-30000">
                <a:cs typeface="Times New Roman" panose="02020603050405020304" pitchFamily="18" charset="0"/>
              </a:rPr>
              <a:t>4</a:t>
            </a:r>
            <a:r>
              <a:rPr lang="en-US" altLang="en-US" sz="2000">
                <a:cs typeface="Times New Roman" panose="02020603050405020304" pitchFamily="18" charset="0"/>
              </a:rPr>
              <a:t>[</a:t>
            </a:r>
            <a:r>
              <a:rPr lang="en-US" altLang="en-US" sz="2000" i="1">
                <a:cs typeface="Times New Roman" panose="02020603050405020304" pitchFamily="18" charset="0"/>
              </a:rPr>
              <a:t>X</a:t>
            </a:r>
            <a:r>
              <a:rPr lang="en-US" altLang="en-US" sz="2000">
                <a:cs typeface="Times New Roman" panose="02020603050405020304" pitchFamily="18" charset="0"/>
              </a:rPr>
              <a:t>] = </a:t>
            </a:r>
            <a:r>
              <a:rPr lang="en-US" altLang="en-US" sz="2000" i="1">
                <a:cs typeface="Times New Roman" panose="02020603050405020304" pitchFamily="18" charset="0"/>
              </a:rPr>
              <a:t>t</a:t>
            </a:r>
            <a:r>
              <a:rPr lang="en-US" altLang="en-US" sz="2000" baseline="-30000">
                <a:cs typeface="Times New Roman" panose="02020603050405020304" pitchFamily="18" charset="0"/>
              </a:rPr>
              <a:t>1</a:t>
            </a:r>
            <a:r>
              <a:rPr lang="en-US" altLang="en-US" sz="2000">
                <a:cs typeface="Times New Roman" panose="02020603050405020304" pitchFamily="18" charset="0"/>
              </a:rPr>
              <a:t>[</a:t>
            </a:r>
            <a:r>
              <a:rPr lang="en-US" altLang="en-US" sz="2000" i="1">
                <a:cs typeface="Times New Roman" panose="02020603050405020304" pitchFamily="18" charset="0"/>
              </a:rPr>
              <a:t>X</a:t>
            </a:r>
            <a:r>
              <a:rPr lang="en-US" altLang="en-US" sz="2000">
                <a:cs typeface="Times New Roman" panose="02020603050405020304" pitchFamily="18" charset="0"/>
              </a:rPr>
              <a:t>] = </a:t>
            </a:r>
            <a:r>
              <a:rPr lang="en-US" altLang="en-US" sz="2000" i="1">
                <a:cs typeface="Times New Roman" panose="02020603050405020304" pitchFamily="18" charset="0"/>
              </a:rPr>
              <a:t>t</a:t>
            </a:r>
            <a:r>
              <a:rPr lang="en-US" altLang="en-US" sz="2000" baseline="-30000">
                <a:cs typeface="Times New Roman" panose="02020603050405020304" pitchFamily="18" charset="0"/>
              </a:rPr>
              <a:t>2</a:t>
            </a:r>
            <a:r>
              <a:rPr lang="en-US" altLang="en-US" sz="2000">
                <a:cs typeface="Times New Roman" panose="02020603050405020304" pitchFamily="18" charset="0"/>
              </a:rPr>
              <a:t>[</a:t>
            </a:r>
            <a:r>
              <a:rPr lang="en-US" altLang="en-US" sz="2000" i="1">
                <a:cs typeface="Times New Roman" panose="02020603050405020304" pitchFamily="18" charset="0"/>
              </a:rPr>
              <a:t>X</a:t>
            </a:r>
            <a:r>
              <a:rPr lang="en-US" altLang="en-US" sz="2000">
                <a:cs typeface="Times New Roman" panose="02020603050405020304" pitchFamily="18" charset="0"/>
              </a:rPr>
              <a:t>].</a:t>
            </a:r>
          </a:p>
          <a:p>
            <a:pPr marL="990600" lvl="1" indent="-533400" algn="just">
              <a:lnSpc>
                <a:spcPct val="120000"/>
              </a:lnSpc>
            </a:pPr>
            <a:r>
              <a:rPr lang="en-US" altLang="en-US" sz="2000" i="1">
                <a:cs typeface="Times New Roman" panose="02020603050405020304" pitchFamily="18" charset="0"/>
              </a:rPr>
              <a:t>t</a:t>
            </a:r>
            <a:r>
              <a:rPr lang="en-US" altLang="en-US" sz="2000" baseline="-30000">
                <a:cs typeface="Times New Roman" panose="02020603050405020304" pitchFamily="18" charset="0"/>
              </a:rPr>
              <a:t>3</a:t>
            </a:r>
            <a:r>
              <a:rPr lang="en-US" altLang="en-US" sz="2000">
                <a:cs typeface="Times New Roman" panose="02020603050405020304" pitchFamily="18" charset="0"/>
              </a:rPr>
              <a:t>[</a:t>
            </a:r>
            <a:r>
              <a:rPr lang="en-US" altLang="en-US" sz="2000" i="1">
                <a:cs typeface="Times New Roman" panose="02020603050405020304" pitchFamily="18" charset="0"/>
              </a:rPr>
              <a:t>Y</a:t>
            </a:r>
            <a:r>
              <a:rPr lang="en-US" altLang="en-US" sz="2000">
                <a:cs typeface="Times New Roman" panose="02020603050405020304" pitchFamily="18" charset="0"/>
              </a:rPr>
              <a:t>] = </a:t>
            </a:r>
            <a:r>
              <a:rPr lang="en-US" altLang="en-US" sz="2000" i="1">
                <a:cs typeface="Times New Roman" panose="02020603050405020304" pitchFamily="18" charset="0"/>
              </a:rPr>
              <a:t>t</a:t>
            </a:r>
            <a:r>
              <a:rPr lang="en-US" altLang="en-US" sz="2000" baseline="-30000">
                <a:cs typeface="Times New Roman" panose="02020603050405020304" pitchFamily="18" charset="0"/>
              </a:rPr>
              <a:t>1</a:t>
            </a:r>
            <a:r>
              <a:rPr lang="en-US" altLang="en-US" sz="2000">
                <a:cs typeface="Times New Roman" panose="02020603050405020304" pitchFamily="18" charset="0"/>
              </a:rPr>
              <a:t>[</a:t>
            </a:r>
            <a:r>
              <a:rPr lang="en-US" altLang="en-US" sz="2000" i="1">
                <a:cs typeface="Times New Roman" panose="02020603050405020304" pitchFamily="18" charset="0"/>
              </a:rPr>
              <a:t>Y</a:t>
            </a:r>
            <a:r>
              <a:rPr lang="en-US" altLang="en-US" sz="2000">
                <a:cs typeface="Times New Roman" panose="02020603050405020304" pitchFamily="18" charset="0"/>
              </a:rPr>
              <a:t>] and </a:t>
            </a:r>
            <a:r>
              <a:rPr lang="en-US" altLang="en-US" sz="2000" i="1">
                <a:cs typeface="Times New Roman" panose="02020603050405020304" pitchFamily="18" charset="0"/>
              </a:rPr>
              <a:t>t</a:t>
            </a:r>
            <a:r>
              <a:rPr lang="en-US" altLang="en-US" sz="2000" baseline="-30000">
                <a:cs typeface="Times New Roman" panose="02020603050405020304" pitchFamily="18" charset="0"/>
              </a:rPr>
              <a:t>4</a:t>
            </a:r>
            <a:r>
              <a:rPr lang="en-US" altLang="en-US" sz="2000">
                <a:cs typeface="Times New Roman" panose="02020603050405020304" pitchFamily="18" charset="0"/>
              </a:rPr>
              <a:t>[</a:t>
            </a:r>
            <a:r>
              <a:rPr lang="en-US" altLang="en-US" sz="2000" i="1">
                <a:cs typeface="Times New Roman" panose="02020603050405020304" pitchFamily="18" charset="0"/>
              </a:rPr>
              <a:t>Y</a:t>
            </a:r>
            <a:r>
              <a:rPr lang="en-US" altLang="en-US" sz="2000">
                <a:cs typeface="Times New Roman" panose="02020603050405020304" pitchFamily="18" charset="0"/>
              </a:rPr>
              <a:t>] = </a:t>
            </a:r>
            <a:r>
              <a:rPr lang="en-US" altLang="en-US" sz="2000" i="1">
                <a:cs typeface="Times New Roman" panose="02020603050405020304" pitchFamily="18" charset="0"/>
              </a:rPr>
              <a:t>t</a:t>
            </a:r>
            <a:r>
              <a:rPr lang="en-US" altLang="en-US" sz="2000" baseline="-30000">
                <a:cs typeface="Times New Roman" panose="02020603050405020304" pitchFamily="18" charset="0"/>
              </a:rPr>
              <a:t>2</a:t>
            </a:r>
            <a:r>
              <a:rPr lang="en-US" altLang="en-US" sz="2000">
                <a:cs typeface="Times New Roman" panose="02020603050405020304" pitchFamily="18" charset="0"/>
              </a:rPr>
              <a:t>[</a:t>
            </a:r>
            <a:r>
              <a:rPr lang="en-US" altLang="en-US" sz="2000" i="1">
                <a:cs typeface="Times New Roman" panose="02020603050405020304" pitchFamily="18" charset="0"/>
              </a:rPr>
              <a:t>Y</a:t>
            </a:r>
            <a:r>
              <a:rPr lang="en-US" altLang="en-US" sz="2000">
                <a:cs typeface="Times New Roman" panose="02020603050405020304" pitchFamily="18" charset="0"/>
              </a:rPr>
              <a:t>].</a:t>
            </a:r>
          </a:p>
          <a:p>
            <a:pPr marL="990600" lvl="1" indent="-533400" algn="just">
              <a:lnSpc>
                <a:spcPct val="120000"/>
              </a:lnSpc>
            </a:pPr>
            <a:r>
              <a:rPr lang="en-US" altLang="en-US" sz="2000" i="1">
                <a:cs typeface="Times New Roman" panose="02020603050405020304" pitchFamily="18" charset="0"/>
              </a:rPr>
              <a:t>t</a:t>
            </a:r>
            <a:r>
              <a:rPr lang="en-US" altLang="en-US" sz="2000" baseline="-30000">
                <a:cs typeface="Times New Roman" panose="02020603050405020304" pitchFamily="18" charset="0"/>
              </a:rPr>
              <a:t>3</a:t>
            </a:r>
            <a:r>
              <a:rPr lang="en-US" altLang="en-US" sz="2000">
                <a:cs typeface="Times New Roman" panose="02020603050405020304" pitchFamily="18" charset="0"/>
              </a:rPr>
              <a:t>[</a:t>
            </a:r>
            <a:r>
              <a:rPr lang="en-US" altLang="en-US" sz="2000" i="1">
                <a:cs typeface="Times New Roman" panose="02020603050405020304" pitchFamily="18" charset="0"/>
              </a:rPr>
              <a:t>Z</a:t>
            </a:r>
            <a:r>
              <a:rPr lang="en-US" altLang="en-US" sz="2000">
                <a:cs typeface="Times New Roman" panose="02020603050405020304" pitchFamily="18" charset="0"/>
              </a:rPr>
              <a:t>] = </a:t>
            </a:r>
            <a:r>
              <a:rPr lang="en-US" altLang="en-US" sz="2000" i="1">
                <a:cs typeface="Times New Roman" panose="02020603050405020304" pitchFamily="18" charset="0"/>
              </a:rPr>
              <a:t>t</a:t>
            </a:r>
            <a:r>
              <a:rPr lang="en-US" altLang="en-US" sz="2000" baseline="-30000">
                <a:cs typeface="Times New Roman" panose="02020603050405020304" pitchFamily="18" charset="0"/>
              </a:rPr>
              <a:t>2</a:t>
            </a:r>
            <a:r>
              <a:rPr lang="en-US" altLang="en-US" sz="2000">
                <a:cs typeface="Times New Roman" panose="02020603050405020304" pitchFamily="18" charset="0"/>
              </a:rPr>
              <a:t>[</a:t>
            </a:r>
            <a:r>
              <a:rPr lang="en-US" altLang="en-US" sz="2000" i="1">
                <a:cs typeface="Times New Roman" panose="02020603050405020304" pitchFamily="18" charset="0"/>
              </a:rPr>
              <a:t>Z</a:t>
            </a:r>
            <a:r>
              <a:rPr lang="en-US" altLang="en-US" sz="2000">
                <a:cs typeface="Times New Roman" panose="02020603050405020304" pitchFamily="18" charset="0"/>
              </a:rPr>
              <a:t>] and </a:t>
            </a:r>
            <a:r>
              <a:rPr lang="en-US" altLang="en-US" sz="2000" i="1">
                <a:cs typeface="Times New Roman" panose="02020603050405020304" pitchFamily="18" charset="0"/>
              </a:rPr>
              <a:t>t</a:t>
            </a:r>
            <a:r>
              <a:rPr lang="en-US" altLang="en-US" sz="2000" baseline="-30000">
                <a:cs typeface="Times New Roman" panose="02020603050405020304" pitchFamily="18" charset="0"/>
              </a:rPr>
              <a:t>4</a:t>
            </a:r>
            <a:r>
              <a:rPr lang="en-US" altLang="en-US" sz="2000">
                <a:cs typeface="Times New Roman" panose="02020603050405020304" pitchFamily="18" charset="0"/>
              </a:rPr>
              <a:t>[</a:t>
            </a:r>
            <a:r>
              <a:rPr lang="en-US" altLang="en-US" sz="2000" i="1">
                <a:cs typeface="Times New Roman" panose="02020603050405020304" pitchFamily="18" charset="0"/>
              </a:rPr>
              <a:t>Z</a:t>
            </a:r>
            <a:r>
              <a:rPr lang="en-US" altLang="en-US" sz="2000">
                <a:cs typeface="Times New Roman" panose="02020603050405020304" pitchFamily="18" charset="0"/>
              </a:rPr>
              <a:t>] = </a:t>
            </a:r>
            <a:r>
              <a:rPr lang="en-US" altLang="en-US" sz="2000" i="1">
                <a:cs typeface="Times New Roman" panose="02020603050405020304" pitchFamily="18" charset="0"/>
              </a:rPr>
              <a:t>t</a:t>
            </a:r>
            <a:r>
              <a:rPr lang="en-US" altLang="en-US" sz="2000" baseline="-30000">
                <a:cs typeface="Times New Roman" panose="02020603050405020304" pitchFamily="18" charset="0"/>
              </a:rPr>
              <a:t>1</a:t>
            </a:r>
            <a:r>
              <a:rPr lang="en-US" altLang="en-US" sz="2000">
                <a:cs typeface="Times New Roman" panose="02020603050405020304" pitchFamily="18" charset="0"/>
              </a:rPr>
              <a:t>[</a:t>
            </a:r>
            <a:r>
              <a:rPr lang="en-US" altLang="en-US" sz="2000" i="1">
                <a:cs typeface="Times New Roman" panose="02020603050405020304" pitchFamily="18" charset="0"/>
              </a:rPr>
              <a:t>Z</a:t>
            </a:r>
            <a:r>
              <a:rPr lang="en-US" altLang="en-US" sz="2000">
                <a:cs typeface="Times New Roman" panose="02020603050405020304" pitchFamily="18" charset="0"/>
              </a:rPr>
              <a:t>].</a:t>
            </a:r>
          </a:p>
          <a:p>
            <a:pPr marL="609600" indent="-609600" algn="just">
              <a:lnSpc>
                <a:spcPct val="90000"/>
              </a:lnSpc>
            </a:pPr>
            <a:r>
              <a:rPr lang="en-US" altLang="en-US" sz="2000">
                <a:cs typeface="Times New Roman" panose="02020603050405020304" pitchFamily="18" charset="0"/>
              </a:rPr>
              <a:t>An MVD </a:t>
            </a:r>
            <a:r>
              <a:rPr lang="en-US" altLang="en-US" sz="2000" i="1">
                <a:cs typeface="Times New Roman" panose="02020603050405020304" pitchFamily="18" charset="0"/>
              </a:rPr>
              <a:t>X</a:t>
            </a:r>
            <a:r>
              <a:rPr lang="en-US" altLang="en-US" sz="2000">
                <a:cs typeface="Times New Roman" panose="02020603050405020304" pitchFamily="18" charset="0"/>
              </a:rPr>
              <a:t> </a:t>
            </a:r>
            <a:r>
              <a:rPr lang="en-US" altLang="en-US" sz="1800">
                <a:latin typeface="Times New Roman" panose="02020603050405020304" pitchFamily="18" charset="0"/>
                <a:cs typeface="Times New Roman" panose="02020603050405020304" pitchFamily="18" charset="0"/>
              </a:rPr>
              <a:t>—</a:t>
            </a:r>
            <a:r>
              <a:rPr lang="en-US" altLang="en-US" sz="1800">
                <a:cs typeface="Times New Roman" panose="02020603050405020304" pitchFamily="18" charset="0"/>
              </a:rPr>
              <a:t>&gt;&gt;</a:t>
            </a:r>
            <a:r>
              <a:rPr lang="en-US" altLang="en-US" sz="2000">
                <a:cs typeface="Times New Roman" panose="02020603050405020304" pitchFamily="18" charset="0"/>
              </a:rPr>
              <a:t> </a:t>
            </a:r>
            <a:r>
              <a:rPr lang="en-US" altLang="en-US" sz="2000" i="1">
                <a:cs typeface="Times New Roman" panose="02020603050405020304" pitchFamily="18" charset="0"/>
              </a:rPr>
              <a:t>Y</a:t>
            </a:r>
            <a:r>
              <a:rPr lang="en-US" altLang="en-US" sz="2000">
                <a:cs typeface="Times New Roman" panose="02020603050405020304" pitchFamily="18" charset="0"/>
              </a:rPr>
              <a:t> in </a:t>
            </a:r>
            <a:r>
              <a:rPr lang="en-US" altLang="en-US" sz="2000" i="1">
                <a:cs typeface="Times New Roman" panose="02020603050405020304" pitchFamily="18" charset="0"/>
              </a:rPr>
              <a:t>R</a:t>
            </a:r>
            <a:r>
              <a:rPr lang="en-US" altLang="en-US" sz="2000">
                <a:cs typeface="Times New Roman" panose="02020603050405020304" pitchFamily="18" charset="0"/>
              </a:rPr>
              <a:t> is called a </a:t>
            </a:r>
            <a:r>
              <a:rPr lang="en-US" altLang="en-US" sz="2000" b="1">
                <a:cs typeface="Times New Roman" panose="02020603050405020304" pitchFamily="18" charset="0"/>
              </a:rPr>
              <a:t>trivial MVD</a:t>
            </a:r>
            <a:r>
              <a:rPr lang="en-US" altLang="en-US" sz="2000">
                <a:cs typeface="Times New Roman" panose="02020603050405020304" pitchFamily="18" charset="0"/>
              </a:rPr>
              <a:t> if (a) </a:t>
            </a:r>
            <a:r>
              <a:rPr lang="en-US" altLang="en-US" sz="2000" i="1">
                <a:cs typeface="Times New Roman" panose="02020603050405020304" pitchFamily="18" charset="0"/>
              </a:rPr>
              <a:t>Y</a:t>
            </a:r>
            <a:r>
              <a:rPr lang="en-US" altLang="en-US" sz="2000">
                <a:cs typeface="Times New Roman" panose="02020603050405020304" pitchFamily="18" charset="0"/>
              </a:rPr>
              <a:t> is a subset of </a:t>
            </a:r>
            <a:r>
              <a:rPr lang="en-US" altLang="en-US" sz="2000" i="1">
                <a:cs typeface="Times New Roman" panose="02020603050405020304" pitchFamily="18" charset="0"/>
              </a:rPr>
              <a:t>X</a:t>
            </a:r>
            <a:r>
              <a:rPr lang="en-US" altLang="en-US" sz="2000">
                <a:cs typeface="Times New Roman" panose="02020603050405020304" pitchFamily="18" charset="0"/>
              </a:rPr>
              <a:t>, or (b) </a:t>
            </a:r>
            <a:r>
              <a:rPr lang="en-US" altLang="en-US" sz="2000" i="1">
                <a:cs typeface="Times New Roman" panose="02020603050405020304" pitchFamily="18" charset="0"/>
              </a:rPr>
              <a:t>X</a:t>
            </a:r>
            <a:r>
              <a:rPr lang="en-US" altLang="en-US" sz="2000">
                <a:cs typeface="Times New Roman" panose="02020603050405020304" pitchFamily="18" charset="0"/>
              </a:rPr>
              <a:t> </a:t>
            </a:r>
            <a:r>
              <a:rPr lang="en-US" altLang="en-US" sz="2000">
                <a:latin typeface="Lucida Grande" pitchFamily="1" charset="0"/>
                <a:cs typeface="Arial" panose="020B0604020202020204" pitchFamily="34" charset="0"/>
              </a:rPr>
              <a:t>υ</a:t>
            </a:r>
            <a:r>
              <a:rPr lang="en-US" altLang="en-US" sz="2000">
                <a:cs typeface="Times New Roman" panose="02020603050405020304" pitchFamily="18" charset="0"/>
              </a:rPr>
              <a:t> </a:t>
            </a:r>
            <a:r>
              <a:rPr lang="en-US" altLang="en-US" sz="2000" i="1">
                <a:cs typeface="Times New Roman" panose="02020603050405020304" pitchFamily="18" charset="0"/>
              </a:rPr>
              <a:t>Y</a:t>
            </a:r>
            <a:r>
              <a:rPr lang="en-US" altLang="en-US" sz="2000">
                <a:cs typeface="Times New Roman" panose="02020603050405020304" pitchFamily="18" charset="0"/>
              </a:rPr>
              <a:t> = </a:t>
            </a:r>
            <a:r>
              <a:rPr lang="en-US" altLang="en-US" sz="2000" i="1">
                <a:cs typeface="Times New Roman" panose="02020603050405020304" pitchFamily="18" charset="0"/>
              </a:rPr>
              <a:t>R</a:t>
            </a:r>
            <a:r>
              <a:rPr lang="en-US" altLang="en-US" sz="2000">
                <a:cs typeface="Times New Roman" panose="02020603050405020304" pitchFamily="18" charset="0"/>
              </a:rPr>
              <a:t>. </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a:t>Slide 11- </a:t>
            </a:r>
            <a:fld id="{D953F5EF-1E5C-4BFA-9B49-A72D50CC97D3}" type="slidenum">
              <a:rPr lang="en-US" altLang="en-US"/>
              <a:pPr/>
              <a:t>31</a:t>
            </a:fld>
            <a:endParaRPr lang="en-CA" altLang="en-US"/>
          </a:p>
        </p:txBody>
      </p:sp>
      <p:sp>
        <p:nvSpPr>
          <p:cNvPr id="813058" name="Rectangle 2"/>
          <p:cNvSpPr>
            <a:spLocks noGrp="1" noChangeArrowheads="1"/>
          </p:cNvSpPr>
          <p:nvPr>
            <p:ph type="title"/>
          </p:nvPr>
        </p:nvSpPr>
        <p:spPr>
          <a:xfrm>
            <a:off x="254000" y="215900"/>
            <a:ext cx="87122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sz="3200">
                <a:cs typeface="Times New Roman" panose="02020603050405020304" pitchFamily="18" charset="0"/>
              </a:rPr>
              <a:t>Multivalued Dependencies and Fourth Normal Form (3)</a:t>
            </a:r>
          </a:p>
        </p:txBody>
      </p:sp>
      <p:sp>
        <p:nvSpPr>
          <p:cNvPr id="813059" name="Rectangle 3"/>
          <p:cNvSpPr>
            <a:spLocks noGrp="1" noChangeArrowheads="1"/>
          </p:cNvSpPr>
          <p:nvPr>
            <p:ph type="body" idx="1"/>
          </p:nvPr>
        </p:nvSpPr>
        <p:spPr>
          <a:xfrm>
            <a:off x="152400" y="1600200"/>
            <a:ext cx="8458200" cy="4724400"/>
          </a:xfrm>
        </p:spPr>
        <p:txBody>
          <a:bodyPr/>
          <a:lstStyle/>
          <a:p>
            <a:pPr marL="609600" indent="-609600" algn="just">
              <a:lnSpc>
                <a:spcPct val="90000"/>
              </a:lnSpc>
            </a:pPr>
            <a:r>
              <a:rPr lang="en-US" altLang="en-US" sz="2400" b="1">
                <a:cs typeface="Times New Roman" panose="02020603050405020304" pitchFamily="18" charset="0"/>
              </a:rPr>
              <a:t>Inference Rules for Functional and </a:t>
            </a:r>
            <a:br>
              <a:rPr lang="en-US" altLang="en-US" sz="2400" b="1">
                <a:cs typeface="Times New Roman" panose="02020603050405020304" pitchFamily="18" charset="0"/>
              </a:rPr>
            </a:br>
            <a:r>
              <a:rPr lang="en-US" altLang="en-US" sz="2400" b="1">
                <a:cs typeface="Times New Roman" panose="02020603050405020304" pitchFamily="18" charset="0"/>
              </a:rPr>
              <a:t>Multivalued Dependencies</a:t>
            </a:r>
            <a:r>
              <a:rPr lang="en-US" altLang="en-US" sz="2400">
                <a:cs typeface="Times New Roman" panose="02020603050405020304" pitchFamily="18" charset="0"/>
              </a:rPr>
              <a:t>:</a:t>
            </a:r>
          </a:p>
          <a:p>
            <a:pPr marL="990600" lvl="1" indent="-533400" algn="just">
              <a:lnSpc>
                <a:spcPct val="90000"/>
              </a:lnSpc>
            </a:pPr>
            <a:r>
              <a:rPr lang="en-US" altLang="en-US" sz="2000">
                <a:cs typeface="Times New Roman" panose="02020603050405020304" pitchFamily="18" charset="0"/>
              </a:rPr>
              <a:t>IR1 (</a:t>
            </a:r>
            <a:r>
              <a:rPr lang="en-US" altLang="en-US" sz="2000" b="1">
                <a:cs typeface="Times New Roman" panose="02020603050405020304" pitchFamily="18" charset="0"/>
              </a:rPr>
              <a:t>reflexive rule for FDs</a:t>
            </a:r>
            <a:r>
              <a:rPr lang="en-US" altLang="en-US" sz="2000">
                <a:cs typeface="Times New Roman" panose="02020603050405020304" pitchFamily="18" charset="0"/>
              </a:rPr>
              <a:t>): If </a:t>
            </a:r>
            <a:r>
              <a:rPr lang="en-US" altLang="en-US" sz="2000" i="1">
                <a:cs typeface="Times New Roman" panose="02020603050405020304" pitchFamily="18" charset="0"/>
              </a:rPr>
              <a:t>X </a:t>
            </a:r>
            <a:r>
              <a:rPr lang="en-US" altLang="en-US" sz="2000" i="1">
                <a:cs typeface="Times New Roman" panose="02020603050405020304" pitchFamily="18" charset="0"/>
                <a:sym typeface="Symbol" panose="05050102010706020507" pitchFamily="18" charset="2"/>
              </a:rPr>
              <a:t></a:t>
            </a:r>
            <a:r>
              <a:rPr lang="en-US" altLang="en-US" sz="2000">
                <a:cs typeface="Times New Roman" panose="02020603050405020304" pitchFamily="18" charset="0"/>
              </a:rPr>
              <a:t> </a:t>
            </a:r>
            <a:r>
              <a:rPr lang="en-US" altLang="en-US" sz="2000" i="1">
                <a:cs typeface="Times New Roman" panose="02020603050405020304" pitchFamily="18" charset="0"/>
              </a:rPr>
              <a:t>Y</a:t>
            </a:r>
            <a:r>
              <a:rPr lang="en-US" altLang="en-US" sz="2000">
                <a:cs typeface="Times New Roman" panose="02020603050405020304" pitchFamily="18" charset="0"/>
              </a:rPr>
              <a:t>, then </a:t>
            </a:r>
            <a:r>
              <a:rPr lang="en-US" altLang="en-US" sz="2000" i="1">
                <a:cs typeface="Times New Roman" panose="02020603050405020304" pitchFamily="18" charset="0"/>
              </a:rPr>
              <a:t>X</a:t>
            </a:r>
            <a:r>
              <a:rPr lang="en-US" altLang="en-US" sz="200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sym typeface="Symbol" panose="05050102010706020507" pitchFamily="18" charset="2"/>
              </a:rPr>
              <a:t>–</a:t>
            </a:r>
            <a:r>
              <a:rPr lang="en-US" altLang="en-US" sz="2000">
                <a:cs typeface="Times New Roman" panose="02020603050405020304" pitchFamily="18" charset="0"/>
                <a:sym typeface="Symbol" panose="05050102010706020507" pitchFamily="18" charset="2"/>
              </a:rPr>
              <a:t>&gt;</a:t>
            </a:r>
            <a:r>
              <a:rPr lang="en-US" altLang="en-US" sz="2000">
                <a:cs typeface="Times New Roman" panose="02020603050405020304" pitchFamily="18" charset="0"/>
              </a:rPr>
              <a:t> </a:t>
            </a:r>
            <a:r>
              <a:rPr lang="en-US" altLang="en-US" sz="2000" i="1">
                <a:cs typeface="Times New Roman" panose="02020603050405020304" pitchFamily="18" charset="0"/>
              </a:rPr>
              <a:t>Y</a:t>
            </a:r>
            <a:r>
              <a:rPr lang="en-US" altLang="en-US" sz="2000">
                <a:cs typeface="Times New Roman" panose="02020603050405020304" pitchFamily="18" charset="0"/>
              </a:rPr>
              <a:t>.</a:t>
            </a:r>
          </a:p>
          <a:p>
            <a:pPr marL="990600" lvl="1" indent="-533400" algn="just">
              <a:lnSpc>
                <a:spcPct val="90000"/>
              </a:lnSpc>
            </a:pPr>
            <a:r>
              <a:rPr lang="en-US" altLang="en-US" sz="2000">
                <a:cs typeface="Times New Roman" panose="02020603050405020304" pitchFamily="18" charset="0"/>
              </a:rPr>
              <a:t>IR2 (</a:t>
            </a:r>
            <a:r>
              <a:rPr lang="en-US" altLang="en-US" sz="2000" b="1">
                <a:cs typeface="Times New Roman" panose="02020603050405020304" pitchFamily="18" charset="0"/>
              </a:rPr>
              <a:t>augmentation rule for FDs</a:t>
            </a:r>
            <a:r>
              <a:rPr lang="en-US" altLang="en-US" sz="2000">
                <a:cs typeface="Times New Roman" panose="02020603050405020304" pitchFamily="18" charset="0"/>
              </a:rPr>
              <a:t>): {</a:t>
            </a:r>
            <a:r>
              <a:rPr lang="en-US" altLang="en-US" sz="2000" i="1">
                <a:cs typeface="Times New Roman" panose="02020603050405020304" pitchFamily="18" charset="0"/>
              </a:rPr>
              <a:t>X</a:t>
            </a:r>
            <a:r>
              <a:rPr lang="en-US" altLang="en-US" sz="2000">
                <a:cs typeface="Times New Roman" panose="02020603050405020304" pitchFamily="18" charset="0"/>
              </a:rPr>
              <a:t> </a:t>
            </a:r>
            <a:r>
              <a:rPr lang="en-US" altLang="en-US" sz="2100">
                <a:latin typeface="Times New Roman" panose="02020603050405020304" pitchFamily="18" charset="0"/>
                <a:cs typeface="Tahoma" panose="020B0604030504040204" pitchFamily="34" charset="0"/>
                <a:sym typeface="Wingdings 3" panose="05040102010807070707" pitchFamily="18" charset="2"/>
              </a:rPr>
              <a:t>–</a:t>
            </a:r>
            <a:r>
              <a:rPr lang="en-US" altLang="en-US" sz="2100">
                <a:cs typeface="Tahoma" panose="020B0604030504040204" pitchFamily="34" charset="0"/>
                <a:sym typeface="Wingdings 3" panose="05040102010807070707" pitchFamily="18" charset="2"/>
              </a:rPr>
              <a:t>&gt;</a:t>
            </a:r>
            <a:r>
              <a:rPr lang="en-US" altLang="en-US" sz="2000">
                <a:cs typeface="Times New Roman" panose="02020603050405020304" pitchFamily="18" charset="0"/>
              </a:rPr>
              <a:t> </a:t>
            </a:r>
            <a:r>
              <a:rPr lang="en-US" altLang="en-US" sz="2000" i="1">
                <a:cs typeface="Times New Roman" panose="02020603050405020304" pitchFamily="18" charset="0"/>
              </a:rPr>
              <a:t>Y</a:t>
            </a:r>
            <a:r>
              <a:rPr lang="en-US" altLang="en-US" sz="2000">
                <a:cs typeface="Times New Roman" panose="02020603050405020304" pitchFamily="18" charset="0"/>
              </a:rPr>
              <a:t>} </a:t>
            </a:r>
            <a:r>
              <a:rPr lang="en-US" altLang="en-US" sz="2000">
                <a:cs typeface="Times New Roman" panose="02020603050405020304" pitchFamily="18" charset="0"/>
                <a:sym typeface="Symbol" panose="05050102010706020507" pitchFamily="18" charset="2"/>
              </a:rPr>
              <a:t></a:t>
            </a:r>
            <a:r>
              <a:rPr lang="en-US" altLang="en-US" sz="2000">
                <a:cs typeface="Times New Roman" panose="02020603050405020304" pitchFamily="18" charset="0"/>
              </a:rPr>
              <a:t> </a:t>
            </a:r>
            <a:r>
              <a:rPr lang="en-US" altLang="en-US" sz="2000" i="1">
                <a:cs typeface="Times New Roman" panose="02020603050405020304" pitchFamily="18" charset="0"/>
              </a:rPr>
              <a:t>XZ</a:t>
            </a:r>
            <a:r>
              <a:rPr lang="en-US" altLang="en-US" sz="200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sym typeface="Symbol" panose="05050102010706020507" pitchFamily="18" charset="2"/>
              </a:rPr>
              <a:t>–</a:t>
            </a:r>
            <a:r>
              <a:rPr lang="en-US" altLang="en-US" sz="2000">
                <a:cs typeface="Times New Roman" panose="02020603050405020304" pitchFamily="18" charset="0"/>
                <a:sym typeface="Symbol" panose="05050102010706020507" pitchFamily="18" charset="2"/>
              </a:rPr>
              <a:t>&gt;</a:t>
            </a:r>
            <a:r>
              <a:rPr lang="en-US" altLang="en-US" sz="2000">
                <a:cs typeface="Times New Roman" panose="02020603050405020304" pitchFamily="18" charset="0"/>
              </a:rPr>
              <a:t> </a:t>
            </a:r>
            <a:r>
              <a:rPr lang="en-US" altLang="en-US" sz="2000" i="1">
                <a:cs typeface="Times New Roman" panose="02020603050405020304" pitchFamily="18" charset="0"/>
              </a:rPr>
              <a:t>YZ</a:t>
            </a:r>
            <a:r>
              <a:rPr lang="en-US" altLang="en-US" sz="2000">
                <a:cs typeface="Times New Roman" panose="02020603050405020304" pitchFamily="18" charset="0"/>
              </a:rPr>
              <a:t>.</a:t>
            </a:r>
          </a:p>
          <a:p>
            <a:pPr marL="990600" lvl="1" indent="-533400" algn="just">
              <a:lnSpc>
                <a:spcPct val="90000"/>
              </a:lnSpc>
            </a:pPr>
            <a:r>
              <a:rPr lang="en-US" altLang="en-US" sz="2000">
                <a:cs typeface="Times New Roman" panose="02020603050405020304" pitchFamily="18" charset="0"/>
              </a:rPr>
              <a:t>IR3 (</a:t>
            </a:r>
            <a:r>
              <a:rPr lang="en-US" altLang="en-US" sz="2000" b="1">
                <a:cs typeface="Times New Roman" panose="02020603050405020304" pitchFamily="18" charset="0"/>
              </a:rPr>
              <a:t>transitive rule for FDs</a:t>
            </a:r>
            <a:r>
              <a:rPr lang="en-US" altLang="en-US" sz="2000">
                <a:cs typeface="Times New Roman" panose="02020603050405020304" pitchFamily="18" charset="0"/>
              </a:rPr>
              <a:t>): {</a:t>
            </a:r>
            <a:r>
              <a:rPr lang="en-US" altLang="en-US" sz="2000" i="1">
                <a:cs typeface="Times New Roman" panose="02020603050405020304" pitchFamily="18" charset="0"/>
              </a:rPr>
              <a:t>X</a:t>
            </a:r>
            <a:r>
              <a:rPr lang="en-US" altLang="en-US" sz="200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a:t>
            </a:r>
            <a:r>
              <a:rPr lang="en-US" altLang="en-US" sz="2000">
                <a:cs typeface="Times New Roman" panose="02020603050405020304" pitchFamily="18" charset="0"/>
              </a:rPr>
              <a:t>&gt; </a:t>
            </a:r>
            <a:r>
              <a:rPr lang="en-US" altLang="en-US" sz="2000" i="1">
                <a:cs typeface="Times New Roman" panose="02020603050405020304" pitchFamily="18" charset="0"/>
              </a:rPr>
              <a:t>Y</a:t>
            </a:r>
            <a:r>
              <a:rPr lang="en-US" altLang="en-US" sz="2000">
                <a:cs typeface="Times New Roman" panose="02020603050405020304" pitchFamily="18" charset="0"/>
              </a:rPr>
              <a:t>, </a:t>
            </a:r>
            <a:r>
              <a:rPr lang="en-US" altLang="en-US" sz="2000" i="1">
                <a:cs typeface="Times New Roman" panose="02020603050405020304" pitchFamily="18" charset="0"/>
              </a:rPr>
              <a:t>Y</a:t>
            </a:r>
            <a:r>
              <a:rPr lang="en-US" altLang="en-US" sz="200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a:t>
            </a:r>
            <a:r>
              <a:rPr lang="en-US" altLang="en-US" sz="2000">
                <a:cs typeface="Times New Roman" panose="02020603050405020304" pitchFamily="18" charset="0"/>
              </a:rPr>
              <a:t>&gt;</a:t>
            </a:r>
            <a:r>
              <a:rPr lang="en-US" altLang="en-US" sz="2000" i="1">
                <a:cs typeface="Times New Roman" panose="02020603050405020304" pitchFamily="18" charset="0"/>
              </a:rPr>
              <a:t>Z</a:t>
            </a:r>
            <a:r>
              <a:rPr lang="en-US" altLang="en-US" sz="2000">
                <a:cs typeface="Times New Roman" panose="02020603050405020304" pitchFamily="18" charset="0"/>
              </a:rPr>
              <a:t>} </a:t>
            </a:r>
            <a:r>
              <a:rPr lang="en-US" altLang="en-US" sz="2000">
                <a:cs typeface="Times New Roman" panose="02020603050405020304" pitchFamily="18" charset="0"/>
                <a:sym typeface="Symbol" panose="05050102010706020507" pitchFamily="18" charset="2"/>
              </a:rPr>
              <a:t></a:t>
            </a:r>
            <a:r>
              <a:rPr lang="en-US" altLang="en-US" sz="2000">
                <a:cs typeface="Times New Roman" panose="02020603050405020304" pitchFamily="18" charset="0"/>
              </a:rPr>
              <a:t> </a:t>
            </a:r>
            <a:r>
              <a:rPr lang="en-US" altLang="en-US" sz="2000" i="1">
                <a:cs typeface="Times New Roman" panose="02020603050405020304" pitchFamily="18" charset="0"/>
              </a:rPr>
              <a:t>X</a:t>
            </a:r>
            <a:r>
              <a:rPr lang="en-US" altLang="en-US" sz="200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sym typeface="Symbol" panose="05050102010706020507" pitchFamily="18" charset="2"/>
              </a:rPr>
              <a:t>–</a:t>
            </a:r>
            <a:r>
              <a:rPr lang="en-US" altLang="en-US" sz="2000">
                <a:cs typeface="Times New Roman" panose="02020603050405020304" pitchFamily="18" charset="0"/>
                <a:sym typeface="Symbol" panose="05050102010706020507" pitchFamily="18" charset="2"/>
              </a:rPr>
              <a:t>&gt;</a:t>
            </a:r>
            <a:r>
              <a:rPr lang="en-US" altLang="en-US" sz="2000">
                <a:cs typeface="Times New Roman" panose="02020603050405020304" pitchFamily="18" charset="0"/>
              </a:rPr>
              <a:t> </a:t>
            </a:r>
            <a:r>
              <a:rPr lang="en-US" altLang="en-US" sz="2000" i="1">
                <a:cs typeface="Times New Roman" panose="02020603050405020304" pitchFamily="18" charset="0"/>
              </a:rPr>
              <a:t>Z</a:t>
            </a:r>
            <a:r>
              <a:rPr lang="en-US" altLang="en-US" sz="2000">
                <a:cs typeface="Times New Roman" panose="02020603050405020304" pitchFamily="18" charset="0"/>
              </a:rPr>
              <a:t>.</a:t>
            </a:r>
          </a:p>
          <a:p>
            <a:pPr marL="990600" lvl="1" indent="-533400" algn="just">
              <a:lnSpc>
                <a:spcPct val="90000"/>
              </a:lnSpc>
            </a:pPr>
            <a:r>
              <a:rPr lang="en-US" altLang="en-US" sz="2000">
                <a:cs typeface="Times New Roman" panose="02020603050405020304" pitchFamily="18" charset="0"/>
              </a:rPr>
              <a:t>IR4 (</a:t>
            </a:r>
            <a:r>
              <a:rPr lang="en-US" altLang="en-US" sz="2000" b="1">
                <a:cs typeface="Times New Roman" panose="02020603050405020304" pitchFamily="18" charset="0"/>
              </a:rPr>
              <a:t>complementation rule for MVDs</a:t>
            </a:r>
            <a:r>
              <a:rPr lang="en-US" altLang="en-US" sz="2000">
                <a:cs typeface="Times New Roman" panose="02020603050405020304" pitchFamily="18" charset="0"/>
              </a:rPr>
              <a:t>): {</a:t>
            </a:r>
            <a:r>
              <a:rPr lang="en-US" altLang="en-US" sz="2000" i="1">
                <a:cs typeface="Times New Roman" panose="02020603050405020304" pitchFamily="18" charset="0"/>
              </a:rPr>
              <a:t>X</a:t>
            </a:r>
            <a:r>
              <a:rPr lang="en-US" altLang="en-US" sz="200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a:t>
            </a:r>
            <a:r>
              <a:rPr lang="en-US" altLang="en-US" sz="2000">
                <a:cs typeface="Times New Roman" panose="02020603050405020304" pitchFamily="18" charset="0"/>
              </a:rPr>
              <a:t>&gt;&gt; </a:t>
            </a:r>
            <a:r>
              <a:rPr lang="en-US" altLang="en-US" sz="2000" i="1">
                <a:cs typeface="Times New Roman" panose="02020603050405020304" pitchFamily="18" charset="0"/>
              </a:rPr>
              <a:t>Y</a:t>
            </a:r>
            <a:r>
              <a:rPr lang="en-US" altLang="en-US" sz="2000">
                <a:cs typeface="Times New Roman" panose="02020603050405020304" pitchFamily="18" charset="0"/>
              </a:rPr>
              <a:t>} </a:t>
            </a:r>
            <a:r>
              <a:rPr lang="en-US" altLang="en-US" sz="2000">
                <a:cs typeface="Times New Roman" panose="02020603050405020304" pitchFamily="18" charset="0"/>
                <a:sym typeface="Symbol" panose="05050102010706020507" pitchFamily="18" charset="2"/>
              </a:rPr>
              <a:t></a:t>
            </a:r>
            <a:r>
              <a:rPr lang="en-US" altLang="en-US" sz="2000">
                <a:cs typeface="Times New Roman" panose="02020603050405020304" pitchFamily="18" charset="0"/>
              </a:rPr>
              <a:t> </a:t>
            </a:r>
            <a:r>
              <a:rPr lang="en-US" altLang="en-US" sz="2000" i="1">
                <a:cs typeface="Times New Roman" panose="02020603050405020304" pitchFamily="18" charset="0"/>
              </a:rPr>
              <a:t>X</a:t>
            </a:r>
            <a:r>
              <a:rPr lang="en-US" altLang="en-US" sz="200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a:t>
            </a:r>
            <a:r>
              <a:rPr lang="en-US" altLang="en-US" sz="2000">
                <a:cs typeface="Times New Roman" panose="02020603050405020304" pitchFamily="18" charset="0"/>
              </a:rPr>
              <a:t>&gt;&gt; </a:t>
            </a:r>
            <a:br>
              <a:rPr lang="en-US" altLang="en-US" sz="2000">
                <a:cs typeface="Times New Roman" panose="02020603050405020304" pitchFamily="18" charset="0"/>
              </a:rPr>
            </a:br>
            <a:r>
              <a:rPr lang="en-US" altLang="en-US" sz="2000">
                <a:cs typeface="Times New Roman" panose="02020603050405020304" pitchFamily="18" charset="0"/>
              </a:rPr>
              <a:t>(</a:t>
            </a:r>
            <a:r>
              <a:rPr lang="en-US" altLang="en-US" sz="2000" i="1">
                <a:cs typeface="Times New Roman" panose="02020603050405020304" pitchFamily="18" charset="0"/>
              </a:rPr>
              <a:t>R</a:t>
            </a:r>
            <a:r>
              <a:rPr lang="en-US" altLang="en-US" sz="200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a:t>
            </a:r>
            <a:r>
              <a:rPr lang="en-US" altLang="en-US" sz="2000">
                <a:cs typeface="Times New Roman" panose="02020603050405020304" pitchFamily="18" charset="0"/>
              </a:rPr>
              <a:t> (</a:t>
            </a:r>
            <a:r>
              <a:rPr lang="en-US" altLang="en-US" sz="2000" i="1">
                <a:cs typeface="Times New Roman" panose="02020603050405020304" pitchFamily="18" charset="0"/>
              </a:rPr>
              <a:t>X</a:t>
            </a:r>
            <a:r>
              <a:rPr lang="en-US" altLang="en-US" sz="2000">
                <a:cs typeface="Times New Roman" panose="02020603050405020304" pitchFamily="18" charset="0"/>
              </a:rPr>
              <a:t> </a:t>
            </a:r>
            <a:r>
              <a:rPr lang="en-US" altLang="en-US" sz="2100">
                <a:cs typeface="Arial" panose="020B0604020202020204" pitchFamily="34" charset="0"/>
                <a:sym typeface="Symbol" panose="05050102010706020507" pitchFamily="18" charset="2"/>
              </a:rPr>
              <a:t></a:t>
            </a:r>
            <a:r>
              <a:rPr lang="en-US" altLang="en-US" sz="2000">
                <a:cs typeface="Times New Roman" panose="02020603050405020304" pitchFamily="18" charset="0"/>
              </a:rPr>
              <a:t> </a:t>
            </a:r>
            <a:r>
              <a:rPr lang="en-US" altLang="en-US" sz="2000" i="1">
                <a:cs typeface="Times New Roman" panose="02020603050405020304" pitchFamily="18" charset="0"/>
              </a:rPr>
              <a:t>Y</a:t>
            </a:r>
            <a:r>
              <a:rPr lang="en-US" altLang="en-US" sz="2000">
                <a:cs typeface="Times New Roman" panose="02020603050405020304" pitchFamily="18" charset="0"/>
              </a:rPr>
              <a:t>))}.</a:t>
            </a:r>
          </a:p>
          <a:p>
            <a:pPr marL="990600" lvl="1" indent="-533400" algn="just">
              <a:lnSpc>
                <a:spcPct val="90000"/>
              </a:lnSpc>
            </a:pPr>
            <a:r>
              <a:rPr lang="en-US" altLang="en-US" sz="2000">
                <a:cs typeface="Times New Roman" panose="02020603050405020304" pitchFamily="18" charset="0"/>
              </a:rPr>
              <a:t>IR5 (</a:t>
            </a:r>
            <a:r>
              <a:rPr lang="en-US" altLang="en-US" sz="2000" b="1">
                <a:cs typeface="Times New Roman" panose="02020603050405020304" pitchFamily="18" charset="0"/>
              </a:rPr>
              <a:t>augmentation rule for MVDs</a:t>
            </a:r>
            <a:r>
              <a:rPr lang="en-US" altLang="en-US" sz="2000">
                <a:cs typeface="Times New Roman" panose="02020603050405020304" pitchFamily="18" charset="0"/>
              </a:rPr>
              <a:t>): If </a:t>
            </a:r>
            <a:r>
              <a:rPr lang="en-US" altLang="en-US" sz="2000" i="1">
                <a:cs typeface="Times New Roman" panose="02020603050405020304" pitchFamily="18" charset="0"/>
              </a:rPr>
              <a:t>X</a:t>
            </a:r>
            <a:r>
              <a:rPr lang="en-US" altLang="en-US" sz="200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a:t>
            </a:r>
            <a:r>
              <a:rPr lang="en-US" altLang="en-US" sz="2000">
                <a:cs typeface="Times New Roman" panose="02020603050405020304" pitchFamily="18" charset="0"/>
              </a:rPr>
              <a:t>&gt;&gt;</a:t>
            </a:r>
            <a:r>
              <a:rPr lang="en-US" altLang="en-US" sz="2000" i="1">
                <a:cs typeface="Times New Roman" panose="02020603050405020304" pitchFamily="18" charset="0"/>
              </a:rPr>
              <a:t> Y</a:t>
            </a:r>
            <a:r>
              <a:rPr lang="en-US" altLang="en-US" sz="2000">
                <a:cs typeface="Times New Roman" panose="02020603050405020304" pitchFamily="18" charset="0"/>
              </a:rPr>
              <a:t> and </a:t>
            </a:r>
            <a:r>
              <a:rPr lang="en-US" altLang="en-US" sz="2000" i="1">
                <a:cs typeface="Times New Roman" panose="02020603050405020304" pitchFamily="18" charset="0"/>
              </a:rPr>
              <a:t>W</a:t>
            </a:r>
            <a:r>
              <a:rPr lang="en-US" altLang="en-US" sz="2000">
                <a:cs typeface="Times New Roman" panose="02020603050405020304" pitchFamily="18" charset="0"/>
              </a:rPr>
              <a:t> </a:t>
            </a:r>
            <a:r>
              <a:rPr lang="en-US" altLang="en-US" sz="2000" i="1">
                <a:cs typeface="Times New Roman" panose="02020603050405020304" pitchFamily="18" charset="0"/>
                <a:sym typeface="Symbol" panose="05050102010706020507" pitchFamily="18" charset="2"/>
              </a:rPr>
              <a:t></a:t>
            </a:r>
            <a:r>
              <a:rPr lang="en-US" altLang="en-US" sz="2000">
                <a:cs typeface="Times New Roman" panose="02020603050405020304" pitchFamily="18" charset="0"/>
              </a:rPr>
              <a:t> </a:t>
            </a:r>
            <a:r>
              <a:rPr lang="en-US" altLang="en-US" sz="2000" i="1">
                <a:cs typeface="Times New Roman" panose="02020603050405020304" pitchFamily="18" charset="0"/>
              </a:rPr>
              <a:t>Z</a:t>
            </a:r>
            <a:r>
              <a:rPr lang="en-US" altLang="en-US" sz="2000">
                <a:cs typeface="Times New Roman" panose="02020603050405020304" pitchFamily="18" charset="0"/>
              </a:rPr>
              <a:t> </a:t>
            </a:r>
            <a:br>
              <a:rPr lang="en-US" altLang="en-US" sz="2000">
                <a:cs typeface="Times New Roman" panose="02020603050405020304" pitchFamily="18" charset="0"/>
              </a:rPr>
            </a:br>
            <a:r>
              <a:rPr lang="en-US" altLang="en-US" sz="2000">
                <a:cs typeface="Times New Roman" panose="02020603050405020304" pitchFamily="18" charset="0"/>
              </a:rPr>
              <a:t>then </a:t>
            </a:r>
            <a:r>
              <a:rPr lang="en-US" altLang="en-US" sz="2000" i="1">
                <a:cs typeface="Times New Roman" panose="02020603050405020304" pitchFamily="18" charset="0"/>
              </a:rPr>
              <a:t>WX</a:t>
            </a:r>
            <a:r>
              <a:rPr lang="en-US" altLang="en-US" sz="200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a:t>
            </a:r>
            <a:r>
              <a:rPr lang="en-US" altLang="en-US" sz="2000">
                <a:cs typeface="Times New Roman" panose="02020603050405020304" pitchFamily="18" charset="0"/>
              </a:rPr>
              <a:t>&gt;&gt;</a:t>
            </a:r>
            <a:r>
              <a:rPr lang="en-US" altLang="en-US" sz="2000" i="1">
                <a:cs typeface="Times New Roman" panose="02020603050405020304" pitchFamily="18" charset="0"/>
              </a:rPr>
              <a:t> YZ</a:t>
            </a:r>
            <a:r>
              <a:rPr lang="en-US" altLang="en-US" sz="2000">
                <a:cs typeface="Times New Roman" panose="02020603050405020304" pitchFamily="18" charset="0"/>
              </a:rPr>
              <a:t>.</a:t>
            </a:r>
          </a:p>
          <a:p>
            <a:pPr marL="990600" lvl="1" indent="-533400" algn="just">
              <a:lnSpc>
                <a:spcPct val="90000"/>
              </a:lnSpc>
            </a:pPr>
            <a:r>
              <a:rPr lang="en-US" altLang="en-US" sz="2000">
                <a:cs typeface="Times New Roman" panose="02020603050405020304" pitchFamily="18" charset="0"/>
              </a:rPr>
              <a:t>IR6 (</a:t>
            </a:r>
            <a:r>
              <a:rPr lang="en-US" altLang="en-US" sz="2000" b="1">
                <a:cs typeface="Times New Roman" panose="02020603050405020304" pitchFamily="18" charset="0"/>
              </a:rPr>
              <a:t>transitive rule for MVDs</a:t>
            </a:r>
            <a:r>
              <a:rPr lang="en-US" altLang="en-US" sz="2000">
                <a:cs typeface="Times New Roman" panose="02020603050405020304" pitchFamily="18" charset="0"/>
              </a:rPr>
              <a:t>): {</a:t>
            </a:r>
            <a:r>
              <a:rPr lang="en-US" altLang="en-US" sz="2000" i="1">
                <a:cs typeface="Times New Roman" panose="02020603050405020304" pitchFamily="18" charset="0"/>
              </a:rPr>
              <a:t>X</a:t>
            </a:r>
            <a:r>
              <a:rPr lang="en-US" altLang="en-US" sz="200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a:t>
            </a:r>
            <a:r>
              <a:rPr lang="en-US" altLang="en-US" sz="2000">
                <a:cs typeface="Times New Roman" panose="02020603050405020304" pitchFamily="18" charset="0"/>
              </a:rPr>
              <a:t>&gt;&gt;</a:t>
            </a:r>
            <a:r>
              <a:rPr lang="en-US" altLang="en-US" sz="2000" i="1">
                <a:cs typeface="Times New Roman" panose="02020603050405020304" pitchFamily="18" charset="0"/>
              </a:rPr>
              <a:t> Y</a:t>
            </a:r>
            <a:r>
              <a:rPr lang="en-US" altLang="en-US" sz="2000">
                <a:cs typeface="Times New Roman" panose="02020603050405020304" pitchFamily="18" charset="0"/>
              </a:rPr>
              <a:t>, </a:t>
            </a:r>
            <a:r>
              <a:rPr lang="en-US" altLang="en-US" sz="2000" i="1">
                <a:cs typeface="Times New Roman" panose="02020603050405020304" pitchFamily="18" charset="0"/>
              </a:rPr>
              <a:t>Y</a:t>
            </a:r>
            <a:r>
              <a:rPr lang="en-US" altLang="en-US" sz="200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a:t>
            </a:r>
            <a:r>
              <a:rPr lang="en-US" altLang="en-US" sz="2000">
                <a:cs typeface="Times New Roman" panose="02020603050405020304" pitchFamily="18" charset="0"/>
              </a:rPr>
              <a:t>&gt;&gt;</a:t>
            </a:r>
            <a:r>
              <a:rPr lang="en-US" altLang="en-US" sz="2000" i="1">
                <a:cs typeface="Times New Roman" panose="02020603050405020304" pitchFamily="18" charset="0"/>
              </a:rPr>
              <a:t> Z</a:t>
            </a:r>
            <a:r>
              <a:rPr lang="en-US" altLang="en-US" sz="2000">
                <a:cs typeface="Times New Roman" panose="02020603050405020304" pitchFamily="18" charset="0"/>
              </a:rPr>
              <a:t>} </a:t>
            </a:r>
            <a:r>
              <a:rPr lang="en-US" altLang="en-US" sz="2000">
                <a:cs typeface="Times New Roman" panose="02020603050405020304" pitchFamily="18" charset="0"/>
                <a:sym typeface="Symbol" panose="05050102010706020507" pitchFamily="18" charset="2"/>
              </a:rPr>
              <a:t></a:t>
            </a:r>
            <a:r>
              <a:rPr lang="en-US" altLang="en-US" sz="2000">
                <a:cs typeface="Times New Roman" panose="02020603050405020304" pitchFamily="18" charset="0"/>
              </a:rPr>
              <a:t> </a:t>
            </a:r>
            <a:r>
              <a:rPr lang="en-US" altLang="en-US" sz="2000" i="1">
                <a:cs typeface="Times New Roman" panose="02020603050405020304" pitchFamily="18" charset="0"/>
              </a:rPr>
              <a:t>X</a:t>
            </a:r>
            <a:r>
              <a:rPr lang="en-US" altLang="en-US" sz="200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a:t>
            </a:r>
            <a:r>
              <a:rPr lang="en-US" altLang="en-US" sz="2000">
                <a:cs typeface="Times New Roman" panose="02020603050405020304" pitchFamily="18" charset="0"/>
              </a:rPr>
              <a:t>&gt;&gt; (</a:t>
            </a:r>
            <a:r>
              <a:rPr lang="en-US" altLang="en-US" sz="2000" i="1">
                <a:cs typeface="Times New Roman" panose="02020603050405020304" pitchFamily="18" charset="0"/>
              </a:rPr>
              <a:t>Z</a:t>
            </a:r>
            <a:r>
              <a:rPr lang="en-US" altLang="en-US" sz="2000">
                <a:cs typeface="Times New Roman" panose="02020603050405020304" pitchFamily="18" charset="0"/>
              </a:rPr>
              <a:t> </a:t>
            </a:r>
            <a:r>
              <a:rPr lang="en-US" altLang="en-US" sz="2000">
                <a:latin typeface="MathematicalPi 1" pitchFamily="82" charset="0"/>
                <a:cs typeface="Times New Roman" panose="02020603050405020304" pitchFamily="18" charset="0"/>
              </a:rPr>
              <a:t>2</a:t>
            </a:r>
            <a:r>
              <a:rPr lang="en-US" altLang="en-US" sz="2000">
                <a:cs typeface="Times New Roman" panose="02020603050405020304" pitchFamily="18" charset="0"/>
              </a:rPr>
              <a:t> </a:t>
            </a:r>
            <a:r>
              <a:rPr lang="en-US" altLang="en-US" sz="2000" i="1">
                <a:cs typeface="Times New Roman" panose="02020603050405020304" pitchFamily="18" charset="0"/>
              </a:rPr>
              <a:t>Y</a:t>
            </a:r>
            <a:r>
              <a:rPr lang="en-US" altLang="en-US" sz="2000">
                <a:cs typeface="Times New Roman" panose="02020603050405020304" pitchFamily="18" charset="0"/>
              </a:rPr>
              <a:t>).</a:t>
            </a:r>
          </a:p>
          <a:p>
            <a:pPr marL="990600" lvl="1" indent="-533400" algn="just">
              <a:lnSpc>
                <a:spcPct val="90000"/>
              </a:lnSpc>
            </a:pPr>
            <a:r>
              <a:rPr lang="en-US" altLang="en-US" sz="2000">
                <a:cs typeface="Times New Roman" panose="02020603050405020304" pitchFamily="18" charset="0"/>
              </a:rPr>
              <a:t>IR7 (</a:t>
            </a:r>
            <a:r>
              <a:rPr lang="en-US" altLang="en-US" sz="2000" b="1">
                <a:cs typeface="Times New Roman" panose="02020603050405020304" pitchFamily="18" charset="0"/>
              </a:rPr>
              <a:t>replication rule for FD to MVD</a:t>
            </a:r>
            <a:r>
              <a:rPr lang="en-US" altLang="en-US" sz="2000">
                <a:cs typeface="Times New Roman" panose="02020603050405020304" pitchFamily="18" charset="0"/>
              </a:rPr>
              <a:t>): {</a:t>
            </a:r>
            <a:r>
              <a:rPr lang="en-US" altLang="en-US" sz="2000" i="1">
                <a:cs typeface="Times New Roman" panose="02020603050405020304" pitchFamily="18" charset="0"/>
              </a:rPr>
              <a:t>X</a:t>
            </a:r>
            <a:r>
              <a:rPr lang="en-US" altLang="en-US" sz="2000">
                <a:cs typeface="Times New Roman" panose="02020603050405020304" pitchFamily="18" charset="0"/>
              </a:rPr>
              <a:t> </a:t>
            </a:r>
            <a:r>
              <a:rPr lang="en-US" altLang="en-US" sz="2100">
                <a:latin typeface="Times New Roman" panose="02020603050405020304" pitchFamily="18" charset="0"/>
                <a:cs typeface="Tahoma" panose="020B0604030504040204" pitchFamily="34" charset="0"/>
                <a:sym typeface="Wingdings 3" panose="05040102010807070707" pitchFamily="18" charset="2"/>
              </a:rPr>
              <a:t>–</a:t>
            </a:r>
            <a:r>
              <a:rPr lang="en-US" altLang="en-US" sz="2100">
                <a:cs typeface="Tahoma" panose="020B0604030504040204" pitchFamily="34" charset="0"/>
                <a:sym typeface="Wingdings 3" panose="05040102010807070707" pitchFamily="18" charset="2"/>
              </a:rPr>
              <a:t>&gt;</a:t>
            </a:r>
            <a:r>
              <a:rPr lang="en-US" altLang="en-US" sz="2000">
                <a:cs typeface="Times New Roman" panose="02020603050405020304" pitchFamily="18" charset="0"/>
              </a:rPr>
              <a:t> </a:t>
            </a:r>
            <a:r>
              <a:rPr lang="en-US" altLang="en-US" sz="2000" i="1">
                <a:cs typeface="Times New Roman" panose="02020603050405020304" pitchFamily="18" charset="0"/>
              </a:rPr>
              <a:t>Y</a:t>
            </a:r>
            <a:r>
              <a:rPr lang="en-US" altLang="en-US" sz="2000">
                <a:cs typeface="Times New Roman" panose="02020603050405020304" pitchFamily="18" charset="0"/>
              </a:rPr>
              <a:t>} </a:t>
            </a:r>
            <a:r>
              <a:rPr lang="en-US" altLang="en-US" sz="2000">
                <a:cs typeface="Times New Roman" panose="02020603050405020304" pitchFamily="18" charset="0"/>
                <a:sym typeface="Symbol" panose="05050102010706020507" pitchFamily="18" charset="2"/>
              </a:rPr>
              <a:t></a:t>
            </a:r>
            <a:r>
              <a:rPr lang="en-US" altLang="en-US" sz="2000">
                <a:cs typeface="Times New Roman" panose="02020603050405020304" pitchFamily="18" charset="0"/>
              </a:rPr>
              <a:t> </a:t>
            </a:r>
            <a:r>
              <a:rPr lang="en-US" altLang="en-US" sz="2000" i="1">
                <a:cs typeface="Times New Roman" panose="02020603050405020304" pitchFamily="18" charset="0"/>
              </a:rPr>
              <a:t>X</a:t>
            </a:r>
            <a:r>
              <a:rPr lang="en-US" altLang="en-US" sz="200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a:t>
            </a:r>
            <a:r>
              <a:rPr lang="en-US" altLang="en-US" sz="2000">
                <a:cs typeface="Times New Roman" panose="02020603050405020304" pitchFamily="18" charset="0"/>
              </a:rPr>
              <a:t>&gt;&gt;</a:t>
            </a:r>
            <a:r>
              <a:rPr lang="en-US" altLang="en-US" sz="2000" i="1">
                <a:cs typeface="Times New Roman" panose="02020603050405020304" pitchFamily="18" charset="0"/>
              </a:rPr>
              <a:t> Y</a:t>
            </a:r>
            <a:r>
              <a:rPr lang="en-US" altLang="en-US" sz="2000">
                <a:cs typeface="Times New Roman" panose="02020603050405020304" pitchFamily="18" charset="0"/>
              </a:rPr>
              <a:t>.</a:t>
            </a:r>
          </a:p>
          <a:p>
            <a:pPr marL="990600" lvl="1" indent="-533400" algn="just">
              <a:lnSpc>
                <a:spcPct val="90000"/>
              </a:lnSpc>
            </a:pPr>
            <a:r>
              <a:rPr lang="en-US" altLang="en-US" sz="2000">
                <a:cs typeface="Times New Roman" panose="02020603050405020304" pitchFamily="18" charset="0"/>
              </a:rPr>
              <a:t>IR8 (</a:t>
            </a:r>
            <a:r>
              <a:rPr lang="en-US" altLang="en-US" sz="2000" b="1">
                <a:cs typeface="Times New Roman" panose="02020603050405020304" pitchFamily="18" charset="0"/>
              </a:rPr>
              <a:t>coalescence rule for FDs and MVDs</a:t>
            </a:r>
            <a:r>
              <a:rPr lang="en-US" altLang="en-US" sz="2000">
                <a:cs typeface="Times New Roman" panose="02020603050405020304" pitchFamily="18" charset="0"/>
              </a:rPr>
              <a:t>): If </a:t>
            </a:r>
            <a:r>
              <a:rPr lang="en-US" altLang="en-US" sz="2000" i="1">
                <a:cs typeface="Times New Roman" panose="02020603050405020304" pitchFamily="18" charset="0"/>
              </a:rPr>
              <a:t>X</a:t>
            </a:r>
            <a:r>
              <a:rPr lang="en-US" altLang="en-US" sz="200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a:t>
            </a:r>
            <a:r>
              <a:rPr lang="en-US" altLang="en-US" sz="2000">
                <a:cs typeface="Times New Roman" panose="02020603050405020304" pitchFamily="18" charset="0"/>
              </a:rPr>
              <a:t>&gt;&gt;</a:t>
            </a:r>
            <a:r>
              <a:rPr lang="en-US" altLang="en-US" sz="2000" i="1">
                <a:cs typeface="Times New Roman" panose="02020603050405020304" pitchFamily="18" charset="0"/>
              </a:rPr>
              <a:t> Y</a:t>
            </a:r>
            <a:r>
              <a:rPr lang="en-US" altLang="en-US" sz="2000">
                <a:cs typeface="Times New Roman" panose="02020603050405020304" pitchFamily="18" charset="0"/>
              </a:rPr>
              <a:t> and there exists </a:t>
            </a:r>
            <a:r>
              <a:rPr lang="en-US" altLang="en-US" sz="2000" i="1">
                <a:cs typeface="Times New Roman" panose="02020603050405020304" pitchFamily="18" charset="0"/>
              </a:rPr>
              <a:t>W</a:t>
            </a:r>
            <a:r>
              <a:rPr lang="en-US" altLang="en-US" sz="2000">
                <a:cs typeface="Times New Roman" panose="02020603050405020304" pitchFamily="18" charset="0"/>
              </a:rPr>
              <a:t> with the properties that</a:t>
            </a:r>
          </a:p>
          <a:p>
            <a:pPr marL="1371600" lvl="2" indent="-457200" algn="just">
              <a:lnSpc>
                <a:spcPct val="90000"/>
              </a:lnSpc>
            </a:pPr>
            <a:r>
              <a:rPr lang="en-US" altLang="en-US" sz="1800">
                <a:cs typeface="Times New Roman" panose="02020603050405020304" pitchFamily="18" charset="0"/>
              </a:rPr>
              <a:t>(a) </a:t>
            </a:r>
            <a:r>
              <a:rPr lang="en-US" altLang="en-US" sz="1800" i="1">
                <a:cs typeface="Times New Roman" panose="02020603050405020304" pitchFamily="18" charset="0"/>
              </a:rPr>
              <a:t>W</a:t>
            </a:r>
            <a:r>
              <a:rPr lang="en-US" altLang="en-US" sz="1800">
                <a:cs typeface="Times New Roman" panose="02020603050405020304" pitchFamily="18" charset="0"/>
              </a:rPr>
              <a:t> </a:t>
            </a:r>
            <a:r>
              <a:rPr lang="en-US" altLang="en-US" sz="1800">
                <a:cs typeface="Times New Roman" panose="02020603050405020304" pitchFamily="18" charset="0"/>
                <a:sym typeface="Symbol" panose="05050102010706020507" pitchFamily="18" charset="2"/>
              </a:rPr>
              <a:t> </a:t>
            </a:r>
            <a:r>
              <a:rPr lang="en-US" altLang="en-US" sz="1800" i="1">
                <a:cs typeface="Times New Roman" panose="02020603050405020304" pitchFamily="18" charset="0"/>
              </a:rPr>
              <a:t>Y</a:t>
            </a:r>
            <a:r>
              <a:rPr lang="en-US" altLang="en-US" sz="1800">
                <a:cs typeface="Times New Roman" panose="02020603050405020304" pitchFamily="18" charset="0"/>
              </a:rPr>
              <a:t> is empty, (b) </a:t>
            </a:r>
            <a:r>
              <a:rPr lang="en-US" altLang="en-US" sz="1800" i="1">
                <a:cs typeface="Times New Roman" panose="02020603050405020304" pitchFamily="18" charset="0"/>
              </a:rPr>
              <a:t>W</a:t>
            </a:r>
            <a:r>
              <a:rPr lang="en-US" altLang="en-US" sz="1800">
                <a:cs typeface="Times New Roman" panose="02020603050405020304" pitchFamily="18" charset="0"/>
              </a:rPr>
              <a:t> </a:t>
            </a:r>
            <a:r>
              <a:rPr lang="en-US" altLang="en-US" sz="2000">
                <a:latin typeface="Times New Roman" panose="02020603050405020304" pitchFamily="18" charset="0"/>
                <a:cs typeface="Tahoma" panose="020B0604030504040204" pitchFamily="34" charset="0"/>
                <a:sym typeface="Wingdings 3" panose="05040102010807070707" pitchFamily="18" charset="2"/>
              </a:rPr>
              <a:t>–</a:t>
            </a:r>
            <a:r>
              <a:rPr lang="en-US" altLang="en-US" sz="2000">
                <a:cs typeface="Tahoma" panose="020B0604030504040204" pitchFamily="34" charset="0"/>
                <a:sym typeface="Wingdings 3" panose="05040102010807070707" pitchFamily="18" charset="2"/>
              </a:rPr>
              <a:t>&gt;</a:t>
            </a:r>
            <a:r>
              <a:rPr lang="en-US" altLang="en-US" sz="1800">
                <a:cs typeface="Times New Roman" panose="02020603050405020304" pitchFamily="18" charset="0"/>
              </a:rPr>
              <a:t> </a:t>
            </a:r>
            <a:r>
              <a:rPr lang="en-US" altLang="en-US" sz="1800" i="1">
                <a:cs typeface="Times New Roman" panose="02020603050405020304" pitchFamily="18" charset="0"/>
              </a:rPr>
              <a:t>Z</a:t>
            </a:r>
            <a:r>
              <a:rPr lang="en-US" altLang="en-US" sz="1800">
                <a:cs typeface="Times New Roman" panose="02020603050405020304" pitchFamily="18" charset="0"/>
              </a:rPr>
              <a:t>, and (c) </a:t>
            </a:r>
            <a:r>
              <a:rPr lang="en-US" altLang="en-US" sz="1800" i="1">
                <a:cs typeface="Times New Roman" panose="02020603050405020304" pitchFamily="18" charset="0"/>
              </a:rPr>
              <a:t>Y</a:t>
            </a:r>
            <a:r>
              <a:rPr lang="en-US" altLang="en-US" sz="1800">
                <a:cs typeface="Times New Roman" panose="02020603050405020304" pitchFamily="18" charset="0"/>
              </a:rPr>
              <a:t> </a:t>
            </a:r>
            <a:r>
              <a:rPr lang="en-US" altLang="en-US" sz="1800" i="1">
                <a:cs typeface="Times New Roman" panose="02020603050405020304" pitchFamily="18" charset="0"/>
                <a:sym typeface="Symbol" panose="05050102010706020507" pitchFamily="18" charset="2"/>
              </a:rPr>
              <a:t></a:t>
            </a:r>
            <a:r>
              <a:rPr lang="en-US" altLang="en-US" sz="1800">
                <a:cs typeface="Times New Roman" panose="02020603050405020304" pitchFamily="18" charset="0"/>
              </a:rPr>
              <a:t> </a:t>
            </a:r>
            <a:r>
              <a:rPr lang="en-US" altLang="en-US" sz="1800" i="1">
                <a:cs typeface="Times New Roman" panose="02020603050405020304" pitchFamily="18" charset="0"/>
              </a:rPr>
              <a:t>Z</a:t>
            </a:r>
            <a:r>
              <a:rPr lang="en-US" altLang="en-US" sz="1800">
                <a:cs typeface="Times New Roman" panose="02020603050405020304" pitchFamily="18" charset="0"/>
              </a:rPr>
              <a:t>, then   </a:t>
            </a:r>
            <a:r>
              <a:rPr lang="en-US" altLang="en-US" sz="1800" i="1">
                <a:cs typeface="Times New Roman" panose="02020603050405020304" pitchFamily="18" charset="0"/>
              </a:rPr>
              <a:t>X </a:t>
            </a:r>
            <a:r>
              <a:rPr lang="en-US" altLang="en-US" sz="2000">
                <a:latin typeface="Times New Roman" panose="02020603050405020304" pitchFamily="18" charset="0"/>
                <a:cs typeface="Tahoma" panose="020B0604030504040204" pitchFamily="34" charset="0"/>
                <a:sym typeface="Wingdings 3" panose="05040102010807070707" pitchFamily="18" charset="2"/>
              </a:rPr>
              <a:t>–</a:t>
            </a:r>
            <a:r>
              <a:rPr lang="en-US" altLang="en-US" sz="2000">
                <a:cs typeface="Tahoma" panose="020B0604030504040204" pitchFamily="34" charset="0"/>
                <a:sym typeface="Wingdings 3" panose="05040102010807070707" pitchFamily="18" charset="2"/>
              </a:rPr>
              <a:t>&gt;</a:t>
            </a:r>
            <a:r>
              <a:rPr lang="en-US" altLang="en-US" sz="1800">
                <a:cs typeface="Times New Roman" panose="02020603050405020304" pitchFamily="18" charset="0"/>
              </a:rPr>
              <a:t> </a:t>
            </a:r>
            <a:r>
              <a:rPr lang="en-US" altLang="en-US" sz="1800" i="1">
                <a:cs typeface="Times New Roman" panose="02020603050405020304" pitchFamily="18" charset="0"/>
              </a:rPr>
              <a:t>Z</a:t>
            </a:r>
            <a:r>
              <a:rPr lang="en-US" altLang="en-US" sz="1800">
                <a:cs typeface="Times New Roman" panose="02020603050405020304" pitchFamily="18" charset="0"/>
              </a:rPr>
              <a:t>.  </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a:t>Slide 11- </a:t>
            </a:r>
            <a:fld id="{EA19667C-6889-4594-8711-6DA728180F60}" type="slidenum">
              <a:rPr lang="en-US" altLang="en-US"/>
              <a:pPr/>
              <a:t>32</a:t>
            </a:fld>
            <a:endParaRPr lang="en-CA" altLang="en-US"/>
          </a:p>
        </p:txBody>
      </p:sp>
      <p:sp>
        <p:nvSpPr>
          <p:cNvPr id="815106" name="Rectangle 2"/>
          <p:cNvSpPr>
            <a:spLocks noGrp="1" noChangeArrowheads="1"/>
          </p:cNvSpPr>
          <p:nvPr>
            <p:ph type="title"/>
          </p:nvPr>
        </p:nvSpPr>
        <p:spPr>
          <a:xfrm>
            <a:off x="254000" y="215900"/>
            <a:ext cx="87122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sz="3200">
                <a:cs typeface="Times New Roman" panose="02020603050405020304" pitchFamily="18" charset="0"/>
              </a:rPr>
              <a:t>Multivalued Dependencies and Fourth Normal Form (4)</a:t>
            </a:r>
          </a:p>
        </p:txBody>
      </p:sp>
      <p:sp>
        <p:nvSpPr>
          <p:cNvPr id="815107" name="Rectangle 3"/>
          <p:cNvSpPr>
            <a:spLocks noGrp="1" noChangeArrowheads="1"/>
          </p:cNvSpPr>
          <p:nvPr>
            <p:ph type="body" idx="1"/>
          </p:nvPr>
        </p:nvSpPr>
        <p:spPr>
          <a:xfrm>
            <a:off x="254000" y="1574800"/>
            <a:ext cx="8204200" cy="4749800"/>
          </a:xfrm>
        </p:spPr>
        <p:txBody>
          <a:bodyPr/>
          <a:lstStyle/>
          <a:p>
            <a:pPr marL="609600" indent="-609600" algn="just">
              <a:lnSpc>
                <a:spcPct val="90000"/>
              </a:lnSpc>
              <a:buFont typeface="Wingdings" panose="05000000000000000000" pitchFamily="2" charset="2"/>
              <a:buNone/>
            </a:pPr>
            <a:r>
              <a:rPr lang="en-US" altLang="en-US" sz="2400" b="1" u="sng">
                <a:cs typeface="Times New Roman" panose="02020603050405020304" pitchFamily="18" charset="0"/>
              </a:rPr>
              <a:t>Definition:</a:t>
            </a:r>
            <a:r>
              <a:rPr lang="en-US" altLang="en-US" sz="2000" b="1">
                <a:cs typeface="Times New Roman" panose="02020603050405020304" pitchFamily="18" charset="0"/>
              </a:rPr>
              <a:t> </a:t>
            </a:r>
          </a:p>
          <a:p>
            <a:pPr marL="609600" indent="-609600" algn="just">
              <a:lnSpc>
                <a:spcPct val="90000"/>
              </a:lnSpc>
            </a:pPr>
            <a:r>
              <a:rPr lang="en-US" altLang="en-US" sz="2400">
                <a:cs typeface="Times New Roman" panose="02020603050405020304" pitchFamily="18" charset="0"/>
              </a:rPr>
              <a:t>A relation schema </a:t>
            </a:r>
            <a:r>
              <a:rPr lang="en-US" altLang="en-US" sz="2400" i="1">
                <a:cs typeface="Times New Roman" panose="02020603050405020304" pitchFamily="18" charset="0"/>
              </a:rPr>
              <a:t>R</a:t>
            </a:r>
            <a:r>
              <a:rPr lang="en-US" altLang="en-US" sz="2400">
                <a:cs typeface="Times New Roman" panose="02020603050405020304" pitchFamily="18" charset="0"/>
              </a:rPr>
              <a:t> is in </a:t>
            </a:r>
            <a:r>
              <a:rPr lang="en-US" altLang="en-US" sz="2400" b="1">
                <a:cs typeface="Times New Roman" panose="02020603050405020304" pitchFamily="18" charset="0"/>
              </a:rPr>
              <a:t>4NF</a:t>
            </a:r>
            <a:r>
              <a:rPr lang="en-US" altLang="en-US" sz="2400">
                <a:cs typeface="Times New Roman" panose="02020603050405020304" pitchFamily="18" charset="0"/>
              </a:rPr>
              <a:t> with respect to a set of dependencies </a:t>
            </a:r>
            <a:r>
              <a:rPr lang="en-US" altLang="en-US" sz="2400" i="1">
                <a:cs typeface="Times New Roman" panose="02020603050405020304" pitchFamily="18" charset="0"/>
              </a:rPr>
              <a:t>F</a:t>
            </a:r>
            <a:r>
              <a:rPr lang="en-US" altLang="en-US" sz="2400">
                <a:cs typeface="Times New Roman" panose="02020603050405020304" pitchFamily="18" charset="0"/>
              </a:rPr>
              <a:t> (that includes functional dependencies and multivalued dependencies) if, for every </a:t>
            </a:r>
            <a:r>
              <a:rPr lang="en-US" altLang="en-US" sz="2400" i="1">
                <a:cs typeface="Times New Roman" panose="02020603050405020304" pitchFamily="18" charset="0"/>
              </a:rPr>
              <a:t>nontrivial</a:t>
            </a:r>
            <a:r>
              <a:rPr lang="en-US" altLang="en-US" sz="2400">
                <a:cs typeface="Times New Roman" panose="02020603050405020304" pitchFamily="18" charset="0"/>
              </a:rPr>
              <a:t> multivalued dependency </a:t>
            </a:r>
            <a:r>
              <a:rPr lang="en-US" altLang="en-US" sz="2400" i="1">
                <a:cs typeface="Times New Roman" panose="02020603050405020304" pitchFamily="18" charset="0"/>
              </a:rPr>
              <a:t>X</a:t>
            </a:r>
            <a:r>
              <a:rPr lang="en-US" altLang="en-US" sz="2400">
                <a:cs typeface="Times New Roman" panose="02020603050405020304" pitchFamily="18" charset="0"/>
              </a:rPr>
              <a:t> </a:t>
            </a:r>
            <a:r>
              <a:rPr lang="en-US" altLang="en-US" sz="1800">
                <a:latin typeface="Times New Roman" panose="02020603050405020304" pitchFamily="18" charset="0"/>
                <a:cs typeface="Times New Roman" panose="02020603050405020304" pitchFamily="18" charset="0"/>
              </a:rPr>
              <a:t>—</a:t>
            </a:r>
            <a:r>
              <a:rPr lang="en-US" altLang="en-US" sz="1800">
                <a:cs typeface="Times New Roman" panose="02020603050405020304" pitchFamily="18" charset="0"/>
              </a:rPr>
              <a:t>&gt;&gt;</a:t>
            </a:r>
            <a:r>
              <a:rPr lang="en-US" altLang="en-US" sz="2400" i="1">
                <a:cs typeface="Times New Roman" panose="02020603050405020304" pitchFamily="18" charset="0"/>
              </a:rPr>
              <a:t> Y</a:t>
            </a:r>
            <a:r>
              <a:rPr lang="en-US" altLang="en-US" sz="2400">
                <a:cs typeface="Times New Roman" panose="02020603050405020304" pitchFamily="18" charset="0"/>
              </a:rPr>
              <a:t> in </a:t>
            </a:r>
            <a:r>
              <a:rPr lang="en-US" altLang="en-US" sz="2400" i="1">
                <a:cs typeface="Times New Roman" panose="02020603050405020304" pitchFamily="18" charset="0"/>
              </a:rPr>
              <a:t>F</a:t>
            </a:r>
            <a:r>
              <a:rPr lang="en-US" altLang="en-US" sz="2400" baseline="30000">
                <a:cs typeface="Times New Roman" panose="02020603050405020304" pitchFamily="18" charset="0"/>
              </a:rPr>
              <a:t>+</a:t>
            </a:r>
            <a:r>
              <a:rPr lang="en-US" altLang="en-US" sz="2400">
                <a:cs typeface="Times New Roman" panose="02020603050405020304" pitchFamily="18" charset="0"/>
              </a:rPr>
              <a:t>, </a:t>
            </a:r>
            <a:r>
              <a:rPr lang="en-US" altLang="en-US" sz="2400" i="1">
                <a:cs typeface="Times New Roman" panose="02020603050405020304" pitchFamily="18" charset="0"/>
              </a:rPr>
              <a:t>X</a:t>
            </a:r>
            <a:r>
              <a:rPr lang="en-US" altLang="en-US" sz="2400">
                <a:cs typeface="Times New Roman" panose="02020603050405020304" pitchFamily="18" charset="0"/>
              </a:rPr>
              <a:t> is a superkey for R.</a:t>
            </a:r>
          </a:p>
          <a:p>
            <a:pPr marL="990600" lvl="1" indent="-533400" algn="just">
              <a:lnSpc>
                <a:spcPct val="90000"/>
              </a:lnSpc>
            </a:pPr>
            <a:r>
              <a:rPr lang="en-US" altLang="en-US" sz="2200">
                <a:cs typeface="Times New Roman" panose="02020603050405020304" pitchFamily="18" charset="0"/>
              </a:rPr>
              <a:t>Note: </a:t>
            </a:r>
            <a:r>
              <a:rPr lang="en-US" altLang="en-US" sz="2200" i="1">
                <a:cs typeface="Times New Roman" panose="02020603050405020304" pitchFamily="18" charset="0"/>
              </a:rPr>
              <a:t>F</a:t>
            </a:r>
            <a:r>
              <a:rPr lang="en-US" altLang="en-US" sz="2200" baseline="30000">
                <a:cs typeface="Times New Roman" panose="02020603050405020304" pitchFamily="18" charset="0"/>
              </a:rPr>
              <a:t>+ </a:t>
            </a:r>
            <a:r>
              <a:rPr lang="en-US" altLang="en-US" sz="2200">
                <a:cs typeface="Times New Roman" panose="02020603050405020304" pitchFamily="18" charset="0"/>
              </a:rPr>
              <a:t>is the (complete) set of all dependencies (functional or multivalued) that will hold in every relation state </a:t>
            </a:r>
            <a:r>
              <a:rPr lang="en-US" altLang="en-US" sz="2200" i="1">
                <a:cs typeface="Times New Roman" panose="02020603050405020304" pitchFamily="18" charset="0"/>
              </a:rPr>
              <a:t>r</a:t>
            </a:r>
            <a:r>
              <a:rPr lang="en-US" altLang="en-US" sz="2200">
                <a:cs typeface="Times New Roman" panose="02020603050405020304" pitchFamily="18" charset="0"/>
              </a:rPr>
              <a:t> of </a:t>
            </a:r>
            <a:r>
              <a:rPr lang="en-US" altLang="en-US" sz="2200" i="1">
                <a:cs typeface="Times New Roman" panose="02020603050405020304" pitchFamily="18" charset="0"/>
              </a:rPr>
              <a:t>R</a:t>
            </a:r>
            <a:r>
              <a:rPr lang="en-US" altLang="en-US" sz="2200">
                <a:cs typeface="Times New Roman" panose="02020603050405020304" pitchFamily="18" charset="0"/>
              </a:rPr>
              <a:t> that satisfies </a:t>
            </a:r>
            <a:r>
              <a:rPr lang="en-US" altLang="en-US" sz="2200" i="1">
                <a:cs typeface="Times New Roman" panose="02020603050405020304" pitchFamily="18" charset="0"/>
              </a:rPr>
              <a:t>F</a:t>
            </a:r>
            <a:r>
              <a:rPr lang="en-US" altLang="en-US" sz="2200">
                <a:cs typeface="Times New Roman" panose="02020603050405020304" pitchFamily="18" charset="0"/>
              </a:rPr>
              <a:t>. It is also called the </a:t>
            </a:r>
            <a:r>
              <a:rPr lang="en-US" altLang="en-US" sz="2200" b="1">
                <a:cs typeface="Times New Roman" panose="02020603050405020304" pitchFamily="18" charset="0"/>
              </a:rPr>
              <a:t>closure</a:t>
            </a:r>
            <a:r>
              <a:rPr lang="en-US" altLang="en-US" sz="2200">
                <a:cs typeface="Times New Roman" panose="02020603050405020304" pitchFamily="18" charset="0"/>
              </a:rPr>
              <a:t> of </a:t>
            </a:r>
            <a:r>
              <a:rPr lang="en-US" altLang="en-US" sz="2200" i="1">
                <a:cs typeface="Times New Roman" panose="02020603050405020304" pitchFamily="18" charset="0"/>
              </a:rPr>
              <a:t>F</a:t>
            </a:r>
            <a:r>
              <a:rPr lang="en-US" altLang="en-US" sz="2200">
                <a:cs typeface="Times New Roman" panose="02020603050405020304" pitchFamily="18" charset="0"/>
              </a:rPr>
              <a:t>.</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r>
              <a:rPr lang="en-US" altLang="en-US"/>
              <a:t>Slide 11- </a:t>
            </a:r>
            <a:fld id="{70105B59-4D03-4F5F-A2E1-51D5E281D1B7}" type="slidenum">
              <a:rPr lang="en-US" altLang="en-US"/>
              <a:pPr/>
              <a:t>33</a:t>
            </a:fld>
            <a:endParaRPr lang="en-CA" altLang="en-US"/>
          </a:p>
        </p:txBody>
      </p:sp>
      <p:sp>
        <p:nvSpPr>
          <p:cNvPr id="817154" name="Rectangle 2"/>
          <p:cNvSpPr>
            <a:spLocks noGrp="1" noChangeArrowheads="1"/>
          </p:cNvSpPr>
          <p:nvPr>
            <p:ph type="title"/>
          </p:nvPr>
        </p:nvSpPr>
        <p:spPr/>
        <p:txBody>
          <a:bodyPr/>
          <a:lstStyle/>
          <a:p>
            <a:r>
              <a:rPr lang="en-US" altLang="en-US" sz="2800">
                <a:cs typeface="Times New Roman" panose="02020603050405020304" pitchFamily="18" charset="0"/>
              </a:rPr>
              <a:t>Multivalued Dependencies and Fourth Normal Form (5)</a:t>
            </a:r>
            <a:endParaRPr lang="en-US" altLang="en-US" sz="3200"/>
          </a:p>
        </p:txBody>
      </p:sp>
      <p:pic>
        <p:nvPicPr>
          <p:cNvPr id="817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741613"/>
            <a:ext cx="6959600" cy="388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7156" name="Text Box 4"/>
          <p:cNvSpPr txBox="1">
            <a:spLocks noChangeArrowheads="1"/>
          </p:cNvSpPr>
          <p:nvPr/>
        </p:nvSpPr>
        <p:spPr bwMode="auto">
          <a:xfrm>
            <a:off x="1447800" y="1511300"/>
            <a:ext cx="6172200" cy="1079500"/>
          </a:xfrm>
          <a:prstGeom prst="rect">
            <a:avLst/>
          </a:prstGeom>
          <a:solidFill>
            <a:srgbClr val="FFFF00"/>
          </a:solidFill>
          <a:ln w="9525"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anose="020B0604020202020204" pitchFamily="34" charset="0"/>
              </a:defRPr>
            </a:lvl1pPr>
            <a:lvl2pPr marL="914400" indent="-457200">
              <a:defRPr sz="2400">
                <a:solidFill>
                  <a:schemeClr val="tx1"/>
                </a:solidFill>
                <a:latin typeface="Arial" panose="020B0604020202020204" pitchFamily="34" charset="0"/>
              </a:defRPr>
            </a:lvl2pPr>
            <a:lvl3pPr marL="1371600" indent="-457200">
              <a:defRPr sz="2400">
                <a:solidFill>
                  <a:schemeClr val="tx1"/>
                </a:solidFill>
                <a:latin typeface="Arial" panose="020B0604020202020204" pitchFamily="34" charset="0"/>
              </a:defRPr>
            </a:lvl3pPr>
            <a:lvl4pPr marL="1828800" indent="-457200">
              <a:defRPr sz="2400">
                <a:solidFill>
                  <a:schemeClr val="tx1"/>
                </a:solidFill>
                <a:latin typeface="Arial" panose="020B0604020202020204" pitchFamily="34" charset="0"/>
              </a:defRPr>
            </a:lvl4pPr>
            <a:lvl5pPr marL="2286000" indent="-457200">
              <a:defRPr sz="2400">
                <a:solidFill>
                  <a:schemeClr val="tx1"/>
                </a:solidFill>
                <a:latin typeface="Arial" panose="020B0604020202020204" pitchFamily="34" charset="0"/>
              </a:defRPr>
            </a:lvl5pPr>
            <a:lvl6pPr marL="2743200" indent="-457200" fontAlgn="base">
              <a:spcBef>
                <a:spcPct val="0"/>
              </a:spcBef>
              <a:spcAft>
                <a:spcPct val="0"/>
              </a:spcAft>
              <a:defRPr sz="2400">
                <a:solidFill>
                  <a:schemeClr val="tx1"/>
                </a:solidFill>
                <a:latin typeface="Arial" panose="020B0604020202020204" pitchFamily="34" charset="0"/>
              </a:defRPr>
            </a:lvl6pPr>
            <a:lvl7pPr marL="3200400" indent="-457200" fontAlgn="base">
              <a:spcBef>
                <a:spcPct val="0"/>
              </a:spcBef>
              <a:spcAft>
                <a:spcPct val="0"/>
              </a:spcAft>
              <a:defRPr sz="2400">
                <a:solidFill>
                  <a:schemeClr val="tx1"/>
                </a:solidFill>
                <a:latin typeface="Arial" panose="020B0604020202020204" pitchFamily="34" charset="0"/>
              </a:defRPr>
            </a:lvl7pPr>
            <a:lvl8pPr marL="3657600" indent="-457200" fontAlgn="base">
              <a:spcBef>
                <a:spcPct val="0"/>
              </a:spcBef>
              <a:spcAft>
                <a:spcPct val="0"/>
              </a:spcAft>
              <a:defRPr sz="2400">
                <a:solidFill>
                  <a:schemeClr val="tx1"/>
                </a:solidFill>
                <a:latin typeface="Arial" panose="020B0604020202020204" pitchFamily="34" charset="0"/>
              </a:defRPr>
            </a:lvl8pPr>
            <a:lvl9pPr marL="4114800" indent="-457200" fontAlgn="base">
              <a:spcBef>
                <a:spcPct val="0"/>
              </a:spcBef>
              <a:spcAft>
                <a:spcPct val="0"/>
              </a:spcAft>
              <a:defRPr sz="2400">
                <a:solidFill>
                  <a:schemeClr val="tx1"/>
                </a:solidFill>
                <a:latin typeface="Arial" panose="020B0604020202020204" pitchFamily="34" charset="0"/>
              </a:defRPr>
            </a:lvl9pPr>
          </a:lstStyle>
          <a:p>
            <a:r>
              <a:rPr lang="en-US" altLang="en-US" sz="1600">
                <a:solidFill>
                  <a:srgbClr val="800000"/>
                </a:solidFill>
              </a:rPr>
              <a:t>Decomposing a relation state of EMP that is not in 4NF:</a:t>
            </a:r>
          </a:p>
          <a:p>
            <a:pPr>
              <a:buFontTx/>
              <a:buAutoNum type="alphaLcParenBoth"/>
            </a:pPr>
            <a:r>
              <a:rPr lang="en-US" altLang="en-US" sz="1600">
                <a:solidFill>
                  <a:srgbClr val="800000"/>
                </a:solidFill>
              </a:rPr>
              <a:t>EMP relation with additional tuples. </a:t>
            </a:r>
          </a:p>
          <a:p>
            <a:pPr>
              <a:buFontTx/>
              <a:buAutoNum type="alphaLcParenBoth"/>
            </a:pPr>
            <a:r>
              <a:rPr lang="en-US" altLang="en-US" sz="1600">
                <a:solidFill>
                  <a:srgbClr val="800000"/>
                </a:solidFill>
              </a:rPr>
              <a:t>Two corresponding 4NF relations EMP_PROJECTS and EMP_DEPENDENTS.</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a:t>Slide 11- </a:t>
            </a:r>
            <a:fld id="{A84F97C4-7D3F-4A38-903F-769D1D70F23D}" type="slidenum">
              <a:rPr lang="en-US" altLang="en-US"/>
              <a:pPr/>
              <a:t>34</a:t>
            </a:fld>
            <a:endParaRPr lang="en-CA" altLang="en-US"/>
          </a:p>
        </p:txBody>
      </p:sp>
      <p:sp>
        <p:nvSpPr>
          <p:cNvPr id="819202" name="Rectangle 2"/>
          <p:cNvSpPr>
            <a:spLocks noGrp="1" noChangeArrowheads="1"/>
          </p:cNvSpPr>
          <p:nvPr>
            <p:ph type="title"/>
          </p:nvPr>
        </p:nvSpPr>
        <p:spPr>
          <a:xfrm>
            <a:off x="254000" y="215900"/>
            <a:ext cx="87122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sz="2800">
                <a:cs typeface="Times New Roman" panose="02020603050405020304" pitchFamily="18" charset="0"/>
              </a:rPr>
              <a:t>Multivalued Dependencies and Fourth Normal Form (6)</a:t>
            </a:r>
          </a:p>
        </p:txBody>
      </p:sp>
      <p:sp>
        <p:nvSpPr>
          <p:cNvPr id="819203" name="Rectangle 3"/>
          <p:cNvSpPr>
            <a:spLocks noGrp="1" noChangeArrowheads="1"/>
          </p:cNvSpPr>
          <p:nvPr>
            <p:ph type="body" idx="1"/>
          </p:nvPr>
        </p:nvSpPr>
        <p:spPr>
          <a:xfrm>
            <a:off x="254000" y="1651000"/>
            <a:ext cx="8204200" cy="4673600"/>
          </a:xfrm>
        </p:spPr>
        <p:txBody>
          <a:bodyPr/>
          <a:lstStyle/>
          <a:p>
            <a:pPr marL="609600" indent="-609600" algn="just">
              <a:buFont typeface="Wingdings" panose="05000000000000000000" pitchFamily="2" charset="2"/>
              <a:buNone/>
            </a:pPr>
            <a:r>
              <a:rPr lang="en-US" altLang="en-US" b="1">
                <a:cs typeface="Times New Roman" panose="02020603050405020304" pitchFamily="18" charset="0"/>
              </a:rPr>
              <a:t>Lossless (Non-additive) Join Decomposition into 4NF Relations:</a:t>
            </a:r>
          </a:p>
          <a:p>
            <a:pPr marL="609600" indent="-609600" algn="just"/>
            <a:r>
              <a:rPr lang="en-US" altLang="en-US" b="1">
                <a:latin typeface="Bodega Sans" charset="0"/>
                <a:cs typeface="Times New Roman" panose="02020603050405020304" pitchFamily="18" charset="0"/>
              </a:rPr>
              <a:t>PROPERTY LJ1</a:t>
            </a:r>
            <a:r>
              <a:rPr lang="en-US" altLang="en-US" b="1">
                <a:latin typeface="MathematicalPi 4" pitchFamily="82" charset="0"/>
                <a:cs typeface="Times New Roman" panose="02020603050405020304" pitchFamily="18" charset="0"/>
              </a:rPr>
              <a:t>’</a:t>
            </a:r>
            <a:endParaRPr lang="en-US" altLang="en-US">
              <a:latin typeface="Bodega Sans" charset="0"/>
              <a:cs typeface="Times New Roman" panose="02020603050405020304" pitchFamily="18" charset="0"/>
            </a:endParaRPr>
          </a:p>
          <a:p>
            <a:pPr marL="990600" lvl="1" indent="-533400" algn="just"/>
            <a:r>
              <a:rPr lang="en-US" altLang="en-US" sz="2400">
                <a:cs typeface="Times New Roman" panose="02020603050405020304" pitchFamily="18" charset="0"/>
              </a:rPr>
              <a:t>The relation schemas </a:t>
            </a:r>
            <a:r>
              <a:rPr lang="en-US" altLang="en-US" sz="2400" i="1">
                <a:cs typeface="Times New Roman" panose="02020603050405020304" pitchFamily="18" charset="0"/>
              </a:rPr>
              <a:t>R</a:t>
            </a:r>
            <a:r>
              <a:rPr lang="en-US" altLang="en-US" sz="2400" baseline="-30000">
                <a:cs typeface="Times New Roman" panose="02020603050405020304" pitchFamily="18" charset="0"/>
              </a:rPr>
              <a:t>1</a:t>
            </a:r>
            <a:r>
              <a:rPr lang="en-US" altLang="en-US" sz="2400">
                <a:cs typeface="Times New Roman" panose="02020603050405020304" pitchFamily="18" charset="0"/>
              </a:rPr>
              <a:t> and </a:t>
            </a:r>
            <a:r>
              <a:rPr lang="en-US" altLang="en-US" sz="2400" i="1">
                <a:cs typeface="Times New Roman" panose="02020603050405020304" pitchFamily="18" charset="0"/>
              </a:rPr>
              <a:t>R</a:t>
            </a:r>
            <a:r>
              <a:rPr lang="en-US" altLang="en-US" sz="2400" baseline="-30000">
                <a:cs typeface="Times New Roman" panose="02020603050405020304" pitchFamily="18" charset="0"/>
              </a:rPr>
              <a:t>2</a:t>
            </a:r>
            <a:r>
              <a:rPr lang="en-US" altLang="en-US" sz="2400">
                <a:cs typeface="Times New Roman" panose="02020603050405020304" pitchFamily="18" charset="0"/>
              </a:rPr>
              <a:t> form a lossless (non-additive) join decomposition of </a:t>
            </a:r>
            <a:r>
              <a:rPr lang="en-US" altLang="en-US" sz="2400" i="1">
                <a:cs typeface="Times New Roman" panose="02020603050405020304" pitchFamily="18" charset="0"/>
              </a:rPr>
              <a:t>R</a:t>
            </a:r>
            <a:r>
              <a:rPr lang="en-US" altLang="en-US" sz="2400">
                <a:cs typeface="Times New Roman" panose="02020603050405020304" pitchFamily="18" charset="0"/>
              </a:rPr>
              <a:t> with respect to a set F of functional </a:t>
            </a:r>
            <a:r>
              <a:rPr lang="en-US" altLang="en-US" sz="2400" i="1">
                <a:cs typeface="Times New Roman" panose="02020603050405020304" pitchFamily="18" charset="0"/>
              </a:rPr>
              <a:t>and </a:t>
            </a:r>
            <a:r>
              <a:rPr lang="en-US" altLang="en-US" sz="2400">
                <a:cs typeface="Times New Roman" panose="02020603050405020304" pitchFamily="18" charset="0"/>
              </a:rPr>
              <a:t>multivalued dependencies if and only if </a:t>
            </a:r>
          </a:p>
          <a:p>
            <a:pPr marL="1371600" lvl="2" indent="-457200" algn="just"/>
            <a:r>
              <a:rPr lang="en-US" altLang="en-US" sz="2000">
                <a:cs typeface="Times New Roman" panose="02020603050405020304" pitchFamily="18" charset="0"/>
              </a:rPr>
              <a:t>(</a:t>
            </a:r>
            <a:r>
              <a:rPr lang="en-US" altLang="en-US" sz="2000" i="1">
                <a:cs typeface="Times New Roman" panose="02020603050405020304" pitchFamily="18" charset="0"/>
              </a:rPr>
              <a:t>R</a:t>
            </a:r>
            <a:r>
              <a:rPr lang="en-US" altLang="en-US" sz="2000" baseline="-30000">
                <a:cs typeface="Times New Roman" panose="02020603050405020304" pitchFamily="18" charset="0"/>
              </a:rPr>
              <a:t>1 </a:t>
            </a:r>
            <a:r>
              <a:rPr lang="en-US" altLang="en-US" sz="1800">
                <a:ea typeface="ヒラギノ角ゴ Pro W3" pitchFamily="1" charset="-128"/>
              </a:rPr>
              <a:t>∩</a:t>
            </a:r>
            <a:r>
              <a:rPr lang="en-US" altLang="en-US" sz="2000">
                <a:cs typeface="Times New Roman" panose="02020603050405020304" pitchFamily="18" charset="0"/>
              </a:rPr>
              <a:t>  </a:t>
            </a:r>
            <a:r>
              <a:rPr lang="en-US" altLang="en-US" sz="2000" i="1">
                <a:cs typeface="Times New Roman" panose="02020603050405020304" pitchFamily="18" charset="0"/>
              </a:rPr>
              <a:t>R</a:t>
            </a:r>
            <a:r>
              <a:rPr lang="en-US" altLang="en-US" sz="2000" baseline="-30000">
                <a:cs typeface="Times New Roman" panose="02020603050405020304" pitchFamily="18" charset="0"/>
              </a:rPr>
              <a:t>2</a:t>
            </a:r>
            <a:r>
              <a:rPr lang="en-US" altLang="en-US" sz="200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a:t>
            </a:r>
            <a:r>
              <a:rPr lang="en-US" altLang="en-US" sz="2000">
                <a:cs typeface="Times New Roman" panose="02020603050405020304" pitchFamily="18" charset="0"/>
              </a:rPr>
              <a:t>&gt;&gt; (</a:t>
            </a:r>
            <a:r>
              <a:rPr lang="en-US" altLang="en-US" sz="2000" i="1">
                <a:cs typeface="Times New Roman" panose="02020603050405020304" pitchFamily="18" charset="0"/>
              </a:rPr>
              <a:t>R</a:t>
            </a:r>
            <a:r>
              <a:rPr lang="en-US" altLang="en-US" sz="2000" baseline="-30000">
                <a:cs typeface="Times New Roman" panose="02020603050405020304" pitchFamily="18" charset="0"/>
              </a:rPr>
              <a:t>1</a:t>
            </a:r>
            <a:r>
              <a:rPr lang="en-US" altLang="en-US" sz="2000">
                <a:cs typeface="Times New Roman" panose="02020603050405020304" pitchFamily="18" charset="0"/>
              </a:rPr>
              <a:t> - </a:t>
            </a:r>
            <a:r>
              <a:rPr lang="en-US" altLang="en-US" sz="2000" i="1">
                <a:cs typeface="Times New Roman" panose="02020603050405020304" pitchFamily="18" charset="0"/>
              </a:rPr>
              <a:t>R</a:t>
            </a:r>
            <a:r>
              <a:rPr lang="en-US" altLang="en-US" sz="2000" baseline="-30000">
                <a:cs typeface="Times New Roman" panose="02020603050405020304" pitchFamily="18" charset="0"/>
              </a:rPr>
              <a:t>2</a:t>
            </a:r>
            <a:r>
              <a:rPr lang="en-US" altLang="en-US" sz="2000">
                <a:cs typeface="Times New Roman" panose="02020603050405020304" pitchFamily="18" charset="0"/>
              </a:rPr>
              <a:t>)</a:t>
            </a:r>
          </a:p>
          <a:p>
            <a:pPr marL="990600" lvl="1" indent="-533400" algn="just"/>
            <a:r>
              <a:rPr lang="en-US" altLang="en-US" sz="2400">
                <a:cs typeface="Times New Roman" panose="02020603050405020304" pitchFamily="18" charset="0"/>
              </a:rPr>
              <a:t>or by symmetry, if and only if </a:t>
            </a:r>
          </a:p>
          <a:p>
            <a:pPr marL="1371600" lvl="2" indent="-457200" algn="just"/>
            <a:r>
              <a:rPr lang="en-US" altLang="en-US" sz="2000">
                <a:cs typeface="Times New Roman" panose="02020603050405020304" pitchFamily="18" charset="0"/>
              </a:rPr>
              <a:t>(</a:t>
            </a:r>
            <a:r>
              <a:rPr lang="en-US" altLang="en-US" sz="2000" i="1">
                <a:cs typeface="Times New Roman" panose="02020603050405020304" pitchFamily="18" charset="0"/>
              </a:rPr>
              <a:t>R</a:t>
            </a:r>
            <a:r>
              <a:rPr lang="en-US" altLang="en-US" sz="2000" baseline="-30000">
                <a:cs typeface="Times New Roman" panose="02020603050405020304" pitchFamily="18" charset="0"/>
              </a:rPr>
              <a:t>1</a:t>
            </a:r>
            <a:r>
              <a:rPr lang="en-US" altLang="en-US" sz="2000">
                <a:cs typeface="Times New Roman" panose="02020603050405020304" pitchFamily="18" charset="0"/>
              </a:rPr>
              <a:t> </a:t>
            </a:r>
            <a:r>
              <a:rPr lang="en-US" altLang="en-US" sz="1800">
                <a:ea typeface="ヒラギノ角ゴ Pro W3" pitchFamily="1" charset="-128"/>
              </a:rPr>
              <a:t>∩</a:t>
            </a:r>
            <a:r>
              <a:rPr lang="en-US" altLang="en-US" sz="2000">
                <a:cs typeface="Times New Roman" panose="02020603050405020304" pitchFamily="18" charset="0"/>
              </a:rPr>
              <a:t> </a:t>
            </a:r>
            <a:r>
              <a:rPr lang="en-US" altLang="en-US" sz="2000" i="1">
                <a:cs typeface="Times New Roman" panose="02020603050405020304" pitchFamily="18" charset="0"/>
              </a:rPr>
              <a:t>R</a:t>
            </a:r>
            <a:r>
              <a:rPr lang="en-US" altLang="en-US" sz="2000" baseline="-30000">
                <a:cs typeface="Times New Roman" panose="02020603050405020304" pitchFamily="18" charset="0"/>
              </a:rPr>
              <a:t>2</a:t>
            </a:r>
            <a:r>
              <a:rPr lang="en-US" altLang="en-US" sz="200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a:t>
            </a:r>
            <a:r>
              <a:rPr lang="en-US" altLang="en-US" sz="2000">
                <a:cs typeface="Times New Roman" panose="02020603050405020304" pitchFamily="18" charset="0"/>
              </a:rPr>
              <a:t>&gt;&gt; (</a:t>
            </a:r>
            <a:r>
              <a:rPr lang="en-US" altLang="en-US" sz="2000" i="1">
                <a:cs typeface="Times New Roman" panose="02020603050405020304" pitchFamily="18" charset="0"/>
              </a:rPr>
              <a:t>R</a:t>
            </a:r>
            <a:r>
              <a:rPr lang="en-US" altLang="en-US" sz="2000" baseline="-30000">
                <a:cs typeface="Times New Roman" panose="02020603050405020304" pitchFamily="18" charset="0"/>
              </a:rPr>
              <a:t>2</a:t>
            </a:r>
            <a:r>
              <a:rPr lang="en-US" altLang="en-US" sz="2000">
                <a:cs typeface="Times New Roman" panose="02020603050405020304" pitchFamily="18" charset="0"/>
              </a:rPr>
              <a:t> - </a:t>
            </a:r>
            <a:r>
              <a:rPr lang="en-US" altLang="en-US" sz="2000" i="1">
                <a:cs typeface="Times New Roman" panose="02020603050405020304" pitchFamily="18" charset="0"/>
              </a:rPr>
              <a:t>R</a:t>
            </a:r>
            <a:r>
              <a:rPr lang="en-US" altLang="en-US" sz="2000" baseline="-30000">
                <a:cs typeface="Times New Roman" panose="02020603050405020304" pitchFamily="18" charset="0"/>
              </a:rPr>
              <a:t>1</a:t>
            </a:r>
            <a:r>
              <a:rPr lang="en-US" altLang="en-US" sz="2000">
                <a:cs typeface="Times New Roman" panose="02020603050405020304" pitchFamily="18" charset="0"/>
              </a:rPr>
              <a:t>)).</a:t>
            </a:r>
            <a:r>
              <a:rPr lang="en-US" altLang="en-US">
                <a:cs typeface="Times New Roman" panose="02020603050405020304" pitchFamily="18" charset="0"/>
              </a:rPr>
              <a:t> </a:t>
            </a:r>
            <a:r>
              <a:rPr lang="en-US" altLang="en-US" b="1">
                <a:cs typeface="Times New Roman" panose="02020603050405020304" pitchFamily="18" charset="0"/>
              </a:rPr>
              <a:t> </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a:t>Slide 11- </a:t>
            </a:r>
            <a:fld id="{57AA6DAA-C552-4D6D-AA26-5F592D83B78D}" type="slidenum">
              <a:rPr lang="en-US" altLang="en-US"/>
              <a:pPr/>
              <a:t>35</a:t>
            </a:fld>
            <a:endParaRPr lang="en-CA" altLang="en-US"/>
          </a:p>
        </p:txBody>
      </p:sp>
      <p:sp>
        <p:nvSpPr>
          <p:cNvPr id="821250" name="Rectangle 2"/>
          <p:cNvSpPr>
            <a:spLocks noGrp="1" noChangeArrowheads="1"/>
          </p:cNvSpPr>
          <p:nvPr>
            <p:ph type="title"/>
          </p:nvPr>
        </p:nvSpPr>
        <p:spPr>
          <a:xfrm>
            <a:off x="254000" y="215900"/>
            <a:ext cx="87122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sz="2800">
                <a:cs typeface="Times New Roman" panose="02020603050405020304" pitchFamily="18" charset="0"/>
              </a:rPr>
              <a:t>Multivalued Dependencies and Fourth Normal Form (7)</a:t>
            </a:r>
          </a:p>
        </p:txBody>
      </p:sp>
      <p:sp>
        <p:nvSpPr>
          <p:cNvPr id="821251" name="Rectangle 3"/>
          <p:cNvSpPr>
            <a:spLocks noGrp="1" noChangeArrowheads="1"/>
          </p:cNvSpPr>
          <p:nvPr>
            <p:ph type="body" idx="1"/>
          </p:nvPr>
        </p:nvSpPr>
        <p:spPr>
          <a:xfrm>
            <a:off x="228600" y="1574800"/>
            <a:ext cx="8229600" cy="4978400"/>
          </a:xfrm>
          <a:noFill/>
          <a:ln/>
          <a:extLst>
            <a:ext uri="{91240B29-F687-4F45-9708-019B960494DF}">
              <a14:hiddenLine xmlns:a14="http://schemas.microsoft.com/office/drawing/2010/main" w="9525">
                <a:solidFill>
                  <a:schemeClr val="tx1"/>
                </a:solidFill>
                <a:miter lim="800000"/>
                <a:headEnd/>
                <a:tailEnd/>
              </a14:hiddenLine>
            </a:ext>
          </a:extLst>
        </p:spPr>
        <p:txBody>
          <a:bodyPr/>
          <a:lstStyle/>
          <a:p>
            <a:pPr marL="609600" indent="-609600" algn="just">
              <a:buFont typeface="Wingdings" panose="05000000000000000000" pitchFamily="2" charset="2"/>
              <a:buNone/>
            </a:pPr>
            <a:r>
              <a:rPr lang="en-US" altLang="en-US" sz="2400" b="1">
                <a:cs typeface="Courier New" panose="02070309020205020404" pitchFamily="49" charset="0"/>
              </a:rPr>
              <a:t>Algorithm 11.5: </a:t>
            </a:r>
            <a:r>
              <a:rPr lang="en-US" altLang="en-US" sz="2400" b="1">
                <a:cs typeface="Times New Roman" panose="02020603050405020304" pitchFamily="18" charset="0"/>
              </a:rPr>
              <a:t>Relational decomposition into 4NF relations with non-additive join property</a:t>
            </a:r>
          </a:p>
          <a:p>
            <a:pPr marL="609600" indent="-609600" algn="just"/>
            <a:r>
              <a:rPr lang="en-US" altLang="en-US" sz="2000" b="1">
                <a:cs typeface="Times New Roman" panose="02020603050405020304" pitchFamily="18" charset="0"/>
              </a:rPr>
              <a:t>Input: </a:t>
            </a:r>
            <a:r>
              <a:rPr lang="en-US" altLang="en-US" sz="2000">
                <a:cs typeface="Times New Roman" panose="02020603050405020304" pitchFamily="18" charset="0"/>
              </a:rPr>
              <a:t>A universal relation R and a set of functional and multivalued dependencies F.</a:t>
            </a:r>
          </a:p>
          <a:p>
            <a:pPr marL="609600" indent="-609600" algn="just"/>
            <a:endParaRPr lang="en-US" altLang="en-US" sz="2000">
              <a:cs typeface="Times New Roman" panose="02020603050405020304" pitchFamily="18" charset="0"/>
            </a:endParaRPr>
          </a:p>
          <a:p>
            <a:pPr marL="609600" indent="-609600" algn="just">
              <a:buSzTx/>
              <a:buFont typeface="Wingdings" panose="05000000000000000000" pitchFamily="2" charset="2"/>
              <a:buAutoNum type="arabicPeriod"/>
            </a:pPr>
            <a:r>
              <a:rPr lang="en-US" altLang="en-US" sz="2000">
                <a:cs typeface="Times New Roman" panose="02020603050405020304" pitchFamily="18" charset="0"/>
              </a:rPr>
              <a:t>Set D := { R };</a:t>
            </a:r>
          </a:p>
          <a:p>
            <a:pPr marL="609600" indent="-609600" algn="just">
              <a:buSzTx/>
              <a:buFont typeface="Wingdings" panose="05000000000000000000" pitchFamily="2" charset="2"/>
              <a:buAutoNum type="arabicPeriod"/>
            </a:pPr>
            <a:r>
              <a:rPr lang="en-US" altLang="en-US" sz="2000">
                <a:cs typeface="Times New Roman" panose="02020603050405020304" pitchFamily="18" charset="0"/>
              </a:rPr>
              <a:t>While there is a relation schema </a:t>
            </a:r>
            <a:r>
              <a:rPr lang="en-US" altLang="en-US" sz="2000" i="1">
                <a:cs typeface="Times New Roman" panose="02020603050405020304" pitchFamily="18" charset="0"/>
              </a:rPr>
              <a:t>Q</a:t>
            </a:r>
            <a:r>
              <a:rPr lang="en-US" altLang="en-US" sz="2000">
                <a:cs typeface="Times New Roman" panose="02020603050405020304" pitchFamily="18" charset="0"/>
              </a:rPr>
              <a:t> in </a:t>
            </a:r>
            <a:r>
              <a:rPr lang="en-US" altLang="en-US" sz="2000" i="1">
                <a:cs typeface="Times New Roman" panose="02020603050405020304" pitchFamily="18" charset="0"/>
              </a:rPr>
              <a:t>D</a:t>
            </a:r>
            <a:r>
              <a:rPr lang="en-US" altLang="en-US" sz="2000">
                <a:cs typeface="Times New Roman" panose="02020603050405020304" pitchFamily="18" charset="0"/>
              </a:rPr>
              <a:t> that is not in 4NF do {</a:t>
            </a:r>
          </a:p>
          <a:p>
            <a:pPr marL="609600" indent="-609600" algn="just">
              <a:buSzTx/>
              <a:buFont typeface="Wingdings" panose="05000000000000000000" pitchFamily="2" charset="2"/>
              <a:buNone/>
            </a:pPr>
            <a:r>
              <a:rPr lang="en-US" altLang="en-US" sz="2000">
                <a:cs typeface="Times New Roman" panose="02020603050405020304" pitchFamily="18" charset="0"/>
              </a:rPr>
              <a:t>		choose a relation schema </a:t>
            </a:r>
            <a:r>
              <a:rPr lang="en-US" altLang="en-US" sz="2000" i="1">
                <a:cs typeface="Times New Roman" panose="02020603050405020304" pitchFamily="18" charset="0"/>
              </a:rPr>
              <a:t>Q</a:t>
            </a:r>
            <a:r>
              <a:rPr lang="en-US" altLang="en-US" sz="2000">
                <a:cs typeface="Times New Roman" panose="02020603050405020304" pitchFamily="18" charset="0"/>
              </a:rPr>
              <a:t> in </a:t>
            </a:r>
            <a:r>
              <a:rPr lang="en-US" altLang="en-US" sz="2000" i="1">
                <a:cs typeface="Times New Roman" panose="02020603050405020304" pitchFamily="18" charset="0"/>
              </a:rPr>
              <a:t>D</a:t>
            </a:r>
            <a:r>
              <a:rPr lang="en-US" altLang="en-US" sz="2000">
                <a:cs typeface="Times New Roman" panose="02020603050405020304" pitchFamily="18" charset="0"/>
              </a:rPr>
              <a:t> that is not in 4NF;</a:t>
            </a:r>
          </a:p>
          <a:p>
            <a:pPr marL="609600" indent="-609600" algn="just">
              <a:buFont typeface="Wingdings" panose="05000000000000000000" pitchFamily="2" charset="2"/>
              <a:buNone/>
            </a:pPr>
            <a:r>
              <a:rPr lang="en-US" altLang="en-US" sz="2000">
                <a:cs typeface="Times New Roman" panose="02020603050405020304" pitchFamily="18" charset="0"/>
              </a:rPr>
              <a:t>		find a nontrivial MVD </a:t>
            </a:r>
            <a:r>
              <a:rPr lang="en-US" altLang="en-US" sz="2000" i="1">
                <a:cs typeface="Times New Roman" panose="02020603050405020304" pitchFamily="18" charset="0"/>
              </a:rPr>
              <a:t>X</a:t>
            </a:r>
            <a:r>
              <a:rPr lang="en-US" altLang="en-US" sz="2000">
                <a:cs typeface="Times New Roman" panose="02020603050405020304" pitchFamily="18" charset="0"/>
              </a:rPr>
              <a:t> </a:t>
            </a:r>
            <a:r>
              <a:rPr lang="en-US" altLang="en-US" sz="1800">
                <a:latin typeface="Times New Roman" panose="02020603050405020304" pitchFamily="18" charset="0"/>
                <a:cs typeface="Times New Roman" panose="02020603050405020304" pitchFamily="18" charset="0"/>
              </a:rPr>
              <a:t>—</a:t>
            </a:r>
            <a:r>
              <a:rPr lang="en-US" altLang="en-US" sz="1800">
                <a:cs typeface="Times New Roman" panose="02020603050405020304" pitchFamily="18" charset="0"/>
              </a:rPr>
              <a:t>&gt;&gt;</a:t>
            </a:r>
            <a:r>
              <a:rPr lang="en-US" altLang="en-US" sz="2000" i="1">
                <a:cs typeface="Times New Roman" panose="02020603050405020304" pitchFamily="18" charset="0"/>
              </a:rPr>
              <a:t> Y</a:t>
            </a:r>
            <a:r>
              <a:rPr lang="en-US" altLang="en-US" sz="2000">
                <a:cs typeface="Times New Roman" panose="02020603050405020304" pitchFamily="18" charset="0"/>
              </a:rPr>
              <a:t> in </a:t>
            </a:r>
            <a:r>
              <a:rPr lang="en-US" altLang="en-US" sz="2000" i="1">
                <a:cs typeface="Times New Roman" panose="02020603050405020304" pitchFamily="18" charset="0"/>
              </a:rPr>
              <a:t>Q</a:t>
            </a:r>
            <a:r>
              <a:rPr lang="en-US" altLang="en-US" sz="2000">
                <a:cs typeface="Times New Roman" panose="02020603050405020304" pitchFamily="18" charset="0"/>
              </a:rPr>
              <a:t> that violates 4NF;</a:t>
            </a:r>
          </a:p>
          <a:p>
            <a:pPr marL="609600" indent="-609600">
              <a:buFont typeface="Wingdings" panose="05000000000000000000" pitchFamily="2" charset="2"/>
              <a:buNone/>
            </a:pPr>
            <a:r>
              <a:rPr lang="en-US" altLang="en-US" sz="2000">
                <a:cs typeface="Times New Roman" panose="02020603050405020304" pitchFamily="18" charset="0"/>
              </a:rPr>
              <a:t>		replace </a:t>
            </a:r>
            <a:r>
              <a:rPr lang="en-US" altLang="en-US" sz="2000" i="1">
                <a:cs typeface="Times New Roman" panose="02020603050405020304" pitchFamily="18" charset="0"/>
              </a:rPr>
              <a:t>Q</a:t>
            </a:r>
            <a:r>
              <a:rPr lang="en-US" altLang="en-US" sz="2000">
                <a:cs typeface="Times New Roman" panose="02020603050405020304" pitchFamily="18" charset="0"/>
              </a:rPr>
              <a:t> in </a:t>
            </a:r>
            <a:r>
              <a:rPr lang="en-US" altLang="en-US" sz="2000" i="1">
                <a:cs typeface="Times New Roman" panose="02020603050405020304" pitchFamily="18" charset="0"/>
              </a:rPr>
              <a:t>D</a:t>
            </a:r>
            <a:r>
              <a:rPr lang="en-US" altLang="en-US" sz="2000">
                <a:cs typeface="Times New Roman" panose="02020603050405020304" pitchFamily="18" charset="0"/>
              </a:rPr>
              <a:t> by two relation schemas (</a:t>
            </a:r>
            <a:r>
              <a:rPr lang="en-US" altLang="en-US" sz="2000" i="1">
                <a:cs typeface="Times New Roman" panose="02020603050405020304" pitchFamily="18" charset="0"/>
              </a:rPr>
              <a:t>Q</a:t>
            </a:r>
            <a:r>
              <a:rPr lang="en-US" altLang="en-US" sz="2000">
                <a:cs typeface="Times New Roman" panose="02020603050405020304" pitchFamily="18" charset="0"/>
              </a:rPr>
              <a:t> - </a:t>
            </a:r>
            <a:r>
              <a:rPr lang="en-US" altLang="en-US" sz="2000" i="1">
                <a:cs typeface="Times New Roman" panose="02020603050405020304" pitchFamily="18" charset="0"/>
              </a:rPr>
              <a:t>Y</a:t>
            </a:r>
            <a:r>
              <a:rPr lang="en-US" altLang="en-US" sz="2000">
                <a:cs typeface="Times New Roman" panose="02020603050405020304" pitchFamily="18" charset="0"/>
              </a:rPr>
              <a:t>) and (</a:t>
            </a:r>
            <a:r>
              <a:rPr lang="en-US" altLang="en-US" sz="2000" i="1">
                <a:cs typeface="Times New Roman" panose="02020603050405020304" pitchFamily="18" charset="0"/>
              </a:rPr>
              <a:t>X</a:t>
            </a:r>
            <a:r>
              <a:rPr lang="en-US" altLang="en-US" sz="2000">
                <a:cs typeface="Times New Roman" panose="02020603050405020304" pitchFamily="18" charset="0"/>
              </a:rPr>
              <a:t> </a:t>
            </a:r>
            <a:r>
              <a:rPr lang="en-US" altLang="en-US" sz="2000">
                <a:latin typeface="Lucida Grande" pitchFamily="1" charset="0"/>
                <a:cs typeface="Arial" panose="020B0604020202020204" pitchFamily="34" charset="0"/>
              </a:rPr>
              <a:t>υ</a:t>
            </a:r>
            <a:r>
              <a:rPr lang="en-US" altLang="en-US" sz="2000">
                <a:cs typeface="Times New Roman" panose="02020603050405020304" pitchFamily="18" charset="0"/>
              </a:rPr>
              <a:t> </a:t>
            </a:r>
            <a:r>
              <a:rPr lang="en-US" altLang="en-US" sz="2000" i="1">
                <a:cs typeface="Times New Roman" panose="02020603050405020304" pitchFamily="18" charset="0"/>
              </a:rPr>
              <a:t>Y</a:t>
            </a:r>
            <a:r>
              <a:rPr lang="en-US" altLang="en-US" sz="2000">
                <a:cs typeface="Times New Roman" panose="02020603050405020304" pitchFamily="18" charset="0"/>
              </a:rPr>
              <a:t>);</a:t>
            </a:r>
          </a:p>
          <a:p>
            <a:pPr marL="609600" indent="-609600" algn="just">
              <a:buFont typeface="Wingdings" panose="05000000000000000000" pitchFamily="2" charset="2"/>
              <a:buNone/>
            </a:pPr>
            <a:r>
              <a:rPr lang="en-US" altLang="en-US" sz="2000">
                <a:cs typeface="Times New Roman" panose="02020603050405020304" pitchFamily="18" charset="0"/>
              </a:rPr>
              <a:t>	}; </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a:t>Slide 11- </a:t>
            </a:r>
            <a:fld id="{6AFC3A9D-CDE9-4934-872C-DA383ADF869D}" type="slidenum">
              <a:rPr lang="en-US" altLang="en-US"/>
              <a:pPr/>
              <a:t>36</a:t>
            </a:fld>
            <a:endParaRPr lang="en-CA" altLang="en-US"/>
          </a:p>
        </p:txBody>
      </p:sp>
      <p:sp>
        <p:nvSpPr>
          <p:cNvPr id="823298" name="Rectangle 2"/>
          <p:cNvSpPr>
            <a:spLocks noGrp="1" noChangeArrowheads="1"/>
          </p:cNvSpPr>
          <p:nvPr>
            <p:ph type="title"/>
          </p:nvPr>
        </p:nvSpPr>
        <p:spPr>
          <a:xfrm>
            <a:off x="254000" y="215900"/>
            <a:ext cx="87122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sz="2800">
                <a:cs typeface="Times New Roman" panose="02020603050405020304" pitchFamily="18" charset="0"/>
              </a:rPr>
              <a:t>4. Join Dependencies and Fifth Normal Form (1)</a:t>
            </a:r>
          </a:p>
        </p:txBody>
      </p:sp>
      <p:sp>
        <p:nvSpPr>
          <p:cNvPr id="823299" name="Rectangle 3"/>
          <p:cNvSpPr>
            <a:spLocks noGrp="1" noChangeArrowheads="1"/>
          </p:cNvSpPr>
          <p:nvPr>
            <p:ph type="body" idx="1"/>
          </p:nvPr>
        </p:nvSpPr>
        <p:spPr>
          <a:xfrm>
            <a:off x="228600" y="1574800"/>
            <a:ext cx="8305800" cy="4749800"/>
          </a:xfrm>
        </p:spPr>
        <p:txBody>
          <a:bodyPr/>
          <a:lstStyle/>
          <a:p>
            <a:pPr marL="609600" indent="-609600" algn="just">
              <a:buFont typeface="Wingdings" panose="05000000000000000000" pitchFamily="2" charset="2"/>
              <a:buNone/>
            </a:pPr>
            <a:r>
              <a:rPr lang="en-US" altLang="en-US" sz="2400" b="1" u="sng">
                <a:cs typeface="Times New Roman" panose="02020603050405020304" pitchFamily="18" charset="0"/>
              </a:rPr>
              <a:t>Definition:</a:t>
            </a:r>
            <a:r>
              <a:rPr lang="en-US" altLang="en-US" sz="2400" b="1">
                <a:cs typeface="Times New Roman" panose="02020603050405020304" pitchFamily="18" charset="0"/>
              </a:rPr>
              <a:t> </a:t>
            </a:r>
          </a:p>
          <a:p>
            <a:pPr marL="609600" indent="-609600" algn="just"/>
            <a:r>
              <a:rPr lang="en-US" altLang="en-US" sz="2400">
                <a:cs typeface="Times New Roman" panose="02020603050405020304" pitchFamily="18" charset="0"/>
              </a:rPr>
              <a:t>A </a:t>
            </a:r>
            <a:r>
              <a:rPr lang="en-US" altLang="en-US" sz="2400" b="1">
                <a:cs typeface="Times New Roman" panose="02020603050405020304" pitchFamily="18" charset="0"/>
              </a:rPr>
              <a:t>join dependency</a:t>
            </a:r>
            <a:r>
              <a:rPr lang="en-US" altLang="en-US" sz="2400">
                <a:cs typeface="Times New Roman" panose="02020603050405020304" pitchFamily="18" charset="0"/>
              </a:rPr>
              <a:t> (</a:t>
            </a:r>
            <a:r>
              <a:rPr lang="en-US" altLang="en-US" sz="2400" b="1">
                <a:cs typeface="Times New Roman" panose="02020603050405020304" pitchFamily="18" charset="0"/>
              </a:rPr>
              <a:t>JD</a:t>
            </a:r>
            <a:r>
              <a:rPr lang="en-US" altLang="en-US" sz="2400">
                <a:cs typeface="Times New Roman" panose="02020603050405020304" pitchFamily="18" charset="0"/>
              </a:rPr>
              <a:t>), denoted by JD(</a:t>
            </a:r>
            <a:r>
              <a:rPr lang="en-US" altLang="en-US" sz="2400" i="1">
                <a:cs typeface="Times New Roman" panose="02020603050405020304" pitchFamily="18" charset="0"/>
              </a:rPr>
              <a:t>R</a:t>
            </a:r>
            <a:r>
              <a:rPr lang="en-US" altLang="en-US" sz="2400" baseline="-30000">
                <a:cs typeface="Times New Roman" panose="02020603050405020304" pitchFamily="18" charset="0"/>
              </a:rPr>
              <a:t>1</a:t>
            </a:r>
            <a:r>
              <a:rPr lang="en-US" altLang="en-US" sz="2400">
                <a:cs typeface="Times New Roman" panose="02020603050405020304" pitchFamily="18" charset="0"/>
              </a:rPr>
              <a:t>, </a:t>
            </a:r>
            <a:r>
              <a:rPr lang="en-US" altLang="en-US" sz="2400" i="1">
                <a:cs typeface="Times New Roman" panose="02020603050405020304" pitchFamily="18" charset="0"/>
              </a:rPr>
              <a:t>R</a:t>
            </a:r>
            <a:r>
              <a:rPr lang="en-US" altLang="en-US" sz="2400" baseline="-30000">
                <a:cs typeface="Times New Roman" panose="02020603050405020304" pitchFamily="18" charset="0"/>
              </a:rPr>
              <a:t>2</a:t>
            </a:r>
            <a:r>
              <a:rPr lang="en-US" altLang="en-US" sz="2400">
                <a:cs typeface="Times New Roman" panose="02020603050405020304" pitchFamily="18" charset="0"/>
              </a:rPr>
              <a:t>, ..., </a:t>
            </a:r>
            <a:r>
              <a:rPr lang="en-US" altLang="en-US" sz="2400" i="1">
                <a:cs typeface="Times New Roman" panose="02020603050405020304" pitchFamily="18" charset="0"/>
              </a:rPr>
              <a:t>R</a:t>
            </a:r>
            <a:r>
              <a:rPr lang="en-US" altLang="en-US" sz="2400" baseline="-30000">
                <a:cs typeface="Times New Roman" panose="02020603050405020304" pitchFamily="18" charset="0"/>
              </a:rPr>
              <a:t>n</a:t>
            </a:r>
            <a:r>
              <a:rPr lang="en-US" altLang="en-US" sz="2400">
                <a:cs typeface="Times New Roman" panose="02020603050405020304" pitchFamily="18" charset="0"/>
              </a:rPr>
              <a:t>), specified on relation schema </a:t>
            </a:r>
            <a:r>
              <a:rPr lang="en-US" altLang="en-US" sz="2400" i="1">
                <a:cs typeface="Times New Roman" panose="02020603050405020304" pitchFamily="18" charset="0"/>
              </a:rPr>
              <a:t>R</a:t>
            </a:r>
            <a:r>
              <a:rPr lang="en-US" altLang="en-US" sz="2400">
                <a:cs typeface="Times New Roman" panose="02020603050405020304" pitchFamily="18" charset="0"/>
              </a:rPr>
              <a:t>, specifies a constraint on the states </a:t>
            </a:r>
            <a:r>
              <a:rPr lang="en-US" altLang="en-US" sz="2400" i="1">
                <a:cs typeface="Times New Roman" panose="02020603050405020304" pitchFamily="18" charset="0"/>
              </a:rPr>
              <a:t>r</a:t>
            </a:r>
            <a:r>
              <a:rPr lang="en-US" altLang="en-US" sz="2400">
                <a:cs typeface="Times New Roman" panose="02020603050405020304" pitchFamily="18" charset="0"/>
              </a:rPr>
              <a:t> of </a:t>
            </a:r>
            <a:r>
              <a:rPr lang="en-US" altLang="en-US" sz="2400" i="1">
                <a:cs typeface="Times New Roman" panose="02020603050405020304" pitchFamily="18" charset="0"/>
              </a:rPr>
              <a:t>R</a:t>
            </a:r>
            <a:r>
              <a:rPr lang="en-US" altLang="en-US" sz="2400">
                <a:cs typeface="Times New Roman" panose="02020603050405020304" pitchFamily="18" charset="0"/>
              </a:rPr>
              <a:t>.</a:t>
            </a:r>
          </a:p>
          <a:p>
            <a:pPr marL="990600" lvl="1" indent="-533400" algn="just"/>
            <a:r>
              <a:rPr lang="en-US" altLang="en-US" sz="2200">
                <a:cs typeface="Times New Roman" panose="02020603050405020304" pitchFamily="18" charset="0"/>
              </a:rPr>
              <a:t>The constraint states that every legal state </a:t>
            </a:r>
            <a:r>
              <a:rPr lang="en-US" altLang="en-US" sz="2200" i="1">
                <a:cs typeface="Times New Roman" panose="02020603050405020304" pitchFamily="18" charset="0"/>
              </a:rPr>
              <a:t>r</a:t>
            </a:r>
            <a:r>
              <a:rPr lang="en-US" altLang="en-US" sz="2200">
                <a:cs typeface="Times New Roman" panose="02020603050405020304" pitchFamily="18" charset="0"/>
              </a:rPr>
              <a:t> of </a:t>
            </a:r>
            <a:r>
              <a:rPr lang="en-US" altLang="en-US" sz="2200" i="1">
                <a:cs typeface="Times New Roman" panose="02020603050405020304" pitchFamily="18" charset="0"/>
              </a:rPr>
              <a:t>R</a:t>
            </a:r>
            <a:r>
              <a:rPr lang="en-US" altLang="en-US" sz="2200">
                <a:cs typeface="Times New Roman" panose="02020603050405020304" pitchFamily="18" charset="0"/>
              </a:rPr>
              <a:t> should have a non-additive join decomposition into </a:t>
            </a:r>
            <a:r>
              <a:rPr lang="en-US" altLang="en-US" sz="2200" i="1">
                <a:cs typeface="Times New Roman" panose="02020603050405020304" pitchFamily="18" charset="0"/>
              </a:rPr>
              <a:t>R</a:t>
            </a:r>
            <a:r>
              <a:rPr lang="en-US" altLang="en-US" sz="2200" baseline="-30000">
                <a:cs typeface="Times New Roman" panose="02020603050405020304" pitchFamily="18" charset="0"/>
              </a:rPr>
              <a:t>1</a:t>
            </a:r>
            <a:r>
              <a:rPr lang="en-US" altLang="en-US" sz="2200">
                <a:cs typeface="Times New Roman" panose="02020603050405020304" pitchFamily="18" charset="0"/>
              </a:rPr>
              <a:t>, </a:t>
            </a:r>
            <a:r>
              <a:rPr lang="en-US" altLang="en-US" sz="2200" i="1">
                <a:cs typeface="Times New Roman" panose="02020603050405020304" pitchFamily="18" charset="0"/>
              </a:rPr>
              <a:t>R</a:t>
            </a:r>
            <a:r>
              <a:rPr lang="en-US" altLang="en-US" sz="2200" baseline="-30000">
                <a:cs typeface="Times New Roman" panose="02020603050405020304" pitchFamily="18" charset="0"/>
              </a:rPr>
              <a:t>2</a:t>
            </a:r>
            <a:r>
              <a:rPr lang="en-US" altLang="en-US" sz="2200">
                <a:cs typeface="Times New Roman" panose="02020603050405020304" pitchFamily="18" charset="0"/>
              </a:rPr>
              <a:t>, ..., </a:t>
            </a:r>
            <a:r>
              <a:rPr lang="en-US" altLang="en-US" sz="2200" i="1">
                <a:cs typeface="Times New Roman" panose="02020603050405020304" pitchFamily="18" charset="0"/>
              </a:rPr>
              <a:t>R</a:t>
            </a:r>
            <a:r>
              <a:rPr lang="en-US" altLang="en-US" sz="2200" baseline="-30000">
                <a:cs typeface="Times New Roman" panose="02020603050405020304" pitchFamily="18" charset="0"/>
              </a:rPr>
              <a:t>n</a:t>
            </a:r>
            <a:r>
              <a:rPr lang="en-US" altLang="en-US" sz="2200">
                <a:cs typeface="Times New Roman" panose="02020603050405020304" pitchFamily="18" charset="0"/>
              </a:rPr>
              <a:t>; that is, for every such </a:t>
            </a:r>
            <a:r>
              <a:rPr lang="en-US" altLang="en-US" sz="2200" i="1">
                <a:cs typeface="Times New Roman" panose="02020603050405020304" pitchFamily="18" charset="0"/>
              </a:rPr>
              <a:t>r</a:t>
            </a:r>
            <a:r>
              <a:rPr lang="en-US" altLang="en-US" sz="2200">
                <a:cs typeface="Times New Roman" panose="02020603050405020304" pitchFamily="18" charset="0"/>
              </a:rPr>
              <a:t> we have</a:t>
            </a:r>
          </a:p>
          <a:p>
            <a:pPr marL="990600" lvl="1" indent="-533400" algn="just"/>
            <a:r>
              <a:rPr lang="en-US" altLang="en-US" sz="2200">
                <a:cs typeface="Times New Roman" panose="02020603050405020304" pitchFamily="18" charset="0"/>
              </a:rPr>
              <a:t>		* (</a:t>
            </a:r>
            <a:r>
              <a:rPr lang="en-US" altLang="en-US" sz="2200">
                <a:latin typeface="Symbol" panose="05050102010706020507" pitchFamily="18" charset="2"/>
              </a:rPr>
              <a:t></a:t>
            </a:r>
            <a:r>
              <a:rPr lang="en-US" altLang="en-US" sz="2200" i="1" baseline="-30000">
                <a:cs typeface="Times New Roman" panose="02020603050405020304" pitchFamily="18" charset="0"/>
              </a:rPr>
              <a:t>R1</a:t>
            </a:r>
            <a:r>
              <a:rPr lang="en-US" altLang="en-US" sz="2200">
                <a:cs typeface="Times New Roman" panose="02020603050405020304" pitchFamily="18" charset="0"/>
              </a:rPr>
              <a:t>(</a:t>
            </a:r>
            <a:r>
              <a:rPr lang="en-US" altLang="en-US" sz="2200" i="1">
                <a:cs typeface="Times New Roman" panose="02020603050405020304" pitchFamily="18" charset="0"/>
              </a:rPr>
              <a:t>r</a:t>
            </a:r>
            <a:r>
              <a:rPr lang="en-US" altLang="en-US" sz="2200">
                <a:cs typeface="Times New Roman" panose="02020603050405020304" pitchFamily="18" charset="0"/>
              </a:rPr>
              <a:t>), </a:t>
            </a:r>
            <a:r>
              <a:rPr lang="en-US" altLang="en-US" sz="2200">
                <a:latin typeface="Symbol" panose="05050102010706020507" pitchFamily="18" charset="2"/>
              </a:rPr>
              <a:t></a:t>
            </a:r>
            <a:r>
              <a:rPr lang="en-US" altLang="en-US" sz="2200" i="1" baseline="-30000">
                <a:cs typeface="Times New Roman" panose="02020603050405020304" pitchFamily="18" charset="0"/>
              </a:rPr>
              <a:t>R2</a:t>
            </a:r>
            <a:r>
              <a:rPr lang="en-US" altLang="en-US" sz="2200">
                <a:cs typeface="Times New Roman" panose="02020603050405020304" pitchFamily="18" charset="0"/>
              </a:rPr>
              <a:t>(</a:t>
            </a:r>
            <a:r>
              <a:rPr lang="en-US" altLang="en-US" sz="2200" i="1">
                <a:cs typeface="Times New Roman" panose="02020603050405020304" pitchFamily="18" charset="0"/>
              </a:rPr>
              <a:t>r</a:t>
            </a:r>
            <a:r>
              <a:rPr lang="en-US" altLang="en-US" sz="2200">
                <a:cs typeface="Times New Roman" panose="02020603050405020304" pitchFamily="18" charset="0"/>
              </a:rPr>
              <a:t>), ..., </a:t>
            </a:r>
            <a:r>
              <a:rPr lang="en-US" altLang="en-US" sz="2200">
                <a:latin typeface="Symbol" panose="05050102010706020507" pitchFamily="18" charset="2"/>
              </a:rPr>
              <a:t></a:t>
            </a:r>
            <a:r>
              <a:rPr lang="en-US" altLang="en-US" sz="2200" i="1" baseline="-30000">
                <a:cs typeface="Times New Roman" panose="02020603050405020304" pitchFamily="18" charset="0"/>
              </a:rPr>
              <a:t>Rn</a:t>
            </a:r>
            <a:r>
              <a:rPr lang="en-US" altLang="en-US" sz="2200">
                <a:cs typeface="Times New Roman" panose="02020603050405020304" pitchFamily="18" charset="0"/>
              </a:rPr>
              <a:t>(</a:t>
            </a:r>
            <a:r>
              <a:rPr lang="en-US" altLang="en-US" sz="2200" i="1">
                <a:cs typeface="Times New Roman" panose="02020603050405020304" pitchFamily="18" charset="0"/>
              </a:rPr>
              <a:t>r</a:t>
            </a:r>
            <a:r>
              <a:rPr lang="en-US" altLang="en-US" sz="2200">
                <a:cs typeface="Times New Roman" panose="02020603050405020304" pitchFamily="18" charset="0"/>
              </a:rPr>
              <a:t>)) = </a:t>
            </a:r>
            <a:r>
              <a:rPr lang="en-US" altLang="en-US" sz="2200" i="1">
                <a:cs typeface="Times New Roman" panose="02020603050405020304" pitchFamily="18" charset="0"/>
              </a:rPr>
              <a:t>r</a:t>
            </a:r>
          </a:p>
          <a:p>
            <a:pPr marL="609600" indent="-609600" algn="just">
              <a:buFont typeface="Wingdings" panose="05000000000000000000" pitchFamily="2" charset="2"/>
              <a:buNone/>
            </a:pPr>
            <a:r>
              <a:rPr lang="en-US" altLang="en-US" sz="2400" i="1">
                <a:cs typeface="Times New Roman" panose="02020603050405020304" pitchFamily="18" charset="0"/>
              </a:rPr>
              <a:t>	</a:t>
            </a:r>
            <a:r>
              <a:rPr lang="en-US" altLang="en-US" sz="2400" b="1" i="1">
                <a:cs typeface="Times New Roman" panose="02020603050405020304" pitchFamily="18" charset="0"/>
              </a:rPr>
              <a:t>Note</a:t>
            </a:r>
            <a:r>
              <a:rPr lang="en-US" altLang="en-US" sz="2400" i="1">
                <a:cs typeface="Times New Roman" panose="02020603050405020304" pitchFamily="18" charset="0"/>
              </a:rPr>
              <a:t>: an MVD is a special case of a JD where n = 2. </a:t>
            </a:r>
          </a:p>
          <a:p>
            <a:pPr marL="609600" indent="-609600" algn="just"/>
            <a:r>
              <a:rPr lang="en-US" altLang="en-US" sz="2400">
                <a:cs typeface="Times New Roman" panose="02020603050405020304" pitchFamily="18" charset="0"/>
              </a:rPr>
              <a:t>A join dependency JD(</a:t>
            </a:r>
            <a:r>
              <a:rPr lang="en-US" altLang="en-US" sz="2400" i="1">
                <a:cs typeface="Times New Roman" panose="02020603050405020304" pitchFamily="18" charset="0"/>
              </a:rPr>
              <a:t>R</a:t>
            </a:r>
            <a:r>
              <a:rPr lang="en-US" altLang="en-US" sz="2400" baseline="-30000">
                <a:cs typeface="Times New Roman" panose="02020603050405020304" pitchFamily="18" charset="0"/>
              </a:rPr>
              <a:t>1</a:t>
            </a:r>
            <a:r>
              <a:rPr lang="en-US" altLang="en-US" sz="2400">
                <a:cs typeface="Times New Roman" panose="02020603050405020304" pitchFamily="18" charset="0"/>
              </a:rPr>
              <a:t>, </a:t>
            </a:r>
            <a:r>
              <a:rPr lang="en-US" altLang="en-US" sz="2400" i="1">
                <a:cs typeface="Times New Roman" panose="02020603050405020304" pitchFamily="18" charset="0"/>
              </a:rPr>
              <a:t>R</a:t>
            </a:r>
            <a:r>
              <a:rPr lang="en-US" altLang="en-US" sz="2400" baseline="-30000">
                <a:cs typeface="Times New Roman" panose="02020603050405020304" pitchFamily="18" charset="0"/>
              </a:rPr>
              <a:t>2</a:t>
            </a:r>
            <a:r>
              <a:rPr lang="en-US" altLang="en-US" sz="2400">
                <a:cs typeface="Times New Roman" panose="02020603050405020304" pitchFamily="18" charset="0"/>
              </a:rPr>
              <a:t>, ..., </a:t>
            </a:r>
            <a:r>
              <a:rPr lang="en-US" altLang="en-US" sz="2400" i="1">
                <a:cs typeface="Times New Roman" panose="02020603050405020304" pitchFamily="18" charset="0"/>
              </a:rPr>
              <a:t>R</a:t>
            </a:r>
            <a:r>
              <a:rPr lang="en-US" altLang="en-US" sz="2400" baseline="-30000">
                <a:cs typeface="Times New Roman" panose="02020603050405020304" pitchFamily="18" charset="0"/>
              </a:rPr>
              <a:t>n</a:t>
            </a:r>
            <a:r>
              <a:rPr lang="en-US" altLang="en-US" sz="2400">
                <a:cs typeface="Times New Roman" panose="02020603050405020304" pitchFamily="18" charset="0"/>
              </a:rPr>
              <a:t>), specified on relation schema </a:t>
            </a:r>
            <a:r>
              <a:rPr lang="en-US" altLang="en-US" sz="2400" i="1">
                <a:cs typeface="Times New Roman" panose="02020603050405020304" pitchFamily="18" charset="0"/>
              </a:rPr>
              <a:t>R</a:t>
            </a:r>
            <a:r>
              <a:rPr lang="en-US" altLang="en-US" sz="2400">
                <a:cs typeface="Times New Roman" panose="02020603050405020304" pitchFamily="18" charset="0"/>
              </a:rPr>
              <a:t>, is a </a:t>
            </a:r>
            <a:r>
              <a:rPr lang="en-US" altLang="en-US" sz="2400" b="1">
                <a:cs typeface="Times New Roman" panose="02020603050405020304" pitchFamily="18" charset="0"/>
              </a:rPr>
              <a:t>trivial JD</a:t>
            </a:r>
            <a:r>
              <a:rPr lang="en-US" altLang="en-US" sz="2400">
                <a:cs typeface="Times New Roman" panose="02020603050405020304" pitchFamily="18" charset="0"/>
              </a:rPr>
              <a:t> if one of the relation schemas </a:t>
            </a:r>
            <a:r>
              <a:rPr lang="en-US" altLang="en-US" sz="2400" i="1">
                <a:cs typeface="Times New Roman" panose="02020603050405020304" pitchFamily="18" charset="0"/>
              </a:rPr>
              <a:t>R</a:t>
            </a:r>
            <a:r>
              <a:rPr lang="en-US" altLang="en-US" sz="2400" baseline="-30000">
                <a:cs typeface="Times New Roman" panose="02020603050405020304" pitchFamily="18" charset="0"/>
              </a:rPr>
              <a:t>i</a:t>
            </a:r>
            <a:r>
              <a:rPr lang="en-US" altLang="en-US" sz="2400">
                <a:cs typeface="Times New Roman" panose="02020603050405020304" pitchFamily="18" charset="0"/>
              </a:rPr>
              <a:t> in JD(</a:t>
            </a:r>
            <a:r>
              <a:rPr lang="en-US" altLang="en-US" sz="2400" i="1">
                <a:cs typeface="Times New Roman" panose="02020603050405020304" pitchFamily="18" charset="0"/>
              </a:rPr>
              <a:t>R</a:t>
            </a:r>
            <a:r>
              <a:rPr lang="en-US" altLang="en-US" sz="2400" baseline="-30000">
                <a:cs typeface="Times New Roman" panose="02020603050405020304" pitchFamily="18" charset="0"/>
              </a:rPr>
              <a:t>1</a:t>
            </a:r>
            <a:r>
              <a:rPr lang="en-US" altLang="en-US" sz="2400">
                <a:cs typeface="Times New Roman" panose="02020603050405020304" pitchFamily="18" charset="0"/>
              </a:rPr>
              <a:t>, </a:t>
            </a:r>
            <a:r>
              <a:rPr lang="en-US" altLang="en-US" sz="2400" i="1">
                <a:cs typeface="Times New Roman" panose="02020603050405020304" pitchFamily="18" charset="0"/>
              </a:rPr>
              <a:t>R</a:t>
            </a:r>
            <a:r>
              <a:rPr lang="en-US" altLang="en-US" sz="2400" baseline="-30000">
                <a:cs typeface="Times New Roman" panose="02020603050405020304" pitchFamily="18" charset="0"/>
              </a:rPr>
              <a:t>2</a:t>
            </a:r>
            <a:r>
              <a:rPr lang="en-US" altLang="en-US" sz="2400">
                <a:cs typeface="Times New Roman" panose="02020603050405020304" pitchFamily="18" charset="0"/>
              </a:rPr>
              <a:t>, ..., </a:t>
            </a:r>
            <a:r>
              <a:rPr lang="en-US" altLang="en-US" sz="2400" i="1">
                <a:cs typeface="Times New Roman" panose="02020603050405020304" pitchFamily="18" charset="0"/>
              </a:rPr>
              <a:t>R</a:t>
            </a:r>
            <a:r>
              <a:rPr lang="en-US" altLang="en-US" sz="2400" baseline="-30000">
                <a:cs typeface="Times New Roman" panose="02020603050405020304" pitchFamily="18" charset="0"/>
              </a:rPr>
              <a:t>n</a:t>
            </a:r>
            <a:r>
              <a:rPr lang="en-US" altLang="en-US" sz="2400">
                <a:cs typeface="Times New Roman" panose="02020603050405020304" pitchFamily="18" charset="0"/>
              </a:rPr>
              <a:t>) is equal to </a:t>
            </a:r>
            <a:r>
              <a:rPr lang="en-US" altLang="en-US" sz="2400" i="1">
                <a:cs typeface="Times New Roman" panose="02020603050405020304" pitchFamily="18" charset="0"/>
              </a:rPr>
              <a:t>R</a:t>
            </a:r>
            <a:r>
              <a:rPr lang="en-US" altLang="en-US" sz="2400">
                <a:cs typeface="Times New Roman" panose="02020603050405020304" pitchFamily="18" charset="0"/>
              </a:rPr>
              <a:t>. </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a:t>Slide 11- </a:t>
            </a:r>
            <a:fld id="{B2EEF179-5519-4CC6-8543-FEE72E77FF08}" type="slidenum">
              <a:rPr lang="en-US" altLang="en-US"/>
              <a:pPr/>
              <a:t>37</a:t>
            </a:fld>
            <a:endParaRPr lang="en-CA" altLang="en-US"/>
          </a:p>
        </p:txBody>
      </p:sp>
      <p:sp>
        <p:nvSpPr>
          <p:cNvPr id="825346" name="Rectangle 2"/>
          <p:cNvSpPr>
            <a:spLocks noGrp="1" noChangeArrowheads="1"/>
          </p:cNvSpPr>
          <p:nvPr>
            <p:ph type="title"/>
          </p:nvPr>
        </p:nvSpPr>
        <p:spPr>
          <a:xfrm>
            <a:off x="254000" y="215900"/>
            <a:ext cx="87122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sz="2800">
                <a:cs typeface="Times New Roman" panose="02020603050405020304" pitchFamily="18" charset="0"/>
              </a:rPr>
              <a:t>Join Dependencies and Fifth Normal Form (2)</a:t>
            </a:r>
          </a:p>
        </p:txBody>
      </p:sp>
      <p:sp>
        <p:nvSpPr>
          <p:cNvPr id="825347" name="Rectangle 3"/>
          <p:cNvSpPr>
            <a:spLocks noGrp="1" noChangeArrowheads="1"/>
          </p:cNvSpPr>
          <p:nvPr>
            <p:ph type="body" idx="1"/>
          </p:nvPr>
        </p:nvSpPr>
        <p:spPr>
          <a:xfrm>
            <a:off x="254000" y="1574800"/>
            <a:ext cx="8356600" cy="4978400"/>
          </a:xfrm>
        </p:spPr>
        <p:txBody>
          <a:bodyPr/>
          <a:lstStyle/>
          <a:p>
            <a:pPr marL="609600" indent="-609600" algn="just">
              <a:buFont typeface="Wingdings" panose="05000000000000000000" pitchFamily="2" charset="2"/>
              <a:buNone/>
            </a:pPr>
            <a:r>
              <a:rPr lang="en-US" altLang="en-US" b="1" u="sng">
                <a:cs typeface="Times New Roman" panose="02020603050405020304" pitchFamily="18" charset="0"/>
              </a:rPr>
              <a:t>Definition:</a:t>
            </a:r>
            <a:r>
              <a:rPr lang="en-US" altLang="en-US" b="1">
                <a:cs typeface="Times New Roman" panose="02020603050405020304" pitchFamily="18" charset="0"/>
              </a:rPr>
              <a:t> </a:t>
            </a:r>
          </a:p>
          <a:p>
            <a:pPr marL="609600" indent="-609600" algn="just"/>
            <a:r>
              <a:rPr lang="en-US" altLang="en-US">
                <a:cs typeface="Times New Roman" panose="02020603050405020304" pitchFamily="18" charset="0"/>
              </a:rPr>
              <a:t>A relation schema </a:t>
            </a:r>
            <a:r>
              <a:rPr lang="en-US" altLang="en-US" i="1">
                <a:cs typeface="Times New Roman" panose="02020603050405020304" pitchFamily="18" charset="0"/>
              </a:rPr>
              <a:t>R</a:t>
            </a:r>
            <a:r>
              <a:rPr lang="en-US" altLang="en-US">
                <a:cs typeface="Times New Roman" panose="02020603050405020304" pitchFamily="18" charset="0"/>
              </a:rPr>
              <a:t> is in </a:t>
            </a:r>
            <a:r>
              <a:rPr lang="en-US" altLang="en-US" b="1">
                <a:cs typeface="Times New Roman" panose="02020603050405020304" pitchFamily="18" charset="0"/>
              </a:rPr>
              <a:t>fifth normal form </a:t>
            </a:r>
            <a:r>
              <a:rPr lang="en-US" altLang="en-US">
                <a:cs typeface="Times New Roman" panose="02020603050405020304" pitchFamily="18" charset="0"/>
              </a:rPr>
              <a:t>(</a:t>
            </a:r>
            <a:r>
              <a:rPr lang="en-US" altLang="en-US" b="1">
                <a:cs typeface="Times New Roman" panose="02020603050405020304" pitchFamily="18" charset="0"/>
              </a:rPr>
              <a:t>5NF</a:t>
            </a:r>
            <a:r>
              <a:rPr lang="en-US" altLang="en-US">
                <a:cs typeface="Times New Roman" panose="02020603050405020304" pitchFamily="18" charset="0"/>
              </a:rPr>
              <a:t>) (or </a:t>
            </a:r>
            <a:r>
              <a:rPr lang="en-US" altLang="en-US" b="1">
                <a:cs typeface="Times New Roman" panose="02020603050405020304" pitchFamily="18" charset="0"/>
              </a:rPr>
              <a:t>Project-Join Normal Form </a:t>
            </a:r>
            <a:r>
              <a:rPr lang="en-US" altLang="en-US">
                <a:cs typeface="Times New Roman" panose="02020603050405020304" pitchFamily="18" charset="0"/>
              </a:rPr>
              <a:t>(</a:t>
            </a:r>
            <a:r>
              <a:rPr lang="en-US" altLang="en-US" b="1">
                <a:cs typeface="Times New Roman" panose="02020603050405020304" pitchFamily="18" charset="0"/>
              </a:rPr>
              <a:t>PJNF</a:t>
            </a:r>
            <a:r>
              <a:rPr lang="en-US" altLang="en-US">
                <a:cs typeface="Times New Roman" panose="02020603050405020304" pitchFamily="18" charset="0"/>
              </a:rPr>
              <a:t>)) with respect to a set </a:t>
            </a:r>
            <a:r>
              <a:rPr lang="en-US" altLang="en-US" i="1">
                <a:cs typeface="Times New Roman" panose="02020603050405020304" pitchFamily="18" charset="0"/>
              </a:rPr>
              <a:t>F</a:t>
            </a:r>
            <a:r>
              <a:rPr lang="en-US" altLang="en-US">
                <a:cs typeface="Times New Roman" panose="02020603050405020304" pitchFamily="18" charset="0"/>
              </a:rPr>
              <a:t> of functional, multivalued, and join dependencies if, </a:t>
            </a:r>
          </a:p>
          <a:p>
            <a:pPr marL="990600" lvl="1" indent="-533400" algn="just"/>
            <a:r>
              <a:rPr lang="en-US" altLang="en-US">
                <a:cs typeface="Times New Roman" panose="02020603050405020304" pitchFamily="18" charset="0"/>
              </a:rPr>
              <a:t>for every nontrivial join dependency JD(</a:t>
            </a:r>
            <a:r>
              <a:rPr lang="en-US" altLang="en-US" i="1">
                <a:cs typeface="Times New Roman" panose="02020603050405020304" pitchFamily="18" charset="0"/>
              </a:rPr>
              <a:t>R</a:t>
            </a:r>
            <a:r>
              <a:rPr lang="en-US" altLang="en-US" baseline="-30000">
                <a:cs typeface="Times New Roman" panose="02020603050405020304" pitchFamily="18" charset="0"/>
              </a:rPr>
              <a:t>1</a:t>
            </a:r>
            <a:r>
              <a:rPr lang="en-US" altLang="en-US">
                <a:cs typeface="Times New Roman" panose="02020603050405020304" pitchFamily="18" charset="0"/>
              </a:rPr>
              <a:t>, </a:t>
            </a:r>
            <a:r>
              <a:rPr lang="en-US" altLang="en-US" i="1">
                <a:cs typeface="Times New Roman" panose="02020603050405020304" pitchFamily="18" charset="0"/>
              </a:rPr>
              <a:t>R</a:t>
            </a:r>
            <a:r>
              <a:rPr lang="en-US" altLang="en-US" baseline="-30000">
                <a:cs typeface="Times New Roman" panose="02020603050405020304" pitchFamily="18" charset="0"/>
              </a:rPr>
              <a:t>2</a:t>
            </a:r>
            <a:r>
              <a:rPr lang="en-US" altLang="en-US">
                <a:cs typeface="Times New Roman" panose="02020603050405020304" pitchFamily="18" charset="0"/>
              </a:rPr>
              <a:t>, ..., </a:t>
            </a:r>
            <a:r>
              <a:rPr lang="en-US" altLang="en-US" i="1">
                <a:cs typeface="Times New Roman" panose="02020603050405020304" pitchFamily="18" charset="0"/>
              </a:rPr>
              <a:t>R</a:t>
            </a:r>
            <a:r>
              <a:rPr lang="en-US" altLang="en-US" baseline="-30000">
                <a:cs typeface="Times New Roman" panose="02020603050405020304" pitchFamily="18" charset="0"/>
              </a:rPr>
              <a:t>n</a:t>
            </a:r>
            <a:r>
              <a:rPr lang="en-US" altLang="en-US">
                <a:cs typeface="Times New Roman" panose="02020603050405020304" pitchFamily="18" charset="0"/>
              </a:rPr>
              <a:t>) in </a:t>
            </a:r>
            <a:r>
              <a:rPr lang="en-US" altLang="en-US" i="1">
                <a:cs typeface="Times New Roman" panose="02020603050405020304" pitchFamily="18" charset="0"/>
              </a:rPr>
              <a:t>F</a:t>
            </a:r>
            <a:r>
              <a:rPr lang="en-US" altLang="en-US" baseline="30000">
                <a:cs typeface="Times New Roman" panose="02020603050405020304" pitchFamily="18" charset="0"/>
              </a:rPr>
              <a:t>+</a:t>
            </a:r>
            <a:r>
              <a:rPr lang="en-US" altLang="en-US">
                <a:cs typeface="Times New Roman" panose="02020603050405020304" pitchFamily="18" charset="0"/>
              </a:rPr>
              <a:t> (that is, implied by </a:t>
            </a:r>
            <a:r>
              <a:rPr lang="en-US" altLang="en-US" i="1">
                <a:cs typeface="Times New Roman" panose="02020603050405020304" pitchFamily="18" charset="0"/>
              </a:rPr>
              <a:t>F</a:t>
            </a:r>
            <a:r>
              <a:rPr lang="en-US" altLang="en-US">
                <a:cs typeface="Times New Roman" panose="02020603050405020304" pitchFamily="18" charset="0"/>
              </a:rPr>
              <a:t>), </a:t>
            </a:r>
          </a:p>
          <a:p>
            <a:pPr marL="1371600" lvl="2" indent="-457200" algn="just"/>
            <a:r>
              <a:rPr lang="en-US" altLang="en-US">
                <a:cs typeface="Times New Roman" panose="02020603050405020304" pitchFamily="18" charset="0"/>
              </a:rPr>
              <a:t>every </a:t>
            </a:r>
            <a:r>
              <a:rPr lang="en-US" altLang="en-US" i="1">
                <a:cs typeface="Times New Roman" panose="02020603050405020304" pitchFamily="18" charset="0"/>
              </a:rPr>
              <a:t>R</a:t>
            </a:r>
            <a:r>
              <a:rPr lang="en-US" altLang="en-US" baseline="-30000">
                <a:cs typeface="Times New Roman" panose="02020603050405020304" pitchFamily="18" charset="0"/>
              </a:rPr>
              <a:t>i</a:t>
            </a:r>
            <a:r>
              <a:rPr lang="en-US" altLang="en-US">
                <a:cs typeface="Times New Roman" panose="02020603050405020304" pitchFamily="18" charset="0"/>
              </a:rPr>
              <a:t> is a superkey of </a:t>
            </a:r>
            <a:r>
              <a:rPr lang="en-US" altLang="en-US" i="1">
                <a:cs typeface="Times New Roman" panose="02020603050405020304" pitchFamily="18" charset="0"/>
              </a:rPr>
              <a:t>R</a:t>
            </a:r>
            <a:r>
              <a:rPr lang="en-US" altLang="en-US">
                <a:cs typeface="Times New Roman" panose="02020603050405020304" pitchFamily="18" charset="0"/>
              </a:rPr>
              <a:t>.</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a:t>Slide 11- </a:t>
            </a:r>
            <a:fld id="{9A6585C1-55DB-4AF0-A72D-4F2814C6BCF6}" type="slidenum">
              <a:rPr lang="en-US" altLang="en-US"/>
              <a:pPr/>
              <a:t>38</a:t>
            </a:fld>
            <a:endParaRPr lang="en-CA" altLang="en-US"/>
          </a:p>
        </p:txBody>
      </p:sp>
      <p:sp>
        <p:nvSpPr>
          <p:cNvPr id="827394" name="Rectangle 2"/>
          <p:cNvSpPr>
            <a:spLocks noGrp="1" noChangeArrowheads="1"/>
          </p:cNvSpPr>
          <p:nvPr>
            <p:ph type="title"/>
          </p:nvPr>
        </p:nvSpPr>
        <p:spPr>
          <a:xfrm>
            <a:off x="254000" y="333375"/>
            <a:ext cx="87122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sz="2800">
                <a:cs typeface="Times New Roman" panose="02020603050405020304" pitchFamily="18" charset="0"/>
              </a:rPr>
              <a:t>Relation SUPPLY with Join Dependency and conversion to Fifth Normal Form</a:t>
            </a:r>
            <a:endParaRPr lang="en-US" altLang="en-US" sz="2800">
              <a:cs typeface="Times New Roman" panose="02020603050405020304" pitchFamily="18" charset="0"/>
              <a:sym typeface="Symbol" panose="05050102010706020507" pitchFamily="18" charset="2"/>
            </a:endParaRPr>
          </a:p>
        </p:txBody>
      </p:sp>
      <p:pic>
        <p:nvPicPr>
          <p:cNvPr id="827397" name="Picture 5" descr="fig11_0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7772400" cy="4859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a:t>Slide 11- </a:t>
            </a:r>
            <a:fld id="{7F4E3C03-EFF3-446B-B5EF-E924B3371DCB}" type="slidenum">
              <a:rPr lang="en-US" altLang="en-US"/>
              <a:pPr/>
              <a:t>39</a:t>
            </a:fld>
            <a:endParaRPr lang="en-CA" altLang="en-US"/>
          </a:p>
        </p:txBody>
      </p:sp>
      <p:sp>
        <p:nvSpPr>
          <p:cNvPr id="829442" name="Rectangle 2"/>
          <p:cNvSpPr>
            <a:spLocks noGrp="1" noChangeArrowheads="1"/>
          </p:cNvSpPr>
          <p:nvPr>
            <p:ph type="title"/>
          </p:nvPr>
        </p:nvSpPr>
        <p:spPr>
          <a:xfrm>
            <a:off x="254000" y="215900"/>
            <a:ext cx="87122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sz="2800">
                <a:cs typeface="Times New Roman" panose="02020603050405020304" pitchFamily="18" charset="0"/>
              </a:rPr>
              <a:t>5. Inclusion Dependencies (1)</a:t>
            </a:r>
          </a:p>
        </p:txBody>
      </p:sp>
      <p:sp>
        <p:nvSpPr>
          <p:cNvPr id="829443" name="Rectangle 3"/>
          <p:cNvSpPr>
            <a:spLocks noGrp="1" noChangeArrowheads="1"/>
          </p:cNvSpPr>
          <p:nvPr>
            <p:ph type="body" idx="1"/>
          </p:nvPr>
        </p:nvSpPr>
        <p:spPr>
          <a:xfrm>
            <a:off x="304800" y="1651000"/>
            <a:ext cx="8432800" cy="4978400"/>
          </a:xfrm>
        </p:spPr>
        <p:txBody>
          <a:bodyPr/>
          <a:lstStyle/>
          <a:p>
            <a:pPr marL="609600" indent="-609600" algn="just">
              <a:lnSpc>
                <a:spcPct val="80000"/>
              </a:lnSpc>
              <a:buFont typeface="Wingdings" panose="05000000000000000000" pitchFamily="2" charset="2"/>
              <a:buNone/>
            </a:pPr>
            <a:r>
              <a:rPr lang="en-US" altLang="en-US" sz="2400" b="1" u="sng">
                <a:cs typeface="Times New Roman" panose="02020603050405020304" pitchFamily="18" charset="0"/>
              </a:rPr>
              <a:t>Definition:</a:t>
            </a:r>
            <a:r>
              <a:rPr lang="en-US" altLang="en-US" sz="2400" b="1">
                <a:cs typeface="Times New Roman" panose="02020603050405020304" pitchFamily="18" charset="0"/>
              </a:rPr>
              <a:t> </a:t>
            </a:r>
          </a:p>
          <a:p>
            <a:pPr marL="609600" indent="-609600" algn="just">
              <a:lnSpc>
                <a:spcPct val="80000"/>
              </a:lnSpc>
            </a:pPr>
            <a:r>
              <a:rPr lang="en-US" altLang="en-US" sz="2400">
                <a:cs typeface="Times New Roman" panose="02020603050405020304" pitchFamily="18" charset="0"/>
              </a:rPr>
              <a:t>An </a:t>
            </a:r>
            <a:r>
              <a:rPr lang="en-US" altLang="en-US" sz="2400" b="1">
                <a:cs typeface="Times New Roman" panose="02020603050405020304" pitchFamily="18" charset="0"/>
              </a:rPr>
              <a:t>inclusion dependency</a:t>
            </a:r>
            <a:r>
              <a:rPr lang="en-US" altLang="en-US" sz="2400">
                <a:cs typeface="Times New Roman" panose="02020603050405020304" pitchFamily="18" charset="0"/>
              </a:rPr>
              <a:t> </a:t>
            </a:r>
            <a:r>
              <a:rPr lang="en-US" altLang="en-US" sz="2400" i="1">
                <a:cs typeface="Times New Roman" panose="02020603050405020304" pitchFamily="18" charset="0"/>
              </a:rPr>
              <a:t>R</a:t>
            </a:r>
            <a:r>
              <a:rPr lang="en-US" altLang="en-US" sz="2400">
                <a:cs typeface="Times New Roman" panose="02020603050405020304" pitchFamily="18" charset="0"/>
              </a:rPr>
              <a:t>.</a:t>
            </a:r>
            <a:r>
              <a:rPr lang="en-US" altLang="en-US" sz="2400" i="1">
                <a:cs typeface="Times New Roman" panose="02020603050405020304" pitchFamily="18" charset="0"/>
              </a:rPr>
              <a:t>X</a:t>
            </a:r>
            <a:r>
              <a:rPr lang="en-US" altLang="en-US" sz="2400">
                <a:cs typeface="Times New Roman" panose="02020603050405020304" pitchFamily="18" charset="0"/>
              </a:rPr>
              <a:t> &lt; </a:t>
            </a:r>
            <a:r>
              <a:rPr lang="en-US" altLang="en-US" sz="2400" i="1">
                <a:cs typeface="Times New Roman" panose="02020603050405020304" pitchFamily="18" charset="0"/>
              </a:rPr>
              <a:t>S</a:t>
            </a:r>
            <a:r>
              <a:rPr lang="en-US" altLang="en-US" sz="2400">
                <a:cs typeface="Times New Roman" panose="02020603050405020304" pitchFamily="18" charset="0"/>
              </a:rPr>
              <a:t>.</a:t>
            </a:r>
            <a:r>
              <a:rPr lang="en-US" altLang="en-US" sz="2400" i="1">
                <a:cs typeface="Times New Roman" panose="02020603050405020304" pitchFamily="18" charset="0"/>
              </a:rPr>
              <a:t>Y</a:t>
            </a:r>
            <a:r>
              <a:rPr lang="en-US" altLang="en-US" sz="2400">
                <a:cs typeface="Times New Roman" panose="02020603050405020304" pitchFamily="18" charset="0"/>
              </a:rPr>
              <a:t> between two sets of attributes</a:t>
            </a:r>
            <a:r>
              <a:rPr lang="en-US" altLang="en-US" sz="2400">
                <a:latin typeface="Times New Roman" panose="02020603050405020304" pitchFamily="18" charset="0"/>
                <a:cs typeface="Times New Roman" panose="02020603050405020304" pitchFamily="18" charset="0"/>
              </a:rPr>
              <a:t>—</a:t>
            </a:r>
            <a:r>
              <a:rPr lang="en-US" altLang="en-US" sz="2400" i="1">
                <a:cs typeface="Times New Roman" panose="02020603050405020304" pitchFamily="18" charset="0"/>
              </a:rPr>
              <a:t>X</a:t>
            </a:r>
            <a:r>
              <a:rPr lang="en-US" altLang="en-US" sz="2400">
                <a:cs typeface="Times New Roman" panose="02020603050405020304" pitchFamily="18" charset="0"/>
              </a:rPr>
              <a:t> of relation schema </a:t>
            </a:r>
            <a:r>
              <a:rPr lang="en-US" altLang="en-US" sz="2400" i="1">
                <a:cs typeface="Times New Roman" panose="02020603050405020304" pitchFamily="18" charset="0"/>
              </a:rPr>
              <a:t>R</a:t>
            </a:r>
            <a:r>
              <a:rPr lang="en-US" altLang="en-US" sz="2400">
                <a:cs typeface="Times New Roman" panose="02020603050405020304" pitchFamily="18" charset="0"/>
              </a:rPr>
              <a:t>, and </a:t>
            </a:r>
            <a:r>
              <a:rPr lang="en-US" altLang="en-US" sz="2400" i="1">
                <a:cs typeface="Times New Roman" panose="02020603050405020304" pitchFamily="18" charset="0"/>
              </a:rPr>
              <a:t>Y</a:t>
            </a:r>
            <a:r>
              <a:rPr lang="en-US" altLang="en-US" sz="2400">
                <a:cs typeface="Times New Roman" panose="02020603050405020304" pitchFamily="18" charset="0"/>
              </a:rPr>
              <a:t> of relation schema </a:t>
            </a:r>
            <a:r>
              <a:rPr lang="en-US" altLang="en-US" sz="2400" i="1">
                <a:cs typeface="Times New Roman" panose="02020603050405020304" pitchFamily="18" charset="0"/>
              </a:rPr>
              <a:t>S</a:t>
            </a:r>
            <a:r>
              <a:rPr lang="en-US" altLang="en-US" sz="2400">
                <a:latin typeface="Times New Roman" panose="02020603050405020304" pitchFamily="18" charset="0"/>
                <a:cs typeface="Times New Roman" panose="02020603050405020304" pitchFamily="18" charset="0"/>
              </a:rPr>
              <a:t>—</a:t>
            </a:r>
            <a:r>
              <a:rPr lang="en-US" altLang="en-US" sz="2400">
                <a:cs typeface="Times New Roman" panose="02020603050405020304" pitchFamily="18" charset="0"/>
              </a:rPr>
              <a:t>specifies the constraint that, at any specific time when </a:t>
            </a:r>
            <a:r>
              <a:rPr lang="en-US" altLang="en-US" sz="2400" i="1">
                <a:cs typeface="Times New Roman" panose="02020603050405020304" pitchFamily="18" charset="0"/>
              </a:rPr>
              <a:t>r</a:t>
            </a:r>
            <a:r>
              <a:rPr lang="en-US" altLang="en-US" sz="2400">
                <a:cs typeface="Times New Roman" panose="02020603050405020304" pitchFamily="18" charset="0"/>
              </a:rPr>
              <a:t> is a relation state of </a:t>
            </a:r>
            <a:r>
              <a:rPr lang="en-US" altLang="en-US" sz="2400" i="1">
                <a:cs typeface="Times New Roman" panose="02020603050405020304" pitchFamily="18" charset="0"/>
              </a:rPr>
              <a:t>R</a:t>
            </a:r>
            <a:r>
              <a:rPr lang="en-US" altLang="en-US" sz="2400">
                <a:cs typeface="Times New Roman" panose="02020603050405020304" pitchFamily="18" charset="0"/>
              </a:rPr>
              <a:t> and </a:t>
            </a:r>
            <a:r>
              <a:rPr lang="en-US" altLang="en-US" sz="2400" i="1">
                <a:cs typeface="Times New Roman" panose="02020603050405020304" pitchFamily="18" charset="0"/>
              </a:rPr>
              <a:t>s</a:t>
            </a:r>
            <a:r>
              <a:rPr lang="en-US" altLang="en-US" sz="2400">
                <a:cs typeface="Times New Roman" panose="02020603050405020304" pitchFamily="18" charset="0"/>
              </a:rPr>
              <a:t> a relation state of </a:t>
            </a:r>
            <a:r>
              <a:rPr lang="en-US" altLang="en-US" sz="2400" i="1">
                <a:cs typeface="Times New Roman" panose="02020603050405020304" pitchFamily="18" charset="0"/>
              </a:rPr>
              <a:t>S</a:t>
            </a:r>
            <a:r>
              <a:rPr lang="en-US" altLang="en-US" sz="2400">
                <a:cs typeface="Times New Roman" panose="02020603050405020304" pitchFamily="18" charset="0"/>
              </a:rPr>
              <a:t>, we must have</a:t>
            </a:r>
            <a:r>
              <a:rPr lang="en-US" altLang="en-US" sz="2400">
                <a:latin typeface="MathematicalPi 1" pitchFamily="82" charset="0"/>
                <a:cs typeface="Times New Roman" panose="02020603050405020304" pitchFamily="18" charset="0"/>
              </a:rPr>
              <a:t>		</a:t>
            </a:r>
          </a:p>
          <a:p>
            <a:pPr marL="990600" lvl="1" indent="-533400" algn="ctr">
              <a:lnSpc>
                <a:spcPct val="80000"/>
              </a:lnSpc>
              <a:buFont typeface="Wingdings" panose="05000000000000000000" pitchFamily="2" charset="2"/>
              <a:buNone/>
            </a:pPr>
            <a:r>
              <a:rPr lang="en-US" altLang="en-US" sz="2200">
                <a:latin typeface="Symbol" panose="05050102010706020507" pitchFamily="18" charset="2"/>
              </a:rPr>
              <a:t></a:t>
            </a:r>
            <a:r>
              <a:rPr lang="en-US" altLang="en-US" sz="2200" baseline="-30000">
                <a:cs typeface="Times New Roman" panose="02020603050405020304" pitchFamily="18" charset="0"/>
              </a:rPr>
              <a:t>X</a:t>
            </a:r>
            <a:r>
              <a:rPr lang="en-US" altLang="en-US" sz="2200">
                <a:cs typeface="Times New Roman" panose="02020603050405020304" pitchFamily="18" charset="0"/>
              </a:rPr>
              <a:t>(r(R)) </a:t>
            </a:r>
            <a:r>
              <a:rPr lang="en-US" altLang="en-US" sz="2000" i="1">
                <a:cs typeface="Times New Roman" panose="02020603050405020304" pitchFamily="18" charset="0"/>
                <a:sym typeface="Symbol" panose="05050102010706020507" pitchFamily="18" charset="2"/>
              </a:rPr>
              <a:t></a:t>
            </a:r>
            <a:r>
              <a:rPr lang="en-US" altLang="en-US" sz="2000">
                <a:cs typeface="Times New Roman" panose="02020603050405020304" pitchFamily="18" charset="0"/>
              </a:rPr>
              <a:t> </a:t>
            </a:r>
            <a:r>
              <a:rPr lang="en-US" altLang="en-US" sz="2200">
                <a:latin typeface="Symbol" panose="05050102010706020507" pitchFamily="18" charset="2"/>
              </a:rPr>
              <a:t></a:t>
            </a:r>
            <a:r>
              <a:rPr lang="en-US" altLang="en-US" sz="2200" baseline="-30000">
                <a:cs typeface="Times New Roman" panose="02020603050405020304" pitchFamily="18" charset="0"/>
              </a:rPr>
              <a:t>Y</a:t>
            </a:r>
            <a:r>
              <a:rPr lang="en-US" altLang="en-US" sz="2200">
                <a:cs typeface="Times New Roman" panose="02020603050405020304" pitchFamily="18" charset="0"/>
              </a:rPr>
              <a:t>(s(S))</a:t>
            </a:r>
          </a:p>
          <a:p>
            <a:pPr marL="609600" indent="-609600" algn="just">
              <a:lnSpc>
                <a:spcPct val="80000"/>
              </a:lnSpc>
            </a:pPr>
            <a:r>
              <a:rPr lang="en-US" altLang="en-US" sz="2400" b="1">
                <a:cs typeface="Times New Roman" panose="02020603050405020304" pitchFamily="18" charset="0"/>
              </a:rPr>
              <a:t>Note</a:t>
            </a:r>
            <a:r>
              <a:rPr lang="en-US" altLang="en-US" sz="2400">
                <a:cs typeface="Times New Roman" panose="02020603050405020304" pitchFamily="18" charset="0"/>
              </a:rPr>
              <a:t>: </a:t>
            </a:r>
          </a:p>
          <a:p>
            <a:pPr marL="990600" lvl="1" indent="-533400" algn="just">
              <a:lnSpc>
                <a:spcPct val="80000"/>
              </a:lnSpc>
            </a:pPr>
            <a:r>
              <a:rPr lang="en-US" altLang="en-US" sz="2200">
                <a:cs typeface="Times New Roman" panose="02020603050405020304" pitchFamily="18" charset="0"/>
              </a:rPr>
              <a:t>The </a:t>
            </a:r>
            <a:r>
              <a:rPr lang="en-US" altLang="en-US" sz="2200">
                <a:latin typeface="MathematicalPi 4" pitchFamily="82" charset="0"/>
                <a:cs typeface="Times New Roman" panose="02020603050405020304" pitchFamily="18" charset="0"/>
              </a:rPr>
              <a:t>?</a:t>
            </a:r>
            <a:r>
              <a:rPr lang="en-US" altLang="en-US" sz="2200">
                <a:cs typeface="Times New Roman" panose="02020603050405020304" pitchFamily="18" charset="0"/>
              </a:rPr>
              <a:t> (subset) relationship does not necessarily have to be a proper subset. </a:t>
            </a:r>
          </a:p>
          <a:p>
            <a:pPr marL="990600" lvl="1" indent="-533400" algn="just">
              <a:lnSpc>
                <a:spcPct val="80000"/>
              </a:lnSpc>
            </a:pPr>
            <a:r>
              <a:rPr lang="en-US" altLang="en-US" sz="2200">
                <a:cs typeface="Times New Roman" panose="02020603050405020304" pitchFamily="18" charset="0"/>
              </a:rPr>
              <a:t>The sets of attributes on which the inclusion dependency is specified</a:t>
            </a:r>
            <a:r>
              <a:rPr lang="en-US" altLang="en-US" sz="2200">
                <a:latin typeface="Times New Roman" panose="02020603050405020304" pitchFamily="18" charset="0"/>
                <a:cs typeface="Times New Roman" panose="02020603050405020304" pitchFamily="18" charset="0"/>
              </a:rPr>
              <a:t>—</a:t>
            </a:r>
            <a:r>
              <a:rPr lang="en-US" altLang="en-US" sz="2200" i="1">
                <a:cs typeface="Times New Roman" panose="02020603050405020304" pitchFamily="18" charset="0"/>
              </a:rPr>
              <a:t>X</a:t>
            </a:r>
            <a:r>
              <a:rPr lang="en-US" altLang="en-US" sz="2200">
                <a:cs typeface="Times New Roman" panose="02020603050405020304" pitchFamily="18" charset="0"/>
              </a:rPr>
              <a:t> of </a:t>
            </a:r>
            <a:r>
              <a:rPr lang="en-US" altLang="en-US" sz="2200" i="1">
                <a:cs typeface="Times New Roman" panose="02020603050405020304" pitchFamily="18" charset="0"/>
              </a:rPr>
              <a:t>R</a:t>
            </a:r>
            <a:r>
              <a:rPr lang="en-US" altLang="en-US" sz="2200">
                <a:cs typeface="Times New Roman" panose="02020603050405020304" pitchFamily="18" charset="0"/>
              </a:rPr>
              <a:t> and </a:t>
            </a:r>
            <a:r>
              <a:rPr lang="en-US" altLang="en-US" sz="2200" i="1">
                <a:cs typeface="Times New Roman" panose="02020603050405020304" pitchFamily="18" charset="0"/>
              </a:rPr>
              <a:t>Y</a:t>
            </a:r>
            <a:r>
              <a:rPr lang="en-US" altLang="en-US" sz="2200">
                <a:cs typeface="Times New Roman" panose="02020603050405020304" pitchFamily="18" charset="0"/>
              </a:rPr>
              <a:t> of </a:t>
            </a:r>
            <a:r>
              <a:rPr lang="en-US" altLang="en-US" sz="2200" i="1">
                <a:cs typeface="Times New Roman" panose="02020603050405020304" pitchFamily="18" charset="0"/>
              </a:rPr>
              <a:t>S</a:t>
            </a:r>
            <a:r>
              <a:rPr lang="en-US" altLang="en-US" sz="2200">
                <a:latin typeface="Times New Roman" panose="02020603050405020304" pitchFamily="18" charset="0"/>
                <a:cs typeface="Times New Roman" panose="02020603050405020304" pitchFamily="18" charset="0"/>
              </a:rPr>
              <a:t>—</a:t>
            </a:r>
            <a:r>
              <a:rPr lang="en-US" altLang="en-US" sz="2200">
                <a:cs typeface="Times New Roman" panose="02020603050405020304" pitchFamily="18" charset="0"/>
              </a:rPr>
              <a:t>must have the same number of attributes.</a:t>
            </a:r>
          </a:p>
          <a:p>
            <a:pPr marL="990600" lvl="1" indent="-533400" algn="just">
              <a:lnSpc>
                <a:spcPct val="80000"/>
              </a:lnSpc>
            </a:pPr>
            <a:r>
              <a:rPr lang="en-US" altLang="en-US" sz="2200">
                <a:cs typeface="Times New Roman" panose="02020603050405020304" pitchFamily="18" charset="0"/>
              </a:rPr>
              <a:t>In addition, the domains for each pair of corresponding attributes should be compatible.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a:t>Slide 11- </a:t>
            </a:r>
            <a:fld id="{D3B3D248-5ECA-4BCC-B9DA-4952AA8F8C7A}" type="slidenum">
              <a:rPr lang="en-US" altLang="en-US"/>
              <a:pPr/>
              <a:t>4</a:t>
            </a:fld>
            <a:endParaRPr lang="en-CA" altLang="en-US"/>
          </a:p>
        </p:txBody>
      </p:sp>
      <p:sp>
        <p:nvSpPr>
          <p:cNvPr id="759812" name="Rectangle 4"/>
          <p:cNvSpPr>
            <a:spLocks noGrp="1" noChangeArrowheads="1"/>
          </p:cNvSpPr>
          <p:nvPr>
            <p:ph type="title"/>
          </p:nvPr>
        </p:nvSpPr>
        <p:spPr/>
        <p:txBody>
          <a:bodyPr/>
          <a:lstStyle/>
          <a:p>
            <a:r>
              <a:rPr lang="en-US" altLang="en-US"/>
              <a:t>DESIGNING A SET OF RELATIONS (1) </a:t>
            </a:r>
          </a:p>
        </p:txBody>
      </p:sp>
      <p:sp>
        <p:nvSpPr>
          <p:cNvPr id="759813" name="Rectangle 5"/>
          <p:cNvSpPr>
            <a:spLocks noGrp="1" noChangeArrowheads="1"/>
          </p:cNvSpPr>
          <p:nvPr>
            <p:ph type="body" idx="1"/>
          </p:nvPr>
        </p:nvSpPr>
        <p:spPr/>
        <p:txBody>
          <a:bodyPr/>
          <a:lstStyle/>
          <a:p>
            <a:r>
              <a:rPr lang="en-US" altLang="en-US" b="1"/>
              <a:t>The Approach of Relational Synthesis (Bottom-up Design):</a:t>
            </a:r>
          </a:p>
          <a:p>
            <a:pPr lvl="1"/>
            <a:r>
              <a:rPr lang="en-US" altLang="en-US"/>
              <a:t>Assumes that all possible functional dependencies are known.</a:t>
            </a:r>
          </a:p>
          <a:p>
            <a:pPr lvl="1"/>
            <a:r>
              <a:rPr lang="en-US" altLang="en-US"/>
              <a:t>First constructs a minimal set of FDs</a:t>
            </a:r>
          </a:p>
          <a:p>
            <a:pPr lvl="1"/>
            <a:r>
              <a:rPr lang="en-US" altLang="en-US"/>
              <a:t>Then applies algorithms that construct a target set of 3NF or BCNF relations.</a:t>
            </a:r>
          </a:p>
          <a:p>
            <a:pPr lvl="1"/>
            <a:r>
              <a:rPr lang="en-US" altLang="en-US"/>
              <a:t>Additional criteria may be needed to ensure the the </a:t>
            </a:r>
            <a:r>
              <a:rPr lang="en-US" altLang="en-US" i="1"/>
              <a:t>set of relations</a:t>
            </a:r>
            <a:r>
              <a:rPr lang="en-US" altLang="en-US"/>
              <a:t> in a relational database are satisfactory (see Algorithms 11.2 and 11.4). </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a:t>Slide 11- </a:t>
            </a:r>
            <a:fld id="{B00CA749-1FC9-436F-AC93-E56FC45F95CF}" type="slidenum">
              <a:rPr lang="en-US" altLang="en-US"/>
              <a:pPr/>
              <a:t>40</a:t>
            </a:fld>
            <a:endParaRPr lang="en-CA" altLang="en-US"/>
          </a:p>
        </p:txBody>
      </p:sp>
      <p:sp>
        <p:nvSpPr>
          <p:cNvPr id="831490" name="Rectangle 2"/>
          <p:cNvSpPr>
            <a:spLocks noGrp="1" noChangeArrowheads="1"/>
          </p:cNvSpPr>
          <p:nvPr>
            <p:ph type="title"/>
          </p:nvPr>
        </p:nvSpPr>
        <p:spPr>
          <a:xfrm>
            <a:off x="254000" y="215900"/>
            <a:ext cx="87122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sz="2800">
                <a:cs typeface="Times New Roman" panose="02020603050405020304" pitchFamily="18" charset="0"/>
              </a:rPr>
              <a:t>Inclusion Dependencies (2)</a:t>
            </a:r>
          </a:p>
        </p:txBody>
      </p:sp>
      <p:sp>
        <p:nvSpPr>
          <p:cNvPr id="831491" name="Rectangle 3"/>
          <p:cNvSpPr>
            <a:spLocks noGrp="1" noChangeArrowheads="1"/>
          </p:cNvSpPr>
          <p:nvPr>
            <p:ph type="body" idx="1"/>
          </p:nvPr>
        </p:nvSpPr>
        <p:spPr>
          <a:xfrm>
            <a:off x="152400" y="1651000"/>
            <a:ext cx="8483600" cy="4749800"/>
          </a:xfrm>
        </p:spPr>
        <p:txBody>
          <a:bodyPr/>
          <a:lstStyle/>
          <a:p>
            <a:pPr marL="609600" indent="-609600" algn="just">
              <a:lnSpc>
                <a:spcPct val="90000"/>
              </a:lnSpc>
            </a:pPr>
            <a:r>
              <a:rPr lang="en-US" altLang="en-US" b="1">
                <a:cs typeface="Times New Roman" panose="02020603050405020304" pitchFamily="18" charset="0"/>
              </a:rPr>
              <a:t>Objective of Inclusion Dependencies</a:t>
            </a:r>
            <a:r>
              <a:rPr lang="en-US" altLang="en-US" sz="2400" b="1">
                <a:cs typeface="Times New Roman" panose="02020603050405020304" pitchFamily="18" charset="0"/>
              </a:rPr>
              <a:t>:</a:t>
            </a:r>
          </a:p>
          <a:p>
            <a:pPr marL="990600" lvl="1" indent="-533400" algn="just">
              <a:lnSpc>
                <a:spcPct val="90000"/>
              </a:lnSpc>
            </a:pPr>
            <a:r>
              <a:rPr lang="en-US" altLang="en-US" sz="2200">
                <a:cs typeface="Times New Roman" panose="02020603050405020304" pitchFamily="18" charset="0"/>
              </a:rPr>
              <a:t>To formalize two types of interrelational constraints which cannot be expressed using F.D.s or MVDs:</a:t>
            </a:r>
          </a:p>
          <a:p>
            <a:pPr marL="1371600" lvl="2" indent="-457200" algn="just">
              <a:lnSpc>
                <a:spcPct val="90000"/>
              </a:lnSpc>
            </a:pPr>
            <a:r>
              <a:rPr lang="en-US" altLang="en-US">
                <a:cs typeface="Times New Roman" panose="02020603050405020304" pitchFamily="18" charset="0"/>
              </a:rPr>
              <a:t>Referential integrity constraints</a:t>
            </a:r>
          </a:p>
          <a:p>
            <a:pPr marL="1371600" lvl="2" indent="-457200" algn="just">
              <a:lnSpc>
                <a:spcPct val="90000"/>
              </a:lnSpc>
            </a:pPr>
            <a:r>
              <a:rPr lang="en-US" altLang="en-US">
                <a:cs typeface="Times New Roman" panose="02020603050405020304" pitchFamily="18" charset="0"/>
              </a:rPr>
              <a:t>Class/subclass relationships</a:t>
            </a:r>
          </a:p>
          <a:p>
            <a:pPr marL="609600" indent="-609600" algn="just">
              <a:lnSpc>
                <a:spcPct val="90000"/>
              </a:lnSpc>
            </a:pPr>
            <a:r>
              <a:rPr lang="en-US" altLang="en-US" b="1">
                <a:cs typeface="Times New Roman" panose="02020603050405020304" pitchFamily="18" charset="0"/>
              </a:rPr>
              <a:t>Inclusion dependency inference rules</a:t>
            </a:r>
            <a:r>
              <a:rPr lang="en-US" altLang="en-US" sz="2400" b="1">
                <a:cs typeface="Times New Roman" panose="02020603050405020304" pitchFamily="18" charset="0"/>
              </a:rPr>
              <a:t> </a:t>
            </a:r>
          </a:p>
          <a:p>
            <a:pPr marL="990600" lvl="1" indent="-533400" algn="just">
              <a:lnSpc>
                <a:spcPct val="90000"/>
              </a:lnSpc>
            </a:pPr>
            <a:r>
              <a:rPr lang="en-US" altLang="en-US" sz="2200" b="1">
                <a:cs typeface="Times New Roman" panose="02020603050405020304" pitchFamily="18" charset="0"/>
              </a:rPr>
              <a:t>IDIR1</a:t>
            </a:r>
            <a:r>
              <a:rPr lang="en-US" altLang="en-US" sz="2200">
                <a:cs typeface="Times New Roman" panose="02020603050405020304" pitchFamily="18" charset="0"/>
              </a:rPr>
              <a:t> (</a:t>
            </a:r>
            <a:r>
              <a:rPr lang="en-US" altLang="en-US" sz="2200" b="1">
                <a:cs typeface="Times New Roman" panose="02020603050405020304" pitchFamily="18" charset="0"/>
              </a:rPr>
              <a:t>reflexivity</a:t>
            </a:r>
            <a:r>
              <a:rPr lang="en-US" altLang="en-US" sz="2200">
                <a:cs typeface="Times New Roman" panose="02020603050405020304" pitchFamily="18" charset="0"/>
              </a:rPr>
              <a:t>): </a:t>
            </a:r>
            <a:r>
              <a:rPr lang="en-US" altLang="en-US" sz="2200" i="1">
                <a:cs typeface="Times New Roman" panose="02020603050405020304" pitchFamily="18" charset="0"/>
              </a:rPr>
              <a:t>R</a:t>
            </a:r>
            <a:r>
              <a:rPr lang="en-US" altLang="en-US" sz="2200">
                <a:cs typeface="Times New Roman" panose="02020603050405020304" pitchFamily="18" charset="0"/>
              </a:rPr>
              <a:t>.</a:t>
            </a:r>
            <a:r>
              <a:rPr lang="en-US" altLang="en-US" sz="2200" i="1">
                <a:cs typeface="Times New Roman" panose="02020603050405020304" pitchFamily="18" charset="0"/>
              </a:rPr>
              <a:t>X</a:t>
            </a:r>
            <a:r>
              <a:rPr lang="en-US" altLang="en-US" sz="2200">
                <a:cs typeface="Times New Roman" panose="02020603050405020304" pitchFamily="18" charset="0"/>
              </a:rPr>
              <a:t> &lt; </a:t>
            </a:r>
            <a:r>
              <a:rPr lang="en-US" altLang="en-US" sz="2200" i="1">
                <a:cs typeface="Times New Roman" panose="02020603050405020304" pitchFamily="18" charset="0"/>
              </a:rPr>
              <a:t>R</a:t>
            </a:r>
            <a:r>
              <a:rPr lang="en-US" altLang="en-US" sz="2200">
                <a:cs typeface="Times New Roman" panose="02020603050405020304" pitchFamily="18" charset="0"/>
              </a:rPr>
              <a:t>.</a:t>
            </a:r>
            <a:r>
              <a:rPr lang="en-US" altLang="en-US" sz="2200" i="1">
                <a:cs typeface="Times New Roman" panose="02020603050405020304" pitchFamily="18" charset="0"/>
              </a:rPr>
              <a:t>X</a:t>
            </a:r>
            <a:r>
              <a:rPr lang="en-US" altLang="en-US" sz="2200">
                <a:cs typeface="Times New Roman" panose="02020603050405020304" pitchFamily="18" charset="0"/>
              </a:rPr>
              <a:t>.</a:t>
            </a:r>
          </a:p>
          <a:p>
            <a:pPr marL="990600" lvl="1" indent="-533400" algn="just">
              <a:lnSpc>
                <a:spcPct val="90000"/>
              </a:lnSpc>
            </a:pPr>
            <a:r>
              <a:rPr lang="en-US" altLang="en-US" sz="2200" b="1">
                <a:cs typeface="Times New Roman" panose="02020603050405020304" pitchFamily="18" charset="0"/>
              </a:rPr>
              <a:t>IDIR2</a:t>
            </a:r>
            <a:r>
              <a:rPr lang="en-US" altLang="en-US" sz="2200">
                <a:cs typeface="Times New Roman" panose="02020603050405020304" pitchFamily="18" charset="0"/>
              </a:rPr>
              <a:t> (</a:t>
            </a:r>
            <a:r>
              <a:rPr lang="en-US" altLang="en-US" sz="2200" b="1">
                <a:cs typeface="Times New Roman" panose="02020603050405020304" pitchFamily="18" charset="0"/>
              </a:rPr>
              <a:t>attribute correspondence</a:t>
            </a:r>
            <a:r>
              <a:rPr lang="en-US" altLang="en-US" sz="2200">
                <a:cs typeface="Times New Roman" panose="02020603050405020304" pitchFamily="18" charset="0"/>
              </a:rPr>
              <a:t>): If </a:t>
            </a:r>
            <a:r>
              <a:rPr lang="en-US" altLang="en-US" sz="2200" i="1">
                <a:cs typeface="Times New Roman" panose="02020603050405020304" pitchFamily="18" charset="0"/>
              </a:rPr>
              <a:t>R</a:t>
            </a:r>
            <a:r>
              <a:rPr lang="en-US" altLang="en-US" sz="2200">
                <a:cs typeface="Times New Roman" panose="02020603050405020304" pitchFamily="18" charset="0"/>
              </a:rPr>
              <a:t>.</a:t>
            </a:r>
            <a:r>
              <a:rPr lang="en-US" altLang="en-US" sz="2200" i="1">
                <a:cs typeface="Times New Roman" panose="02020603050405020304" pitchFamily="18" charset="0"/>
              </a:rPr>
              <a:t>X</a:t>
            </a:r>
            <a:r>
              <a:rPr lang="en-US" altLang="en-US" sz="2200">
                <a:cs typeface="Times New Roman" panose="02020603050405020304" pitchFamily="18" charset="0"/>
              </a:rPr>
              <a:t> &lt; </a:t>
            </a:r>
            <a:r>
              <a:rPr lang="en-US" altLang="en-US" sz="2200" i="1">
                <a:cs typeface="Times New Roman" panose="02020603050405020304" pitchFamily="18" charset="0"/>
              </a:rPr>
              <a:t>S</a:t>
            </a:r>
            <a:r>
              <a:rPr lang="en-US" altLang="en-US" sz="2200">
                <a:cs typeface="Times New Roman" panose="02020603050405020304" pitchFamily="18" charset="0"/>
              </a:rPr>
              <a:t>.</a:t>
            </a:r>
            <a:r>
              <a:rPr lang="en-US" altLang="en-US" sz="2200" i="1">
                <a:cs typeface="Times New Roman" panose="02020603050405020304" pitchFamily="18" charset="0"/>
              </a:rPr>
              <a:t>Y</a:t>
            </a:r>
          </a:p>
          <a:p>
            <a:pPr marL="1371600" lvl="2" indent="-457200" algn="just">
              <a:lnSpc>
                <a:spcPct val="90000"/>
              </a:lnSpc>
            </a:pPr>
            <a:r>
              <a:rPr lang="en-US" altLang="en-US" sz="2000">
                <a:cs typeface="Times New Roman" panose="02020603050405020304" pitchFamily="18" charset="0"/>
              </a:rPr>
              <a:t>where </a:t>
            </a:r>
            <a:r>
              <a:rPr lang="en-US" altLang="en-US" sz="2000" i="1">
                <a:cs typeface="Times New Roman" panose="02020603050405020304" pitchFamily="18" charset="0"/>
              </a:rPr>
              <a:t>X </a:t>
            </a:r>
            <a:r>
              <a:rPr lang="en-US" altLang="en-US" sz="2000">
                <a:cs typeface="Times New Roman" panose="02020603050405020304" pitchFamily="18" charset="0"/>
              </a:rPr>
              <a:t>= {</a:t>
            </a:r>
            <a:r>
              <a:rPr lang="en-US" altLang="en-US" sz="2000" i="1">
                <a:cs typeface="Times New Roman" panose="02020603050405020304" pitchFamily="18" charset="0"/>
              </a:rPr>
              <a:t>A</a:t>
            </a:r>
            <a:r>
              <a:rPr lang="en-US" altLang="en-US" sz="2000" baseline="-30000">
                <a:cs typeface="Times New Roman" panose="02020603050405020304" pitchFamily="18" charset="0"/>
              </a:rPr>
              <a:t>1</a:t>
            </a:r>
            <a:r>
              <a:rPr lang="en-US" altLang="en-US" sz="2000">
                <a:cs typeface="Times New Roman" panose="02020603050405020304" pitchFamily="18" charset="0"/>
              </a:rPr>
              <a:t>, </a:t>
            </a:r>
            <a:r>
              <a:rPr lang="en-US" altLang="en-US" sz="2000" i="1">
                <a:cs typeface="Times New Roman" panose="02020603050405020304" pitchFamily="18" charset="0"/>
              </a:rPr>
              <a:t>A</a:t>
            </a:r>
            <a:r>
              <a:rPr lang="en-US" altLang="en-US" sz="2000" baseline="-30000">
                <a:cs typeface="Times New Roman" panose="02020603050405020304" pitchFamily="18" charset="0"/>
              </a:rPr>
              <a:t>2 </a:t>
            </a:r>
            <a:r>
              <a:rPr lang="en-US" altLang="en-US" sz="2000">
                <a:cs typeface="Times New Roman" panose="02020603050405020304" pitchFamily="18" charset="0"/>
              </a:rPr>
              <a:t>,..., </a:t>
            </a:r>
            <a:r>
              <a:rPr lang="en-US" altLang="en-US" sz="2000" i="1">
                <a:cs typeface="Times New Roman" panose="02020603050405020304" pitchFamily="18" charset="0"/>
              </a:rPr>
              <a:t>A</a:t>
            </a:r>
            <a:r>
              <a:rPr lang="en-US" altLang="en-US" sz="2000" baseline="-30000">
                <a:cs typeface="Times New Roman" panose="02020603050405020304" pitchFamily="18" charset="0"/>
              </a:rPr>
              <a:t>n</a:t>
            </a:r>
            <a:r>
              <a:rPr lang="en-US" altLang="en-US" sz="2000">
                <a:cs typeface="Times New Roman" panose="02020603050405020304" pitchFamily="18" charset="0"/>
              </a:rPr>
              <a:t>} and </a:t>
            </a:r>
            <a:r>
              <a:rPr lang="en-US" altLang="en-US" sz="2000" i="1">
                <a:cs typeface="Times New Roman" panose="02020603050405020304" pitchFamily="18" charset="0"/>
              </a:rPr>
              <a:t>Y </a:t>
            </a:r>
            <a:r>
              <a:rPr lang="en-US" altLang="en-US" sz="2000">
                <a:cs typeface="Times New Roman" panose="02020603050405020304" pitchFamily="18" charset="0"/>
              </a:rPr>
              <a:t>= {</a:t>
            </a:r>
            <a:r>
              <a:rPr lang="en-US" altLang="en-US" sz="2000" i="1">
                <a:cs typeface="Times New Roman" panose="02020603050405020304" pitchFamily="18" charset="0"/>
              </a:rPr>
              <a:t>B</a:t>
            </a:r>
            <a:r>
              <a:rPr lang="en-US" altLang="en-US" sz="2000" baseline="-30000">
                <a:cs typeface="Times New Roman" panose="02020603050405020304" pitchFamily="18" charset="0"/>
              </a:rPr>
              <a:t>1</a:t>
            </a:r>
            <a:r>
              <a:rPr lang="en-US" altLang="en-US" sz="2000">
                <a:cs typeface="Times New Roman" panose="02020603050405020304" pitchFamily="18" charset="0"/>
              </a:rPr>
              <a:t>, </a:t>
            </a:r>
            <a:br>
              <a:rPr lang="en-US" altLang="en-US" sz="2000">
                <a:cs typeface="Times New Roman" panose="02020603050405020304" pitchFamily="18" charset="0"/>
              </a:rPr>
            </a:br>
            <a:r>
              <a:rPr lang="en-US" altLang="en-US" sz="2000">
                <a:cs typeface="Times New Roman" panose="02020603050405020304" pitchFamily="18" charset="0"/>
              </a:rPr>
              <a:t>	</a:t>
            </a:r>
            <a:r>
              <a:rPr lang="en-US" altLang="en-US" sz="2000" i="1">
                <a:cs typeface="Times New Roman" panose="02020603050405020304" pitchFamily="18" charset="0"/>
              </a:rPr>
              <a:t>B</a:t>
            </a:r>
            <a:r>
              <a:rPr lang="en-US" altLang="en-US" sz="2000" baseline="-30000">
                <a:cs typeface="Times New Roman" panose="02020603050405020304" pitchFamily="18" charset="0"/>
              </a:rPr>
              <a:t>2</a:t>
            </a:r>
            <a:r>
              <a:rPr lang="en-US" altLang="en-US" sz="2000">
                <a:cs typeface="Times New Roman" panose="02020603050405020304" pitchFamily="18" charset="0"/>
              </a:rPr>
              <a:t>, ..., </a:t>
            </a:r>
            <a:r>
              <a:rPr lang="en-US" altLang="en-US" sz="2000" i="1">
                <a:cs typeface="Times New Roman" panose="02020603050405020304" pitchFamily="18" charset="0"/>
              </a:rPr>
              <a:t>B</a:t>
            </a:r>
            <a:r>
              <a:rPr lang="en-US" altLang="en-US" sz="2000" baseline="-30000">
                <a:cs typeface="Times New Roman" panose="02020603050405020304" pitchFamily="18" charset="0"/>
              </a:rPr>
              <a:t>n</a:t>
            </a:r>
            <a:r>
              <a:rPr lang="en-US" altLang="en-US" sz="2000">
                <a:cs typeface="Times New Roman" panose="02020603050405020304" pitchFamily="18" charset="0"/>
              </a:rPr>
              <a:t>} and </a:t>
            </a:r>
            <a:r>
              <a:rPr lang="en-US" altLang="en-US" sz="2000" i="1">
                <a:cs typeface="Times New Roman" panose="02020603050405020304" pitchFamily="18" charset="0"/>
              </a:rPr>
              <a:t>A</a:t>
            </a:r>
            <a:r>
              <a:rPr lang="en-US" altLang="en-US" sz="2000" baseline="-30000">
                <a:cs typeface="Times New Roman" panose="02020603050405020304" pitchFamily="18" charset="0"/>
              </a:rPr>
              <a:t>i</a:t>
            </a:r>
            <a:r>
              <a:rPr lang="en-US" altLang="en-US" sz="2000">
                <a:cs typeface="Times New Roman" panose="02020603050405020304" pitchFamily="18" charset="0"/>
              </a:rPr>
              <a:t> </a:t>
            </a:r>
            <a:r>
              <a:rPr lang="en-US" altLang="en-US" sz="2000" i="1">
                <a:cs typeface="Times New Roman" panose="02020603050405020304" pitchFamily="18" charset="0"/>
              </a:rPr>
              <a:t>Corresponds-to</a:t>
            </a:r>
            <a:r>
              <a:rPr lang="en-US" altLang="en-US" sz="2000">
                <a:cs typeface="Times New Roman" panose="02020603050405020304" pitchFamily="18" charset="0"/>
              </a:rPr>
              <a:t> </a:t>
            </a:r>
            <a:r>
              <a:rPr lang="en-US" altLang="en-US" sz="2000" i="1">
                <a:cs typeface="Times New Roman" panose="02020603050405020304" pitchFamily="18" charset="0"/>
              </a:rPr>
              <a:t>B</a:t>
            </a:r>
            <a:r>
              <a:rPr lang="en-US" altLang="en-US" sz="2000" baseline="-30000">
                <a:cs typeface="Times New Roman" panose="02020603050405020304" pitchFamily="18" charset="0"/>
              </a:rPr>
              <a:t>i</a:t>
            </a:r>
            <a:r>
              <a:rPr lang="en-US" altLang="en-US" sz="2000">
                <a:cs typeface="Times New Roman" panose="02020603050405020304" pitchFamily="18" charset="0"/>
              </a:rPr>
              <a:t>, then </a:t>
            </a:r>
            <a:r>
              <a:rPr lang="en-US" altLang="en-US" sz="2000" i="1">
                <a:cs typeface="Times New Roman" panose="02020603050405020304" pitchFamily="18" charset="0"/>
              </a:rPr>
              <a:t>R</a:t>
            </a:r>
            <a:r>
              <a:rPr lang="en-US" altLang="en-US" sz="2000">
                <a:cs typeface="Times New Roman" panose="02020603050405020304" pitchFamily="18" charset="0"/>
              </a:rPr>
              <a:t>.</a:t>
            </a:r>
            <a:r>
              <a:rPr lang="en-US" altLang="en-US" sz="2000" i="1">
                <a:cs typeface="Times New Roman" panose="02020603050405020304" pitchFamily="18" charset="0"/>
              </a:rPr>
              <a:t>A</a:t>
            </a:r>
            <a:r>
              <a:rPr lang="en-US" altLang="en-US" sz="2000" baseline="-30000">
                <a:cs typeface="Times New Roman" panose="02020603050405020304" pitchFamily="18" charset="0"/>
              </a:rPr>
              <a:t>i</a:t>
            </a:r>
            <a:r>
              <a:rPr lang="en-US" altLang="en-US" sz="2000">
                <a:cs typeface="Times New Roman" panose="02020603050405020304" pitchFamily="18" charset="0"/>
              </a:rPr>
              <a:t> &lt; </a:t>
            </a:r>
            <a:r>
              <a:rPr lang="en-US" altLang="en-US" sz="2000" i="1">
                <a:cs typeface="Times New Roman" panose="02020603050405020304" pitchFamily="18" charset="0"/>
              </a:rPr>
              <a:t>S</a:t>
            </a:r>
            <a:r>
              <a:rPr lang="en-US" altLang="en-US" sz="2000">
                <a:cs typeface="Times New Roman" panose="02020603050405020304" pitchFamily="18" charset="0"/>
              </a:rPr>
              <a:t>.</a:t>
            </a:r>
            <a:r>
              <a:rPr lang="en-US" altLang="en-US" sz="2000" i="1">
                <a:cs typeface="Times New Roman" panose="02020603050405020304" pitchFamily="18" charset="0"/>
              </a:rPr>
              <a:t>B</a:t>
            </a:r>
            <a:r>
              <a:rPr lang="en-US" altLang="en-US" sz="2000" baseline="-30000">
                <a:cs typeface="Times New Roman" panose="02020603050405020304" pitchFamily="18" charset="0"/>
              </a:rPr>
              <a:t>i</a:t>
            </a:r>
            <a:r>
              <a:rPr lang="en-US" altLang="en-US" sz="2000">
                <a:cs typeface="Times New Roman" panose="02020603050405020304" pitchFamily="18" charset="0"/>
              </a:rPr>
              <a:t> </a:t>
            </a:r>
          </a:p>
          <a:p>
            <a:pPr marL="1371600" lvl="2" indent="-457200" algn="just">
              <a:lnSpc>
                <a:spcPct val="90000"/>
              </a:lnSpc>
            </a:pPr>
            <a:r>
              <a:rPr lang="en-US" altLang="en-US" sz="2000">
                <a:cs typeface="Times New Roman" panose="02020603050405020304" pitchFamily="18" charset="0"/>
              </a:rPr>
              <a:t>for 1 </a:t>
            </a:r>
            <a:r>
              <a:rPr lang="en-US" altLang="en-US" sz="1800">
                <a:cs typeface="Arial" panose="020B0604020202020204" pitchFamily="34" charset="0"/>
              </a:rPr>
              <a:t>≤</a:t>
            </a:r>
            <a:r>
              <a:rPr lang="en-US" altLang="en-US" sz="2000">
                <a:cs typeface="Times New Roman" panose="02020603050405020304" pitchFamily="18" charset="0"/>
              </a:rPr>
              <a:t>  </a:t>
            </a:r>
            <a:r>
              <a:rPr lang="en-US" altLang="en-US" sz="2000" i="1">
                <a:cs typeface="Times New Roman" panose="02020603050405020304" pitchFamily="18" charset="0"/>
              </a:rPr>
              <a:t>i </a:t>
            </a:r>
            <a:r>
              <a:rPr lang="en-US" altLang="en-US" sz="1800">
                <a:cs typeface="Arial" panose="020B0604020202020204" pitchFamily="34" charset="0"/>
              </a:rPr>
              <a:t>≤</a:t>
            </a:r>
            <a:r>
              <a:rPr lang="en-US" altLang="en-US" sz="2000">
                <a:cs typeface="Times New Roman" panose="02020603050405020304" pitchFamily="18" charset="0"/>
              </a:rPr>
              <a:t> </a:t>
            </a:r>
            <a:r>
              <a:rPr lang="en-US" altLang="en-US" sz="2000" i="1">
                <a:cs typeface="Times New Roman" panose="02020603050405020304" pitchFamily="18" charset="0"/>
              </a:rPr>
              <a:t>n</a:t>
            </a:r>
            <a:r>
              <a:rPr lang="en-US" altLang="en-US" sz="2000">
                <a:cs typeface="Times New Roman" panose="02020603050405020304" pitchFamily="18" charset="0"/>
              </a:rPr>
              <a:t>.</a:t>
            </a:r>
          </a:p>
          <a:p>
            <a:pPr marL="990600" lvl="1" indent="-533400" algn="just">
              <a:lnSpc>
                <a:spcPct val="90000"/>
              </a:lnSpc>
            </a:pPr>
            <a:r>
              <a:rPr lang="en-US" altLang="en-US" sz="2200" b="1">
                <a:cs typeface="Times New Roman" panose="02020603050405020304" pitchFamily="18" charset="0"/>
              </a:rPr>
              <a:t>IDIR3</a:t>
            </a:r>
            <a:r>
              <a:rPr lang="en-US" altLang="en-US" sz="2200">
                <a:cs typeface="Times New Roman" panose="02020603050405020304" pitchFamily="18" charset="0"/>
              </a:rPr>
              <a:t> (</a:t>
            </a:r>
            <a:r>
              <a:rPr lang="en-US" altLang="en-US" sz="2200" b="1">
                <a:cs typeface="Times New Roman" panose="02020603050405020304" pitchFamily="18" charset="0"/>
              </a:rPr>
              <a:t>transitivity</a:t>
            </a:r>
            <a:r>
              <a:rPr lang="en-US" altLang="en-US" sz="2200">
                <a:cs typeface="Times New Roman" panose="02020603050405020304" pitchFamily="18" charset="0"/>
              </a:rPr>
              <a:t>): If </a:t>
            </a:r>
            <a:r>
              <a:rPr lang="en-US" altLang="en-US" sz="2200" i="1">
                <a:cs typeface="Times New Roman" panose="02020603050405020304" pitchFamily="18" charset="0"/>
              </a:rPr>
              <a:t>R</a:t>
            </a:r>
            <a:r>
              <a:rPr lang="en-US" altLang="en-US" sz="2200">
                <a:cs typeface="Times New Roman" panose="02020603050405020304" pitchFamily="18" charset="0"/>
              </a:rPr>
              <a:t>.</a:t>
            </a:r>
            <a:r>
              <a:rPr lang="en-US" altLang="en-US" sz="2200" i="1">
                <a:cs typeface="Times New Roman" panose="02020603050405020304" pitchFamily="18" charset="0"/>
              </a:rPr>
              <a:t>X</a:t>
            </a:r>
            <a:r>
              <a:rPr lang="en-US" altLang="en-US" sz="2200">
                <a:cs typeface="Times New Roman" panose="02020603050405020304" pitchFamily="18" charset="0"/>
              </a:rPr>
              <a:t> &lt; </a:t>
            </a:r>
            <a:r>
              <a:rPr lang="en-US" altLang="en-US" sz="2200" i="1">
                <a:cs typeface="Times New Roman" panose="02020603050405020304" pitchFamily="18" charset="0"/>
              </a:rPr>
              <a:t>S</a:t>
            </a:r>
            <a:r>
              <a:rPr lang="en-US" altLang="en-US" sz="2200">
                <a:cs typeface="Times New Roman" panose="02020603050405020304" pitchFamily="18" charset="0"/>
              </a:rPr>
              <a:t>.</a:t>
            </a:r>
            <a:r>
              <a:rPr lang="en-US" altLang="en-US" sz="2200" i="1">
                <a:cs typeface="Times New Roman" panose="02020603050405020304" pitchFamily="18" charset="0"/>
              </a:rPr>
              <a:t>Y</a:t>
            </a:r>
            <a:r>
              <a:rPr lang="en-US" altLang="en-US" sz="2200">
                <a:cs typeface="Times New Roman" panose="02020603050405020304" pitchFamily="18" charset="0"/>
              </a:rPr>
              <a:t> and </a:t>
            </a:r>
            <a:r>
              <a:rPr lang="en-US" altLang="en-US" sz="2200" i="1">
                <a:cs typeface="Times New Roman" panose="02020603050405020304" pitchFamily="18" charset="0"/>
              </a:rPr>
              <a:t>S</a:t>
            </a:r>
            <a:r>
              <a:rPr lang="en-US" altLang="en-US" sz="2200">
                <a:cs typeface="Times New Roman" panose="02020603050405020304" pitchFamily="18" charset="0"/>
              </a:rPr>
              <a:t>.</a:t>
            </a:r>
            <a:r>
              <a:rPr lang="en-US" altLang="en-US" sz="2200" i="1">
                <a:cs typeface="Times New Roman" panose="02020603050405020304" pitchFamily="18" charset="0"/>
              </a:rPr>
              <a:t>Y</a:t>
            </a:r>
            <a:r>
              <a:rPr lang="en-US" altLang="en-US" sz="2200">
                <a:cs typeface="Times New Roman" panose="02020603050405020304" pitchFamily="18" charset="0"/>
              </a:rPr>
              <a:t> &lt; </a:t>
            </a:r>
            <a:r>
              <a:rPr lang="en-US" altLang="en-US" sz="2200" i="1">
                <a:cs typeface="Times New Roman" panose="02020603050405020304" pitchFamily="18" charset="0"/>
              </a:rPr>
              <a:t>T</a:t>
            </a:r>
            <a:r>
              <a:rPr lang="en-US" altLang="en-US" sz="2200">
                <a:cs typeface="Times New Roman" panose="02020603050405020304" pitchFamily="18" charset="0"/>
              </a:rPr>
              <a:t>.</a:t>
            </a:r>
            <a:r>
              <a:rPr lang="en-US" altLang="en-US" sz="2200" i="1">
                <a:cs typeface="Times New Roman" panose="02020603050405020304" pitchFamily="18" charset="0"/>
              </a:rPr>
              <a:t>Z</a:t>
            </a:r>
            <a:r>
              <a:rPr lang="en-US" altLang="en-US" sz="2200">
                <a:cs typeface="Times New Roman" panose="02020603050405020304" pitchFamily="18" charset="0"/>
              </a:rPr>
              <a:t>, then </a:t>
            </a:r>
            <a:r>
              <a:rPr lang="en-US" altLang="en-US" sz="2200" i="1">
                <a:cs typeface="Times New Roman" panose="02020603050405020304" pitchFamily="18" charset="0"/>
              </a:rPr>
              <a:t>R</a:t>
            </a:r>
            <a:r>
              <a:rPr lang="en-US" altLang="en-US" sz="2200">
                <a:cs typeface="Times New Roman" panose="02020603050405020304" pitchFamily="18" charset="0"/>
              </a:rPr>
              <a:t>.</a:t>
            </a:r>
            <a:r>
              <a:rPr lang="en-US" altLang="en-US" sz="2200" i="1">
                <a:cs typeface="Times New Roman" panose="02020603050405020304" pitchFamily="18" charset="0"/>
              </a:rPr>
              <a:t>X</a:t>
            </a:r>
            <a:r>
              <a:rPr lang="en-US" altLang="en-US" sz="2200">
                <a:cs typeface="Times New Roman" panose="02020603050405020304" pitchFamily="18" charset="0"/>
              </a:rPr>
              <a:t> &lt; 		</a:t>
            </a:r>
            <a:r>
              <a:rPr lang="en-US" altLang="en-US" sz="2200" i="1">
                <a:cs typeface="Times New Roman" panose="02020603050405020304" pitchFamily="18" charset="0"/>
              </a:rPr>
              <a:t>T</a:t>
            </a:r>
            <a:r>
              <a:rPr lang="en-US" altLang="en-US" sz="2200">
                <a:cs typeface="Times New Roman" panose="02020603050405020304" pitchFamily="18" charset="0"/>
              </a:rPr>
              <a:t>.</a:t>
            </a:r>
            <a:r>
              <a:rPr lang="en-US" altLang="en-US" sz="2200" i="1">
                <a:cs typeface="Times New Roman" panose="02020603050405020304" pitchFamily="18" charset="0"/>
              </a:rPr>
              <a:t>Z</a:t>
            </a:r>
            <a:r>
              <a:rPr lang="en-US" altLang="en-US" sz="2200">
                <a:cs typeface="Times New Roman" panose="02020603050405020304" pitchFamily="18" charset="0"/>
              </a:rPr>
              <a:t>.</a:t>
            </a:r>
          </a:p>
          <a:p>
            <a:pPr marL="609600" indent="-609600" algn="just">
              <a:lnSpc>
                <a:spcPct val="90000"/>
              </a:lnSpc>
              <a:buFont typeface="Wingdings" panose="05000000000000000000" pitchFamily="2" charset="2"/>
              <a:buNone/>
            </a:pPr>
            <a:endParaRPr lang="en-US" altLang="en-US" sz="2400">
              <a:cs typeface="Times New Roman" panose="02020603050405020304" pitchFamily="18" charset="0"/>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a:t>Slide 11- </a:t>
            </a:r>
            <a:fld id="{E00CB419-2B71-4484-B803-F71591B10E29}" type="slidenum">
              <a:rPr lang="en-US" altLang="en-US"/>
              <a:pPr/>
              <a:t>41</a:t>
            </a:fld>
            <a:endParaRPr lang="en-CA" altLang="en-US"/>
          </a:p>
        </p:txBody>
      </p:sp>
      <p:sp>
        <p:nvSpPr>
          <p:cNvPr id="833538" name="Rectangle 2"/>
          <p:cNvSpPr>
            <a:spLocks noGrp="1" noChangeArrowheads="1"/>
          </p:cNvSpPr>
          <p:nvPr>
            <p:ph type="title"/>
          </p:nvPr>
        </p:nvSpPr>
        <p:spPr>
          <a:xfrm>
            <a:off x="254000" y="215900"/>
            <a:ext cx="87122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sz="2800">
                <a:cs typeface="Times New Roman" panose="02020603050405020304" pitchFamily="18" charset="0"/>
              </a:rPr>
              <a:t>6. Other Dependencies and Normal Forms (1)</a:t>
            </a:r>
          </a:p>
        </p:txBody>
      </p:sp>
      <p:sp>
        <p:nvSpPr>
          <p:cNvPr id="833539" name="Rectangle 3"/>
          <p:cNvSpPr>
            <a:spLocks noGrp="1" noChangeArrowheads="1"/>
          </p:cNvSpPr>
          <p:nvPr>
            <p:ph type="body" idx="1"/>
          </p:nvPr>
        </p:nvSpPr>
        <p:spPr>
          <a:xfrm>
            <a:off x="254000" y="1574800"/>
            <a:ext cx="8509000" cy="4673600"/>
          </a:xfrm>
        </p:spPr>
        <p:txBody>
          <a:bodyPr/>
          <a:lstStyle/>
          <a:p>
            <a:pPr marL="609600" indent="-609600" algn="just">
              <a:buFont typeface="Wingdings" panose="05000000000000000000" pitchFamily="2" charset="2"/>
              <a:buNone/>
            </a:pPr>
            <a:r>
              <a:rPr lang="en-US" altLang="en-US" sz="2400" b="1">
                <a:cs typeface="Times New Roman" panose="02020603050405020304" pitchFamily="18" charset="0"/>
              </a:rPr>
              <a:t>Template Dependencies:</a:t>
            </a:r>
            <a:r>
              <a:rPr lang="en-US" altLang="en-US" sz="2000" b="1">
                <a:cs typeface="Times New Roman" panose="02020603050405020304" pitchFamily="18" charset="0"/>
              </a:rPr>
              <a:t> </a:t>
            </a:r>
          </a:p>
          <a:p>
            <a:pPr marL="609600" indent="-609600" algn="just"/>
            <a:r>
              <a:rPr lang="en-US" altLang="en-US" sz="2000">
                <a:cs typeface="Times New Roman" panose="02020603050405020304" pitchFamily="18" charset="0"/>
              </a:rPr>
              <a:t>Template dependencies provide a technique for representing constraints in relations that typically have no easy and formal definitions. </a:t>
            </a:r>
          </a:p>
          <a:p>
            <a:pPr marL="609600" indent="-609600" algn="just"/>
            <a:r>
              <a:rPr lang="en-US" altLang="en-US" sz="2000">
                <a:cs typeface="Times New Roman" panose="02020603050405020304" pitchFamily="18" charset="0"/>
              </a:rPr>
              <a:t>The idea is to specify a template</a:t>
            </a:r>
            <a:r>
              <a:rPr lang="en-US" altLang="en-US" sz="2000">
                <a:latin typeface="Times New Roman" panose="02020603050405020304" pitchFamily="18" charset="0"/>
                <a:cs typeface="Times New Roman" panose="02020603050405020304" pitchFamily="18" charset="0"/>
              </a:rPr>
              <a:t>—</a:t>
            </a:r>
            <a:r>
              <a:rPr lang="en-US" altLang="en-US" sz="2000">
                <a:cs typeface="Times New Roman" panose="02020603050405020304" pitchFamily="18" charset="0"/>
              </a:rPr>
              <a:t>or example</a:t>
            </a:r>
            <a:r>
              <a:rPr lang="en-US" altLang="en-US" sz="2000">
                <a:latin typeface="Times New Roman" panose="02020603050405020304" pitchFamily="18" charset="0"/>
                <a:cs typeface="Times New Roman" panose="02020603050405020304" pitchFamily="18" charset="0"/>
              </a:rPr>
              <a:t>—</a:t>
            </a:r>
            <a:r>
              <a:rPr lang="en-US" altLang="en-US" sz="2000">
                <a:cs typeface="Times New Roman" panose="02020603050405020304" pitchFamily="18" charset="0"/>
              </a:rPr>
              <a:t>that defines each constraint or dependency. </a:t>
            </a:r>
          </a:p>
          <a:p>
            <a:pPr marL="609600" indent="-609600" algn="just"/>
            <a:r>
              <a:rPr lang="en-US" altLang="en-US" sz="2000">
                <a:cs typeface="Times New Roman" panose="02020603050405020304" pitchFamily="18" charset="0"/>
              </a:rPr>
              <a:t>There are two types of templates:</a:t>
            </a:r>
          </a:p>
          <a:p>
            <a:pPr marL="990600" lvl="1" indent="-533400" algn="just"/>
            <a:r>
              <a:rPr lang="en-US" altLang="en-US" sz="2000">
                <a:cs typeface="Times New Roman" panose="02020603050405020304" pitchFamily="18" charset="0"/>
              </a:rPr>
              <a:t>tuple-generating templates</a:t>
            </a:r>
          </a:p>
          <a:p>
            <a:pPr marL="990600" lvl="1" indent="-533400" algn="just"/>
            <a:r>
              <a:rPr lang="en-US" altLang="en-US" sz="2000">
                <a:cs typeface="Times New Roman" panose="02020603050405020304" pitchFamily="18" charset="0"/>
              </a:rPr>
              <a:t>constraint-generating templates. </a:t>
            </a:r>
          </a:p>
          <a:p>
            <a:pPr marL="609600" indent="-609600" algn="just"/>
            <a:r>
              <a:rPr lang="en-US" altLang="en-US" sz="2000">
                <a:cs typeface="Times New Roman" panose="02020603050405020304" pitchFamily="18" charset="0"/>
              </a:rPr>
              <a:t>A template consists of a number of </a:t>
            </a:r>
            <a:r>
              <a:rPr lang="en-US" altLang="en-US" sz="2000" b="1">
                <a:cs typeface="Times New Roman" panose="02020603050405020304" pitchFamily="18" charset="0"/>
              </a:rPr>
              <a:t>hypothesis tuples</a:t>
            </a:r>
            <a:r>
              <a:rPr lang="en-US" altLang="en-US" sz="2000">
                <a:cs typeface="Times New Roman" panose="02020603050405020304" pitchFamily="18" charset="0"/>
              </a:rPr>
              <a:t> that are meant to show an example of the tuples that may appear in one or more relations. The other part of the template is the </a:t>
            </a:r>
            <a:r>
              <a:rPr lang="en-US" altLang="en-US" sz="2000" b="1">
                <a:cs typeface="Times New Roman" panose="02020603050405020304" pitchFamily="18" charset="0"/>
              </a:rPr>
              <a:t>template conclusion.</a:t>
            </a:r>
            <a:r>
              <a:rPr lang="en-US" altLang="en-US" sz="2000">
                <a:cs typeface="Times New Roman" panose="02020603050405020304" pitchFamily="18" charset="0"/>
              </a:rPr>
              <a:t> </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a:t>Slide 11- </a:t>
            </a:r>
            <a:fld id="{EB1625AA-896D-4D50-8D11-C8699A40316D}" type="slidenum">
              <a:rPr lang="en-US" altLang="en-US"/>
              <a:pPr/>
              <a:t>42</a:t>
            </a:fld>
            <a:endParaRPr lang="en-CA" altLang="en-US"/>
          </a:p>
        </p:txBody>
      </p:sp>
      <p:sp>
        <p:nvSpPr>
          <p:cNvPr id="835586" name="Rectangle 2"/>
          <p:cNvSpPr>
            <a:spLocks noGrp="1" noChangeArrowheads="1"/>
          </p:cNvSpPr>
          <p:nvPr>
            <p:ph type="title"/>
          </p:nvPr>
        </p:nvSpPr>
        <p:spPr>
          <a:xfrm>
            <a:off x="254000" y="215900"/>
            <a:ext cx="87122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sz="2800">
                <a:cs typeface="Times New Roman" panose="02020603050405020304" pitchFamily="18" charset="0"/>
              </a:rPr>
              <a:t>Other Dependencies and Normal Forms (2)</a:t>
            </a:r>
          </a:p>
        </p:txBody>
      </p:sp>
      <p:pic>
        <p:nvPicPr>
          <p:cNvPr id="835589" name="Picture 5" descr="fig11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00200"/>
            <a:ext cx="6248400" cy="4878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ltLang="en-US"/>
              <a:t>Slide 11- </a:t>
            </a:r>
            <a:fld id="{A38E5628-D92D-4EA8-A803-082A3834249E}" type="slidenum">
              <a:rPr lang="en-US" altLang="en-US"/>
              <a:pPr/>
              <a:t>43</a:t>
            </a:fld>
            <a:endParaRPr lang="en-CA" altLang="en-US"/>
          </a:p>
        </p:txBody>
      </p:sp>
      <p:sp>
        <p:nvSpPr>
          <p:cNvPr id="837637" name="Rectangle 5"/>
          <p:cNvSpPr>
            <a:spLocks noGrp="1" noChangeArrowheads="1"/>
          </p:cNvSpPr>
          <p:nvPr>
            <p:ph type="title"/>
          </p:nvPr>
        </p:nvSpPr>
        <p:spPr/>
        <p:txBody>
          <a:bodyPr/>
          <a:lstStyle/>
          <a:p>
            <a:r>
              <a:rPr lang="en-US" altLang="en-US" sz="3200"/>
              <a:t>Other Dependencies and Normal Forms (3)</a:t>
            </a:r>
          </a:p>
        </p:txBody>
      </p:sp>
      <p:pic>
        <p:nvPicPr>
          <p:cNvPr id="837638" name="Picture 6" descr="fig11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62238"/>
            <a:ext cx="8504238" cy="1681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a:t>Slide 11- </a:t>
            </a:r>
            <a:fld id="{A57CCE91-4B52-4992-A652-643B578B515D}" type="slidenum">
              <a:rPr lang="en-US" altLang="en-US"/>
              <a:pPr/>
              <a:t>44</a:t>
            </a:fld>
            <a:endParaRPr lang="en-CA" altLang="en-US"/>
          </a:p>
        </p:txBody>
      </p:sp>
      <p:sp>
        <p:nvSpPr>
          <p:cNvPr id="839682" name="Rectangle 2"/>
          <p:cNvSpPr>
            <a:spLocks noGrp="1" noChangeArrowheads="1"/>
          </p:cNvSpPr>
          <p:nvPr>
            <p:ph type="title"/>
          </p:nvPr>
        </p:nvSpPr>
        <p:spPr>
          <a:xfrm>
            <a:off x="254000" y="215900"/>
            <a:ext cx="87122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sz="2800">
                <a:cs typeface="Times New Roman" panose="02020603050405020304" pitchFamily="18" charset="0"/>
              </a:rPr>
              <a:t>Other Dependencies and Normal Forms (4)</a:t>
            </a:r>
          </a:p>
        </p:txBody>
      </p:sp>
      <p:sp>
        <p:nvSpPr>
          <p:cNvPr id="839683" name="Rectangle 3"/>
          <p:cNvSpPr>
            <a:spLocks noGrp="1" noChangeArrowheads="1"/>
          </p:cNvSpPr>
          <p:nvPr>
            <p:ph type="body" idx="1"/>
          </p:nvPr>
        </p:nvSpPr>
        <p:spPr>
          <a:xfrm>
            <a:off x="254000" y="1574800"/>
            <a:ext cx="8509000" cy="4749800"/>
          </a:xfrm>
        </p:spPr>
        <p:txBody>
          <a:bodyPr/>
          <a:lstStyle/>
          <a:p>
            <a:pPr marL="609600" indent="-609600" algn="just">
              <a:lnSpc>
                <a:spcPct val="90000"/>
              </a:lnSpc>
              <a:buFont typeface="Wingdings" panose="05000000000000000000" pitchFamily="2" charset="2"/>
              <a:buNone/>
            </a:pPr>
            <a:r>
              <a:rPr lang="en-US" altLang="en-US" sz="2400" b="1">
                <a:cs typeface="Times New Roman" panose="02020603050405020304" pitchFamily="18" charset="0"/>
              </a:rPr>
              <a:t>Domain-Key Normal Form (DKNF):</a:t>
            </a:r>
            <a:r>
              <a:rPr lang="en-US" altLang="en-US" sz="2000" b="1">
                <a:cs typeface="Times New Roman" panose="02020603050405020304" pitchFamily="18" charset="0"/>
              </a:rPr>
              <a:t> </a:t>
            </a:r>
          </a:p>
          <a:p>
            <a:pPr marL="609600" indent="-609600" algn="just">
              <a:lnSpc>
                <a:spcPct val="90000"/>
              </a:lnSpc>
            </a:pPr>
            <a:r>
              <a:rPr lang="en-US" altLang="en-US" sz="2000" b="1">
                <a:cs typeface="Times New Roman" panose="02020603050405020304" pitchFamily="18" charset="0"/>
              </a:rPr>
              <a:t>Definition:</a:t>
            </a:r>
          </a:p>
          <a:p>
            <a:pPr marL="990600" lvl="1" indent="-533400" algn="just">
              <a:lnSpc>
                <a:spcPct val="90000"/>
              </a:lnSpc>
            </a:pPr>
            <a:r>
              <a:rPr lang="en-US" altLang="en-US" sz="2000">
                <a:cs typeface="Times New Roman" panose="02020603050405020304" pitchFamily="18" charset="0"/>
              </a:rPr>
              <a:t>A relation schema is said to be in </a:t>
            </a:r>
            <a:r>
              <a:rPr lang="en-US" altLang="en-US" sz="2000" b="1">
                <a:cs typeface="Times New Roman" panose="02020603050405020304" pitchFamily="18" charset="0"/>
              </a:rPr>
              <a:t>DKNF</a:t>
            </a:r>
            <a:r>
              <a:rPr lang="en-US" altLang="en-US" sz="2000">
                <a:cs typeface="Times New Roman" panose="02020603050405020304" pitchFamily="18" charset="0"/>
              </a:rPr>
              <a:t> if all constraints and dependencies that should hold on the valid relation states can be enforced simply by enforcing the domain constraints and key constraints on the relation. </a:t>
            </a:r>
          </a:p>
          <a:p>
            <a:pPr marL="609600" indent="-609600" algn="just">
              <a:lnSpc>
                <a:spcPct val="90000"/>
              </a:lnSpc>
            </a:pPr>
            <a:r>
              <a:rPr lang="en-US" altLang="en-US" sz="2000">
                <a:cs typeface="Times New Roman" panose="02020603050405020304" pitchFamily="18" charset="0"/>
              </a:rPr>
              <a:t>The </a:t>
            </a:r>
            <a:r>
              <a:rPr lang="en-US" altLang="en-US" sz="2000" b="1">
                <a:cs typeface="Times New Roman" panose="02020603050405020304" pitchFamily="18" charset="0"/>
              </a:rPr>
              <a:t>idea</a:t>
            </a:r>
            <a:r>
              <a:rPr lang="en-US" altLang="en-US" sz="2000">
                <a:cs typeface="Times New Roman" panose="02020603050405020304" pitchFamily="18" charset="0"/>
              </a:rPr>
              <a:t> is to specify (theoretically, at least) the </a:t>
            </a:r>
            <a:r>
              <a:rPr lang="en-US" altLang="en-US" sz="2000">
                <a:latin typeface="Times New Roman" panose="02020603050405020304" pitchFamily="18" charset="0"/>
                <a:cs typeface="Times New Roman" panose="02020603050405020304" pitchFamily="18" charset="0"/>
              </a:rPr>
              <a:t>“</a:t>
            </a:r>
            <a:r>
              <a:rPr lang="en-US" altLang="en-US" sz="2000" i="1">
                <a:cs typeface="Times New Roman" panose="02020603050405020304" pitchFamily="18" charset="0"/>
              </a:rPr>
              <a:t>ultimate normal form</a:t>
            </a:r>
            <a:r>
              <a:rPr lang="en-US" altLang="en-US" sz="2000">
                <a:latin typeface="Times New Roman" panose="02020603050405020304" pitchFamily="18" charset="0"/>
                <a:cs typeface="Times New Roman" panose="02020603050405020304" pitchFamily="18" charset="0"/>
              </a:rPr>
              <a:t>”</a:t>
            </a:r>
            <a:r>
              <a:rPr lang="en-US" altLang="en-US" sz="2000">
                <a:cs typeface="Times New Roman" panose="02020603050405020304" pitchFamily="18" charset="0"/>
              </a:rPr>
              <a:t> that takes into account all possible types of dependencies and constraints. . </a:t>
            </a:r>
          </a:p>
          <a:p>
            <a:pPr marL="609600" indent="-609600" algn="just">
              <a:lnSpc>
                <a:spcPct val="90000"/>
              </a:lnSpc>
            </a:pPr>
            <a:r>
              <a:rPr lang="en-US" altLang="en-US" sz="2000">
                <a:cs typeface="Times New Roman" panose="02020603050405020304" pitchFamily="18" charset="0"/>
              </a:rPr>
              <a:t>For a relation in DKNF, it becomes very straightforward to enforce all database constraints by simply checking that each attribute value in a tuple is of the appropriate domain and that every key constraint is enforced. </a:t>
            </a:r>
          </a:p>
          <a:p>
            <a:pPr marL="609600" indent="-609600" algn="just">
              <a:lnSpc>
                <a:spcPct val="90000"/>
              </a:lnSpc>
            </a:pPr>
            <a:r>
              <a:rPr lang="en-US" altLang="en-US" sz="2000">
                <a:cs typeface="Times New Roman" panose="02020603050405020304" pitchFamily="18" charset="0"/>
              </a:rPr>
              <a:t>The practical utility of DKNF is limited </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a:t>Slide 11- </a:t>
            </a:r>
            <a:fld id="{C23C9C7D-7690-4FA3-8751-BA289B572F34}" type="slidenum">
              <a:rPr lang="en-US" altLang="en-US"/>
              <a:pPr/>
              <a:t>45</a:t>
            </a:fld>
            <a:endParaRPr lang="en-CA" altLang="en-US"/>
          </a:p>
        </p:txBody>
      </p:sp>
      <p:sp>
        <p:nvSpPr>
          <p:cNvPr id="854018" name="Rectangle 2"/>
          <p:cNvSpPr>
            <a:spLocks noGrp="1" noChangeArrowheads="1"/>
          </p:cNvSpPr>
          <p:nvPr>
            <p:ph type="title"/>
          </p:nvPr>
        </p:nvSpPr>
        <p:spPr/>
        <p:txBody>
          <a:bodyPr/>
          <a:lstStyle/>
          <a:p>
            <a:r>
              <a:rPr lang="en-US" altLang="en-US"/>
              <a:t>Recap</a:t>
            </a:r>
          </a:p>
        </p:txBody>
      </p:sp>
      <p:sp>
        <p:nvSpPr>
          <p:cNvPr id="854019" name="Rectangle 3"/>
          <p:cNvSpPr>
            <a:spLocks noGrp="1" noChangeArrowheads="1"/>
          </p:cNvSpPr>
          <p:nvPr>
            <p:ph type="body" idx="1"/>
          </p:nvPr>
        </p:nvSpPr>
        <p:spPr/>
        <p:txBody>
          <a:bodyPr/>
          <a:lstStyle/>
          <a:p>
            <a:r>
              <a:rPr lang="en-US" altLang="en-US"/>
              <a:t>Designing a Set of Relations </a:t>
            </a:r>
          </a:p>
          <a:p>
            <a:r>
              <a:rPr lang="en-US" altLang="en-US"/>
              <a:t>Properties of Relational Decompositions</a:t>
            </a:r>
          </a:p>
          <a:p>
            <a:r>
              <a:rPr lang="en-US" altLang="en-US"/>
              <a:t>Algorithms for Relational Database Schema </a:t>
            </a:r>
          </a:p>
          <a:p>
            <a:r>
              <a:rPr lang="en-US" altLang="en-US"/>
              <a:t>Multivalued Dependencies and Fourth Normal Form </a:t>
            </a:r>
          </a:p>
          <a:p>
            <a:r>
              <a:rPr lang="en-US" altLang="en-US"/>
              <a:t>Join Dependencies and Fifth Normal Form </a:t>
            </a:r>
          </a:p>
          <a:p>
            <a:r>
              <a:rPr lang="en-US" altLang="en-US"/>
              <a:t>Inclusion Dependencies</a:t>
            </a:r>
          </a:p>
          <a:p>
            <a:r>
              <a:rPr lang="en-US" altLang="en-US"/>
              <a:t>Other Dependencies and Normal Forms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a:t>Slide 11- </a:t>
            </a:r>
            <a:fld id="{487D1A9D-93A0-4807-AC9F-07C11BFE8A46}" type="slidenum">
              <a:rPr lang="en-US" altLang="en-US"/>
              <a:pPr/>
              <a:t>5</a:t>
            </a:fld>
            <a:endParaRPr lang="en-CA" altLang="en-US"/>
          </a:p>
        </p:txBody>
      </p:sp>
      <p:sp>
        <p:nvSpPr>
          <p:cNvPr id="761860" name="Rectangle 4"/>
          <p:cNvSpPr>
            <a:spLocks noGrp="1" noChangeArrowheads="1"/>
          </p:cNvSpPr>
          <p:nvPr>
            <p:ph type="title"/>
          </p:nvPr>
        </p:nvSpPr>
        <p:spPr/>
        <p:txBody>
          <a:bodyPr/>
          <a:lstStyle/>
          <a:p>
            <a:r>
              <a:rPr lang="en-US" altLang="en-US"/>
              <a:t>DESIGNING A SET OF RELATIONS (2)</a:t>
            </a:r>
          </a:p>
        </p:txBody>
      </p:sp>
      <p:sp>
        <p:nvSpPr>
          <p:cNvPr id="761861" name="Rectangle 5"/>
          <p:cNvSpPr>
            <a:spLocks noGrp="1" noChangeArrowheads="1"/>
          </p:cNvSpPr>
          <p:nvPr>
            <p:ph type="body" idx="1"/>
          </p:nvPr>
        </p:nvSpPr>
        <p:spPr/>
        <p:txBody>
          <a:bodyPr/>
          <a:lstStyle/>
          <a:p>
            <a:r>
              <a:rPr lang="en-US" altLang="en-US" b="1"/>
              <a:t>Goals: </a:t>
            </a:r>
          </a:p>
          <a:p>
            <a:pPr lvl="1"/>
            <a:r>
              <a:rPr lang="en-US" altLang="en-US"/>
              <a:t>Lossless join property (a must)</a:t>
            </a:r>
          </a:p>
          <a:p>
            <a:pPr lvl="2"/>
            <a:r>
              <a:rPr lang="en-US" altLang="en-US"/>
              <a:t>Algorithm 11.1 tests for general losslessness.</a:t>
            </a:r>
          </a:p>
          <a:p>
            <a:pPr lvl="1"/>
            <a:r>
              <a:rPr lang="en-US" altLang="en-US"/>
              <a:t>Dependency preservation property</a:t>
            </a:r>
          </a:p>
          <a:p>
            <a:pPr lvl="2"/>
            <a:r>
              <a:rPr lang="en-US" altLang="en-US"/>
              <a:t>Algorithm 11.3 decomposes a relation into BCNF components by sacrificing the dependency preservation.</a:t>
            </a:r>
          </a:p>
          <a:p>
            <a:pPr lvl="1"/>
            <a:r>
              <a:rPr lang="en-US" altLang="en-US"/>
              <a:t>Additional normal forms</a:t>
            </a:r>
          </a:p>
          <a:p>
            <a:pPr lvl="2"/>
            <a:r>
              <a:rPr lang="en-US" altLang="en-US"/>
              <a:t>4NF (based on multi-valued dependencies)</a:t>
            </a:r>
          </a:p>
          <a:p>
            <a:pPr lvl="2"/>
            <a:r>
              <a:rPr lang="en-US" altLang="en-US"/>
              <a:t>5NF (based on join dependencies)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a:t>Slide 11- </a:t>
            </a:r>
            <a:fld id="{E3C9C736-3924-4210-989C-BC1BE2247AD4}" type="slidenum">
              <a:rPr lang="en-US" altLang="en-US"/>
              <a:pPr/>
              <a:t>6</a:t>
            </a:fld>
            <a:endParaRPr lang="en-CA" altLang="en-US"/>
          </a:p>
        </p:txBody>
      </p:sp>
      <p:sp>
        <p:nvSpPr>
          <p:cNvPr id="763908" name="Rectangle 4"/>
          <p:cNvSpPr>
            <a:spLocks noGrp="1" noChangeArrowheads="1"/>
          </p:cNvSpPr>
          <p:nvPr>
            <p:ph type="title"/>
          </p:nvPr>
        </p:nvSpPr>
        <p:spPr/>
        <p:txBody>
          <a:bodyPr/>
          <a:lstStyle/>
          <a:p>
            <a:r>
              <a:rPr lang="en-US" altLang="en-US"/>
              <a:t>1. Properties of Relational Decompositions (1)</a:t>
            </a:r>
          </a:p>
        </p:txBody>
      </p:sp>
      <p:sp>
        <p:nvSpPr>
          <p:cNvPr id="763909" name="Rectangle 5"/>
          <p:cNvSpPr>
            <a:spLocks noGrp="1" noChangeArrowheads="1"/>
          </p:cNvSpPr>
          <p:nvPr>
            <p:ph type="body" idx="1"/>
          </p:nvPr>
        </p:nvSpPr>
        <p:spPr/>
        <p:txBody>
          <a:bodyPr/>
          <a:lstStyle/>
          <a:p>
            <a:pPr>
              <a:spcBef>
                <a:spcPct val="0"/>
              </a:spcBef>
            </a:pPr>
            <a:r>
              <a:rPr lang="en-US" altLang="en-US" sz="3600" b="1"/>
              <a:t>Relation Decomposition and Insufficiency of Normal Forms:  </a:t>
            </a:r>
          </a:p>
          <a:p>
            <a:pPr lvl="1">
              <a:spcBef>
                <a:spcPct val="0"/>
              </a:spcBef>
            </a:pPr>
            <a:r>
              <a:rPr lang="en-US" altLang="en-US" sz="3500"/>
              <a:t>Universal Relation Schema:</a:t>
            </a:r>
          </a:p>
          <a:p>
            <a:pPr lvl="2">
              <a:spcBef>
                <a:spcPct val="0"/>
              </a:spcBef>
            </a:pPr>
            <a:r>
              <a:rPr lang="en-US" altLang="en-US" sz="3200"/>
              <a:t>A relation schema R = {A1, A2, …, An} that includes all the attributes of the database.</a:t>
            </a:r>
          </a:p>
          <a:p>
            <a:pPr lvl="1">
              <a:spcBef>
                <a:spcPct val="0"/>
              </a:spcBef>
            </a:pPr>
            <a:r>
              <a:rPr lang="en-US" altLang="en-US" sz="3500"/>
              <a:t>Universal relation assumption:</a:t>
            </a:r>
          </a:p>
          <a:p>
            <a:pPr lvl="2">
              <a:spcBef>
                <a:spcPct val="0"/>
              </a:spcBef>
            </a:pPr>
            <a:r>
              <a:rPr lang="en-US" altLang="en-US" sz="3200"/>
              <a:t>Every attribute name is unique.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a:t>Slide 11- </a:t>
            </a:r>
            <a:fld id="{987EC482-D8B4-488C-9514-523D6051F254}" type="slidenum">
              <a:rPr lang="en-US" altLang="en-US"/>
              <a:pPr/>
              <a:t>7</a:t>
            </a:fld>
            <a:endParaRPr lang="en-CA" altLang="en-US"/>
          </a:p>
        </p:txBody>
      </p:sp>
      <p:sp>
        <p:nvSpPr>
          <p:cNvPr id="765956" name="Rectangle 4"/>
          <p:cNvSpPr>
            <a:spLocks noGrp="1" noChangeArrowheads="1"/>
          </p:cNvSpPr>
          <p:nvPr>
            <p:ph type="title"/>
          </p:nvPr>
        </p:nvSpPr>
        <p:spPr/>
        <p:txBody>
          <a:bodyPr/>
          <a:lstStyle/>
          <a:p>
            <a:r>
              <a:rPr lang="en-US" altLang="en-US"/>
              <a:t>Properties of Relational Decompositions (2)</a:t>
            </a:r>
          </a:p>
        </p:txBody>
      </p:sp>
      <p:sp>
        <p:nvSpPr>
          <p:cNvPr id="765957" name="Rectangle 5"/>
          <p:cNvSpPr>
            <a:spLocks noGrp="1" noChangeArrowheads="1"/>
          </p:cNvSpPr>
          <p:nvPr>
            <p:ph type="body" idx="1"/>
          </p:nvPr>
        </p:nvSpPr>
        <p:spPr/>
        <p:txBody>
          <a:bodyPr/>
          <a:lstStyle/>
          <a:p>
            <a:pPr>
              <a:lnSpc>
                <a:spcPct val="80000"/>
              </a:lnSpc>
            </a:pPr>
            <a:r>
              <a:rPr lang="en-US" altLang="en-US" sz="3200" b="1"/>
              <a:t>Relation Decomposition and Insufficiency of Normal Forms (cont.):  </a:t>
            </a:r>
          </a:p>
          <a:p>
            <a:pPr lvl="1">
              <a:spcBef>
                <a:spcPct val="0"/>
              </a:spcBef>
            </a:pPr>
            <a:r>
              <a:rPr lang="en-US" altLang="en-US" sz="2800"/>
              <a:t>Decomposition:</a:t>
            </a:r>
          </a:p>
          <a:p>
            <a:pPr lvl="2">
              <a:spcBef>
                <a:spcPct val="0"/>
              </a:spcBef>
            </a:pPr>
            <a:r>
              <a:rPr lang="en-US" altLang="en-US"/>
              <a:t>The process of decomposing the universal relation schema R into a set of relation schemas D = {R1,R2, …, Rm} that will become the relational database schema by using the functional dependencies.   </a:t>
            </a:r>
          </a:p>
          <a:p>
            <a:pPr lvl="1">
              <a:lnSpc>
                <a:spcPct val="80000"/>
              </a:lnSpc>
              <a:spcBef>
                <a:spcPct val="0"/>
              </a:spcBef>
            </a:pPr>
            <a:r>
              <a:rPr lang="en-US" altLang="en-US" sz="2800"/>
              <a:t>Attribute preservation condition:</a:t>
            </a:r>
          </a:p>
          <a:p>
            <a:pPr lvl="2">
              <a:lnSpc>
                <a:spcPct val="80000"/>
              </a:lnSpc>
              <a:spcBef>
                <a:spcPct val="0"/>
              </a:spcBef>
            </a:pPr>
            <a:r>
              <a:rPr lang="en-US" altLang="en-US"/>
              <a:t>Each attribute in R will appear in at least one relation schema Ri in the decomposition so that no attributes are “lost”.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a:t>Slide 11- </a:t>
            </a:r>
            <a:fld id="{4C1F178F-B317-4F8D-9380-657FF9AFC356}" type="slidenum">
              <a:rPr lang="en-US" altLang="en-US"/>
              <a:pPr/>
              <a:t>8</a:t>
            </a:fld>
            <a:endParaRPr lang="en-CA" altLang="en-US"/>
          </a:p>
        </p:txBody>
      </p:sp>
      <p:sp>
        <p:nvSpPr>
          <p:cNvPr id="841730" name="Rectangle 2"/>
          <p:cNvSpPr>
            <a:spLocks noGrp="1" noChangeArrowheads="1"/>
          </p:cNvSpPr>
          <p:nvPr>
            <p:ph type="title"/>
          </p:nvPr>
        </p:nvSpPr>
        <p:spPr/>
        <p:txBody>
          <a:bodyPr/>
          <a:lstStyle/>
          <a:p>
            <a:r>
              <a:rPr lang="en-US" altLang="en-US"/>
              <a:t>Properties of Relational Decompositions (2)</a:t>
            </a:r>
          </a:p>
        </p:txBody>
      </p:sp>
      <p:sp>
        <p:nvSpPr>
          <p:cNvPr id="841731" name="Rectangle 3"/>
          <p:cNvSpPr>
            <a:spLocks noGrp="1" noChangeArrowheads="1"/>
          </p:cNvSpPr>
          <p:nvPr>
            <p:ph type="body" idx="1"/>
          </p:nvPr>
        </p:nvSpPr>
        <p:spPr/>
        <p:txBody>
          <a:bodyPr/>
          <a:lstStyle/>
          <a:p>
            <a:r>
              <a:rPr lang="en-US" altLang="en-US"/>
              <a:t>Another goal of decomposition is to have each individual relation Ri in the decomposition D be in BCNF or 3NF. </a:t>
            </a:r>
          </a:p>
          <a:p>
            <a:r>
              <a:rPr lang="en-US" altLang="en-US"/>
              <a:t>Additional properties of decomposition  are needed to prevent from generating spurious tuples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a:t>Slide 11- </a:t>
            </a:r>
            <a:fld id="{BC5B02BB-EB8C-4F85-9310-38A8C6CD9ACD}" type="slidenum">
              <a:rPr lang="en-US" altLang="en-US"/>
              <a:pPr/>
              <a:t>9</a:t>
            </a:fld>
            <a:endParaRPr lang="en-CA" altLang="en-US"/>
          </a:p>
        </p:txBody>
      </p:sp>
      <p:sp>
        <p:nvSpPr>
          <p:cNvPr id="768004" name="Rectangle 4"/>
          <p:cNvSpPr>
            <a:spLocks noGrp="1" noChangeArrowheads="1"/>
          </p:cNvSpPr>
          <p:nvPr>
            <p:ph type="title"/>
          </p:nvPr>
        </p:nvSpPr>
        <p:spPr/>
        <p:txBody>
          <a:bodyPr/>
          <a:lstStyle/>
          <a:p>
            <a:r>
              <a:rPr lang="en-US" altLang="en-US"/>
              <a:t>Properties of Relational Decompositions (3)</a:t>
            </a:r>
          </a:p>
        </p:txBody>
      </p:sp>
      <p:sp>
        <p:nvSpPr>
          <p:cNvPr id="768005" name="Rectangle 5"/>
          <p:cNvSpPr>
            <a:spLocks noGrp="1" noChangeArrowheads="1"/>
          </p:cNvSpPr>
          <p:nvPr>
            <p:ph type="body" idx="1"/>
          </p:nvPr>
        </p:nvSpPr>
        <p:spPr/>
        <p:txBody>
          <a:bodyPr/>
          <a:lstStyle/>
          <a:p>
            <a:pPr>
              <a:lnSpc>
                <a:spcPct val="80000"/>
              </a:lnSpc>
            </a:pPr>
            <a:r>
              <a:rPr lang="en-US" altLang="en-US" b="1"/>
              <a:t>Dependency Preservation Property of a Decomposition:</a:t>
            </a:r>
            <a:r>
              <a:rPr lang="en-US" altLang="en-US"/>
              <a:t> </a:t>
            </a:r>
          </a:p>
          <a:p>
            <a:pPr lvl="1">
              <a:lnSpc>
                <a:spcPct val="80000"/>
              </a:lnSpc>
            </a:pPr>
            <a:r>
              <a:rPr lang="en-US" altLang="en-US"/>
              <a:t>Definition: Given a set of dependencies F on R, the </a:t>
            </a:r>
            <a:r>
              <a:rPr lang="en-US" altLang="en-US" b="1"/>
              <a:t>projection</a:t>
            </a:r>
            <a:r>
              <a:rPr lang="en-US" altLang="en-US"/>
              <a:t> of F on R</a:t>
            </a:r>
            <a:r>
              <a:rPr lang="en-US" altLang="en-US" baseline="-25000"/>
              <a:t>i</a:t>
            </a:r>
            <a:r>
              <a:rPr lang="en-US" altLang="en-US"/>
              <a:t>, denoted by p</a:t>
            </a:r>
            <a:r>
              <a:rPr lang="en-US" altLang="en-US" baseline="-25000"/>
              <a:t>Ri</a:t>
            </a:r>
            <a:r>
              <a:rPr lang="en-US" altLang="en-US"/>
              <a:t>(F) where R</a:t>
            </a:r>
            <a:r>
              <a:rPr lang="en-US" altLang="en-US" baseline="-25000"/>
              <a:t>i</a:t>
            </a:r>
            <a:r>
              <a:rPr lang="en-US" altLang="en-US"/>
              <a:t> is a subset of R, is the set of dependencies X </a:t>
            </a:r>
            <a:r>
              <a:rPr lang="en-US" altLang="en-US">
                <a:sym typeface="Wingdings 3" panose="05040102010807070707" pitchFamily="18" charset="2"/>
              </a:rPr>
              <a:t></a:t>
            </a:r>
            <a:r>
              <a:rPr lang="en-US" altLang="en-US"/>
              <a:t> Y in F</a:t>
            </a:r>
            <a:r>
              <a:rPr lang="en-US" altLang="en-US" baseline="30000"/>
              <a:t>+</a:t>
            </a:r>
            <a:r>
              <a:rPr lang="en-US" altLang="en-US"/>
              <a:t> such that the attributes in X </a:t>
            </a:r>
            <a:r>
              <a:rPr lang="en-US" altLang="en-US">
                <a:latin typeface="Lucida Grande" pitchFamily="1" charset="0"/>
              </a:rPr>
              <a:t>υ</a:t>
            </a:r>
            <a:r>
              <a:rPr lang="en-US" altLang="en-US"/>
              <a:t> Y are all contained in R</a:t>
            </a:r>
            <a:r>
              <a:rPr lang="en-US" altLang="en-US" baseline="-25000"/>
              <a:t>i</a:t>
            </a:r>
            <a:r>
              <a:rPr lang="en-US" altLang="en-US"/>
              <a:t>.</a:t>
            </a:r>
          </a:p>
          <a:p>
            <a:pPr lvl="1">
              <a:lnSpc>
                <a:spcPct val="80000"/>
              </a:lnSpc>
            </a:pPr>
            <a:r>
              <a:rPr lang="en-US" altLang="en-US"/>
              <a:t>Hence, the projection of F on each relation schema R</a:t>
            </a:r>
            <a:r>
              <a:rPr lang="en-US" altLang="en-US" baseline="-25000"/>
              <a:t>i</a:t>
            </a:r>
            <a:r>
              <a:rPr lang="en-US" altLang="en-US"/>
              <a:t> in the decomposition D is the set of functional dependencies in F</a:t>
            </a:r>
            <a:r>
              <a:rPr lang="en-US" altLang="en-US" baseline="30000"/>
              <a:t>+</a:t>
            </a:r>
            <a:r>
              <a:rPr lang="en-US" altLang="en-US"/>
              <a:t>, the closure of F, such that all their left- and right-hand-side attributes are in R</a:t>
            </a:r>
            <a:r>
              <a:rPr lang="en-US" altLang="en-US" baseline="-25000"/>
              <a:t>i</a:t>
            </a:r>
            <a:r>
              <a:rPr lang="en-US" altLang="en-US"/>
              <a:t>. </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1479</TotalTime>
  <Words>2788</Words>
  <Application>Microsoft Office PowerPoint</Application>
  <PresentationFormat>Letter Paper (8.5x11 in)</PresentationFormat>
  <Paragraphs>340</Paragraphs>
  <Slides>45</Slides>
  <Notes>45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45</vt:i4>
      </vt:variant>
    </vt:vector>
  </HeadingPairs>
  <TitlesOfParts>
    <vt:vector size="58" baseType="lpstr">
      <vt:lpstr>Arial</vt:lpstr>
      <vt:lpstr>Tahoma</vt:lpstr>
      <vt:lpstr>Wingdings</vt:lpstr>
      <vt:lpstr>Wingdings 3</vt:lpstr>
      <vt:lpstr>Lucida Grande</vt:lpstr>
      <vt:lpstr>Symbol</vt:lpstr>
      <vt:lpstr>Times New Roman</vt:lpstr>
      <vt:lpstr>ヒラギノ角ゴ Pro W3</vt:lpstr>
      <vt:lpstr>MathematicalPi 1</vt:lpstr>
      <vt:lpstr>Bodega Sans</vt:lpstr>
      <vt:lpstr>MathematicalPi 4</vt:lpstr>
      <vt:lpstr>Courier New</vt:lpstr>
      <vt:lpstr>Blends</vt:lpstr>
      <vt:lpstr>PowerPoint Presentation</vt:lpstr>
      <vt:lpstr>Chapter 11</vt:lpstr>
      <vt:lpstr>Chapter Outline</vt:lpstr>
      <vt:lpstr>DESIGNING A SET OF RELATIONS (1) </vt:lpstr>
      <vt:lpstr>DESIGNING A SET OF RELATIONS (2)</vt:lpstr>
      <vt:lpstr>1. Properties of Relational Decompositions (1)</vt:lpstr>
      <vt:lpstr>Properties of Relational Decompositions (2)</vt:lpstr>
      <vt:lpstr>Properties of Relational Decompositions (2)</vt:lpstr>
      <vt:lpstr>Properties of Relational Decompositions (3)</vt:lpstr>
      <vt:lpstr>Properties of Relational Decompositions (4)</vt:lpstr>
      <vt:lpstr>Properties of Relational Decompositions (5)</vt:lpstr>
      <vt:lpstr>Properties of Relational Decompositions (6)</vt:lpstr>
      <vt:lpstr>Properties of Relational Decompositions (7)</vt:lpstr>
      <vt:lpstr>Properties of Relational Decompositions (8)</vt:lpstr>
      <vt:lpstr>Properties of Relational Decompositions (8) </vt:lpstr>
      <vt:lpstr>Properties of Relational Decompositions (9)</vt:lpstr>
      <vt:lpstr>Properties of Relational Decompositions (10)</vt:lpstr>
      <vt:lpstr>2. Algorithms for Relational Database Schema Design (1)</vt:lpstr>
      <vt:lpstr>Algorithms for Relational Database Schema Design (2)</vt:lpstr>
      <vt:lpstr>Algorithms for Relational Database Schema Design (3)</vt:lpstr>
      <vt:lpstr>Algorithms for Relational Database Schema Design (4)</vt:lpstr>
      <vt:lpstr>Algorithms for Relational Database Schema Design (5)</vt:lpstr>
      <vt:lpstr>Algorithms for Relational Database Schema Design (5)</vt:lpstr>
      <vt:lpstr>Algorithms for Relational Database Schema Design (6)</vt:lpstr>
      <vt:lpstr>Algorithms for Relational Database Schema Design (6)</vt:lpstr>
      <vt:lpstr>Algorithms for Relational Database Schema Design (7)</vt:lpstr>
      <vt:lpstr>Algorithms for Relational Database Schema Design (8)</vt:lpstr>
      <vt:lpstr>3. Multivalued Dependencies and Fourth Normal Form (1)</vt:lpstr>
      <vt:lpstr>3. Multivalued Dependencies and Fourth Normal Form (1)</vt:lpstr>
      <vt:lpstr>Multivalued Dependencies and Fourth Normal Form (2)</vt:lpstr>
      <vt:lpstr>Multivalued Dependencies and Fourth Normal Form (3)</vt:lpstr>
      <vt:lpstr>Multivalued Dependencies and Fourth Normal Form (4)</vt:lpstr>
      <vt:lpstr>Multivalued Dependencies and Fourth Normal Form (5)</vt:lpstr>
      <vt:lpstr>Multivalued Dependencies and Fourth Normal Form (6)</vt:lpstr>
      <vt:lpstr>Multivalued Dependencies and Fourth Normal Form (7)</vt:lpstr>
      <vt:lpstr>4. Join Dependencies and Fifth Normal Form (1)</vt:lpstr>
      <vt:lpstr>Join Dependencies and Fifth Normal Form (2)</vt:lpstr>
      <vt:lpstr>Relation SUPPLY with Join Dependency and conversion to Fifth Normal Form</vt:lpstr>
      <vt:lpstr>5. Inclusion Dependencies (1)</vt:lpstr>
      <vt:lpstr>Inclusion Dependencies (2)</vt:lpstr>
      <vt:lpstr>6. Other Dependencies and Normal Forms (1)</vt:lpstr>
      <vt:lpstr>Other Dependencies and Normal Forms (2)</vt:lpstr>
      <vt:lpstr>Other Dependencies and Normal Forms (3)</vt:lpstr>
      <vt:lpstr>Other Dependencies and Normal Forms (4)</vt:lpstr>
      <vt:lpstr>Recap</vt:lpstr>
    </vt:vector>
  </TitlesOfParts>
  <Manager/>
  <Company>Copyright © 2007 Ramez Elmasri and Shamkant B. Navathe</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dc:title>
  <dc:subject>Relational Database Design Algorithms and Further Dependencies</dc:subject>
  <dc:creator>Elmasri/Navathe</dc:creator>
  <cp:keywords/>
  <dc:description/>
  <cp:lastModifiedBy>Aminu Umar</cp:lastModifiedBy>
  <cp:revision>66</cp:revision>
  <cp:lastPrinted>2001-11-04T00:51:13Z</cp:lastPrinted>
  <dcterms:created xsi:type="dcterms:W3CDTF">2005-02-25T19:46:41Z</dcterms:created>
  <dcterms:modified xsi:type="dcterms:W3CDTF">2015-08-21T16:14:39Z</dcterms:modified>
  <cp:category/>
</cp:coreProperties>
</file>