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4"/>
  </p:notesMasterIdLst>
  <p:handoutMasterIdLst>
    <p:handoutMasterId r:id="rId55"/>
  </p:handoutMasterIdLst>
  <p:sldIdLst>
    <p:sldId id="282" r:id="rId2"/>
    <p:sldId id="324" r:id="rId3"/>
    <p:sldId id="327" r:id="rId4"/>
    <p:sldId id="374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7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6" r:id="rId44"/>
    <p:sldId id="376" r:id="rId45"/>
    <p:sldId id="367" r:id="rId46"/>
    <p:sldId id="368" r:id="rId47"/>
    <p:sldId id="369" r:id="rId48"/>
    <p:sldId id="370" r:id="rId49"/>
    <p:sldId id="371" r:id="rId50"/>
    <p:sldId id="372" r:id="rId51"/>
    <p:sldId id="373" r:id="rId52"/>
    <p:sldId id="377" r:id="rId53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510" autoAdjust="0"/>
  </p:normalViewPr>
  <p:slideViewPr>
    <p:cSldViewPr snapToObjects="1">
      <p:cViewPr varScale="1">
        <p:scale>
          <a:sx n="66" d="100"/>
          <a:sy n="66" d="100"/>
        </p:scale>
        <p:origin x="1530" y="4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ahoma" panose="020B0604030504040204" pitchFamily="34" charset="0"/>
              </a:defRPr>
            </a:lvl1pPr>
          </a:lstStyle>
          <a:p>
            <a:fld id="{937D9D7E-AADF-472D-8F65-154FB2EB87D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0091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ahoma" panose="020B0604030504040204" pitchFamily="34" charset="0"/>
              </a:defRPr>
            </a:lvl1pPr>
          </a:lstStyle>
          <a:p>
            <a:fld id="{3175BBD5-95C1-4FDB-9A81-4A99D74EE4B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860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8D86B1-B217-4720-A713-DED096C8BD42}" type="slidenum">
              <a:rPr lang="en-CA"/>
              <a:pPr/>
              <a:t>1</a:t>
            </a:fld>
            <a:endParaRPr lang="en-CA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22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C8C90-7360-4BBE-B208-1589B625430A}" type="slidenum">
              <a:rPr lang="en-CA"/>
              <a:pPr/>
              <a:t>10</a:t>
            </a:fld>
            <a:endParaRPr lang="en-CA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03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27A1A-A0E1-4BE7-A9F1-ADD154DC6A29}" type="slidenum">
              <a:rPr lang="en-CA"/>
              <a:pPr/>
              <a:t>11</a:t>
            </a:fld>
            <a:endParaRPr lang="en-CA"/>
          </a:p>
        </p:txBody>
      </p:sp>
      <p:sp>
        <p:nvSpPr>
          <p:cNvPr id="68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8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61E3D-0709-4E8A-B646-61B8F3B53FFC}" type="slidenum">
              <a:rPr lang="en-CA"/>
              <a:pPr/>
              <a:t>12</a:t>
            </a:fld>
            <a:endParaRPr lang="en-CA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23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7A5BD-37CA-47A5-B3F7-8C830C2E2BEF}" type="slidenum">
              <a:rPr lang="en-CA"/>
              <a:pPr/>
              <a:t>13</a:t>
            </a:fld>
            <a:endParaRPr lang="en-CA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they violate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Guideline 1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by mixing attributes from distinct real-world entities: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EMP_DEPT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mixes attributes of employees and departments, and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EMP_PROJ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mixes attributes of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employees and projects and the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WORKS_ON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relationship. 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They may be used as views, but they cause problems when used as base relations.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25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E6F16-A124-4559-B24C-464F4E300C8D}" type="slidenum">
              <a:rPr lang="en-CA"/>
              <a:pPr/>
              <a:t>14</a:t>
            </a:fld>
            <a:endParaRPr lang="en-CA"/>
          </a:p>
        </p:txBody>
      </p:sp>
      <p:sp>
        <p:nvSpPr>
          <p:cNvPr id="69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63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6737B-3D68-4E22-8C05-B6C032397771}" type="slidenum">
              <a:rPr lang="en-CA"/>
              <a:pPr/>
              <a:t>15</a:t>
            </a:fld>
            <a:endParaRPr lang="en-CA"/>
          </a:p>
        </p:txBody>
      </p:sp>
      <p:sp>
        <p:nvSpPr>
          <p:cNvPr id="69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16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13769-3371-4551-B3B3-59C52B2BFF03}" type="slidenum">
              <a:rPr lang="en-CA"/>
              <a:pPr/>
              <a:t>16</a:t>
            </a:fld>
            <a:endParaRPr lang="en-CA"/>
          </a:p>
        </p:txBody>
      </p:sp>
      <p:sp>
        <p:nvSpPr>
          <p:cNvPr id="69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Reducing the NULL values in tuples</a:t>
            </a:r>
          </a:p>
        </p:txBody>
      </p:sp>
    </p:spTree>
    <p:extLst>
      <p:ext uri="{BB962C8B-B14F-4D97-AF65-F5344CB8AC3E}">
        <p14:creationId xmlns:p14="http://schemas.microsoft.com/office/powerpoint/2010/main" val="1959700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21EDB6-8063-4929-9D82-CF8207606597}" type="slidenum">
              <a:rPr lang="en-CA"/>
              <a:pPr/>
              <a:t>17</a:t>
            </a:fld>
            <a:endParaRPr lang="en-CA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Disallowing the possibility of generating spurious 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tuples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Avoid relations that contain matching attributes that are not (foreign key, primary key) combinations because joining on such attributes may produce spurious tuples.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0382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3B2FA-1A61-4E64-BB75-939A776462AF}" type="slidenum">
              <a:rPr lang="en-CA"/>
              <a:pPr/>
              <a:t>18</a:t>
            </a:fld>
            <a:endParaRPr lang="en-CA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00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37F8B-37A2-4DBB-A99D-D4B2507008C9}" type="slidenum">
              <a:rPr lang="en-CA"/>
              <a:pPr/>
              <a:t>19</a:t>
            </a:fld>
            <a:endParaRPr lang="en-CA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We now introduce a formal tool for analysis of relational schemas that enables us to detect and describe some of the above-mentioned problems in precise terms.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67CE2-F3AA-4DB0-AC5D-48160D843CDA}" type="slidenum">
              <a:rPr lang="en-CA"/>
              <a:pPr/>
              <a:t>2</a:t>
            </a:fld>
            <a:endParaRPr lang="en-CA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4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8EB57-B7A6-4DEE-B787-3C7745F8246D}" type="slidenum">
              <a:rPr lang="en-CA"/>
              <a:pPr/>
              <a:t>20</a:t>
            </a:fld>
            <a:endParaRPr lang="en-CA"/>
          </a:p>
        </p:txBody>
      </p:sp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829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909D3-8EF0-4A98-87EE-003046F2DB40}" type="slidenum">
              <a:rPr lang="en-CA"/>
              <a:pPr/>
              <a:t>21</a:t>
            </a:fld>
            <a:endParaRPr lang="en-CA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818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D0DB41-4E17-4482-AD72-F3FB81F5D044}" type="slidenum">
              <a:rPr lang="en-CA"/>
              <a:pPr/>
              <a:t>22</a:t>
            </a:fld>
            <a:endParaRPr lang="en-CA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382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786D1-5B31-4F35-A48F-58B9E348B589}" type="slidenum">
              <a:rPr lang="en-CA"/>
              <a:pPr/>
              <a:t>23</a:t>
            </a:fld>
            <a:endParaRPr lang="en-CA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949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DA740-861D-40DB-9957-F745051ADFF7}" type="slidenum">
              <a:rPr lang="en-CA"/>
              <a:pPr/>
              <a:t>24</a:t>
            </a:fld>
            <a:endParaRPr lang="en-CA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677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EA4EF-0682-40BD-847E-9017BC9865D1}" type="slidenum">
              <a:rPr lang="en-CA"/>
              <a:pPr/>
              <a:t>25</a:t>
            </a:fld>
            <a:endParaRPr lang="en-CA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864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7D811-6A63-45A7-AC5E-7392E3C29F8F}" type="slidenum">
              <a:rPr lang="en-CA"/>
              <a:pPr/>
              <a:t>26</a:t>
            </a:fld>
            <a:endParaRPr lang="en-CA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6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790EC-2A1C-4CEF-B222-B51C2DC66A34}" type="slidenum">
              <a:rPr lang="en-CA"/>
              <a:pPr/>
              <a:t>27</a:t>
            </a:fld>
            <a:endParaRPr lang="en-CA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426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98264-44D2-4C00-A10C-A472EEE06127}" type="slidenum">
              <a:rPr lang="en-CA"/>
              <a:pPr/>
              <a:t>28</a:t>
            </a:fld>
            <a:endParaRPr lang="en-CA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239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8FBDD-470E-45FE-B292-F9EA02FF418C}" type="slidenum">
              <a:rPr lang="en-CA"/>
              <a:pPr/>
              <a:t>29</a:t>
            </a:fld>
            <a:endParaRPr lang="en-CA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A0C71-FDAF-44C2-8BE5-CE5DB4E70C56}" type="slidenum">
              <a:rPr lang="en-CA"/>
              <a:pPr/>
              <a:t>3</a:t>
            </a:fld>
            <a:endParaRPr lang="en-CA"/>
          </a:p>
        </p:txBody>
      </p:sp>
      <p:sp>
        <p:nvSpPr>
          <p:cNvPr id="67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17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845F4-954A-499C-A569-95926A1EBDC9}" type="slidenum">
              <a:rPr lang="en-CA"/>
              <a:pPr/>
              <a:t>30</a:t>
            </a:fld>
            <a:endParaRPr lang="en-CA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8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04927-B81D-4B45-9B5F-1477A64FD4FB}" type="slidenum">
              <a:rPr lang="en-CA"/>
              <a:pPr/>
              <a:t>31</a:t>
            </a:fld>
            <a:endParaRPr lang="en-CA"/>
          </a:p>
        </p:txBody>
      </p:sp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446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B4444-B879-48E1-B4EA-A3274C9CF7C7}" type="slidenum">
              <a:rPr lang="en-CA"/>
              <a:pPr/>
              <a:t>32</a:t>
            </a:fld>
            <a:endParaRPr lang="en-CA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46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B7022-D2EF-41BB-BBBF-04FAB2034BAC}" type="slidenum">
              <a:rPr lang="en-CA"/>
              <a:pPr/>
              <a:t>33</a:t>
            </a:fld>
            <a:endParaRPr lang="en-CA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068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0510-D802-4F35-BA3F-990B9D0055D9}" type="slidenum">
              <a:rPr lang="en-CA"/>
              <a:pPr/>
              <a:t>34</a:t>
            </a:fld>
            <a:endParaRPr lang="en-CA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627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08C1F-9CD1-4A62-A23B-AC05BB9D89AD}" type="slidenum">
              <a:rPr lang="en-CA"/>
              <a:pPr/>
              <a:t>35</a:t>
            </a:fld>
            <a:endParaRPr lang="en-CA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249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CF7E3-9DFD-46AC-A912-644780424DED}" type="slidenum">
              <a:rPr lang="en-CA"/>
              <a:pPr/>
              <a:t>36</a:t>
            </a:fld>
            <a:endParaRPr lang="en-CA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765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05BCA-8BAB-4E18-A757-C70384229F56}" type="slidenum">
              <a:rPr lang="en-CA"/>
              <a:pPr/>
              <a:t>37</a:t>
            </a:fld>
            <a:endParaRPr lang="en-CA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331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F81DD-B2EA-423F-97CD-54DC4BD224ED}" type="slidenum">
              <a:rPr lang="en-CA"/>
              <a:pPr/>
              <a:t>38</a:t>
            </a:fld>
            <a:endParaRPr lang="en-CA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610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BF8AF-CACA-4B95-9A32-A24A1526A577}" type="slidenum">
              <a:rPr lang="en-CA"/>
              <a:pPr/>
              <a:t>39</a:t>
            </a:fld>
            <a:endParaRPr lang="en-CA"/>
          </a:p>
        </p:txBody>
      </p:sp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2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1C219-C282-44AF-ADA5-2E0C6D7E9C86}" type="slidenum">
              <a:rPr lang="en-CA"/>
              <a:pPr/>
              <a:t>4</a:t>
            </a:fld>
            <a:endParaRPr lang="en-CA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028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E2ABA-34B8-464A-A590-83D3CE586614}" type="slidenum">
              <a:rPr lang="en-CA"/>
              <a:pPr/>
              <a:t>40</a:t>
            </a:fld>
            <a:endParaRPr lang="en-CA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780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483D4-6498-4281-AB5D-98AA91B1C365}" type="slidenum">
              <a:rPr lang="en-CA"/>
              <a:pPr/>
              <a:t>41</a:t>
            </a:fld>
            <a:endParaRPr lang="en-CA"/>
          </a:p>
        </p:txBody>
      </p:sp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878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0FA567-2E41-44D8-8BBB-387F979B088F}" type="slidenum">
              <a:rPr lang="en-CA"/>
              <a:pPr/>
              <a:t>42</a:t>
            </a:fld>
            <a:endParaRPr lang="en-CA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917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D8C0A6-81EC-4833-A13D-7473AD3830A8}" type="slidenum">
              <a:rPr lang="en-CA"/>
              <a:pPr/>
              <a:t>43</a:t>
            </a:fld>
            <a:endParaRPr lang="en-CA"/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2744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1148F-DAFB-417A-9E1A-5D82D95EA7B6}" type="slidenum">
              <a:rPr lang="en-CA"/>
              <a:pPr/>
              <a:t>44</a:t>
            </a:fld>
            <a:endParaRPr lang="en-CA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781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7904E-5760-422B-9982-B98E89F1D8E3}" type="slidenum">
              <a:rPr lang="en-CA"/>
              <a:pPr/>
              <a:t>45</a:t>
            </a:fld>
            <a:endParaRPr lang="en-CA"/>
          </a:p>
        </p:txBody>
      </p:sp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417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A22C1-D8FB-4157-BCE5-E90F6B501194}" type="slidenum">
              <a:rPr lang="en-CA"/>
              <a:pPr/>
              <a:t>46</a:t>
            </a:fld>
            <a:endParaRPr lang="en-CA"/>
          </a:p>
        </p:txBody>
      </p:sp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7118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20FAE-5B81-4FA4-99ED-511F6EDB9AE5}" type="slidenum">
              <a:rPr lang="en-CA"/>
              <a:pPr/>
              <a:t>47</a:t>
            </a:fld>
            <a:endParaRPr lang="en-CA"/>
          </a:p>
        </p:txBody>
      </p:sp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6704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A5548-98DE-474E-94B1-10D7A363A1A3}" type="slidenum">
              <a:rPr lang="en-CA"/>
              <a:pPr/>
              <a:t>48</a:t>
            </a:fld>
            <a:endParaRPr lang="en-CA"/>
          </a:p>
        </p:txBody>
      </p:sp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7043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E7985-AA6E-4C82-BE0D-B7FEB2C87326}" type="slidenum">
              <a:rPr lang="en-CA"/>
              <a:pPr/>
              <a:t>49</a:t>
            </a:fld>
            <a:endParaRPr lang="en-CA"/>
          </a:p>
        </p:txBody>
      </p:sp>
      <p:sp>
        <p:nvSpPr>
          <p:cNvPr id="76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3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C05A6-EBB1-454F-AEE0-B1886F5CC771}" type="slidenum">
              <a:rPr lang="en-CA"/>
              <a:pPr/>
              <a:t>5</a:t>
            </a:fld>
            <a:endParaRPr lang="en-CA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logical 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(or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conceptual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)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level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—how users interpret the relation schemas and the meaning of their attributes</a:t>
            </a:r>
          </a:p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implementation 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(or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physical storage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)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level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—how the tuples in a base relation are stored and updated.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025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F1EBB2-D435-408E-9EE4-AA812F0AD56B}" type="slidenum">
              <a:rPr lang="en-CA"/>
              <a:pPr/>
              <a:t>50</a:t>
            </a:fld>
            <a:endParaRPr lang="en-CA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011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ACD49-8DBB-4BA0-B2F4-CAFF6943A400}" type="slidenum">
              <a:rPr lang="en-CA"/>
              <a:pPr/>
              <a:t>51</a:t>
            </a:fld>
            <a:endParaRPr lang="en-CA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586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424D6-DD00-453A-B8E5-0145B8A26687}" type="slidenum">
              <a:rPr lang="en-CA"/>
              <a:pPr/>
              <a:t>52</a:t>
            </a:fld>
            <a:endParaRPr lang="en-CA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17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A3D565-8846-4E76-8234-7CB9B4B295F4}" type="slidenum">
              <a:rPr lang="en-CA"/>
              <a:pPr/>
              <a:t>6</a:t>
            </a:fld>
            <a:endParaRPr lang="en-CA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CBD2E-CB1C-4212-96FC-D01DE7BE465A}" type="slidenum">
              <a:rPr lang="en-CA"/>
              <a:pPr/>
              <a:t>7</a:t>
            </a:fld>
            <a:endParaRPr lang="en-CA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Making sure that the semantics of the attributes is clear in the schema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Reducing the redundant information in tuples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Reducing the NULL values in tuples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Disallowing the possibility of generating spurious tuples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2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BDD85-0500-4C4B-89F8-FBEAEE728768}" type="slidenum">
              <a:rPr lang="en-CA"/>
              <a:pPr/>
              <a:t>8</a:t>
            </a:fld>
            <a:endParaRPr lang="en-CA"/>
          </a:p>
        </p:txBody>
      </p:sp>
      <p:sp>
        <p:nvSpPr>
          <p:cNvPr id="68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63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C1CF0-FD0E-47BE-AF87-F051D37CAAF9}" type="slidenum">
              <a:rPr lang="en-CA"/>
              <a:pPr/>
              <a:t>9</a:t>
            </a:fld>
            <a:endParaRPr lang="en-CA"/>
          </a:p>
        </p:txBody>
      </p:sp>
      <p:sp>
        <p:nvSpPr>
          <p:cNvPr id="68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■ Reducing the redundant information in tuples</a:t>
            </a:r>
          </a:p>
        </p:txBody>
      </p:sp>
    </p:spTree>
    <p:extLst>
      <p:ext uri="{BB962C8B-B14F-4D97-AF65-F5344CB8AC3E}">
        <p14:creationId xmlns:p14="http://schemas.microsoft.com/office/powerpoint/2010/main" val="411756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 i="0"/>
            </a:lvl1pPr>
          </a:lstStyle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5C427412-1B0A-4AAD-AE46-314D0534209C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652962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3E7C6576-F117-49D9-A8E7-F776A714092C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37593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F8B54C93-7382-48CE-BB43-ED8E986660E3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458928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583EDEE5-4BA7-4327-A50D-895D0447382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307055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769F442B-5E03-43D3-8E2E-62561F16F99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8457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A0BE6C63-2130-4F29-87AE-65BC77FE29FF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762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462776AA-2C08-47C5-9573-4E5F04B1FCCD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760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9629FCB9-3875-4AE9-8105-AACD44F498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664084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6D3E5BB1-79FD-4D2F-939D-4F1A9435B6F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88824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10- </a:t>
            </a:r>
            <a:fld id="{8DC3658E-9A9B-4005-A621-22953D0C9F2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718140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3200" i="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 i="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 i="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sz="3200" i="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i="0">
                <a:solidFill>
                  <a:srgbClr val="990033"/>
                </a:solidFill>
              </a:defRPr>
            </a:lvl1pPr>
          </a:lstStyle>
          <a:p>
            <a:r>
              <a:rPr lang="en-US"/>
              <a:t>Slide 10- </a:t>
            </a:r>
            <a:fld id="{62D7FEB8-1154-44E7-85DE-95B51A3D8C8D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 i="0"/>
              <a:t>Copyright © 2007 </a:t>
            </a:r>
            <a:r>
              <a:rPr lang="en-US" sz="900" i="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C266F19-5118-4EEE-95D6-B84DD79E1555}" type="slidenum">
              <a:rPr lang="en-US"/>
              <a:pPr/>
              <a:t>1</a:t>
            </a:fld>
            <a:endParaRPr lang="en-CA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985AD569-71B0-47F1-AAAF-ACCDCCC143AF}" type="slidenum">
              <a:rPr lang="en-US"/>
              <a:pPr/>
              <a:t>10</a:t>
            </a:fld>
            <a:endParaRPr lang="en-CA"/>
          </a:p>
        </p:txBody>
      </p:sp>
      <p:sp>
        <p:nvSpPr>
          <p:cNvPr id="6840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OF AN UPDATE ANOMALY</a:t>
            </a:r>
          </a:p>
        </p:txBody>
      </p:sp>
      <p:sp>
        <p:nvSpPr>
          <p:cNvPr id="6840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relation:</a:t>
            </a:r>
          </a:p>
          <a:p>
            <a:pPr lvl="1"/>
            <a:r>
              <a:rPr lang="en-US"/>
              <a:t>EMP_PROJ(Emp#, Proj#, Ename, Pname, No_hours)</a:t>
            </a:r>
          </a:p>
          <a:p>
            <a:r>
              <a:rPr lang="en-US"/>
              <a:t>Update Anomaly:</a:t>
            </a:r>
          </a:p>
          <a:p>
            <a:pPr lvl="1"/>
            <a:r>
              <a:rPr lang="en-US"/>
              <a:t>Changing the name of  project number P1 from “Billing” to “Customer-Accounting” may cause this update to be made for all 100 employees working on project P1.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A85FF36-22F2-4F30-A841-20BBFB247DAA}" type="slidenum">
              <a:rPr lang="en-US"/>
              <a:pPr/>
              <a:t>11</a:t>
            </a:fld>
            <a:endParaRPr lang="en-CA"/>
          </a:p>
        </p:txBody>
      </p:sp>
      <p:sp>
        <p:nvSpPr>
          <p:cNvPr id="68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OF AN INSERT ANOMALY</a:t>
            </a:r>
          </a:p>
        </p:txBody>
      </p:sp>
      <p:sp>
        <p:nvSpPr>
          <p:cNvPr id="6860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relation:</a:t>
            </a:r>
          </a:p>
          <a:p>
            <a:pPr lvl="1"/>
            <a:r>
              <a:rPr lang="en-US"/>
              <a:t>EMP_PROJ(Emp#, Proj#, Ename, Pname, No_hours)</a:t>
            </a:r>
          </a:p>
          <a:p>
            <a:r>
              <a:rPr lang="en-US"/>
              <a:t>Insert  Anomaly:</a:t>
            </a:r>
          </a:p>
          <a:p>
            <a:pPr lvl="1"/>
            <a:r>
              <a:rPr lang="en-US"/>
              <a:t>Cannot insert a project unless an employee is assigned to it.</a:t>
            </a:r>
          </a:p>
          <a:p>
            <a:r>
              <a:rPr lang="en-US"/>
              <a:t>Conversely</a:t>
            </a:r>
          </a:p>
          <a:p>
            <a:pPr lvl="1"/>
            <a:r>
              <a:rPr lang="en-US"/>
              <a:t>Cannot insert an employee unless an he/she is assigned to a project.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AE864274-7A96-418B-98E9-AA65A293A998}" type="slidenum">
              <a:rPr lang="en-US"/>
              <a:pPr/>
              <a:t>12</a:t>
            </a:fld>
            <a:endParaRPr lang="en-CA"/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OF AN DELETE ANOMALY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relation:</a:t>
            </a:r>
          </a:p>
          <a:p>
            <a:pPr lvl="1"/>
            <a:r>
              <a:rPr lang="en-US"/>
              <a:t>EMP_PROJ(Emp#, Proj#, Ename, Pname, No_hours)</a:t>
            </a:r>
          </a:p>
          <a:p>
            <a:r>
              <a:rPr lang="en-US"/>
              <a:t>Delete Anomaly:</a:t>
            </a:r>
          </a:p>
          <a:p>
            <a:pPr lvl="1"/>
            <a:r>
              <a:rPr lang="en-US"/>
              <a:t>When a project is deleted, it will result in deleting all the employees who work on that project.</a:t>
            </a:r>
          </a:p>
          <a:p>
            <a:pPr lvl="1"/>
            <a:r>
              <a:rPr lang="en-US"/>
              <a:t>Alternately, if an employee is the sole employee on a project, deleting that employee would result in deleting the corresponding project.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CFB0DE5B-3215-4EFB-8207-6BC30AACB4EA}" type="slidenum">
              <a:rPr lang="en-US"/>
              <a:pPr/>
              <a:t>13</a:t>
            </a:fld>
            <a:endParaRPr lang="en-CA"/>
          </a:p>
        </p:txBody>
      </p:sp>
      <p:sp>
        <p:nvSpPr>
          <p:cNvPr id="68813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10.3 Two relation schemas suffering from update anomalies</a:t>
            </a:r>
          </a:p>
        </p:txBody>
      </p:sp>
      <p:sp>
        <p:nvSpPr>
          <p:cNvPr id="688132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88139" name="Picture 11" descr="fig10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2057400"/>
            <a:ext cx="8207375" cy="3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5BBF2F81-724E-4C09-8F8F-916FEE85BDE1}" type="slidenum">
              <a:rPr lang="en-US"/>
              <a:pPr/>
              <a:t>14</a:t>
            </a:fld>
            <a:endParaRPr lang="en-CA"/>
          </a:p>
        </p:txBody>
      </p:sp>
      <p:sp>
        <p:nvSpPr>
          <p:cNvPr id="690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10.4 Example States for EMP_DEPT and EMP_PROJ</a:t>
            </a:r>
          </a:p>
        </p:txBody>
      </p:sp>
      <p:pic>
        <p:nvPicPr>
          <p:cNvPr id="690186" name="Picture 10" descr="fig10_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8138"/>
            <a:ext cx="4646613" cy="479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EA7FA75-B648-4443-A0C2-3171C32544B1}" type="slidenum">
              <a:rPr lang="en-US"/>
              <a:pPr/>
              <a:t>15</a:t>
            </a:fld>
            <a:endParaRPr lang="en-CA"/>
          </a:p>
        </p:txBody>
      </p:sp>
      <p:sp>
        <p:nvSpPr>
          <p:cNvPr id="692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Guideline to Redundant Information in Tuples and Update Anomalies</a:t>
            </a:r>
          </a:p>
        </p:txBody>
      </p:sp>
      <p:sp>
        <p:nvSpPr>
          <p:cNvPr id="6922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GUIDELINE 2: </a:t>
            </a:r>
          </a:p>
          <a:p>
            <a:pPr lvl="1"/>
            <a:r>
              <a:rPr lang="en-US"/>
              <a:t>Design a schema that does not suffer from the insertion, deletion and update anomalies.</a:t>
            </a:r>
          </a:p>
          <a:p>
            <a:pPr lvl="1"/>
            <a:r>
              <a:rPr lang="en-US"/>
              <a:t>If there are any anomalies present, then note them so that applications can be made to take them into account.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5FDDC002-4638-4BF6-97B0-2FDA5D1AD0DF}" type="slidenum">
              <a:rPr lang="en-US"/>
              <a:pPr/>
              <a:t>16</a:t>
            </a:fld>
            <a:endParaRPr lang="en-CA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1.3 Null Values in Tuples </a:t>
            </a:r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GUIDELINE 3:</a:t>
            </a:r>
          </a:p>
          <a:p>
            <a:pPr lvl="1"/>
            <a:r>
              <a:rPr lang="en-US"/>
              <a:t>Relations should be designed such that their tuples will have as few NULL values as possible</a:t>
            </a:r>
          </a:p>
          <a:p>
            <a:pPr lvl="1"/>
            <a:r>
              <a:rPr lang="en-US"/>
              <a:t>Attributes that are NULL frequently could be placed in separate relations (with the primary key)</a:t>
            </a:r>
          </a:p>
          <a:p>
            <a:r>
              <a:rPr lang="en-US"/>
              <a:t> Reasons for nulls:</a:t>
            </a:r>
          </a:p>
          <a:p>
            <a:pPr lvl="1"/>
            <a:r>
              <a:rPr lang="en-US"/>
              <a:t>Attribute not applicable or invalid</a:t>
            </a:r>
          </a:p>
          <a:p>
            <a:pPr lvl="1"/>
            <a:r>
              <a:rPr lang="en-US"/>
              <a:t>Attribute value unknown  (may exist)</a:t>
            </a:r>
          </a:p>
          <a:p>
            <a:pPr lvl="1"/>
            <a:r>
              <a:rPr lang="en-US"/>
              <a:t>Value known to exist, but unavailable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6E7E9B3D-C47C-4A02-B683-9545CB8A366B}" type="slidenum">
              <a:rPr lang="en-US"/>
              <a:pPr/>
              <a:t>17</a:t>
            </a:fld>
            <a:endParaRPr lang="en-CA"/>
          </a:p>
        </p:txBody>
      </p:sp>
      <p:sp>
        <p:nvSpPr>
          <p:cNvPr id="69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1.4 Spurious Tuples </a:t>
            </a:r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Bad designs for a relational database may result in erroneous results for certain JOIN operations</a:t>
            </a:r>
          </a:p>
          <a:p>
            <a:pPr>
              <a:lnSpc>
                <a:spcPct val="90000"/>
              </a:lnSpc>
            </a:pPr>
            <a:r>
              <a:rPr lang="en-US"/>
              <a:t>The "lossless join" property is used to guarantee meaningful results for join operations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GUIDELINE 4:</a:t>
            </a:r>
          </a:p>
          <a:p>
            <a:pPr lvl="1">
              <a:lnSpc>
                <a:spcPct val="90000"/>
              </a:lnSpc>
            </a:pPr>
            <a:r>
              <a:rPr lang="en-US"/>
              <a:t>The relations should be designed to satisfy the lossless join condition.</a:t>
            </a:r>
          </a:p>
          <a:p>
            <a:pPr lvl="1">
              <a:lnSpc>
                <a:spcPct val="90000"/>
              </a:lnSpc>
            </a:pPr>
            <a:r>
              <a:rPr lang="en-US"/>
              <a:t>No spurious tuples should be generated by doing a natural-join of any relations.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89BFEE72-5DE5-42B9-93C4-0C82EC02DE3F}" type="slidenum">
              <a:rPr lang="en-US"/>
              <a:pPr/>
              <a:t>18</a:t>
            </a:fld>
            <a:endParaRPr lang="en-CA"/>
          </a:p>
        </p:txBody>
      </p:sp>
      <p:sp>
        <p:nvSpPr>
          <p:cNvPr id="6983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Spurious Tuples (2)</a:t>
            </a:r>
          </a:p>
        </p:txBody>
      </p:sp>
      <p:sp>
        <p:nvSpPr>
          <p:cNvPr id="6983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z="2400" dirty="0"/>
              <a:t>There are two important properties of decompositions: </a:t>
            </a:r>
          </a:p>
          <a:p>
            <a:pPr marL="876300" lvl="1" indent="-419100">
              <a:buSzTx/>
              <a:buFont typeface="Wingdings" panose="05000000000000000000" pitchFamily="2" charset="2"/>
              <a:buAutoNum type="alphaLcParenR"/>
            </a:pPr>
            <a:r>
              <a:rPr lang="en-US" sz="2200" dirty="0"/>
              <a:t>Non-additive or </a:t>
            </a:r>
            <a:r>
              <a:rPr lang="en-US" sz="2200" dirty="0" err="1"/>
              <a:t>losslessness</a:t>
            </a:r>
            <a:r>
              <a:rPr lang="en-US" sz="2200" dirty="0"/>
              <a:t> of the corresponding join</a:t>
            </a:r>
          </a:p>
          <a:p>
            <a:pPr marL="876300" lvl="1" indent="-419100">
              <a:buSzTx/>
              <a:buFont typeface="Wingdings" panose="05000000000000000000" pitchFamily="2" charset="2"/>
              <a:buAutoNum type="alphaLcParenR"/>
            </a:pPr>
            <a:r>
              <a:rPr lang="en-US" sz="2200" dirty="0"/>
              <a:t>Preservation of the functional dependencies. 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/>
              <a:t>Note that:</a:t>
            </a:r>
          </a:p>
          <a:p>
            <a:pPr marL="876300" lvl="1" indent="-419100"/>
            <a:r>
              <a:rPr lang="en-US" sz="2200" dirty="0"/>
              <a:t>Property (a) is extremely important and </a:t>
            </a:r>
            <a:r>
              <a:rPr lang="en-US" sz="2200" i="1" dirty="0"/>
              <a:t>cannot</a:t>
            </a:r>
            <a:r>
              <a:rPr lang="en-US" sz="2200" dirty="0"/>
              <a:t> be sacrificed.</a:t>
            </a:r>
          </a:p>
          <a:p>
            <a:pPr marL="876300" lvl="1" indent="-419100"/>
            <a:r>
              <a:rPr lang="en-US" sz="2200" dirty="0"/>
              <a:t>Property (b) is less stringent and may be sacrificed. (See Chapter 11).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C7529534-CC68-42B1-A3ED-EACA289111F7}" type="slidenum">
              <a:rPr lang="en-US"/>
              <a:pPr/>
              <a:t>19</a:t>
            </a:fld>
            <a:endParaRPr lang="en-CA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2.1  Functional Dependencies (1) </a:t>
            </a:r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Functional dependencies (FDs)</a:t>
            </a:r>
          </a:p>
          <a:p>
            <a:pPr lvl="1"/>
            <a:r>
              <a:rPr lang="en-US"/>
              <a:t>Are used to specify </a:t>
            </a:r>
            <a:r>
              <a:rPr lang="en-US" i="1"/>
              <a:t>formal measures</a:t>
            </a:r>
            <a:r>
              <a:rPr lang="en-US"/>
              <a:t> of the "goodness" of relational designs</a:t>
            </a:r>
          </a:p>
          <a:p>
            <a:pPr lvl="1"/>
            <a:r>
              <a:rPr lang="en-US"/>
              <a:t>And keys are used to define </a:t>
            </a:r>
            <a:r>
              <a:rPr lang="en-US" b="1"/>
              <a:t>normal forms</a:t>
            </a:r>
            <a:r>
              <a:rPr lang="en-US"/>
              <a:t> for relations</a:t>
            </a:r>
          </a:p>
          <a:p>
            <a:pPr lvl="1"/>
            <a:r>
              <a:rPr lang="en-US"/>
              <a:t>Are </a:t>
            </a:r>
            <a:r>
              <a:rPr lang="en-US" b="1"/>
              <a:t>constraints</a:t>
            </a:r>
            <a:r>
              <a:rPr lang="en-US"/>
              <a:t> that are derived from the </a:t>
            </a:r>
            <a:r>
              <a:rPr lang="en-US" i="1"/>
              <a:t>meaning</a:t>
            </a:r>
            <a:r>
              <a:rPr lang="en-US"/>
              <a:t>  and </a:t>
            </a:r>
            <a:r>
              <a:rPr lang="en-US" i="1"/>
              <a:t>interrelationships</a:t>
            </a:r>
            <a:r>
              <a:rPr lang="en-US"/>
              <a:t>  of the data attributes</a:t>
            </a:r>
          </a:p>
          <a:p>
            <a:r>
              <a:rPr lang="en-US"/>
              <a:t>A set of attributes X </a:t>
            </a:r>
            <a:r>
              <a:rPr lang="en-US" i="1"/>
              <a:t>functionally</a:t>
            </a:r>
            <a:r>
              <a:rPr lang="en-US"/>
              <a:t> </a:t>
            </a:r>
            <a:r>
              <a:rPr lang="en-US" i="1"/>
              <a:t>determines</a:t>
            </a:r>
            <a:r>
              <a:rPr lang="en-US"/>
              <a:t>  a set of attributes Y if the value of X determines a unique value for 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10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Functional Dependencies and Normalization for Relational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25E34DF5-0F0A-40AE-9692-B81AEB938771}" type="slidenum">
              <a:rPr lang="en-US"/>
              <a:pPr/>
              <a:t>20</a:t>
            </a:fld>
            <a:endParaRPr lang="en-CA"/>
          </a:p>
        </p:txBody>
      </p:sp>
      <p:sp>
        <p:nvSpPr>
          <p:cNvPr id="702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Dependencies (2)</a:t>
            </a:r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X -&gt; Y holds if whenever two tuples have the same value for X, they </a:t>
            </a:r>
            <a:r>
              <a:rPr lang="en-US" sz="2400" i="1"/>
              <a:t>must have </a:t>
            </a:r>
            <a:r>
              <a:rPr lang="en-US" sz="2400"/>
              <a:t>the same value for Y</a:t>
            </a:r>
          </a:p>
          <a:p>
            <a:pPr lvl="1"/>
            <a:r>
              <a:rPr lang="en-US" sz="2200"/>
              <a:t>For any two tuples t1 and t2 in any relation instance r(R): If  t1[X]=t2[X], </a:t>
            </a:r>
            <a:r>
              <a:rPr lang="en-US" sz="2200" i="1"/>
              <a:t>then</a:t>
            </a:r>
            <a:r>
              <a:rPr lang="en-US" sz="2200"/>
              <a:t> t1[Y]=t2[Y]</a:t>
            </a:r>
          </a:p>
          <a:p>
            <a:r>
              <a:rPr lang="en-US" sz="2400"/>
              <a:t>X -&gt; Y in R specifies a </a:t>
            </a:r>
            <a:r>
              <a:rPr lang="en-US" sz="2400" i="1"/>
              <a:t>constraint</a:t>
            </a:r>
            <a:r>
              <a:rPr lang="en-US" sz="2400"/>
              <a:t> on all relation instances r(R)</a:t>
            </a:r>
          </a:p>
          <a:p>
            <a:r>
              <a:rPr lang="en-US" sz="2400"/>
              <a:t>Written as X -&gt; Y; can be displayed graphically on a relation schema as in Figures.  ( denoted by the arrow:  ).</a:t>
            </a:r>
          </a:p>
          <a:p>
            <a:r>
              <a:rPr lang="en-US" sz="2400"/>
              <a:t>FDs are derived from the real-world constraints on the attributes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CE6F029-0325-4A23-9EFF-E195BC7055FA}" type="slidenum">
              <a:rPr lang="en-US"/>
              <a:pPr/>
              <a:t>21</a:t>
            </a:fld>
            <a:endParaRPr lang="en-CA"/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FD constraints (1) </a:t>
            </a:r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Social security number determines employee name</a:t>
            </a:r>
          </a:p>
          <a:p>
            <a:pPr lvl="1">
              <a:lnSpc>
                <a:spcPct val="90000"/>
              </a:lnSpc>
            </a:pPr>
            <a:r>
              <a:rPr lang="en-US"/>
              <a:t>SSN -&gt; ENAME</a:t>
            </a:r>
          </a:p>
          <a:p>
            <a:pPr>
              <a:lnSpc>
                <a:spcPct val="90000"/>
              </a:lnSpc>
            </a:pPr>
            <a:r>
              <a:rPr lang="en-US"/>
              <a:t>Project number determines project name and location</a:t>
            </a:r>
          </a:p>
          <a:p>
            <a:pPr lvl="1">
              <a:lnSpc>
                <a:spcPct val="90000"/>
              </a:lnSpc>
            </a:pPr>
            <a:r>
              <a:rPr lang="en-US"/>
              <a:t>PNUMBER -&gt; {PNAME, PLOCATION}</a:t>
            </a:r>
          </a:p>
          <a:p>
            <a:pPr>
              <a:lnSpc>
                <a:spcPct val="90000"/>
              </a:lnSpc>
            </a:pPr>
            <a:r>
              <a:rPr lang="en-US"/>
              <a:t>Employee ssn and project number determines the hours per week that the employee works on the project</a:t>
            </a:r>
          </a:p>
          <a:p>
            <a:pPr lvl="1">
              <a:lnSpc>
                <a:spcPct val="90000"/>
              </a:lnSpc>
            </a:pPr>
            <a:r>
              <a:rPr lang="en-US"/>
              <a:t>{SSN, PNUMBER} -&gt; HOURS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A546F2C-0A78-4BD7-BDBF-4E92D2B4FA16}" type="slidenum">
              <a:rPr lang="en-US"/>
              <a:pPr/>
              <a:t>22</a:t>
            </a:fld>
            <a:endParaRPr lang="en-CA"/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FD constraints (2)</a:t>
            </a:r>
          </a:p>
        </p:txBody>
      </p:sp>
      <p:sp>
        <p:nvSpPr>
          <p:cNvPr id="70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FD is a property of the attributes in the schema R</a:t>
            </a:r>
          </a:p>
          <a:p>
            <a:r>
              <a:rPr lang="en-US"/>
              <a:t>The constraint must hold on </a:t>
            </a:r>
            <a:r>
              <a:rPr lang="en-US" i="1"/>
              <a:t>every</a:t>
            </a:r>
            <a:r>
              <a:rPr lang="en-US"/>
              <a:t> relation instance r(R)</a:t>
            </a:r>
          </a:p>
          <a:p>
            <a:r>
              <a:rPr lang="en-US"/>
              <a:t>If K is a key of R, then K functionally determines all attributes in R </a:t>
            </a:r>
          </a:p>
          <a:p>
            <a:pPr lvl="1"/>
            <a:r>
              <a:rPr lang="en-US"/>
              <a:t>(since we never have two distinct tuples with t1[K]=t2[K]) 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38C4D775-39E1-4ADB-B31F-863255119B5F}" type="slidenum">
              <a:rPr lang="en-US"/>
              <a:pPr/>
              <a:t>23</a:t>
            </a:fld>
            <a:endParaRPr lang="en-CA"/>
          </a:p>
        </p:txBody>
      </p:sp>
      <p:sp>
        <p:nvSpPr>
          <p:cNvPr id="70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2.2 Inference Rules for FDs (1) </a:t>
            </a:r>
          </a:p>
        </p:txBody>
      </p:sp>
      <p:sp>
        <p:nvSpPr>
          <p:cNvPr id="708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Given a set of FDs F, we can </a:t>
            </a:r>
            <a:r>
              <a:rPr lang="en-US" sz="2400" b="1"/>
              <a:t>infer</a:t>
            </a:r>
            <a:r>
              <a:rPr lang="en-US" sz="2400"/>
              <a:t> additional FDs that hold whenever the FDs in F hold</a:t>
            </a:r>
          </a:p>
          <a:p>
            <a:pPr>
              <a:lnSpc>
                <a:spcPct val="90000"/>
              </a:lnSpc>
            </a:pPr>
            <a:r>
              <a:rPr lang="en-US" sz="2400"/>
              <a:t>Armstrong's inference rules: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IR1. (</a:t>
            </a:r>
            <a:r>
              <a:rPr lang="en-US" sz="2200" b="1"/>
              <a:t>Reflexive</a:t>
            </a:r>
            <a:r>
              <a:rPr lang="en-US" sz="2200"/>
              <a:t>) If Y </a:t>
            </a:r>
            <a:r>
              <a:rPr lang="en-US" sz="2200" i="1"/>
              <a:t>subset-of</a:t>
            </a:r>
            <a:r>
              <a:rPr lang="en-US" sz="2200"/>
              <a:t> X, then X -&gt; 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IR2. (</a:t>
            </a:r>
            <a:r>
              <a:rPr lang="en-US" sz="2200" b="1"/>
              <a:t>Augmentation</a:t>
            </a:r>
            <a:r>
              <a:rPr lang="en-US" sz="2200"/>
              <a:t>) If X -&gt; Y, then XZ -&gt; YZ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(Notation: XZ stands for X U Z)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IR3. (</a:t>
            </a:r>
            <a:r>
              <a:rPr lang="en-US" sz="2200" b="1"/>
              <a:t>Transitive</a:t>
            </a:r>
            <a:r>
              <a:rPr lang="en-US" sz="2200"/>
              <a:t>) If X -&gt; Y and Y -&gt; Z, then X -&gt; Z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IR1, IR2, IR3 form a </a:t>
            </a:r>
            <a:r>
              <a:rPr lang="en-US" sz="2400" b="1"/>
              <a:t>sound</a:t>
            </a:r>
            <a:r>
              <a:rPr lang="en-US" sz="2400"/>
              <a:t> and </a:t>
            </a:r>
            <a:r>
              <a:rPr lang="en-US" sz="2400" b="1"/>
              <a:t>complete</a:t>
            </a:r>
            <a:r>
              <a:rPr lang="en-US" sz="2400"/>
              <a:t> set of inference rules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These are rules hold and all other rules that hold can be deduced from these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11BF595D-4667-4FCF-B78F-3633D4F27607}" type="slidenum">
              <a:rPr lang="en-US"/>
              <a:pPr/>
              <a:t>24</a:t>
            </a:fld>
            <a:endParaRPr lang="en-CA"/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Rules for FDs (2)</a:t>
            </a:r>
          </a:p>
        </p:txBody>
      </p:sp>
      <p:sp>
        <p:nvSpPr>
          <p:cNvPr id="7106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additional inference rules that are useful:</a:t>
            </a:r>
          </a:p>
          <a:p>
            <a:pPr lvl="1">
              <a:lnSpc>
                <a:spcPct val="90000"/>
              </a:lnSpc>
            </a:pPr>
            <a:r>
              <a:rPr lang="en-US" b="1"/>
              <a:t>Decomposition:</a:t>
            </a:r>
            <a:r>
              <a:rPr lang="en-US"/>
              <a:t> If X -&gt; YZ, then X -&gt; Y and X -&gt; Z</a:t>
            </a:r>
          </a:p>
          <a:p>
            <a:pPr lvl="1">
              <a:lnSpc>
                <a:spcPct val="90000"/>
              </a:lnSpc>
            </a:pPr>
            <a:r>
              <a:rPr lang="en-US" b="1"/>
              <a:t>Union:</a:t>
            </a:r>
            <a:r>
              <a:rPr lang="en-US"/>
              <a:t> If X -&gt; Y and X -&gt; Z, then X -&gt; YZ</a:t>
            </a:r>
          </a:p>
          <a:p>
            <a:pPr lvl="1">
              <a:lnSpc>
                <a:spcPct val="90000"/>
              </a:lnSpc>
            </a:pPr>
            <a:r>
              <a:rPr lang="en-US" b="1"/>
              <a:t>Psuedotransitivity:</a:t>
            </a:r>
            <a:r>
              <a:rPr lang="en-US"/>
              <a:t> If X -&gt; Y and WY -&gt; Z, then WX -&gt; Z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 last three inference rules, as well as any other inference rules, can be deduced from IR1, IR2, and IR3 (completeness property) 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53D8507F-39A1-452A-B687-1C3D69E65D7B}" type="slidenum">
              <a:rPr lang="en-US"/>
              <a:pPr/>
              <a:t>25</a:t>
            </a:fld>
            <a:endParaRPr lang="en-CA"/>
          </a:p>
        </p:txBody>
      </p:sp>
      <p:sp>
        <p:nvSpPr>
          <p:cNvPr id="7127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Rules for FDs (3)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Closure</a:t>
            </a:r>
            <a:r>
              <a:rPr lang="en-US"/>
              <a:t> of a set F of FDs is the set F</a:t>
            </a:r>
            <a:r>
              <a:rPr lang="en-US" baseline="30000"/>
              <a:t>+</a:t>
            </a:r>
            <a:r>
              <a:rPr lang="en-US"/>
              <a:t> of all FDs that can be inferred from F</a:t>
            </a:r>
          </a:p>
          <a:p>
            <a:endParaRPr lang="en-US"/>
          </a:p>
          <a:p>
            <a:r>
              <a:rPr lang="en-US" b="1"/>
              <a:t>Closure</a:t>
            </a:r>
            <a:r>
              <a:rPr lang="en-US"/>
              <a:t> of a set of attributes X with respect to F is the set X</a:t>
            </a:r>
            <a:r>
              <a:rPr lang="en-US" baseline="30000"/>
              <a:t>+</a:t>
            </a:r>
            <a:r>
              <a:rPr lang="en-US"/>
              <a:t> of all attributes that are functionally determined by X</a:t>
            </a:r>
          </a:p>
          <a:p>
            <a:endParaRPr lang="en-US"/>
          </a:p>
          <a:p>
            <a:r>
              <a:rPr lang="en-US"/>
              <a:t>X</a:t>
            </a:r>
            <a:r>
              <a:rPr lang="en-US" baseline="30000"/>
              <a:t>+</a:t>
            </a:r>
            <a:r>
              <a:rPr lang="en-US"/>
              <a:t> can be calculated by repeatedly applying IR1, IR2, IR3 using the FDs in F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97278D66-68FF-4155-A52F-E7B5D92F76DF}" type="slidenum">
              <a:rPr lang="en-US"/>
              <a:pPr/>
              <a:t>26</a:t>
            </a:fld>
            <a:endParaRPr lang="en-CA"/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2.3 Equivalence of Sets of FDs </a:t>
            </a:r>
          </a:p>
        </p:txBody>
      </p:sp>
      <p:sp>
        <p:nvSpPr>
          <p:cNvPr id="7147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Two sets of FDs F and G are </a:t>
            </a:r>
            <a:r>
              <a:rPr lang="en-US" sz="2400" b="1"/>
              <a:t>equivalent</a:t>
            </a:r>
            <a:r>
              <a:rPr lang="en-US" sz="2400"/>
              <a:t> if:</a:t>
            </a:r>
          </a:p>
          <a:p>
            <a:pPr lvl="1"/>
            <a:r>
              <a:rPr lang="en-US" sz="2200"/>
              <a:t>Every FD in F can be inferred from G, and</a:t>
            </a:r>
          </a:p>
          <a:p>
            <a:pPr lvl="1"/>
            <a:r>
              <a:rPr lang="en-US" sz="2200"/>
              <a:t>Every FD in G can be inferred from F</a:t>
            </a:r>
          </a:p>
          <a:p>
            <a:pPr lvl="1"/>
            <a:r>
              <a:rPr lang="en-US" sz="2200"/>
              <a:t>Hence, F and G are equivalent if F</a:t>
            </a:r>
            <a:r>
              <a:rPr lang="en-US" sz="2200" baseline="30000"/>
              <a:t>+</a:t>
            </a:r>
            <a:r>
              <a:rPr lang="en-US" sz="2200"/>
              <a:t> =G</a:t>
            </a:r>
            <a:r>
              <a:rPr lang="en-US" sz="2200" baseline="30000"/>
              <a:t>+</a:t>
            </a:r>
          </a:p>
          <a:p>
            <a:r>
              <a:rPr lang="en-US" sz="2400"/>
              <a:t>Definition (</a:t>
            </a:r>
            <a:r>
              <a:rPr lang="en-US" sz="2400" b="1"/>
              <a:t>Covers</a:t>
            </a:r>
            <a:r>
              <a:rPr lang="en-US" sz="2400"/>
              <a:t>):</a:t>
            </a:r>
          </a:p>
          <a:p>
            <a:pPr lvl="1"/>
            <a:r>
              <a:rPr lang="en-US" sz="2200"/>
              <a:t>F </a:t>
            </a:r>
            <a:r>
              <a:rPr lang="en-US" sz="2200" b="1"/>
              <a:t>covers</a:t>
            </a:r>
            <a:r>
              <a:rPr lang="en-US" sz="2200"/>
              <a:t> G if every FD in G can be inferred from F</a:t>
            </a:r>
          </a:p>
          <a:p>
            <a:pPr lvl="2"/>
            <a:r>
              <a:rPr lang="en-US" sz="2000"/>
              <a:t>(i.e., if G</a:t>
            </a:r>
            <a:r>
              <a:rPr lang="en-US" sz="2000" baseline="30000"/>
              <a:t>+</a:t>
            </a:r>
            <a:r>
              <a:rPr lang="en-US" sz="2000"/>
              <a:t> </a:t>
            </a:r>
            <a:r>
              <a:rPr lang="en-US" sz="2000" i="1"/>
              <a:t>subset-of</a:t>
            </a:r>
            <a:r>
              <a:rPr lang="en-US" sz="2000"/>
              <a:t> F</a:t>
            </a:r>
            <a:r>
              <a:rPr lang="en-US" sz="2000" baseline="30000"/>
              <a:t>+</a:t>
            </a:r>
            <a:r>
              <a:rPr lang="en-US" sz="2000"/>
              <a:t>)</a:t>
            </a:r>
          </a:p>
          <a:p>
            <a:r>
              <a:rPr lang="en-US" sz="2400"/>
              <a:t>F and G are equivalent if F covers G and G covers F</a:t>
            </a:r>
          </a:p>
          <a:p>
            <a:r>
              <a:rPr lang="en-US" sz="2400"/>
              <a:t>There is an algorithm for checking equivalence of sets of FDs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5230DFF2-F321-4572-84E3-ED7B8F81FB40}" type="slidenum">
              <a:rPr lang="en-US"/>
              <a:pPr/>
              <a:t>27</a:t>
            </a:fld>
            <a:endParaRPr lang="en-CA"/>
          </a:p>
        </p:txBody>
      </p:sp>
      <p:sp>
        <p:nvSpPr>
          <p:cNvPr id="7168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2.4 Minimal Sets of FDs (1)</a:t>
            </a:r>
          </a:p>
        </p:txBody>
      </p:sp>
      <p:sp>
        <p:nvSpPr>
          <p:cNvPr id="7168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/>
              <a:t>A set of FDs is </a:t>
            </a:r>
            <a:r>
              <a:rPr lang="en-US" b="1"/>
              <a:t>minimal</a:t>
            </a:r>
            <a:r>
              <a:rPr lang="en-US"/>
              <a:t> if it satisfies the following conditions:</a:t>
            </a:r>
          </a:p>
          <a:p>
            <a:pPr marL="952500" lvl="1" indent="-4953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/>
              <a:t>Every dependency in F has a single attribute for its RHS.</a:t>
            </a:r>
          </a:p>
          <a:p>
            <a:pPr marL="952500" lvl="1" indent="-4953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/>
              <a:t>We cannot remove any dependency from F and have a set of dependencies that is equivalent to F.</a:t>
            </a:r>
          </a:p>
          <a:p>
            <a:pPr marL="952500" lvl="1" indent="-4953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/>
              <a:t>We cannot replace any dependency X -&gt; A in F with a dependency Y -&gt; A, where Y proper-subset-of X ( Y subset-of X) and still have a set of dependencies that is equivalent to F.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80529BC8-A929-4EB6-8D7A-ABA2764506D3}" type="slidenum">
              <a:rPr lang="en-US"/>
              <a:pPr/>
              <a:t>28</a:t>
            </a:fld>
            <a:endParaRPr lang="en-CA"/>
          </a:p>
        </p:txBody>
      </p:sp>
      <p:sp>
        <p:nvSpPr>
          <p:cNvPr id="718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Minimal Sets of FDs (2)</a:t>
            </a:r>
          </a:p>
        </p:txBody>
      </p:sp>
      <p:sp>
        <p:nvSpPr>
          <p:cNvPr id="7188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 set of FDs has an equivalent minimal set</a:t>
            </a:r>
          </a:p>
          <a:p>
            <a:r>
              <a:rPr lang="en-US"/>
              <a:t>There can be several equivalent minimal sets</a:t>
            </a:r>
          </a:p>
          <a:p>
            <a:r>
              <a:rPr lang="en-US"/>
              <a:t>There is no simple algorithm for computing a minimal set of FDs that is equivalent to a set F of FDs</a:t>
            </a:r>
          </a:p>
          <a:p>
            <a:r>
              <a:rPr lang="en-US"/>
              <a:t>To synthesize a set of relations, we assume that we start with a set of dependencies that is a minimal set</a:t>
            </a:r>
          </a:p>
          <a:p>
            <a:pPr lvl="1"/>
            <a:r>
              <a:rPr lang="en-US"/>
              <a:t>E.g., see algorithms 11.2 and 11.4 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B30954C4-6FD9-4F26-8C96-E609AC83FAEF}" type="slidenum">
              <a:rPr lang="en-US"/>
              <a:pPr/>
              <a:t>29</a:t>
            </a:fld>
            <a:endParaRPr lang="en-CA"/>
          </a:p>
        </p:txBody>
      </p:sp>
      <p:sp>
        <p:nvSpPr>
          <p:cNvPr id="72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 Normal Forms Based on Primary Keys </a:t>
            </a:r>
          </a:p>
        </p:txBody>
      </p:sp>
      <p:sp>
        <p:nvSpPr>
          <p:cNvPr id="7209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3.1	Normalization of Relations </a:t>
            </a:r>
          </a:p>
          <a:p>
            <a:r>
              <a:rPr lang="en-US"/>
              <a:t>3.2	Practical Use of Normal Forms </a:t>
            </a:r>
          </a:p>
          <a:p>
            <a:r>
              <a:rPr lang="en-US"/>
              <a:t>3.3	Definitions of Keys and Attributes Participating in Keys </a:t>
            </a:r>
          </a:p>
          <a:p>
            <a:r>
              <a:rPr lang="en-US"/>
              <a:t>3.4	First Normal Form</a:t>
            </a:r>
          </a:p>
          <a:p>
            <a:r>
              <a:rPr lang="en-US"/>
              <a:t>3.5	Second Normal Form</a:t>
            </a:r>
          </a:p>
          <a:p>
            <a:r>
              <a:rPr lang="en-US"/>
              <a:t>3.6	Third Normal Form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0A8F66E-AF8C-42CF-B2C3-862F8CA3D0AD}" type="slidenum">
              <a:rPr lang="en-US"/>
              <a:pPr/>
              <a:t>3</a:t>
            </a:fld>
            <a:endParaRPr lang="en-CA"/>
          </a:p>
        </p:txBody>
      </p:sp>
      <p:sp>
        <p:nvSpPr>
          <p:cNvPr id="6697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Outline</a:t>
            </a:r>
          </a:p>
        </p:txBody>
      </p:sp>
      <p:sp>
        <p:nvSpPr>
          <p:cNvPr id="66970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1 Informal Design Guidelines for Relational Databases</a:t>
            </a:r>
          </a:p>
          <a:p>
            <a:pPr lvl="1"/>
            <a:r>
              <a:rPr lang="en-US" sz="2200"/>
              <a:t>1.1Semantics of the Relation Attributes</a:t>
            </a:r>
          </a:p>
          <a:p>
            <a:pPr lvl="1"/>
            <a:r>
              <a:rPr lang="en-US" sz="2200"/>
              <a:t>1.2 Redundant Information in Tuples and Update Anomalies</a:t>
            </a:r>
          </a:p>
          <a:p>
            <a:pPr lvl="1"/>
            <a:r>
              <a:rPr lang="en-US" sz="2200"/>
              <a:t>1.3 Null Values in Tuples</a:t>
            </a:r>
          </a:p>
          <a:p>
            <a:pPr lvl="1"/>
            <a:r>
              <a:rPr lang="en-US" sz="2200"/>
              <a:t>1.4 Spurious Tuples</a:t>
            </a:r>
          </a:p>
          <a:p>
            <a:pPr lvl="1"/>
            <a:endParaRPr lang="en-US" sz="2200"/>
          </a:p>
          <a:p>
            <a:r>
              <a:rPr lang="en-US" sz="2400"/>
              <a:t>2 Functional Dependencies (FDs)</a:t>
            </a:r>
          </a:p>
          <a:p>
            <a:pPr lvl="1"/>
            <a:r>
              <a:rPr lang="en-US" sz="2200"/>
              <a:t>2.1 Definition of FD</a:t>
            </a:r>
          </a:p>
          <a:p>
            <a:pPr lvl="1"/>
            <a:r>
              <a:rPr lang="en-US" sz="2200"/>
              <a:t>2.2 Inference Rules for FDs</a:t>
            </a:r>
          </a:p>
          <a:p>
            <a:pPr lvl="1"/>
            <a:r>
              <a:rPr lang="en-US" sz="2200"/>
              <a:t>2.3 Equivalence of Sets of FDs</a:t>
            </a:r>
          </a:p>
          <a:p>
            <a:pPr lvl="1"/>
            <a:r>
              <a:rPr lang="en-US" sz="2200"/>
              <a:t>2.4 Minimal Sets of FDs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B0BE6D92-7774-4126-AD8C-70C1B1EC01EE}" type="slidenum">
              <a:rPr lang="en-US"/>
              <a:pPr/>
              <a:t>30</a:t>
            </a:fld>
            <a:endParaRPr lang="en-CA"/>
          </a:p>
        </p:txBody>
      </p:sp>
      <p:sp>
        <p:nvSpPr>
          <p:cNvPr id="7229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3.1 Normalization of Relations (1)</a:t>
            </a:r>
          </a:p>
        </p:txBody>
      </p:sp>
      <p:sp>
        <p:nvSpPr>
          <p:cNvPr id="722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Normalization:</a:t>
            </a:r>
          </a:p>
          <a:p>
            <a:pPr lvl="1"/>
            <a:r>
              <a:rPr lang="en-US"/>
              <a:t>The process of decomposing unsatisfactory "bad" relations by breaking up their attributes into smaller relations</a:t>
            </a:r>
          </a:p>
          <a:p>
            <a:endParaRPr lang="en-US"/>
          </a:p>
          <a:p>
            <a:r>
              <a:rPr lang="en-US" b="1"/>
              <a:t>Normal form:</a:t>
            </a:r>
          </a:p>
          <a:p>
            <a:pPr lvl="1"/>
            <a:r>
              <a:rPr lang="en-US"/>
              <a:t>Condition using keys and FDs of a relation to certify whether a relation schema is in a particular normal form 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16257736-0D37-438D-AD94-06E684E17257}" type="slidenum">
              <a:rPr lang="en-US"/>
              <a:pPr/>
              <a:t>31</a:t>
            </a:fld>
            <a:endParaRPr lang="en-CA"/>
          </a:p>
        </p:txBody>
      </p:sp>
      <p:sp>
        <p:nvSpPr>
          <p:cNvPr id="724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Normalization of Relations (2)</a:t>
            </a:r>
          </a:p>
        </p:txBody>
      </p:sp>
      <p:sp>
        <p:nvSpPr>
          <p:cNvPr id="7249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2NF, 3NF, BCNF </a:t>
            </a:r>
          </a:p>
          <a:p>
            <a:pPr lvl="1"/>
            <a:r>
              <a:rPr lang="en-US"/>
              <a:t>based on keys and FDs of a relation schema</a:t>
            </a:r>
          </a:p>
          <a:p>
            <a:r>
              <a:rPr lang="en-US"/>
              <a:t>4NF</a:t>
            </a:r>
          </a:p>
          <a:p>
            <a:pPr lvl="1"/>
            <a:r>
              <a:rPr lang="en-US"/>
              <a:t>based on keys, multi-valued dependencies : MVDs; 5NF based on keys, join dependencies : JDs (Chapter 11)</a:t>
            </a:r>
          </a:p>
          <a:p>
            <a:r>
              <a:rPr lang="en-US"/>
              <a:t>Additional properties may be needed to ensure a good relational design (lossless join, dependency preservation; Chapter 11)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882861F-3C86-44C7-9F58-8334228B47BE}" type="slidenum">
              <a:rPr lang="en-US"/>
              <a:pPr/>
              <a:t>32</a:t>
            </a:fld>
            <a:endParaRPr lang="en-CA"/>
          </a:p>
        </p:txBody>
      </p:sp>
      <p:sp>
        <p:nvSpPr>
          <p:cNvPr id="7270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3.2	Practical Use of Normal Forms</a:t>
            </a:r>
          </a:p>
        </p:txBody>
      </p:sp>
      <p:sp>
        <p:nvSpPr>
          <p:cNvPr id="7270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Normalization</a:t>
            </a:r>
            <a:r>
              <a:rPr lang="en-US" sz="2400"/>
              <a:t> is carried out in practice so that the resulting designs are of high quality and meet the desirable properties </a:t>
            </a:r>
          </a:p>
          <a:p>
            <a:pPr>
              <a:lnSpc>
                <a:spcPct val="80000"/>
              </a:lnSpc>
            </a:pPr>
            <a:r>
              <a:rPr lang="en-US" sz="2400"/>
              <a:t>The practical utility of these normal forms becomes questionable when the constraints on which they are based are </a:t>
            </a:r>
            <a:r>
              <a:rPr lang="en-US" sz="2400" i="1"/>
              <a:t>hard to understand</a:t>
            </a:r>
            <a:r>
              <a:rPr lang="en-US" sz="2400"/>
              <a:t> or to </a:t>
            </a:r>
            <a:r>
              <a:rPr lang="en-US" sz="2400" i="1"/>
              <a:t>detect</a:t>
            </a:r>
          </a:p>
          <a:p>
            <a:pPr>
              <a:lnSpc>
                <a:spcPct val="80000"/>
              </a:lnSpc>
            </a:pPr>
            <a:r>
              <a:rPr lang="en-US" sz="2400"/>
              <a:t>The database designers </a:t>
            </a:r>
            <a:r>
              <a:rPr lang="en-US" sz="2400" i="1"/>
              <a:t>need not</a:t>
            </a:r>
            <a:r>
              <a:rPr lang="en-US" sz="2400"/>
              <a:t> normalize to the highest possible normal form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(usually up to 3NF, BCNF or 4NF)</a:t>
            </a:r>
          </a:p>
          <a:p>
            <a:pPr>
              <a:lnSpc>
                <a:spcPct val="80000"/>
              </a:lnSpc>
            </a:pPr>
            <a:r>
              <a:rPr lang="en-US" sz="2400" b="1"/>
              <a:t>Denormalization</a:t>
            </a:r>
            <a:r>
              <a:rPr lang="en-US" sz="2400"/>
              <a:t>: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process of storing the join of higher normal form relations as a base relation—which is in a lower normal form    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1812091F-7E5B-411E-B874-C0E358683DD2}" type="slidenum">
              <a:rPr lang="en-US"/>
              <a:pPr/>
              <a:t>33</a:t>
            </a:fld>
            <a:endParaRPr lang="en-CA"/>
          </a:p>
        </p:txBody>
      </p:sp>
      <p:sp>
        <p:nvSpPr>
          <p:cNvPr id="7290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3.3	Definitions of Keys and Attributes 	Participating in Keys (1)</a:t>
            </a:r>
          </a:p>
        </p:txBody>
      </p:sp>
      <p:sp>
        <p:nvSpPr>
          <p:cNvPr id="7290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/>
              <a:t>superkey</a:t>
            </a:r>
            <a:r>
              <a:rPr lang="en-US"/>
              <a:t> of a relation schema R = {A1, A2, ...., An} is a set of attributes S </a:t>
            </a:r>
            <a:r>
              <a:rPr lang="en-US" i="1"/>
              <a:t>subset-of</a:t>
            </a:r>
            <a:r>
              <a:rPr lang="en-US"/>
              <a:t> R with the property that no two tuples t1 and t2 in any legal relation state r of R will have t1[S] = t2[S] 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/>
              <a:t>key</a:t>
            </a:r>
            <a:r>
              <a:rPr lang="en-US"/>
              <a:t> K is a </a:t>
            </a:r>
            <a:r>
              <a:rPr lang="en-US" b="1"/>
              <a:t>superkey</a:t>
            </a:r>
            <a:r>
              <a:rPr lang="en-US"/>
              <a:t> with the </a:t>
            </a:r>
            <a:r>
              <a:rPr lang="en-US" i="1"/>
              <a:t>additional property</a:t>
            </a:r>
            <a:r>
              <a:rPr lang="en-US"/>
              <a:t> that removal of any attribute from K will cause K not to be a superkey any more. 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031E7006-A575-411C-AF37-6FFFC5CBE4A3}" type="slidenum">
              <a:rPr lang="en-US"/>
              <a:pPr/>
              <a:t>34</a:t>
            </a:fld>
            <a:endParaRPr lang="en-CA"/>
          </a:p>
        </p:txBody>
      </p:sp>
      <p:sp>
        <p:nvSpPr>
          <p:cNvPr id="7311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Definitions of Keys and Attributes 	Participating in Keys (2)</a:t>
            </a:r>
          </a:p>
        </p:txBody>
      </p:sp>
      <p:sp>
        <p:nvSpPr>
          <p:cNvPr id="7311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 relation schema has more than one key, each is called a </a:t>
            </a:r>
            <a:r>
              <a:rPr lang="en-US" b="1"/>
              <a:t>candidate</a:t>
            </a:r>
            <a:r>
              <a:rPr lang="en-US"/>
              <a:t> key.</a:t>
            </a:r>
          </a:p>
          <a:p>
            <a:pPr lvl="1"/>
            <a:r>
              <a:rPr lang="en-US"/>
              <a:t>One of the candidate keys is </a:t>
            </a:r>
            <a:r>
              <a:rPr lang="en-US" i="1"/>
              <a:t>arbitrarily</a:t>
            </a:r>
            <a:r>
              <a:rPr lang="en-US"/>
              <a:t> designated to be the </a:t>
            </a:r>
            <a:r>
              <a:rPr lang="en-US" b="1"/>
              <a:t>primary key</a:t>
            </a:r>
            <a:r>
              <a:rPr lang="en-US"/>
              <a:t>, and the others are called </a:t>
            </a:r>
            <a:r>
              <a:rPr lang="en-US" b="1"/>
              <a:t>secondary keys</a:t>
            </a:r>
            <a:r>
              <a:rPr lang="en-US"/>
              <a:t>.</a:t>
            </a:r>
          </a:p>
          <a:p>
            <a:r>
              <a:rPr lang="en-US"/>
              <a:t>A </a:t>
            </a:r>
            <a:r>
              <a:rPr lang="en-US" b="1"/>
              <a:t>Prime attribute</a:t>
            </a:r>
            <a:r>
              <a:rPr lang="en-US"/>
              <a:t> must be a member of </a:t>
            </a:r>
            <a:r>
              <a:rPr lang="en-US" i="1"/>
              <a:t>some</a:t>
            </a:r>
            <a:r>
              <a:rPr lang="en-US"/>
              <a:t> candidate key</a:t>
            </a:r>
          </a:p>
          <a:p>
            <a:r>
              <a:rPr lang="en-US"/>
              <a:t>A </a:t>
            </a:r>
            <a:r>
              <a:rPr lang="en-US" b="1"/>
              <a:t>Nonprime attribute</a:t>
            </a:r>
            <a:r>
              <a:rPr lang="en-US"/>
              <a:t> is not a prime attribute—that is, it is not a member of any candidate key. 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E21EBBD4-7AA3-45F3-AF47-2503C540E4EC}" type="slidenum">
              <a:rPr lang="en-US"/>
              <a:pPr/>
              <a:t>35</a:t>
            </a:fld>
            <a:endParaRPr lang="en-CA"/>
          </a:p>
        </p:txBody>
      </p:sp>
      <p:sp>
        <p:nvSpPr>
          <p:cNvPr id="733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3.2 First Normal Form </a:t>
            </a:r>
          </a:p>
        </p:txBody>
      </p:sp>
      <p:sp>
        <p:nvSpPr>
          <p:cNvPr id="7331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Disallows</a:t>
            </a:r>
          </a:p>
          <a:p>
            <a:pPr lvl="1"/>
            <a:r>
              <a:rPr lang="en-US"/>
              <a:t>composite attributes</a:t>
            </a:r>
          </a:p>
          <a:p>
            <a:pPr lvl="1"/>
            <a:r>
              <a:rPr lang="en-US"/>
              <a:t>multivalued attributes</a:t>
            </a:r>
          </a:p>
          <a:p>
            <a:pPr lvl="1"/>
            <a:r>
              <a:rPr lang="en-US" b="1"/>
              <a:t>nested relations</a:t>
            </a:r>
            <a:r>
              <a:rPr lang="en-US"/>
              <a:t>; attributes whose values for an </a:t>
            </a:r>
            <a:r>
              <a:rPr lang="en-US" i="1"/>
              <a:t>individual tuple</a:t>
            </a:r>
            <a:r>
              <a:rPr lang="en-US"/>
              <a:t> are non-atomic</a:t>
            </a:r>
          </a:p>
          <a:p>
            <a:endParaRPr lang="en-US"/>
          </a:p>
          <a:p>
            <a:r>
              <a:rPr lang="en-US"/>
              <a:t>Considered to be part of the definition of relation 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99788D1B-45F5-4FBE-BF90-E9BAF34078BA}" type="slidenum">
              <a:rPr lang="en-US"/>
              <a:pPr/>
              <a:t>36</a:t>
            </a:fld>
            <a:endParaRPr lang="en-CA"/>
          </a:p>
        </p:txBody>
      </p:sp>
      <p:sp>
        <p:nvSpPr>
          <p:cNvPr id="73524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Figure 10.8 Normalization into 1NF</a:t>
            </a:r>
          </a:p>
        </p:txBody>
      </p:sp>
      <p:sp>
        <p:nvSpPr>
          <p:cNvPr id="735236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35243" name="Picture 11" descr="fig10_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96000" cy="467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F287181C-C87E-4743-A0F8-84E261A42223}" type="slidenum">
              <a:rPr lang="en-US"/>
              <a:pPr/>
              <a:t>37</a:t>
            </a:fld>
            <a:endParaRPr lang="en-CA"/>
          </a:p>
        </p:txBody>
      </p:sp>
      <p:sp>
        <p:nvSpPr>
          <p:cNvPr id="73728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10.9 Normalization nested relations into 1NF</a:t>
            </a:r>
          </a:p>
        </p:txBody>
      </p:sp>
      <p:sp>
        <p:nvSpPr>
          <p:cNvPr id="737284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37291" name="Picture 11" descr="fig10_0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13" y="1600200"/>
            <a:ext cx="461168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F9D5E57-6E29-45FB-BCBA-841B7337ED3D}" type="slidenum">
              <a:rPr lang="en-US"/>
              <a:pPr/>
              <a:t>38</a:t>
            </a:fld>
            <a:endParaRPr lang="en-CA"/>
          </a:p>
        </p:txBody>
      </p:sp>
      <p:sp>
        <p:nvSpPr>
          <p:cNvPr id="7393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3.3 Second Normal Form (1) </a:t>
            </a:r>
          </a:p>
        </p:txBody>
      </p:sp>
      <p:sp>
        <p:nvSpPr>
          <p:cNvPr id="7393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Uses the concepts of </a:t>
            </a:r>
            <a:r>
              <a:rPr lang="en-US" sz="2400" b="1"/>
              <a:t>FDs, primary key</a:t>
            </a:r>
          </a:p>
          <a:p>
            <a:pPr>
              <a:lnSpc>
                <a:spcPct val="90000"/>
              </a:lnSpc>
            </a:pPr>
            <a:r>
              <a:rPr lang="en-US" sz="2400"/>
              <a:t>Definitions</a:t>
            </a:r>
          </a:p>
          <a:p>
            <a:pPr lvl="1">
              <a:lnSpc>
                <a:spcPct val="90000"/>
              </a:lnSpc>
            </a:pPr>
            <a:r>
              <a:rPr lang="en-US" sz="2200" b="1"/>
              <a:t>Prime attribute:</a:t>
            </a:r>
            <a:r>
              <a:rPr lang="en-US" sz="2200"/>
              <a:t> An attribute that is member of the primary key K</a:t>
            </a:r>
          </a:p>
          <a:p>
            <a:pPr lvl="1">
              <a:lnSpc>
                <a:spcPct val="90000"/>
              </a:lnSpc>
            </a:pPr>
            <a:r>
              <a:rPr lang="en-US" sz="2200" b="1"/>
              <a:t>Full functional dependency:</a:t>
            </a:r>
            <a:r>
              <a:rPr lang="en-US" sz="2200"/>
              <a:t> a FD  Y -&gt; Z where removal of any attribute from Y means the FD does not hold any more</a:t>
            </a:r>
          </a:p>
          <a:p>
            <a:pPr>
              <a:lnSpc>
                <a:spcPct val="9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{SSN, PNUMBER} -&gt; HOURS is a full FD since neither SSN -&gt; HOURS nor PNUMBER -&gt; HOURS hold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{SSN, PNUMBER} -&gt; ENAME is not  a full FD (it is called a partial dependency ) since SSN -&gt; ENAME also holds 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2D4A4B2-5057-4154-81EA-D16E860B793A}" type="slidenum">
              <a:rPr lang="en-US"/>
              <a:pPr/>
              <a:t>39</a:t>
            </a:fld>
            <a:endParaRPr lang="en-CA"/>
          </a:p>
        </p:txBody>
      </p:sp>
      <p:sp>
        <p:nvSpPr>
          <p:cNvPr id="7413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Normal Form (2)</a:t>
            </a:r>
          </a:p>
        </p:txBody>
      </p:sp>
      <p:sp>
        <p:nvSpPr>
          <p:cNvPr id="7413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relation schema R is in </a:t>
            </a:r>
            <a:r>
              <a:rPr lang="en-US" b="1"/>
              <a:t>second normal form (2NF)</a:t>
            </a:r>
            <a:r>
              <a:rPr lang="en-US"/>
              <a:t> if every non-prime attribute A in R is fully functionally dependent on the primary key</a:t>
            </a:r>
          </a:p>
          <a:p>
            <a:endParaRPr lang="en-US"/>
          </a:p>
          <a:p>
            <a:r>
              <a:rPr lang="en-US"/>
              <a:t>R can be decomposed into 2NF relations via the process of 2NF normalization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6D550F9F-9E0F-4627-821A-8FE221EDD344}" type="slidenum">
              <a:rPr lang="en-US"/>
              <a:pPr/>
              <a:t>4</a:t>
            </a:fld>
            <a:endParaRPr lang="en-CA"/>
          </a:p>
        </p:txBody>
      </p:sp>
      <p:sp>
        <p:nvSpPr>
          <p:cNvPr id="7659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Outline</a:t>
            </a:r>
          </a:p>
        </p:txBody>
      </p:sp>
      <p:sp>
        <p:nvSpPr>
          <p:cNvPr id="7659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3 Normal Forms Based on Primary Keys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3.1 Normalization of Relations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3.2 Practical Use of Normal Forms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3.3 Definitions of Keys and Attributes Participating in Keys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3.4 First Normal Form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3.5 Second Normal Form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3.6 Third Normal Form</a:t>
            </a:r>
          </a:p>
          <a:p>
            <a:pPr lvl="1"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r>
              <a:rPr lang="en-US" sz="2400"/>
              <a:t>4 General Normal Form Definitions (For Multiple Keys)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5 BCNF (Boyce-Codd Normal Form)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C38D405C-3514-4D10-B33B-8BE56841848B}" type="slidenum">
              <a:rPr lang="en-US"/>
              <a:pPr/>
              <a:t>40</a:t>
            </a:fld>
            <a:endParaRPr lang="en-CA"/>
          </a:p>
        </p:txBody>
      </p:sp>
      <p:sp>
        <p:nvSpPr>
          <p:cNvPr id="74343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10.10 Normalizing into 2NF and 3NF</a:t>
            </a:r>
          </a:p>
        </p:txBody>
      </p:sp>
      <p:sp>
        <p:nvSpPr>
          <p:cNvPr id="743428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43435" name="Picture 11" descr="fig10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27188"/>
            <a:ext cx="5141913" cy="477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DFEA2EE-6111-4709-8D12-3ECD276550DD}" type="slidenum">
              <a:rPr lang="en-US"/>
              <a:pPr/>
              <a:t>41</a:t>
            </a:fld>
            <a:endParaRPr lang="en-CA"/>
          </a:p>
        </p:txBody>
      </p:sp>
      <p:sp>
        <p:nvSpPr>
          <p:cNvPr id="74548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10.11 Normalization into 2NF and 3NF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45483" name="Picture 11" descr="fig10_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95400"/>
            <a:ext cx="4211638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23C15F1-E83F-441D-8951-732277CA5176}" type="slidenum">
              <a:rPr lang="en-US"/>
              <a:pPr/>
              <a:t>42</a:t>
            </a:fld>
            <a:endParaRPr lang="en-CA"/>
          </a:p>
        </p:txBody>
      </p:sp>
      <p:sp>
        <p:nvSpPr>
          <p:cNvPr id="747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3.4 Third Normal Form (1)</a:t>
            </a:r>
          </a:p>
        </p:txBody>
      </p:sp>
      <p:sp>
        <p:nvSpPr>
          <p:cNvPr id="7475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Definition:</a:t>
            </a:r>
          </a:p>
          <a:p>
            <a:pPr lvl="1">
              <a:lnSpc>
                <a:spcPct val="90000"/>
              </a:lnSpc>
            </a:pPr>
            <a:r>
              <a:rPr lang="en-US" b="1"/>
              <a:t>Transitive functional dependency:</a:t>
            </a:r>
            <a:r>
              <a:rPr lang="en-US"/>
              <a:t> a FD  X -&gt; Z that can be derived from two FDs   X -&gt; Y and Y -&gt; Z </a:t>
            </a:r>
          </a:p>
          <a:p>
            <a:pPr>
              <a:lnSpc>
                <a:spcPct val="90000"/>
              </a:lnSpc>
            </a:pPr>
            <a:r>
              <a:rPr lang="en-US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/>
              <a:t>SSN -&gt; DMGRSSN is a </a:t>
            </a:r>
            <a:r>
              <a:rPr lang="en-US" b="1"/>
              <a:t>transitive</a:t>
            </a:r>
            <a:r>
              <a:rPr lang="en-US"/>
              <a:t> FD </a:t>
            </a:r>
          </a:p>
          <a:p>
            <a:pPr lvl="2">
              <a:lnSpc>
                <a:spcPct val="90000"/>
              </a:lnSpc>
            </a:pPr>
            <a:r>
              <a:rPr lang="en-US"/>
              <a:t>Since SSN -&gt; DNUMBER and DNUMBER -&gt; DMGRSSN hold </a:t>
            </a:r>
          </a:p>
          <a:p>
            <a:pPr lvl="1">
              <a:lnSpc>
                <a:spcPct val="90000"/>
              </a:lnSpc>
            </a:pPr>
            <a:r>
              <a:rPr lang="en-US"/>
              <a:t>SSN -&gt; ENAME is </a:t>
            </a:r>
            <a:r>
              <a:rPr lang="en-US" b="1"/>
              <a:t>non-transitive</a:t>
            </a:r>
          </a:p>
          <a:p>
            <a:pPr lvl="2">
              <a:lnSpc>
                <a:spcPct val="90000"/>
              </a:lnSpc>
            </a:pPr>
            <a:r>
              <a:rPr lang="en-US"/>
              <a:t>Since there is no set of attributes X where SSN -&gt; X and X -&gt; ENAME 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FCBAB352-3E40-485B-9DF8-C4965D4CD002}" type="slidenum">
              <a:rPr lang="en-US"/>
              <a:pPr/>
              <a:t>43</a:t>
            </a:fld>
            <a:endParaRPr lang="en-CA"/>
          </a:p>
        </p:txBody>
      </p:sp>
      <p:sp>
        <p:nvSpPr>
          <p:cNvPr id="749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Third Normal Form (2)</a:t>
            </a:r>
          </a:p>
        </p:txBody>
      </p:sp>
      <p:sp>
        <p:nvSpPr>
          <p:cNvPr id="7495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relation schema R is in </a:t>
            </a:r>
            <a:r>
              <a:rPr lang="en-US" sz="2400" b="1"/>
              <a:t>third normal form (3NF)</a:t>
            </a:r>
            <a:r>
              <a:rPr lang="en-US" sz="2400"/>
              <a:t> if it is in 2NF </a:t>
            </a:r>
            <a:r>
              <a:rPr lang="en-US" sz="2400" i="1"/>
              <a:t>and</a:t>
            </a:r>
            <a:r>
              <a:rPr lang="en-US" sz="2400"/>
              <a:t> no non-prime attribute A in R is transitively dependent on the primary key</a:t>
            </a:r>
          </a:p>
          <a:p>
            <a:pPr>
              <a:lnSpc>
                <a:spcPct val="90000"/>
              </a:lnSpc>
            </a:pPr>
            <a:r>
              <a:rPr lang="en-US" sz="2400"/>
              <a:t>R can be decomposed into 3NF relations via the process of 3NF normalization </a:t>
            </a:r>
          </a:p>
          <a:p>
            <a:pPr>
              <a:lnSpc>
                <a:spcPct val="90000"/>
              </a:lnSpc>
            </a:pPr>
            <a:r>
              <a:rPr lang="en-US" sz="2400"/>
              <a:t>NOTE: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In X -&gt; Y and Y -&gt; Z, with X as the primary key, we consider this a problem only if Y is not a candidate key.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When Y is a candidate key, there is no problem with the transitive dependency 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E.g., Consider EMP (SSN, Emp#, Salary ).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Here, SSN -&gt; Emp# -&gt; Salary and Emp# is a candidate key. 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92F0BB51-491D-4B96-82D4-E5E43C143588}" type="slidenum">
              <a:rPr lang="en-US"/>
              <a:pPr/>
              <a:t>44</a:t>
            </a:fld>
            <a:endParaRPr lang="en-CA"/>
          </a:p>
        </p:txBody>
      </p:sp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Forms Defined Informally	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normal form</a:t>
            </a:r>
          </a:p>
          <a:p>
            <a:pPr lvl="1"/>
            <a:r>
              <a:rPr lang="en-US"/>
              <a:t>All attributes depend on </a:t>
            </a:r>
            <a:r>
              <a:rPr lang="en-US" b="1"/>
              <a:t>the key</a:t>
            </a:r>
          </a:p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normal form</a:t>
            </a:r>
          </a:p>
          <a:p>
            <a:pPr lvl="1"/>
            <a:r>
              <a:rPr lang="en-US"/>
              <a:t>All attributes depend on </a:t>
            </a:r>
            <a:r>
              <a:rPr lang="en-US" b="1"/>
              <a:t>the whole key</a:t>
            </a:r>
          </a:p>
          <a:p>
            <a:r>
              <a:rPr lang="en-US"/>
              <a:t>3</a:t>
            </a:r>
            <a:r>
              <a:rPr lang="en-US" baseline="30000"/>
              <a:t>rd</a:t>
            </a:r>
            <a:r>
              <a:rPr lang="en-US"/>
              <a:t> normal form</a:t>
            </a:r>
          </a:p>
          <a:p>
            <a:pPr lvl="1"/>
            <a:r>
              <a:rPr lang="en-US"/>
              <a:t>All attributes depend on </a:t>
            </a:r>
            <a:r>
              <a:rPr lang="en-US" b="1"/>
              <a:t>nothing but the key</a:t>
            </a:r>
            <a:endParaRPr lang="en-US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FFD0F5F6-0913-4783-AEF3-E2FBACAAB6CC}" type="slidenum">
              <a:rPr lang="en-US"/>
              <a:pPr/>
              <a:t>45</a:t>
            </a:fld>
            <a:endParaRPr lang="en-CA"/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 General Normal Form Definitions (For Multiple Keys) (1)</a:t>
            </a:r>
          </a:p>
        </p:txBody>
      </p:sp>
      <p:sp>
        <p:nvSpPr>
          <p:cNvPr id="7516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above definitions consider the primary key only</a:t>
            </a:r>
          </a:p>
          <a:p>
            <a:r>
              <a:rPr lang="en-US"/>
              <a:t>The following more general definitions take into account relations with multiple candidate keys</a:t>
            </a:r>
          </a:p>
          <a:p>
            <a:r>
              <a:rPr lang="en-US"/>
              <a:t>A relation schema R is in </a:t>
            </a:r>
            <a:r>
              <a:rPr lang="en-US" b="1"/>
              <a:t>second normal form (2NF)</a:t>
            </a:r>
            <a:r>
              <a:rPr lang="en-US"/>
              <a:t> if every non-prime attribute A in R is fully functionally dependent on </a:t>
            </a:r>
            <a:r>
              <a:rPr lang="en-US" i="1"/>
              <a:t>every</a:t>
            </a:r>
            <a:r>
              <a:rPr lang="en-US"/>
              <a:t> key  of R 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6A960E26-C293-4403-9F67-16DBED94EE22}" type="slidenum">
              <a:rPr lang="en-US"/>
              <a:pPr/>
              <a:t>46</a:t>
            </a:fld>
            <a:endParaRPr lang="en-CA"/>
          </a:p>
        </p:txBody>
      </p:sp>
      <p:sp>
        <p:nvSpPr>
          <p:cNvPr id="7536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Normal Form Definitions (2)</a:t>
            </a:r>
          </a:p>
        </p:txBody>
      </p:sp>
      <p:sp>
        <p:nvSpPr>
          <p:cNvPr id="7536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Definition:</a:t>
            </a:r>
          </a:p>
          <a:p>
            <a:pPr lvl="1"/>
            <a:r>
              <a:rPr lang="en-US" b="1"/>
              <a:t>Superkey</a:t>
            </a:r>
            <a:r>
              <a:rPr lang="en-US"/>
              <a:t> of relation schema R - a set of attributes S of R that contains a key of R</a:t>
            </a:r>
          </a:p>
          <a:p>
            <a:pPr lvl="1"/>
            <a:r>
              <a:rPr lang="en-US"/>
              <a:t>A relation schema R is in </a:t>
            </a:r>
            <a:r>
              <a:rPr lang="en-US" b="1"/>
              <a:t>third normal form (3NF)</a:t>
            </a:r>
            <a:r>
              <a:rPr lang="en-US"/>
              <a:t> if whenever a FD X -&gt; A holds in R, then either: </a:t>
            </a:r>
          </a:p>
          <a:p>
            <a:pPr lvl="2"/>
            <a:r>
              <a:rPr lang="en-US"/>
              <a:t>(a) X is a superkey of R, or </a:t>
            </a:r>
          </a:p>
          <a:p>
            <a:pPr lvl="2"/>
            <a:r>
              <a:rPr lang="en-US"/>
              <a:t>(b) A is a prime attribute of R</a:t>
            </a:r>
          </a:p>
          <a:p>
            <a:r>
              <a:rPr lang="en-US"/>
              <a:t>NOTE: Boyce-Codd normal form disallows condition (b) above 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1C823BD2-7E17-4A08-B5F3-5B5B194DCB8C}" type="slidenum">
              <a:rPr lang="en-US"/>
              <a:pPr/>
              <a:t>47</a:t>
            </a:fld>
            <a:endParaRPr lang="en-CA"/>
          </a:p>
        </p:txBody>
      </p:sp>
      <p:sp>
        <p:nvSpPr>
          <p:cNvPr id="75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 BCNF (Boyce-Codd Normal Form) </a:t>
            </a:r>
          </a:p>
        </p:txBody>
      </p:sp>
      <p:sp>
        <p:nvSpPr>
          <p:cNvPr id="7557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relation schema R is in </a:t>
            </a:r>
            <a:r>
              <a:rPr lang="en-US" sz="2400" b="1"/>
              <a:t>Boyce-Codd Normal Form (BCNF)</a:t>
            </a:r>
            <a:r>
              <a:rPr lang="en-US" sz="2400"/>
              <a:t> if whenever an </a:t>
            </a:r>
            <a:r>
              <a:rPr lang="en-US" sz="2400" b="1"/>
              <a:t>FD X -&gt; A</a:t>
            </a:r>
            <a:r>
              <a:rPr lang="en-US" sz="2400"/>
              <a:t> holds in R, then </a:t>
            </a:r>
            <a:r>
              <a:rPr lang="en-US" sz="2400" b="1"/>
              <a:t>X is a superkey</a:t>
            </a:r>
            <a:r>
              <a:rPr lang="en-US" sz="2400"/>
              <a:t> of R</a:t>
            </a:r>
          </a:p>
          <a:p>
            <a:r>
              <a:rPr lang="en-US" sz="2400"/>
              <a:t>Each normal form is strictly stronger than the previous one</a:t>
            </a:r>
          </a:p>
          <a:p>
            <a:pPr lvl="1"/>
            <a:r>
              <a:rPr lang="en-US" sz="2200"/>
              <a:t>Every 2NF relation is in 1NF</a:t>
            </a:r>
          </a:p>
          <a:p>
            <a:pPr lvl="1"/>
            <a:r>
              <a:rPr lang="en-US" sz="2200"/>
              <a:t>Every 3NF relation is in 2NF</a:t>
            </a:r>
          </a:p>
          <a:p>
            <a:pPr lvl="1"/>
            <a:r>
              <a:rPr lang="en-US" sz="2200"/>
              <a:t>Every BCNF relation is in 3NF</a:t>
            </a:r>
          </a:p>
          <a:p>
            <a:r>
              <a:rPr lang="en-US" sz="2400"/>
              <a:t>There exist relations that are in 3NF but not in BCNF</a:t>
            </a:r>
          </a:p>
          <a:p>
            <a:r>
              <a:rPr lang="en-US" sz="2400"/>
              <a:t>The goal is to have each relation in BCNF (or 3NF) 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75244AD-0ECF-403B-8113-23E51615E6BC}" type="slidenum">
              <a:rPr lang="en-US"/>
              <a:pPr/>
              <a:t>48</a:t>
            </a:fld>
            <a:endParaRPr lang="en-CA"/>
          </a:p>
        </p:txBody>
      </p:sp>
      <p:sp>
        <p:nvSpPr>
          <p:cNvPr id="7577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10.12 Boyce-Codd normal form</a:t>
            </a:r>
          </a:p>
        </p:txBody>
      </p:sp>
      <p:sp>
        <p:nvSpPr>
          <p:cNvPr id="757764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57771" name="Picture 11" descr="fig10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1752600"/>
            <a:ext cx="7642225" cy="444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3F56212D-31C1-4D41-A8A5-89757A21B6AD}" type="slidenum">
              <a:rPr lang="en-US"/>
              <a:pPr/>
              <a:t>49</a:t>
            </a:fld>
            <a:endParaRPr lang="en-CA"/>
          </a:p>
        </p:txBody>
      </p:sp>
      <p:sp>
        <p:nvSpPr>
          <p:cNvPr id="75981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10.13 a relation TEACH that is in 3NF but not in BCNF</a:t>
            </a:r>
          </a:p>
        </p:txBody>
      </p:sp>
      <p:sp>
        <p:nvSpPr>
          <p:cNvPr id="759811" name="Rectangle 3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59819" name="Picture 11" descr="fig10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057400"/>
            <a:ext cx="7505700" cy="386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DDFEB1E4-7FBC-4864-8F8B-30013640BC0F}" type="slidenum">
              <a:rPr lang="en-US"/>
              <a:pPr/>
              <a:t>5</a:t>
            </a:fld>
            <a:endParaRPr lang="en-CA"/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 Informal Design Guidelines for Relational Databases (1)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relational database design?</a:t>
            </a:r>
          </a:p>
          <a:p>
            <a:pPr lvl="1"/>
            <a:r>
              <a:rPr lang="en-US"/>
              <a:t>The grouping of attributes to form "good" relation schemas</a:t>
            </a:r>
          </a:p>
          <a:p>
            <a:r>
              <a:rPr lang="en-US"/>
              <a:t> Two levels of relation schemas</a:t>
            </a:r>
          </a:p>
          <a:p>
            <a:pPr lvl="1"/>
            <a:r>
              <a:rPr lang="en-US"/>
              <a:t>The logical "user view" level</a:t>
            </a:r>
          </a:p>
          <a:p>
            <a:pPr lvl="1"/>
            <a:r>
              <a:rPr lang="en-US"/>
              <a:t>The storage "base relation" level</a:t>
            </a:r>
          </a:p>
          <a:p>
            <a:r>
              <a:rPr lang="en-US"/>
              <a:t> Design is concerned mainly with base relations</a:t>
            </a:r>
          </a:p>
          <a:p>
            <a:r>
              <a:rPr lang="en-US"/>
              <a:t> What are the criteria for "good" base relations? 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9C509505-47F8-4ACB-BD71-1AF71BAA9139}" type="slidenum">
              <a:rPr lang="en-US"/>
              <a:pPr/>
              <a:t>50</a:t>
            </a:fld>
            <a:endParaRPr lang="en-CA"/>
          </a:p>
        </p:txBody>
      </p:sp>
      <p:sp>
        <p:nvSpPr>
          <p:cNvPr id="7618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Achieving the BCNF by Decomposition (1)</a:t>
            </a:r>
          </a:p>
        </p:txBody>
      </p:sp>
      <p:sp>
        <p:nvSpPr>
          <p:cNvPr id="7618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Two FDs exist in the relation TEACH: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fd1: { student, course} </a:t>
            </a:r>
            <a:r>
              <a:rPr lang="en-US" sz="2200">
                <a:sym typeface="Symbol" panose="05050102010706020507" pitchFamily="18" charset="2"/>
              </a:rPr>
              <a:t>-&gt;</a:t>
            </a:r>
            <a:r>
              <a:rPr lang="en-US" sz="2200"/>
              <a:t> instructor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fd2: instructor </a:t>
            </a:r>
            <a:r>
              <a:rPr lang="en-US" sz="2200">
                <a:sym typeface="Symbol" panose="05050102010706020507" pitchFamily="18" charset="2"/>
              </a:rPr>
              <a:t> -&gt;</a:t>
            </a:r>
            <a:r>
              <a:rPr lang="en-US" sz="2200"/>
              <a:t> course </a:t>
            </a:r>
          </a:p>
          <a:p>
            <a:pPr>
              <a:lnSpc>
                <a:spcPct val="90000"/>
              </a:lnSpc>
            </a:pPr>
            <a:r>
              <a:rPr lang="en-US" sz="2400"/>
              <a:t>{student, course} is a candidate key for this relation and that the dependencies shown follow the pattern in Figure 10.12 (b).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 this relation is in 3NF </a:t>
            </a:r>
            <a:r>
              <a:rPr lang="en-US" sz="2200" i="1"/>
              <a:t>but not in</a:t>
            </a:r>
            <a:r>
              <a:rPr lang="en-US" sz="2200"/>
              <a:t> BCNF </a:t>
            </a:r>
          </a:p>
          <a:p>
            <a:pPr>
              <a:lnSpc>
                <a:spcPct val="90000"/>
              </a:lnSpc>
            </a:pPr>
            <a:r>
              <a:rPr lang="en-US" sz="2400"/>
              <a:t>A relation </a:t>
            </a:r>
            <a:r>
              <a:rPr lang="en-US" sz="2400" b="1"/>
              <a:t>NOT</a:t>
            </a:r>
            <a:r>
              <a:rPr lang="en-US" sz="2400"/>
              <a:t> in BCNF should be decomposed so as to meet this property, while possibly forgoing the preservation of all functional dependencies in the decomposed relations.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(See Algorithm 11.3) </a:t>
            </a: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4E11F3EC-A5A8-4788-AF89-2620AB31365A}" type="slidenum">
              <a:rPr lang="en-US"/>
              <a:pPr/>
              <a:t>51</a:t>
            </a:fld>
            <a:endParaRPr lang="en-CA"/>
          </a:p>
        </p:txBody>
      </p:sp>
      <p:sp>
        <p:nvSpPr>
          <p:cNvPr id="7639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Achieving the BCNF by Decomposition (2)</a:t>
            </a:r>
          </a:p>
        </p:txBody>
      </p:sp>
      <p:sp>
        <p:nvSpPr>
          <p:cNvPr id="7639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Three possible decompositions for relation TEACH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{</a:t>
            </a:r>
            <a:r>
              <a:rPr lang="en-US" sz="2000" u="sng"/>
              <a:t>student, instructor</a:t>
            </a:r>
            <a:r>
              <a:rPr lang="en-US" sz="2000"/>
              <a:t>} and {</a:t>
            </a:r>
            <a:r>
              <a:rPr lang="en-US" sz="2000" u="sng"/>
              <a:t>student, course</a:t>
            </a:r>
            <a:r>
              <a:rPr lang="en-US" sz="200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{course, </a:t>
            </a:r>
            <a:r>
              <a:rPr lang="en-US" sz="2000" u="sng"/>
              <a:t>instructor</a:t>
            </a:r>
            <a:r>
              <a:rPr lang="en-US" sz="2000"/>
              <a:t> } and {</a:t>
            </a:r>
            <a:r>
              <a:rPr lang="en-US" sz="2000" u="sng"/>
              <a:t>course, student</a:t>
            </a:r>
            <a:r>
              <a:rPr lang="en-US" sz="200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{</a:t>
            </a:r>
            <a:r>
              <a:rPr lang="en-US" sz="2000" u="sng"/>
              <a:t>instructor</a:t>
            </a:r>
            <a:r>
              <a:rPr lang="en-US" sz="2000"/>
              <a:t>, course } and {</a:t>
            </a:r>
            <a:r>
              <a:rPr lang="en-US" sz="2000" u="sng"/>
              <a:t>instructor, student</a:t>
            </a:r>
            <a:r>
              <a:rPr lang="en-US" sz="2000"/>
              <a:t>}</a:t>
            </a:r>
          </a:p>
          <a:p>
            <a:pPr>
              <a:lnSpc>
                <a:spcPct val="90000"/>
              </a:lnSpc>
            </a:pPr>
            <a:r>
              <a:rPr lang="en-US" sz="2000"/>
              <a:t>All three decompositions will lose fd1.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We have to settle for sacrificing the functional dependency preservation. But we cannot sacrifice the non-additivity property after decomposition.</a:t>
            </a:r>
          </a:p>
          <a:p>
            <a:pPr>
              <a:lnSpc>
                <a:spcPct val="90000"/>
              </a:lnSpc>
            </a:pPr>
            <a:r>
              <a:rPr lang="en-US" sz="2000"/>
              <a:t>Out of the above three, only the 3rd decomposition will not generate spurious tuples after join.(and hence has the non-additivity property).</a:t>
            </a:r>
          </a:p>
          <a:p>
            <a:pPr>
              <a:lnSpc>
                <a:spcPct val="90000"/>
              </a:lnSpc>
            </a:pPr>
            <a:r>
              <a:rPr lang="en-US" sz="2000"/>
              <a:t>A test to determine whether a binary decomposition (decomposition into two relations) is non-additive (lossless) is discussed in section 11.1.4 under Property LJ1. Verify that the third decomposition above meets the property.</a:t>
            </a: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D4A0506-7E92-493D-BEBE-C6EDD056E257}" type="slidenum">
              <a:rPr lang="en-US"/>
              <a:pPr/>
              <a:t>52</a:t>
            </a:fld>
            <a:endParaRPr lang="en-CA"/>
          </a:p>
        </p:txBody>
      </p:sp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Outline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Informal Design Guidelines for Relational Databases</a:t>
            </a:r>
          </a:p>
          <a:p>
            <a:r>
              <a:rPr lang="en-US"/>
              <a:t>Functional Dependencies (FDs)</a:t>
            </a:r>
          </a:p>
          <a:p>
            <a:pPr lvl="1"/>
            <a:r>
              <a:rPr lang="en-US"/>
              <a:t>Definition, Inference Rules, Equivalence of Sets of FDs, Minimal Sets of FDs</a:t>
            </a:r>
          </a:p>
          <a:p>
            <a:r>
              <a:rPr lang="en-US"/>
              <a:t>Normal Forms Based on Primary Keys</a:t>
            </a:r>
          </a:p>
          <a:p>
            <a:r>
              <a:rPr lang="en-US"/>
              <a:t>General Normal Form Definitions (For Multiple Keys)</a:t>
            </a:r>
          </a:p>
          <a:p>
            <a:r>
              <a:rPr lang="en-US"/>
              <a:t>BCNF (Boyce-Codd Normal Form)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8D382AD7-CE67-49DD-8069-F2EC52444A0B}" type="slidenum">
              <a:rPr lang="en-US"/>
              <a:pPr/>
              <a:t>6</a:t>
            </a:fld>
            <a:endParaRPr lang="en-CA"/>
          </a:p>
        </p:txBody>
      </p:sp>
      <p:sp>
        <p:nvSpPr>
          <p:cNvPr id="6758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Informal Design Guidelines for Relational Databases (2)</a:t>
            </a:r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We first discuss informal guidelines for good relational design</a:t>
            </a:r>
          </a:p>
          <a:p>
            <a:r>
              <a:rPr lang="en-US" sz="2400"/>
              <a:t>Then we discuss formal concepts of functional dependencies and normal forms</a:t>
            </a:r>
          </a:p>
          <a:p>
            <a:pPr lvl="1"/>
            <a:r>
              <a:rPr lang="en-US" sz="2200"/>
              <a:t>- 1NF (First Normal Form)</a:t>
            </a:r>
          </a:p>
          <a:p>
            <a:pPr lvl="1"/>
            <a:r>
              <a:rPr lang="en-US" sz="2200"/>
              <a:t>- 2NF (Second Normal Form)</a:t>
            </a:r>
          </a:p>
          <a:p>
            <a:pPr lvl="1"/>
            <a:r>
              <a:rPr lang="en-US" sz="2200"/>
              <a:t>- 3NF (Third Normal Form)</a:t>
            </a:r>
          </a:p>
          <a:p>
            <a:pPr lvl="1"/>
            <a:r>
              <a:rPr lang="en-US" sz="2200"/>
              <a:t>- BCNF (Boyce-Codd Normal Form)</a:t>
            </a:r>
          </a:p>
          <a:p>
            <a:r>
              <a:rPr lang="en-US" sz="2400"/>
              <a:t>Additional types of dependencies, further normal forms, relational design algorithms by synthesis are discussed in Chapter 11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F6D5A90A-A668-45F8-819A-CB92F56A7FE3}" type="slidenum">
              <a:rPr lang="en-US"/>
              <a:pPr/>
              <a:t>7</a:t>
            </a:fld>
            <a:endParaRPr lang="en-CA"/>
          </a:p>
        </p:txBody>
      </p:sp>
      <p:sp>
        <p:nvSpPr>
          <p:cNvPr id="67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1.1	Semantics of the Relation Attributes </a:t>
            </a:r>
          </a:p>
        </p:txBody>
      </p:sp>
      <p:sp>
        <p:nvSpPr>
          <p:cNvPr id="6778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GUIDELINE 1: Informally, each tuple in a relation should represent one entity or relationship instance. (Applies to individual relations and their attributes).</a:t>
            </a:r>
          </a:p>
          <a:p>
            <a:pPr lvl="1"/>
            <a:r>
              <a:rPr lang="en-US" sz="2200"/>
              <a:t>Attributes of different entities (EMPLOYEEs, DEPARTMENTs, PROJECTs) should not be mixed in the same relation</a:t>
            </a:r>
          </a:p>
          <a:p>
            <a:pPr lvl="1"/>
            <a:r>
              <a:rPr lang="en-US" sz="2200"/>
              <a:t>Only foreign keys should be used to refer to other entities</a:t>
            </a:r>
          </a:p>
          <a:p>
            <a:pPr lvl="1"/>
            <a:r>
              <a:rPr lang="en-US" sz="2200"/>
              <a:t>Entity and relationship attributes should be kept apart as much as possible.</a:t>
            </a:r>
          </a:p>
          <a:p>
            <a:r>
              <a:rPr lang="en-US" sz="2400" u="sng"/>
              <a:t>Bottom Line:</a:t>
            </a:r>
            <a:r>
              <a:rPr lang="en-US" sz="2400"/>
              <a:t> </a:t>
            </a:r>
            <a:r>
              <a:rPr lang="en-US" sz="2400" i="1"/>
              <a:t>Design a schema that can be explained easily relation by relation. The semantics of attributes should be easy to interpret.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36433604-515B-4092-86BC-3CB933163E8E}" type="slidenum">
              <a:rPr lang="en-US"/>
              <a:pPr/>
              <a:t>8</a:t>
            </a:fld>
            <a:endParaRPr lang="en-CA"/>
          </a:p>
        </p:txBody>
      </p:sp>
      <p:sp>
        <p:nvSpPr>
          <p:cNvPr id="67994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Figure 10.1 A simplified COMPANY relational database schema</a:t>
            </a:r>
          </a:p>
        </p:txBody>
      </p:sp>
      <p:sp>
        <p:nvSpPr>
          <p:cNvPr id="679940" name="Rectangle 4"/>
          <p:cNvSpPr>
            <a:spLocks noChangeArrowheads="1"/>
          </p:cNvSpPr>
          <p:nvPr/>
        </p:nvSpPr>
        <p:spPr bwMode="auto">
          <a:xfrm>
            <a:off x="1828800" y="1309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79947" name="Picture 11" descr="fig10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105400" cy="493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10- </a:t>
            </a:r>
            <a:fld id="{77FACD3F-B3AE-4736-90F2-EF9C3C080F1F}" type="slidenum">
              <a:rPr lang="en-US"/>
              <a:pPr/>
              <a:t>9</a:t>
            </a:fld>
            <a:endParaRPr lang="en-CA"/>
          </a:p>
        </p:txBody>
      </p:sp>
      <p:sp>
        <p:nvSpPr>
          <p:cNvPr id="681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1.2 Redundant Information in Tuples and Update Anomalies </a:t>
            </a:r>
          </a:p>
        </p:txBody>
      </p:sp>
      <p:sp>
        <p:nvSpPr>
          <p:cNvPr id="681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is stored redundantly </a:t>
            </a:r>
          </a:p>
          <a:p>
            <a:pPr lvl="1"/>
            <a:r>
              <a:rPr lang="en-US"/>
              <a:t>Wastes storage</a:t>
            </a:r>
          </a:p>
          <a:p>
            <a:pPr lvl="1"/>
            <a:r>
              <a:rPr lang="en-US"/>
              <a:t>Causes problems with update anomalies</a:t>
            </a:r>
          </a:p>
          <a:p>
            <a:pPr lvl="2"/>
            <a:r>
              <a:rPr lang="en-US"/>
              <a:t>Insertion anomalies</a:t>
            </a:r>
          </a:p>
          <a:p>
            <a:pPr lvl="2"/>
            <a:r>
              <a:rPr lang="en-US"/>
              <a:t>Deletion anomalies</a:t>
            </a:r>
          </a:p>
          <a:p>
            <a:pPr lvl="2"/>
            <a:r>
              <a:rPr lang="en-US"/>
              <a:t>Modification anomalies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3616</TotalTime>
  <Words>3325</Words>
  <Application>Microsoft Office PowerPoint</Application>
  <PresentationFormat>Letter Paper (8.5x11 in)</PresentationFormat>
  <Paragraphs>415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Symbol</vt:lpstr>
      <vt:lpstr>Tahoma</vt:lpstr>
      <vt:lpstr>Wingdings</vt:lpstr>
      <vt:lpstr>Blends</vt:lpstr>
      <vt:lpstr>PowerPoint Presentation</vt:lpstr>
      <vt:lpstr>Chapter 10</vt:lpstr>
      <vt:lpstr>Chapter Outline</vt:lpstr>
      <vt:lpstr>Chapter Outline</vt:lpstr>
      <vt:lpstr>1 Informal Design Guidelines for Relational Databases (1)</vt:lpstr>
      <vt:lpstr>Informal Design Guidelines for Relational Databases (2)</vt:lpstr>
      <vt:lpstr>1.1 Semantics of the Relation Attributes </vt:lpstr>
      <vt:lpstr>Figure 10.1 A simplified COMPANY relational database schema</vt:lpstr>
      <vt:lpstr>1.2 Redundant Information in Tuples and Update Anomalies </vt:lpstr>
      <vt:lpstr>EXAMPLE OF AN UPDATE ANOMALY</vt:lpstr>
      <vt:lpstr>EXAMPLE OF AN INSERT ANOMALY</vt:lpstr>
      <vt:lpstr>EXAMPLE OF AN DELETE ANOMALY</vt:lpstr>
      <vt:lpstr>Figure 10.3 Two relation schemas suffering from update anomalies</vt:lpstr>
      <vt:lpstr>Figure 10.4 Example States for EMP_DEPT and EMP_PROJ</vt:lpstr>
      <vt:lpstr>Guideline to Redundant Information in Tuples and Update Anomalies</vt:lpstr>
      <vt:lpstr>1.3 Null Values in Tuples </vt:lpstr>
      <vt:lpstr>1.4 Spurious Tuples </vt:lpstr>
      <vt:lpstr>Spurious Tuples (2)</vt:lpstr>
      <vt:lpstr>2.1  Functional Dependencies (1) </vt:lpstr>
      <vt:lpstr>Functional Dependencies (2)</vt:lpstr>
      <vt:lpstr>Examples of FD constraints (1) </vt:lpstr>
      <vt:lpstr>Examples of FD constraints (2)</vt:lpstr>
      <vt:lpstr>2.2 Inference Rules for FDs (1) </vt:lpstr>
      <vt:lpstr>Inference Rules for FDs (2)</vt:lpstr>
      <vt:lpstr>Inference Rules for FDs (3)</vt:lpstr>
      <vt:lpstr>2.3 Equivalence of Sets of FDs </vt:lpstr>
      <vt:lpstr>2.4 Minimal Sets of FDs (1)</vt:lpstr>
      <vt:lpstr>Minimal Sets of FDs (2)</vt:lpstr>
      <vt:lpstr>3 Normal Forms Based on Primary Keys </vt:lpstr>
      <vt:lpstr>3.1 Normalization of Relations (1)</vt:lpstr>
      <vt:lpstr>Normalization of Relations (2)</vt:lpstr>
      <vt:lpstr>3.2 Practical Use of Normal Forms</vt:lpstr>
      <vt:lpstr>3.3 Definitions of Keys and Attributes  Participating in Keys (1)</vt:lpstr>
      <vt:lpstr>Definitions of Keys and Attributes  Participating in Keys (2)</vt:lpstr>
      <vt:lpstr>3.2 First Normal Form </vt:lpstr>
      <vt:lpstr>Figure 10.8 Normalization into 1NF</vt:lpstr>
      <vt:lpstr>Figure 10.9 Normalization nested relations into 1NF</vt:lpstr>
      <vt:lpstr>3.3 Second Normal Form (1) </vt:lpstr>
      <vt:lpstr>Second Normal Form (2)</vt:lpstr>
      <vt:lpstr>Figure 10.10 Normalizing into 2NF and 3NF</vt:lpstr>
      <vt:lpstr>Figure 10.11 Normalization into 2NF and 3NF</vt:lpstr>
      <vt:lpstr>3.4 Third Normal Form (1)</vt:lpstr>
      <vt:lpstr>Third Normal Form (2)</vt:lpstr>
      <vt:lpstr>Normal Forms Defined Informally </vt:lpstr>
      <vt:lpstr>4 General Normal Form Definitions (For Multiple Keys) (1)</vt:lpstr>
      <vt:lpstr>General Normal Form Definitions (2)</vt:lpstr>
      <vt:lpstr>5 BCNF (Boyce-Codd Normal Form) </vt:lpstr>
      <vt:lpstr>Figure 10.12 Boyce-Codd normal form</vt:lpstr>
      <vt:lpstr>Figure 10.13 a relation TEACH that is in 3NF but not in BCNF</vt:lpstr>
      <vt:lpstr>Achieving the BCNF by Decomposition (1)</vt:lpstr>
      <vt:lpstr>Achieving the BCNF by Decomposition (2)</vt:lpstr>
      <vt:lpstr>Chapter Outline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subject>Functional Dependencies and Normalization for Relational Databases</dc:subject>
  <dc:creator>Elmasri/Navathe</dc:creator>
  <cp:keywords/>
  <dc:description/>
  <cp:lastModifiedBy>Aminu Umar</cp:lastModifiedBy>
  <cp:revision>71</cp:revision>
  <cp:lastPrinted>2001-11-04T00:51:13Z</cp:lastPrinted>
  <dcterms:created xsi:type="dcterms:W3CDTF">2005-02-25T19:46:41Z</dcterms:created>
  <dcterms:modified xsi:type="dcterms:W3CDTF">2015-08-14T13:20:13Z</dcterms:modified>
  <cp:category/>
</cp:coreProperties>
</file>