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4"/>
  </p:notesMasterIdLst>
  <p:handoutMasterIdLst>
    <p:handoutMasterId r:id="rId45"/>
  </p:handoutMasterIdLst>
  <p:sldIdLst>
    <p:sldId id="282" r:id="rId2"/>
    <p:sldId id="324" r:id="rId3"/>
    <p:sldId id="327" r:id="rId4"/>
    <p:sldId id="328" r:id="rId5"/>
    <p:sldId id="329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37" r:id="rId14"/>
    <p:sldId id="338" r:id="rId15"/>
    <p:sldId id="339" r:id="rId16"/>
    <p:sldId id="340" r:id="rId17"/>
    <p:sldId id="341" r:id="rId18"/>
    <p:sldId id="342" r:id="rId19"/>
    <p:sldId id="343" r:id="rId20"/>
    <p:sldId id="344" r:id="rId21"/>
    <p:sldId id="345" r:id="rId22"/>
    <p:sldId id="346" r:id="rId23"/>
    <p:sldId id="347" r:id="rId24"/>
    <p:sldId id="348" r:id="rId25"/>
    <p:sldId id="349" r:id="rId26"/>
    <p:sldId id="350" r:id="rId27"/>
    <p:sldId id="351" r:id="rId28"/>
    <p:sldId id="352" r:id="rId29"/>
    <p:sldId id="353" r:id="rId30"/>
    <p:sldId id="354" r:id="rId31"/>
    <p:sldId id="355" r:id="rId32"/>
    <p:sldId id="357" r:id="rId33"/>
    <p:sldId id="358" r:id="rId34"/>
    <p:sldId id="359" r:id="rId35"/>
    <p:sldId id="360" r:id="rId36"/>
    <p:sldId id="361" r:id="rId37"/>
    <p:sldId id="362" r:id="rId38"/>
    <p:sldId id="364" r:id="rId39"/>
    <p:sldId id="365" r:id="rId40"/>
    <p:sldId id="366" r:id="rId41"/>
    <p:sldId id="367" r:id="rId42"/>
    <p:sldId id="368" r:id="rId43"/>
  </p:sldIdLst>
  <p:sldSz cx="9144000" cy="6858000" type="letter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7228"/>
    <a:srgbClr val="6E792B"/>
    <a:srgbClr val="000066"/>
    <a:srgbClr val="FFFF66"/>
    <a:srgbClr val="666699"/>
    <a:srgbClr val="FF6699"/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Objects="1">
      <p:cViewPr varScale="1">
        <p:scale>
          <a:sx n="74" d="100"/>
          <a:sy n="74" d="100"/>
        </p:scale>
        <p:origin x="1290" y="66"/>
      </p:cViewPr>
      <p:guideLst>
        <p:guide orient="horz" pos="19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>
        <p:scale>
          <a:sx n="100" d="100"/>
          <a:sy n="100" d="100"/>
        </p:scale>
        <p:origin x="-780" y="21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endParaRPr lang="en-CA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endParaRPr lang="en-CA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endParaRPr lang="en-CA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fld id="{B95F571F-01BD-458D-94B2-44A508F2C46D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211660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endParaRPr lang="en-CA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endParaRPr lang="en-CA"/>
          </a:p>
        </p:txBody>
      </p:sp>
      <p:sp>
        <p:nvSpPr>
          <p:cNvPr id="6144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endParaRPr lang="en-CA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fld id="{1FDEB908-87B9-4D5B-B55B-12F4C84A0990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66545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197695-8803-4840-BD71-A3D949688169}" type="slidenum">
              <a:rPr lang="en-CA"/>
              <a:pPr/>
              <a:t>1</a:t>
            </a:fld>
            <a:endParaRPr lang="en-CA"/>
          </a:p>
        </p:txBody>
      </p:sp>
      <p:sp>
        <p:nvSpPr>
          <p:cNvPr id="5120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4542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4CD351-6F76-4DE4-8641-399860FE56AA}" type="slidenum">
              <a:rPr lang="en-CA"/>
              <a:pPr/>
              <a:t>10</a:t>
            </a:fld>
            <a:endParaRPr lang="en-CA"/>
          </a:p>
        </p:txBody>
      </p:sp>
      <p:sp>
        <p:nvSpPr>
          <p:cNvPr id="6850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7192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932E33-F757-4CED-AAF3-6DE0931F8E80}" type="slidenum">
              <a:rPr lang="en-CA"/>
              <a:pPr/>
              <a:t>11</a:t>
            </a:fld>
            <a:endParaRPr lang="en-CA"/>
          </a:p>
        </p:txBody>
      </p:sp>
      <p:sp>
        <p:nvSpPr>
          <p:cNvPr id="687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0069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8BF6B8-1694-4AB1-A5E5-EF8F3334F582}" type="slidenum">
              <a:rPr lang="en-CA"/>
              <a:pPr/>
              <a:t>12</a:t>
            </a:fld>
            <a:endParaRPr lang="en-CA"/>
          </a:p>
        </p:txBody>
      </p:sp>
      <p:sp>
        <p:nvSpPr>
          <p:cNvPr id="689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7891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2819FF-3974-474E-8FA9-9E6DD3BDC136}" type="slidenum">
              <a:rPr lang="en-CA"/>
              <a:pPr/>
              <a:t>13</a:t>
            </a:fld>
            <a:endParaRPr lang="en-CA"/>
          </a:p>
        </p:txBody>
      </p:sp>
      <p:sp>
        <p:nvSpPr>
          <p:cNvPr id="6912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5096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45CF39-28C6-42E3-899A-CD82AE7FAE49}" type="slidenum">
              <a:rPr lang="en-CA"/>
              <a:pPr/>
              <a:t>14</a:t>
            </a:fld>
            <a:endParaRPr lang="en-CA"/>
          </a:p>
        </p:txBody>
      </p:sp>
      <p:sp>
        <p:nvSpPr>
          <p:cNvPr id="6932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9667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14DB6A-7922-4E6A-9E2F-1191F06B95EF}" type="slidenum">
              <a:rPr lang="en-CA"/>
              <a:pPr/>
              <a:t>15</a:t>
            </a:fld>
            <a:endParaRPr lang="en-CA"/>
          </a:p>
        </p:txBody>
      </p:sp>
      <p:sp>
        <p:nvSpPr>
          <p:cNvPr id="6952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8165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811EFC-6285-417D-9308-4F81CEBCFD4D}" type="slidenum">
              <a:rPr lang="en-CA"/>
              <a:pPr/>
              <a:t>16</a:t>
            </a:fld>
            <a:endParaRPr lang="en-CA"/>
          </a:p>
        </p:txBody>
      </p:sp>
      <p:sp>
        <p:nvSpPr>
          <p:cNvPr id="6973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79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60563B-6E05-4C08-A24C-010970C01F2E}" type="slidenum">
              <a:rPr lang="en-CA"/>
              <a:pPr/>
              <a:t>17</a:t>
            </a:fld>
            <a:endParaRPr lang="en-CA"/>
          </a:p>
        </p:txBody>
      </p:sp>
      <p:sp>
        <p:nvSpPr>
          <p:cNvPr id="6993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418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A25E24-40DF-4D54-BEA2-8DE3FB74F5EE}" type="slidenum">
              <a:rPr lang="en-CA"/>
              <a:pPr/>
              <a:t>18</a:t>
            </a:fld>
            <a:endParaRPr lang="en-CA"/>
          </a:p>
        </p:txBody>
      </p:sp>
      <p:sp>
        <p:nvSpPr>
          <p:cNvPr id="7014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4109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DFD6F7-F4EA-467E-8C15-E6C571BEF2F8}" type="slidenum">
              <a:rPr lang="en-CA"/>
              <a:pPr/>
              <a:t>19</a:t>
            </a:fld>
            <a:endParaRPr lang="en-CA"/>
          </a:p>
        </p:txBody>
      </p:sp>
      <p:sp>
        <p:nvSpPr>
          <p:cNvPr id="7034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104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F99337-65C1-46AB-AEA3-2A0AF7A8C087}" type="slidenum">
              <a:rPr lang="en-CA"/>
              <a:pPr/>
              <a:t>2</a:t>
            </a:fld>
            <a:endParaRPr lang="en-CA"/>
          </a:p>
        </p:txBody>
      </p:sp>
      <p:sp>
        <p:nvSpPr>
          <p:cNvPr id="5744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33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79F1D0-9BE9-4DA7-B783-4D17C33B116B}" type="slidenum">
              <a:rPr lang="en-CA"/>
              <a:pPr/>
              <a:t>20</a:t>
            </a:fld>
            <a:endParaRPr lang="en-CA"/>
          </a:p>
        </p:txBody>
      </p:sp>
      <p:sp>
        <p:nvSpPr>
          <p:cNvPr id="7055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8722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30FE08-AB53-413A-938D-48D487C99EE2}" type="slidenum">
              <a:rPr lang="en-CA"/>
              <a:pPr/>
              <a:t>21</a:t>
            </a:fld>
            <a:endParaRPr lang="en-CA"/>
          </a:p>
        </p:txBody>
      </p:sp>
      <p:sp>
        <p:nvSpPr>
          <p:cNvPr id="7075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2460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91AADC-5907-4A30-A60A-D4C5BA44AE36}" type="slidenum">
              <a:rPr lang="en-CA"/>
              <a:pPr/>
              <a:t>22</a:t>
            </a:fld>
            <a:endParaRPr lang="en-CA"/>
          </a:p>
        </p:txBody>
      </p:sp>
      <p:sp>
        <p:nvSpPr>
          <p:cNvPr id="7096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69871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ABD429-9ECA-4BF9-8C87-7BDE4C5FE366}" type="slidenum">
              <a:rPr lang="en-CA"/>
              <a:pPr/>
              <a:t>23</a:t>
            </a:fld>
            <a:endParaRPr lang="en-CA"/>
          </a:p>
        </p:txBody>
      </p:sp>
      <p:sp>
        <p:nvSpPr>
          <p:cNvPr id="7116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28723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311540-40F3-43B5-B448-D2A2C81C489F}" type="slidenum">
              <a:rPr lang="en-CA"/>
              <a:pPr/>
              <a:t>24</a:t>
            </a:fld>
            <a:endParaRPr lang="en-CA"/>
          </a:p>
        </p:txBody>
      </p:sp>
      <p:sp>
        <p:nvSpPr>
          <p:cNvPr id="7137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9700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D76360-1A56-4DA1-A4C0-6398CFFC624C}" type="slidenum">
              <a:rPr lang="en-CA"/>
              <a:pPr/>
              <a:t>25</a:t>
            </a:fld>
            <a:endParaRPr lang="en-CA"/>
          </a:p>
        </p:txBody>
      </p:sp>
      <p:sp>
        <p:nvSpPr>
          <p:cNvPr id="7157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07758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EE021F-F1CB-4756-A59F-9D2BFF7CAFA5}" type="slidenum">
              <a:rPr lang="en-CA"/>
              <a:pPr/>
              <a:t>26</a:t>
            </a:fld>
            <a:endParaRPr lang="en-CA"/>
          </a:p>
        </p:txBody>
      </p:sp>
      <p:sp>
        <p:nvSpPr>
          <p:cNvPr id="7178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4504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075D95-D7FA-4166-A89F-30EBF0ADDB46}" type="slidenum">
              <a:rPr lang="en-CA"/>
              <a:pPr/>
              <a:t>27</a:t>
            </a:fld>
            <a:endParaRPr lang="en-CA"/>
          </a:p>
        </p:txBody>
      </p:sp>
      <p:sp>
        <p:nvSpPr>
          <p:cNvPr id="7198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30948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F215C9-CE75-4F1B-8D89-7A491E7189AF}" type="slidenum">
              <a:rPr lang="en-CA"/>
              <a:pPr/>
              <a:t>28</a:t>
            </a:fld>
            <a:endParaRPr lang="en-CA"/>
          </a:p>
        </p:txBody>
      </p:sp>
      <p:sp>
        <p:nvSpPr>
          <p:cNvPr id="7219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9041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74FF33-4F0E-45FF-8570-BA06F3391C78}" type="slidenum">
              <a:rPr lang="en-CA"/>
              <a:pPr/>
              <a:t>29</a:t>
            </a:fld>
            <a:endParaRPr lang="en-CA"/>
          </a:p>
        </p:txBody>
      </p:sp>
      <p:sp>
        <p:nvSpPr>
          <p:cNvPr id="7239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700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368997-CDF6-4FC2-88C1-C12DB89EB2DA}" type="slidenum">
              <a:rPr lang="en-CA"/>
              <a:pPr/>
              <a:t>3</a:t>
            </a:fld>
            <a:endParaRPr lang="en-CA"/>
          </a:p>
        </p:txBody>
      </p:sp>
      <p:sp>
        <p:nvSpPr>
          <p:cNvPr id="670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19328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0E3D81-2D8E-4AF7-BF19-BAF77BAAAEA2}" type="slidenum">
              <a:rPr lang="en-CA"/>
              <a:pPr/>
              <a:t>30</a:t>
            </a:fld>
            <a:endParaRPr lang="en-CA"/>
          </a:p>
        </p:txBody>
      </p:sp>
      <p:sp>
        <p:nvSpPr>
          <p:cNvPr id="7260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44448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24EFB4-8CD7-4405-B707-83104EBE559A}" type="slidenum">
              <a:rPr lang="en-CA"/>
              <a:pPr/>
              <a:t>31</a:t>
            </a:fld>
            <a:endParaRPr lang="en-CA"/>
          </a:p>
        </p:txBody>
      </p:sp>
      <p:sp>
        <p:nvSpPr>
          <p:cNvPr id="7280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35523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E4116C-B4BE-4879-BE87-B49A899C36B7}" type="slidenum">
              <a:rPr lang="en-CA"/>
              <a:pPr/>
              <a:t>32</a:t>
            </a:fld>
            <a:endParaRPr lang="en-CA"/>
          </a:p>
        </p:txBody>
      </p:sp>
      <p:sp>
        <p:nvSpPr>
          <p:cNvPr id="7321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68027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42F44C-0F7D-48C0-B54F-EAF6FC16F0C1}" type="slidenum">
              <a:rPr lang="en-CA"/>
              <a:pPr/>
              <a:t>33</a:t>
            </a:fld>
            <a:endParaRPr lang="en-CA"/>
          </a:p>
        </p:txBody>
      </p:sp>
      <p:sp>
        <p:nvSpPr>
          <p:cNvPr id="7342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75303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1BC7F8-8293-465A-A70D-EFE99FED1FB6}" type="slidenum">
              <a:rPr lang="en-CA"/>
              <a:pPr/>
              <a:t>34</a:t>
            </a:fld>
            <a:endParaRPr lang="en-CA"/>
          </a:p>
        </p:txBody>
      </p:sp>
      <p:sp>
        <p:nvSpPr>
          <p:cNvPr id="7362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55895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202034-93DC-4E42-9938-FAED3E0571AE}" type="slidenum">
              <a:rPr lang="en-CA"/>
              <a:pPr/>
              <a:t>35</a:t>
            </a:fld>
            <a:endParaRPr lang="en-CA"/>
          </a:p>
        </p:txBody>
      </p:sp>
      <p:sp>
        <p:nvSpPr>
          <p:cNvPr id="7383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98953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6BECBB-1B78-4745-AFCD-D957972E2314}" type="slidenum">
              <a:rPr lang="en-CA"/>
              <a:pPr/>
              <a:t>36</a:t>
            </a:fld>
            <a:endParaRPr lang="en-CA"/>
          </a:p>
        </p:txBody>
      </p:sp>
      <p:sp>
        <p:nvSpPr>
          <p:cNvPr id="7403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1809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36AD98-CE25-4927-9718-5C33EF4E9D08}" type="slidenum">
              <a:rPr lang="en-CA"/>
              <a:pPr/>
              <a:t>37</a:t>
            </a:fld>
            <a:endParaRPr lang="en-CA"/>
          </a:p>
        </p:txBody>
      </p:sp>
      <p:sp>
        <p:nvSpPr>
          <p:cNvPr id="7424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16282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A15274-207A-4AF7-BBB8-701F564D8EDF}" type="slidenum">
              <a:rPr lang="en-CA"/>
              <a:pPr/>
              <a:t>38</a:t>
            </a:fld>
            <a:endParaRPr lang="en-CA"/>
          </a:p>
        </p:txBody>
      </p:sp>
      <p:sp>
        <p:nvSpPr>
          <p:cNvPr id="7464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44783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52A29D-6BCD-40A2-8508-ACB37D9B30F8}" type="slidenum">
              <a:rPr lang="en-CA"/>
              <a:pPr/>
              <a:t>39</a:t>
            </a:fld>
            <a:endParaRPr lang="en-CA"/>
          </a:p>
        </p:txBody>
      </p:sp>
      <p:sp>
        <p:nvSpPr>
          <p:cNvPr id="7485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4556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27A13B-872A-4AF5-A04B-0D731E4AEEAC}" type="slidenum">
              <a:rPr lang="en-CA"/>
              <a:pPr/>
              <a:t>4</a:t>
            </a:fld>
            <a:endParaRPr lang="en-CA"/>
          </a:p>
        </p:txBody>
      </p:sp>
      <p:sp>
        <p:nvSpPr>
          <p:cNvPr id="6727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26765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97BCA7-15F5-452A-B521-EDD6E6FA80E9}" type="slidenum">
              <a:rPr lang="en-CA"/>
              <a:pPr/>
              <a:t>40</a:t>
            </a:fld>
            <a:endParaRPr lang="en-CA"/>
          </a:p>
        </p:txBody>
      </p:sp>
      <p:sp>
        <p:nvSpPr>
          <p:cNvPr id="7505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5460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D83607-8632-483B-A5A1-4C77A0250F58}" type="slidenum">
              <a:rPr lang="en-CA"/>
              <a:pPr/>
              <a:t>41</a:t>
            </a:fld>
            <a:endParaRPr lang="en-CA"/>
          </a:p>
        </p:txBody>
      </p:sp>
      <p:sp>
        <p:nvSpPr>
          <p:cNvPr id="7526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16125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273392-8517-41BE-8FA5-9D13F3173025}" type="slidenum">
              <a:rPr lang="en-CA"/>
              <a:pPr/>
              <a:t>42</a:t>
            </a:fld>
            <a:endParaRPr lang="en-CA"/>
          </a:p>
        </p:txBody>
      </p:sp>
      <p:sp>
        <p:nvSpPr>
          <p:cNvPr id="7546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8993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D099B3-B90F-4844-9825-39DAE88A656A}" type="slidenum">
              <a:rPr lang="en-CA"/>
              <a:pPr/>
              <a:t>5</a:t>
            </a:fld>
            <a:endParaRPr lang="en-CA"/>
          </a:p>
        </p:txBody>
      </p:sp>
      <p:sp>
        <p:nvSpPr>
          <p:cNvPr id="674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5545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21D18F-3267-482B-B129-98B9D5093447}" type="slidenum">
              <a:rPr lang="en-CA"/>
              <a:pPr/>
              <a:t>6</a:t>
            </a:fld>
            <a:endParaRPr lang="en-CA"/>
          </a:p>
        </p:txBody>
      </p:sp>
      <p:sp>
        <p:nvSpPr>
          <p:cNvPr id="676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2952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042E08-3F74-47F9-A11F-884A61C9D03D}" type="slidenum">
              <a:rPr lang="en-CA"/>
              <a:pPr/>
              <a:t>7</a:t>
            </a:fld>
            <a:endParaRPr lang="en-CA"/>
          </a:p>
        </p:txBody>
      </p:sp>
      <p:sp>
        <p:nvSpPr>
          <p:cNvPr id="678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2539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F7DEB0-3506-47E0-9D7C-5172D9A07EF4}" type="slidenum">
              <a:rPr lang="en-CA"/>
              <a:pPr/>
              <a:t>8</a:t>
            </a:fld>
            <a:endParaRPr lang="en-CA"/>
          </a:p>
        </p:txBody>
      </p:sp>
      <p:sp>
        <p:nvSpPr>
          <p:cNvPr id="680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4876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1EB797-BCB1-48EA-9D0E-01356DD8C1DC}" type="slidenum">
              <a:rPr lang="en-CA"/>
              <a:pPr/>
              <a:t>9</a:t>
            </a:fld>
            <a:endParaRPr lang="en-CA"/>
          </a:p>
        </p:txBody>
      </p:sp>
      <p:sp>
        <p:nvSpPr>
          <p:cNvPr id="6830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31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0" name="Rectangle 44"/>
          <p:cNvSpPr>
            <a:spLocks noChangeArrowheads="1"/>
          </p:cNvSpPr>
          <p:nvPr/>
        </p:nvSpPr>
        <p:spPr bwMode="auto">
          <a:xfrm>
            <a:off x="8305800" y="0"/>
            <a:ext cx="609600" cy="6858000"/>
          </a:xfrm>
          <a:prstGeom prst="rect">
            <a:avLst/>
          </a:prstGeom>
          <a:gradFill rotWithShape="1">
            <a:gsLst>
              <a:gs pos="0">
                <a:srgbClr val="677228">
                  <a:alpha val="44000"/>
                </a:srgbClr>
              </a:gs>
              <a:gs pos="100000">
                <a:srgbClr val="677228">
                  <a:gamma/>
                  <a:shade val="87843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3" name="Rectangle 47"/>
          <p:cNvSpPr>
            <a:spLocks noChangeArrowheads="1"/>
          </p:cNvSpPr>
          <p:nvPr userDrawn="1"/>
        </p:nvSpPr>
        <p:spPr bwMode="auto">
          <a:xfrm rot="-5400000">
            <a:off x="3500437" y="-985837"/>
            <a:ext cx="2143125" cy="9144000"/>
          </a:xfrm>
          <a:prstGeom prst="rect">
            <a:avLst/>
          </a:prstGeom>
          <a:solidFill>
            <a:srgbClr val="677228">
              <a:alpha val="44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4" name="Rectangle 48"/>
          <p:cNvSpPr>
            <a:spLocks noChangeArrowheads="1"/>
          </p:cNvSpPr>
          <p:nvPr userDrawn="1"/>
        </p:nvSpPr>
        <p:spPr bwMode="auto">
          <a:xfrm>
            <a:off x="7315200" y="2438400"/>
            <a:ext cx="1828800" cy="22907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5" name="Rectangle 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r>
              <a:rPr lang="en-US"/>
              <a:t>Copyright © 2007 </a:t>
            </a:r>
            <a:r>
              <a:rPr lang="en-US">
                <a:solidFill>
                  <a:srgbClr val="000000"/>
                </a:solidFill>
              </a:rPr>
              <a:t>Ramez Elmasri and Shamkant B. Navathe</a:t>
            </a:r>
          </a:p>
        </p:txBody>
      </p:sp>
      <p:sp>
        <p:nvSpPr>
          <p:cNvPr id="4126" name="Rectangle 30" descr="Pink tissue paper"/>
          <p:cNvSpPr>
            <a:spLocks noGrp="1" noChangeArrowheads="1"/>
          </p:cNvSpPr>
          <p:nvPr>
            <p:ph type="ctrTitle" sz="quarter"/>
          </p:nvPr>
        </p:nvSpPr>
        <p:spPr>
          <a:xfrm>
            <a:off x="228600" y="152400"/>
            <a:ext cx="7086600" cy="2286000"/>
          </a:xfrm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 wrap="none" anchor="ctr"/>
          <a:lstStyle>
            <a:lvl1pPr>
              <a:defRPr sz="6600">
                <a:solidFill>
                  <a:srgbClr val="990033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pic>
        <p:nvPicPr>
          <p:cNvPr id="4131" name="Picture 35" descr="awtri_4c UPDATE_col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949950"/>
            <a:ext cx="684213" cy="83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34" name="Rectangle 38" descr="Pink tissue paper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4800" y="2590800"/>
            <a:ext cx="6629400" cy="1905000"/>
          </a:xfrm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2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pic>
        <p:nvPicPr>
          <p:cNvPr id="4142" name="Picture 46" descr="elmasri_thumb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975" y="2514600"/>
            <a:ext cx="17240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9- </a:t>
            </a:r>
            <a:fld id="{745295CC-24D6-4443-8FDF-A199E4D2A3F6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10131973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303213"/>
            <a:ext cx="2076450" cy="5868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3213"/>
            <a:ext cx="6076950" cy="5868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9- </a:t>
            </a:r>
            <a:fld id="{E4ABBFE0-3214-4B22-9852-8AFBE47BC041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1424591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9- </a:t>
            </a:r>
            <a:fld id="{097690D4-365B-4F1B-80C0-4D8AFCCE0369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134309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9- </a:t>
            </a:r>
            <a:fld id="{BB95B969-5375-48C2-B7A1-113FE71AE6E1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8680344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9713" y="1600200"/>
            <a:ext cx="407035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2463" y="1600200"/>
            <a:ext cx="4071937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9- </a:t>
            </a:r>
            <a:fld id="{0ED38C97-B5D4-4628-B33F-711249ECEEC4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01247556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9- </a:t>
            </a:r>
            <a:fld id="{DA5B1BC7-19B0-454E-A4C2-12D8CB55DA42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0984550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9- </a:t>
            </a:r>
            <a:fld id="{06B1A2FA-3351-4320-A5FE-F6F17BF09629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94504083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9- </a:t>
            </a:r>
            <a:fld id="{B8438CF7-EDFC-4D47-9CF4-92A143C7D4C4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10139767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9- </a:t>
            </a:r>
            <a:fld id="{3591D939-3296-4DB9-8CB6-24BB775D612F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06754352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9- </a:t>
            </a:r>
            <a:fld id="{B71CC401-0C39-43AC-B75D-C6B9865FE631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501671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17" name="Group 45"/>
          <p:cNvGrpSpPr>
            <a:grpSpLocks/>
          </p:cNvGrpSpPr>
          <p:nvPr userDrawn="1"/>
        </p:nvGrpSpPr>
        <p:grpSpPr bwMode="auto">
          <a:xfrm>
            <a:off x="8936038" y="1449388"/>
            <a:ext cx="207962" cy="5408612"/>
            <a:chOff x="5606" y="889"/>
            <a:chExt cx="154" cy="3431"/>
          </a:xfrm>
        </p:grpSpPr>
        <p:sp>
          <p:nvSpPr>
            <p:cNvPr id="3110" name="Rectangle 38"/>
            <p:cNvSpPr>
              <a:spLocks noChangeArrowheads="1"/>
            </p:cNvSpPr>
            <p:nvPr userDrawn="1"/>
          </p:nvSpPr>
          <p:spPr bwMode="gray">
            <a:xfrm flipH="1">
              <a:off x="5685" y="889"/>
              <a:ext cx="75" cy="3431"/>
            </a:xfrm>
            <a:prstGeom prst="rect">
              <a:avLst/>
            </a:prstGeom>
            <a:solidFill>
              <a:srgbClr val="6772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99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sz="3200">
                <a:latin typeface="Tahoma" panose="020B0604030504040204" pitchFamily="34" charset="0"/>
              </a:endParaRPr>
            </a:p>
          </p:txBody>
        </p:sp>
        <p:grpSp>
          <p:nvGrpSpPr>
            <p:cNvPr id="3116" name="Group 44"/>
            <p:cNvGrpSpPr>
              <a:grpSpLocks/>
            </p:cNvGrpSpPr>
            <p:nvPr userDrawn="1"/>
          </p:nvGrpSpPr>
          <p:grpSpPr bwMode="auto">
            <a:xfrm>
              <a:off x="5606" y="889"/>
              <a:ext cx="106" cy="3431"/>
              <a:chOff x="5606" y="889"/>
              <a:chExt cx="106" cy="3431"/>
            </a:xfrm>
          </p:grpSpPr>
          <p:sp>
            <p:nvSpPr>
              <p:cNvPr id="3115" name="Rectangle 43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06" y="889"/>
                <a:ext cx="58" cy="3431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99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/>
              <a:p>
                <a:pPr algn="ctr"/>
                <a:endParaRPr kumimoji="1" lang="en-US" sz="3200">
                  <a:latin typeface="Tahoma" panose="020B0604030504040204" pitchFamily="34" charset="0"/>
                </a:endParaRPr>
              </a:p>
            </p:txBody>
          </p:sp>
          <p:sp>
            <p:nvSpPr>
              <p:cNvPr id="3104" name="Rectangle 32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54" y="889"/>
                <a:ext cx="58" cy="3431"/>
              </a:xfrm>
              <a:prstGeom prst="rect">
                <a:avLst/>
              </a:prstGeom>
              <a:solidFill>
                <a:srgbClr val="9900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99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/>
              <a:p>
                <a:pPr algn="ctr"/>
                <a:endParaRPr kumimoji="1" lang="en-US" sz="3200">
                  <a:latin typeface="Tahoma" panose="020B0604030504040204" pitchFamily="34" charset="0"/>
                </a:endParaRPr>
              </a:p>
            </p:txBody>
          </p:sp>
        </p:grpSp>
      </p:grpSp>
      <p:sp>
        <p:nvSpPr>
          <p:cNvPr id="3109" name="Rectangle 37"/>
          <p:cNvSpPr>
            <a:spLocks noChangeArrowheads="1"/>
          </p:cNvSpPr>
          <p:nvPr userDrawn="1"/>
        </p:nvSpPr>
        <p:spPr bwMode="gray">
          <a:xfrm rot="16200000">
            <a:off x="3845719" y="-3845719"/>
            <a:ext cx="1449388" cy="9140825"/>
          </a:xfrm>
          <a:prstGeom prst="rect">
            <a:avLst/>
          </a:prstGeom>
          <a:solidFill>
            <a:srgbClr val="677228">
              <a:alpha val="36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kumimoji="1" lang="en-US" sz="3200">
              <a:latin typeface="Tahoma" panose="020B0604030504040204" pitchFamily="34" charset="0"/>
            </a:endParaRP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3213"/>
            <a:ext cx="7796213" cy="99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990033"/>
                </a:solidFill>
              </a:defRPr>
            </a:lvl1pPr>
          </a:lstStyle>
          <a:p>
            <a:r>
              <a:rPr lang="en-US"/>
              <a:t>Slide 9- </a:t>
            </a:r>
            <a:fld id="{28164EF6-9D19-48DD-BB35-6681E03EC8A0}" type="slidenum">
              <a:rPr lang="en-US"/>
              <a:pPr/>
              <a:t>‹#›</a:t>
            </a:fld>
            <a:endParaRPr lang="en-CA"/>
          </a:p>
        </p:txBody>
      </p:sp>
      <p:sp>
        <p:nvSpPr>
          <p:cNvPr id="3093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9713" y="1600200"/>
            <a:ext cx="8294687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02" name="Rectangle 30"/>
          <p:cNvSpPr>
            <a:spLocks noChangeArrowheads="1"/>
          </p:cNvSpPr>
          <p:nvPr/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en-US" sz="900"/>
              <a:t>Copyright © 2007 </a:t>
            </a:r>
            <a:r>
              <a:rPr lang="en-US" sz="900">
                <a:solidFill>
                  <a:srgbClr val="000000"/>
                </a:solidFill>
              </a:rPr>
              <a:t>Ramez Elmasri and Shamkant B. Navathe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rgbClr val="8000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90033"/>
        </a:buClr>
        <a:buSzPct val="60000"/>
        <a:buFont typeface="Wingdings" panose="05000000000000000000" pitchFamily="2" charset="2"/>
        <a:buChar char="n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600" kern="1200">
          <a:solidFill>
            <a:srgbClr val="800000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000" kern="1200">
          <a:solidFill>
            <a:srgbClr val="800000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9- </a:t>
            </a:r>
            <a:fld id="{17961287-8BF8-4EE1-8D72-33C3B912F8A7}" type="slidenum">
              <a:rPr lang="en-US"/>
              <a:pPr/>
              <a:t>1</a:t>
            </a:fld>
            <a:endParaRPr lang="en-CA"/>
          </a:p>
        </p:txBody>
      </p:sp>
      <p:sp>
        <p:nvSpPr>
          <p:cNvPr id="4126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12683" name="Picture 11" descr="Elmasri_cov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9- </a:t>
            </a:r>
            <a:fld id="{F06A867A-E735-491F-AD1A-791C3A4D9DD7}" type="slidenum">
              <a:rPr lang="en-US"/>
              <a:pPr/>
              <a:t>10</a:t>
            </a:fld>
            <a:endParaRPr lang="en-CA"/>
          </a:p>
        </p:txBody>
      </p:sp>
      <p:sp>
        <p:nvSpPr>
          <p:cNvPr id="68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Views in SQL</a:t>
            </a:r>
          </a:p>
        </p:txBody>
      </p:sp>
      <p:sp>
        <p:nvSpPr>
          <p:cNvPr id="68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view is a “virtual” table that is derived from other tables</a:t>
            </a:r>
          </a:p>
          <a:p>
            <a:r>
              <a:rPr lang="en-US"/>
              <a:t>Allows for limited update operations </a:t>
            </a:r>
          </a:p>
          <a:p>
            <a:pPr lvl="1"/>
            <a:r>
              <a:rPr lang="en-US"/>
              <a:t>Since the table may not physically be stored</a:t>
            </a:r>
          </a:p>
          <a:p>
            <a:r>
              <a:rPr lang="en-US"/>
              <a:t>Allows full query operations</a:t>
            </a:r>
          </a:p>
          <a:p>
            <a:r>
              <a:rPr lang="en-US"/>
              <a:t>A convenience for expressing certain operations</a:t>
            </a:r>
          </a:p>
          <a:p>
            <a:endParaRPr lang="en-US"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9- </a:t>
            </a:r>
            <a:fld id="{C2C63D33-EFDA-4837-834D-EAFC15EB6A09}" type="slidenum">
              <a:rPr lang="en-US"/>
              <a:pPr/>
              <a:t>11</a:t>
            </a:fld>
            <a:endParaRPr lang="en-CA"/>
          </a:p>
        </p:txBody>
      </p:sp>
      <p:sp>
        <p:nvSpPr>
          <p:cNvPr id="68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Specification of Views</a:t>
            </a:r>
          </a:p>
        </p:txBody>
      </p:sp>
      <p:sp>
        <p:nvSpPr>
          <p:cNvPr id="68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 SQL command: </a:t>
            </a:r>
            <a:r>
              <a:rPr lang="en-US" b="1">
                <a:latin typeface="Courier New" panose="02070309020205020404" pitchFamily="49" charset="0"/>
              </a:rPr>
              <a:t>CREATE VIEW</a:t>
            </a:r>
          </a:p>
          <a:p>
            <a:pPr lvl="1"/>
            <a:r>
              <a:rPr lang="en-US"/>
              <a:t>a table (view) name</a:t>
            </a:r>
          </a:p>
          <a:p>
            <a:pPr lvl="1"/>
            <a:r>
              <a:rPr lang="en-US"/>
              <a:t>a possible list of attribute names (for example, when arithmetic operations are specified or when we want the names to be different from the attributes in the base relations)</a:t>
            </a:r>
          </a:p>
          <a:p>
            <a:pPr lvl="1"/>
            <a:r>
              <a:rPr lang="en-US"/>
              <a:t>a query to specify the table contents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9- </a:t>
            </a:r>
            <a:fld id="{A7586F47-27DB-43B1-8394-CAE5CCD295D0}" type="slidenum">
              <a:rPr lang="en-US"/>
              <a:pPr/>
              <a:t>12</a:t>
            </a:fld>
            <a:endParaRPr lang="en-CA"/>
          </a:p>
        </p:txBody>
      </p:sp>
      <p:sp>
        <p:nvSpPr>
          <p:cNvPr id="68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SQL Views: An Example</a:t>
            </a:r>
          </a:p>
        </p:txBody>
      </p:sp>
      <p:sp>
        <p:nvSpPr>
          <p:cNvPr id="68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Specify a different WORKS_ON table</a:t>
            </a:r>
          </a:p>
          <a:p>
            <a:pPr>
              <a:buFont typeface="Wingdings" panose="05000000000000000000" pitchFamily="2" charset="2"/>
              <a:buNone/>
            </a:pPr>
            <a:endParaRPr lang="en-US" sz="2000">
              <a:latin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sz="2400">
                <a:latin typeface="Courier New" panose="02070309020205020404" pitchFamily="49" charset="0"/>
              </a:rPr>
              <a:t>	</a:t>
            </a:r>
            <a:r>
              <a:rPr lang="en-US" sz="2400" b="1">
                <a:solidFill>
                  <a:srgbClr val="800000"/>
                </a:solidFill>
                <a:latin typeface="Courier New" panose="02070309020205020404" pitchFamily="49" charset="0"/>
              </a:rPr>
              <a:t>CREATE </a:t>
            </a:r>
            <a:r>
              <a:rPr lang="en-US" sz="2400" b="1">
                <a:latin typeface="Courier New" panose="02070309020205020404" pitchFamily="49" charset="0"/>
              </a:rPr>
              <a:t>VIEW</a:t>
            </a:r>
            <a:r>
              <a:rPr lang="en-US" sz="2400" b="1">
                <a:solidFill>
                  <a:srgbClr val="800000"/>
                </a:solidFill>
                <a:latin typeface="Courier New" panose="02070309020205020404" pitchFamily="49" charset="0"/>
              </a:rPr>
              <a:t> WORKS_ON_NEW AS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400" b="1">
                <a:solidFill>
                  <a:srgbClr val="800000"/>
                </a:solidFill>
                <a:latin typeface="Courier New" panose="02070309020205020404" pitchFamily="49" charset="0"/>
              </a:rPr>
              <a:t>	SELECT FNAME, LNAME, PNAME, HOURS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400" b="1">
                <a:solidFill>
                  <a:srgbClr val="800000"/>
                </a:solidFill>
                <a:latin typeface="Courier New" panose="02070309020205020404" pitchFamily="49" charset="0"/>
              </a:rPr>
              <a:t>		FROM EMPLOYEE, PROJECT, WORKS_ON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400" b="1">
                <a:solidFill>
                  <a:srgbClr val="800000"/>
                </a:solidFill>
                <a:latin typeface="Courier New" panose="02070309020205020404" pitchFamily="49" charset="0"/>
              </a:rPr>
              <a:t>  	WHERE SSN=ESSN AND PNO=PNUMBER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400" b="1">
                <a:solidFill>
                  <a:srgbClr val="800000"/>
                </a:solidFill>
                <a:latin typeface="Courier New" panose="02070309020205020404" pitchFamily="49" charset="0"/>
              </a:rPr>
              <a:t>		GROUP BY PNAME;</a:t>
            </a:r>
          </a:p>
          <a:p>
            <a:pPr>
              <a:buFont typeface="Wingdings" panose="05000000000000000000" pitchFamily="2" charset="2"/>
              <a:buNone/>
            </a:pPr>
            <a:endParaRPr lang="en-US" sz="2400" b="1">
              <a:solidFill>
                <a:srgbClr val="800000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9- </a:t>
            </a:r>
            <a:fld id="{FB2A03DD-72BD-487F-B89C-F85BBE6004F8}" type="slidenum">
              <a:rPr lang="en-US"/>
              <a:pPr/>
              <a:t>13</a:t>
            </a:fld>
            <a:endParaRPr lang="en-CA"/>
          </a:p>
        </p:txBody>
      </p:sp>
      <p:sp>
        <p:nvSpPr>
          <p:cNvPr id="69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a Virtual Table</a:t>
            </a:r>
          </a:p>
        </p:txBody>
      </p:sp>
      <p:sp>
        <p:nvSpPr>
          <p:cNvPr id="69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 can specify SQL queries on a newly create table (view):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400" b="1">
                <a:solidFill>
                  <a:srgbClr val="800000"/>
                </a:solidFill>
                <a:latin typeface="Courier New" panose="02070309020205020404" pitchFamily="49" charset="0"/>
              </a:rPr>
              <a:t>	SELECT FNAME, LNAME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400" b="1">
                <a:solidFill>
                  <a:srgbClr val="800000"/>
                </a:solidFill>
                <a:latin typeface="Courier New" panose="02070309020205020404" pitchFamily="49" charset="0"/>
              </a:rPr>
              <a:t>		FROM WORKS_ON_NEW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400" b="1">
                <a:solidFill>
                  <a:srgbClr val="800000"/>
                </a:solidFill>
                <a:latin typeface="Courier New" panose="02070309020205020404" pitchFamily="49" charset="0"/>
              </a:rPr>
              <a:t>		WHERE PNAME=‘Seena’;</a:t>
            </a:r>
          </a:p>
          <a:p>
            <a:pPr>
              <a:buFont typeface="Wingdings" panose="05000000000000000000" pitchFamily="2" charset="2"/>
              <a:buNone/>
            </a:pPr>
            <a:endParaRPr lang="en-US" sz="2400" b="1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r>
              <a:rPr lang="en-US"/>
              <a:t>When no longer needed, a view can be dropped: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000">
                <a:latin typeface="Courier New" panose="02070309020205020404" pitchFamily="49" charset="0"/>
              </a:rPr>
              <a:t>	</a:t>
            </a:r>
            <a:r>
              <a:rPr lang="en-US" sz="2400" b="1">
                <a:solidFill>
                  <a:srgbClr val="800000"/>
                </a:solidFill>
                <a:latin typeface="Courier New" panose="02070309020205020404" pitchFamily="49" charset="0"/>
              </a:rPr>
              <a:t>DROP WORKS_ON_NEW;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9- </a:t>
            </a:r>
            <a:fld id="{A47F5022-746D-4008-BAF4-A2B603D57068}" type="slidenum">
              <a:rPr lang="en-US"/>
              <a:pPr/>
              <a:t>14</a:t>
            </a:fld>
            <a:endParaRPr lang="en-CA"/>
          </a:p>
        </p:txBody>
      </p:sp>
      <p:sp>
        <p:nvSpPr>
          <p:cNvPr id="69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Efficient View Implementation</a:t>
            </a:r>
          </a:p>
        </p:txBody>
      </p:sp>
      <p:sp>
        <p:nvSpPr>
          <p:cNvPr id="69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Query modification: </a:t>
            </a:r>
          </a:p>
          <a:p>
            <a:pPr lvl="1"/>
            <a:r>
              <a:rPr lang="en-US"/>
              <a:t>Present the view query in terms of a query on the underlying base tables</a:t>
            </a:r>
          </a:p>
          <a:p>
            <a:r>
              <a:rPr lang="en-US"/>
              <a:t>Disadvantage: </a:t>
            </a:r>
          </a:p>
          <a:p>
            <a:pPr lvl="1"/>
            <a:r>
              <a:rPr lang="en-US"/>
              <a:t>Inefficient for views defined via complex queries</a:t>
            </a:r>
          </a:p>
          <a:p>
            <a:pPr lvl="2"/>
            <a:r>
              <a:rPr lang="en-US"/>
              <a:t>Especially if additional queries are to be applied to the view within a short time period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9- </a:t>
            </a:r>
            <a:fld id="{4F6062EF-C333-46D4-AA64-F4B5A29DC62D}" type="slidenum">
              <a:rPr lang="en-US"/>
              <a:pPr/>
              <a:t>15</a:t>
            </a:fld>
            <a:endParaRPr lang="en-CA"/>
          </a:p>
        </p:txBody>
      </p:sp>
      <p:sp>
        <p:nvSpPr>
          <p:cNvPr id="69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Efficient View Implementation</a:t>
            </a:r>
          </a:p>
        </p:txBody>
      </p:sp>
      <p:sp>
        <p:nvSpPr>
          <p:cNvPr id="69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View materialization: </a:t>
            </a:r>
          </a:p>
          <a:p>
            <a:pPr lvl="1">
              <a:lnSpc>
                <a:spcPct val="90000"/>
              </a:lnSpc>
            </a:pPr>
            <a:r>
              <a:rPr lang="en-US"/>
              <a:t>Involves physically creating and keeping a temporary table</a:t>
            </a:r>
          </a:p>
          <a:p>
            <a:pPr>
              <a:lnSpc>
                <a:spcPct val="90000"/>
              </a:lnSpc>
            </a:pPr>
            <a:r>
              <a:rPr lang="en-US"/>
              <a:t>Assumption: </a:t>
            </a:r>
          </a:p>
          <a:p>
            <a:pPr lvl="1">
              <a:lnSpc>
                <a:spcPct val="90000"/>
              </a:lnSpc>
            </a:pPr>
            <a:r>
              <a:rPr lang="en-US"/>
              <a:t>Other queries on the view will follow</a:t>
            </a:r>
          </a:p>
          <a:p>
            <a:pPr>
              <a:lnSpc>
                <a:spcPct val="90000"/>
              </a:lnSpc>
            </a:pPr>
            <a:r>
              <a:rPr lang="en-US"/>
              <a:t>Concerns: </a:t>
            </a:r>
          </a:p>
          <a:p>
            <a:pPr lvl="1">
              <a:lnSpc>
                <a:spcPct val="90000"/>
              </a:lnSpc>
            </a:pPr>
            <a:r>
              <a:rPr lang="en-US"/>
              <a:t>Maintaining correspondence between the base table and the view when the base table is updated</a:t>
            </a:r>
          </a:p>
          <a:p>
            <a:pPr>
              <a:lnSpc>
                <a:spcPct val="90000"/>
              </a:lnSpc>
            </a:pPr>
            <a:r>
              <a:rPr lang="en-US"/>
              <a:t>Strategy:</a:t>
            </a:r>
          </a:p>
          <a:p>
            <a:pPr lvl="1">
              <a:lnSpc>
                <a:spcPct val="90000"/>
              </a:lnSpc>
            </a:pPr>
            <a:r>
              <a:rPr lang="en-US"/>
              <a:t>Incremental update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9- </a:t>
            </a:r>
            <a:fld id="{67C53E7B-3143-4E2E-A610-F29F3E01C85B}" type="slidenum">
              <a:rPr lang="en-US"/>
              <a:pPr/>
              <a:t>16</a:t>
            </a:fld>
            <a:endParaRPr lang="en-CA"/>
          </a:p>
        </p:txBody>
      </p:sp>
      <p:sp>
        <p:nvSpPr>
          <p:cNvPr id="69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Update Views</a:t>
            </a:r>
          </a:p>
        </p:txBody>
      </p:sp>
      <p:sp>
        <p:nvSpPr>
          <p:cNvPr id="69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Update on a single view without aggregate operations: </a:t>
            </a:r>
          </a:p>
          <a:p>
            <a:pPr lvl="1"/>
            <a:r>
              <a:rPr lang="en-US"/>
              <a:t>Update may map to an update on the underlying base table</a:t>
            </a:r>
          </a:p>
          <a:p>
            <a:r>
              <a:rPr lang="en-US"/>
              <a:t>Views involving joins: </a:t>
            </a:r>
          </a:p>
          <a:p>
            <a:pPr lvl="1"/>
            <a:r>
              <a:rPr lang="en-US"/>
              <a:t>An update </a:t>
            </a:r>
            <a:r>
              <a:rPr lang="en-US" i="1"/>
              <a:t>may</a:t>
            </a:r>
            <a:r>
              <a:rPr lang="en-US"/>
              <a:t> map to an update on the underlying base relations </a:t>
            </a:r>
          </a:p>
          <a:p>
            <a:pPr lvl="2"/>
            <a:r>
              <a:rPr lang="en-US"/>
              <a:t>Not always possible</a:t>
            </a:r>
          </a:p>
          <a:p>
            <a:endParaRPr lang="en-US"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9- </a:t>
            </a:r>
            <a:fld id="{BE0561EE-A665-45A2-A21E-F2E6EA46808F}" type="slidenum">
              <a:rPr lang="en-US"/>
              <a:pPr/>
              <a:t>17</a:t>
            </a:fld>
            <a:endParaRPr lang="en-CA"/>
          </a:p>
        </p:txBody>
      </p:sp>
      <p:sp>
        <p:nvSpPr>
          <p:cNvPr id="69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Un-updatable Views</a:t>
            </a:r>
          </a:p>
        </p:txBody>
      </p:sp>
      <p:sp>
        <p:nvSpPr>
          <p:cNvPr id="69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Views defined using groups and aggregate functions are not updateable</a:t>
            </a:r>
          </a:p>
          <a:p>
            <a:pPr>
              <a:lnSpc>
                <a:spcPct val="90000"/>
              </a:lnSpc>
            </a:pPr>
            <a:r>
              <a:rPr lang="en-US"/>
              <a:t>Views defined on multiple tables using joins are generally not updateable</a:t>
            </a:r>
          </a:p>
          <a:p>
            <a:pPr>
              <a:lnSpc>
                <a:spcPct val="90000"/>
              </a:lnSpc>
            </a:pPr>
            <a:r>
              <a:rPr lang="en-US" sz="2400" b="1">
                <a:latin typeface="Courier New" panose="02070309020205020404" pitchFamily="49" charset="0"/>
              </a:rPr>
              <a:t>WITH CHECK OPTION</a:t>
            </a:r>
            <a:r>
              <a:rPr lang="en-US"/>
              <a:t>: must be added to the definition of a view if the view is to be updated</a:t>
            </a:r>
          </a:p>
          <a:p>
            <a:pPr lvl="1">
              <a:lnSpc>
                <a:spcPct val="90000"/>
              </a:lnSpc>
            </a:pPr>
            <a:r>
              <a:rPr lang="en-US"/>
              <a:t>To allow check for updatability and to plan for an execution strategy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9- </a:t>
            </a:r>
            <a:fld id="{B6B75765-E041-4D4C-8059-4088FCC64D78}" type="slidenum">
              <a:rPr lang="en-US"/>
              <a:pPr/>
              <a:t>18</a:t>
            </a:fld>
            <a:endParaRPr lang="en-CA"/>
          </a:p>
        </p:txBody>
      </p:sp>
      <p:sp>
        <p:nvSpPr>
          <p:cNvPr id="70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Database Programming</a:t>
            </a:r>
          </a:p>
        </p:txBody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Objective: </a:t>
            </a:r>
          </a:p>
          <a:p>
            <a:pPr lvl="1"/>
            <a:r>
              <a:rPr lang="en-US"/>
              <a:t>To access a database from an application program (as opposed to interactive interfaces)</a:t>
            </a:r>
          </a:p>
          <a:p>
            <a:r>
              <a:rPr lang="en-US"/>
              <a:t>Why?</a:t>
            </a:r>
          </a:p>
          <a:p>
            <a:pPr lvl="1"/>
            <a:r>
              <a:rPr lang="en-US"/>
              <a:t>An interactive interface is convenient but not sufficient</a:t>
            </a:r>
          </a:p>
          <a:p>
            <a:pPr lvl="2"/>
            <a:r>
              <a:rPr lang="en-US"/>
              <a:t>A majority of database operations are made thru application programs (increasingly thru web applications)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9- </a:t>
            </a:r>
            <a:fld id="{5D3324B0-8CD0-4D36-A2DB-EDAAD0AF8BC8}" type="slidenum">
              <a:rPr lang="en-US"/>
              <a:pPr/>
              <a:t>19</a:t>
            </a:fld>
            <a:endParaRPr lang="en-CA"/>
          </a:p>
        </p:txBody>
      </p:sp>
      <p:sp>
        <p:nvSpPr>
          <p:cNvPr id="70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Database Programming Approaches</a:t>
            </a:r>
          </a:p>
        </p:txBody>
      </p:sp>
      <p:sp>
        <p:nvSpPr>
          <p:cNvPr id="70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Embedded commands:</a:t>
            </a:r>
          </a:p>
          <a:p>
            <a:pPr lvl="1"/>
            <a:r>
              <a:rPr lang="en-US"/>
              <a:t>Database commands are embedded in a general-purpose programming language</a:t>
            </a:r>
          </a:p>
          <a:p>
            <a:r>
              <a:rPr lang="en-US"/>
              <a:t>Library of database functions:</a:t>
            </a:r>
          </a:p>
          <a:p>
            <a:pPr lvl="1"/>
            <a:r>
              <a:rPr lang="en-US"/>
              <a:t>Available to the host language for database calls; known as an </a:t>
            </a:r>
            <a:r>
              <a:rPr lang="en-US" i="1"/>
              <a:t>API</a:t>
            </a:r>
          </a:p>
          <a:p>
            <a:pPr lvl="2"/>
            <a:r>
              <a:rPr lang="en-US" i="1"/>
              <a:t>API</a:t>
            </a:r>
            <a:r>
              <a:rPr lang="en-US"/>
              <a:t> standards for Application Program Interface</a:t>
            </a:r>
            <a:endParaRPr lang="en-US" i="1"/>
          </a:p>
          <a:p>
            <a:r>
              <a:rPr lang="en-US"/>
              <a:t>A brand new, full-fledged language</a:t>
            </a:r>
          </a:p>
          <a:p>
            <a:pPr lvl="1"/>
            <a:r>
              <a:rPr lang="en-US"/>
              <a:t>Minimizes impedance mismatch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Copyright © 2007 </a:t>
            </a:r>
            <a:r>
              <a:rPr lang="en-US">
                <a:solidFill>
                  <a:srgbClr val="000000"/>
                </a:solidFill>
              </a:rPr>
              <a:t>Ramez Elmasri and Shamkant B. Navathe</a:t>
            </a:r>
          </a:p>
        </p:txBody>
      </p:sp>
      <p:sp>
        <p:nvSpPr>
          <p:cNvPr id="573442" name="Rectangle 2" descr="Pink tissue paper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Chapter 9</a:t>
            </a:r>
          </a:p>
        </p:txBody>
      </p:sp>
      <p:sp>
        <p:nvSpPr>
          <p:cNvPr id="573443" name="Rectangle 3" descr="Pink tissue paper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Introduction to SQL Programming Techniques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9- </a:t>
            </a:r>
            <a:fld id="{094C9074-3D01-4F2E-AB03-006E4DAD0ABD}" type="slidenum">
              <a:rPr lang="en-US"/>
              <a:pPr/>
              <a:t>20</a:t>
            </a:fld>
            <a:endParaRPr lang="en-CA"/>
          </a:p>
        </p:txBody>
      </p:sp>
      <p:sp>
        <p:nvSpPr>
          <p:cNvPr id="70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Impedance Mismatch</a:t>
            </a:r>
          </a:p>
        </p:txBody>
      </p:sp>
      <p:sp>
        <p:nvSpPr>
          <p:cNvPr id="70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Incompatibilities between a host programming language and the database model, e.g.,</a:t>
            </a:r>
          </a:p>
          <a:p>
            <a:pPr lvl="1"/>
            <a:r>
              <a:rPr lang="en-US"/>
              <a:t>type mismatch and incompatibilities; requires a new binding for each language</a:t>
            </a:r>
          </a:p>
          <a:p>
            <a:pPr lvl="1"/>
            <a:r>
              <a:rPr lang="en-US"/>
              <a:t>set vs. record-at-a-time processing</a:t>
            </a:r>
          </a:p>
          <a:p>
            <a:pPr lvl="2"/>
            <a:r>
              <a:rPr lang="en-US"/>
              <a:t>need special iterators to loop over query results and manipulate individual values</a:t>
            </a:r>
          </a:p>
          <a:p>
            <a:pPr lvl="1"/>
            <a:endParaRPr lang="en-US"/>
          </a:p>
          <a:p>
            <a:pPr lvl="1"/>
            <a:endParaRPr lang="en-US"/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9- </a:t>
            </a:r>
            <a:fld id="{6867D91F-3747-45AB-9626-1CF41F284950}" type="slidenum">
              <a:rPr lang="en-US"/>
              <a:pPr/>
              <a:t>21</a:t>
            </a:fld>
            <a:endParaRPr lang="en-CA"/>
          </a:p>
        </p:txBody>
      </p:sp>
      <p:sp>
        <p:nvSpPr>
          <p:cNvPr id="70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Steps in Database Programming</a:t>
            </a:r>
          </a:p>
        </p:txBody>
      </p:sp>
      <p:sp>
        <p:nvSpPr>
          <p:cNvPr id="70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SzTx/>
              <a:buFont typeface="Wingdings" panose="05000000000000000000" pitchFamily="2" charset="2"/>
              <a:buAutoNum type="arabicPeriod"/>
            </a:pPr>
            <a:r>
              <a:rPr lang="en-US"/>
              <a:t>Client program </a:t>
            </a:r>
            <a:r>
              <a:rPr lang="en-US" i="1"/>
              <a:t>opens a connection</a:t>
            </a:r>
            <a:r>
              <a:rPr lang="en-US"/>
              <a:t> to the database server</a:t>
            </a:r>
          </a:p>
          <a:p>
            <a:pPr marL="609600" indent="-609600">
              <a:buSzTx/>
              <a:buFont typeface="Wingdings" panose="05000000000000000000" pitchFamily="2" charset="2"/>
              <a:buAutoNum type="arabicPeriod"/>
            </a:pPr>
            <a:r>
              <a:rPr lang="en-US"/>
              <a:t>Client program </a:t>
            </a:r>
            <a:r>
              <a:rPr lang="en-US" i="1"/>
              <a:t>submits queries to and/or updates</a:t>
            </a:r>
            <a:r>
              <a:rPr lang="en-US"/>
              <a:t> the database</a:t>
            </a:r>
          </a:p>
          <a:p>
            <a:pPr marL="609600" indent="-609600">
              <a:buSzTx/>
              <a:buFont typeface="Wingdings" panose="05000000000000000000" pitchFamily="2" charset="2"/>
              <a:buAutoNum type="arabicPeriod"/>
            </a:pPr>
            <a:r>
              <a:rPr lang="en-US"/>
              <a:t>When database access is no longer needed, client program </a:t>
            </a:r>
            <a:r>
              <a:rPr lang="en-US" i="1"/>
              <a:t>closes (terminates) the connection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9- </a:t>
            </a:r>
            <a:fld id="{A9EFEED2-50EB-4663-B84C-99DD0DEB8764}" type="slidenum">
              <a:rPr lang="en-US"/>
              <a:pPr/>
              <a:t>22</a:t>
            </a:fld>
            <a:endParaRPr lang="en-CA"/>
          </a:p>
        </p:txBody>
      </p:sp>
      <p:sp>
        <p:nvSpPr>
          <p:cNvPr id="70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Embedded SQL</a:t>
            </a:r>
          </a:p>
        </p:txBody>
      </p:sp>
      <p:sp>
        <p:nvSpPr>
          <p:cNvPr id="70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Most SQL statements can be embedded in a general-purpose </a:t>
            </a:r>
            <a:r>
              <a:rPr lang="en-US" i="1"/>
              <a:t>host</a:t>
            </a:r>
            <a:r>
              <a:rPr lang="en-US"/>
              <a:t> programming language such as COBOL, C, Java</a:t>
            </a:r>
          </a:p>
          <a:p>
            <a:pPr>
              <a:lnSpc>
                <a:spcPct val="90000"/>
              </a:lnSpc>
            </a:pPr>
            <a:r>
              <a:rPr lang="en-US"/>
              <a:t>An embedded SQL statement is distinguished from the host language statements by enclosing it between </a:t>
            </a:r>
            <a:r>
              <a:rPr lang="en-US" b="1">
                <a:solidFill>
                  <a:srgbClr val="800000"/>
                </a:solidFill>
                <a:latin typeface="Courier New" panose="02070309020205020404" pitchFamily="49" charset="0"/>
              </a:rPr>
              <a:t>EXEC SQL</a:t>
            </a:r>
            <a:r>
              <a:rPr lang="en-US"/>
              <a:t> or </a:t>
            </a:r>
            <a:r>
              <a:rPr lang="en-US" b="1">
                <a:solidFill>
                  <a:srgbClr val="800000"/>
                </a:solidFill>
                <a:latin typeface="Courier New" panose="02070309020205020404" pitchFamily="49" charset="0"/>
              </a:rPr>
              <a:t>EXEC SQL BEGIN</a:t>
            </a:r>
            <a:r>
              <a:rPr lang="en-US"/>
              <a:t> and a matching </a:t>
            </a:r>
            <a:r>
              <a:rPr lang="en-US" b="1">
                <a:solidFill>
                  <a:srgbClr val="800000"/>
                </a:solidFill>
                <a:latin typeface="Courier New" panose="02070309020205020404" pitchFamily="49" charset="0"/>
              </a:rPr>
              <a:t>END-EXEC</a:t>
            </a:r>
            <a:r>
              <a:rPr lang="en-US"/>
              <a:t>  or </a:t>
            </a:r>
            <a:r>
              <a:rPr lang="en-US" b="1">
                <a:solidFill>
                  <a:srgbClr val="800000"/>
                </a:solidFill>
                <a:latin typeface="Courier New" panose="02070309020205020404" pitchFamily="49" charset="0"/>
              </a:rPr>
              <a:t>EXEC SQL END </a:t>
            </a:r>
            <a:r>
              <a:rPr lang="en-US"/>
              <a:t>(or semicolon)</a:t>
            </a:r>
          </a:p>
          <a:p>
            <a:pPr lvl="1">
              <a:lnSpc>
                <a:spcPct val="90000"/>
              </a:lnSpc>
            </a:pPr>
            <a:r>
              <a:rPr lang="en-US"/>
              <a:t>Syntax may vary with language</a:t>
            </a:r>
          </a:p>
          <a:p>
            <a:pPr lvl="1">
              <a:lnSpc>
                <a:spcPct val="90000"/>
              </a:lnSpc>
            </a:pPr>
            <a:r>
              <a:rPr lang="en-US" i="1"/>
              <a:t>Shared variables </a:t>
            </a:r>
            <a:r>
              <a:rPr lang="en-US"/>
              <a:t>(used in both languages) usually prefixed with a colon (:</a:t>
            </a:r>
            <a:r>
              <a:rPr lang="en-US">
                <a:sym typeface="Wingdings" panose="05000000000000000000" pitchFamily="2" charset="2"/>
              </a:rPr>
              <a:t>)</a:t>
            </a:r>
            <a:r>
              <a:rPr lang="en-US"/>
              <a:t> in SQL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9- </a:t>
            </a:r>
            <a:fld id="{0FC3BE64-4D70-452C-B74E-9625154C4BD7}" type="slidenum">
              <a:rPr lang="en-US"/>
              <a:pPr/>
              <a:t>23</a:t>
            </a:fld>
            <a:endParaRPr lang="en-CA"/>
          </a:p>
        </p:txBody>
      </p:sp>
      <p:sp>
        <p:nvSpPr>
          <p:cNvPr id="71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Example: Variable Declaration</a:t>
            </a:r>
            <a:br>
              <a:rPr lang="en-US" sz="3200"/>
            </a:br>
            <a:r>
              <a:rPr lang="en-US" sz="3200"/>
              <a:t>in Language C</a:t>
            </a:r>
          </a:p>
        </p:txBody>
      </p:sp>
      <p:sp>
        <p:nvSpPr>
          <p:cNvPr id="71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Variables inside </a:t>
            </a:r>
            <a:r>
              <a:rPr lang="en-US" sz="2400" b="1">
                <a:latin typeface="Courier New" panose="02070309020205020404" pitchFamily="49" charset="0"/>
              </a:rPr>
              <a:t>DECLARE</a:t>
            </a:r>
            <a:r>
              <a:rPr lang="en-US" sz="2400"/>
              <a:t> are shared and can appear  (while prefixed by a colon) in SQL statements</a:t>
            </a:r>
            <a:endParaRPr lang="en-US" sz="2400">
              <a:latin typeface="Courier New" panose="02070309020205020404" pitchFamily="49" charset="0"/>
            </a:endParaRPr>
          </a:p>
          <a:p>
            <a:r>
              <a:rPr lang="en-US" sz="2400" b="1">
                <a:latin typeface="Courier New" panose="02070309020205020404" pitchFamily="49" charset="0"/>
              </a:rPr>
              <a:t>SQLCODE</a:t>
            </a:r>
            <a:r>
              <a:rPr lang="en-US" sz="2400"/>
              <a:t> is used to communicate errors/exceptions between the database and the program</a:t>
            </a:r>
            <a:endParaRPr lang="en-US" sz="2400">
              <a:latin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sz="1800">
                <a:latin typeface="Courier New" panose="02070309020205020404" pitchFamily="49" charset="0"/>
              </a:rPr>
              <a:t>	</a:t>
            </a:r>
            <a:r>
              <a:rPr lang="en-US" sz="2400" b="1">
                <a:solidFill>
                  <a:srgbClr val="800000"/>
                </a:solidFill>
                <a:latin typeface="Courier New" panose="02070309020205020404" pitchFamily="49" charset="0"/>
              </a:rPr>
              <a:t>int loop;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400" b="1">
                <a:solidFill>
                  <a:srgbClr val="800000"/>
                </a:solidFill>
                <a:latin typeface="Courier New" panose="02070309020205020404" pitchFamily="49" charset="0"/>
              </a:rPr>
              <a:t>	EXEC SQL BEGIN DECLARE SECTION;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400" b="1">
                <a:solidFill>
                  <a:srgbClr val="800000"/>
                </a:solidFill>
                <a:latin typeface="Courier New" panose="02070309020205020404" pitchFamily="49" charset="0"/>
              </a:rPr>
              <a:t>		varchar dname[16], fname[16], …;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400" b="1">
                <a:solidFill>
                  <a:srgbClr val="800000"/>
                </a:solidFill>
                <a:latin typeface="Courier New" panose="02070309020205020404" pitchFamily="49" charset="0"/>
              </a:rPr>
              <a:t>		char ssn[10], bdate[11], …;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400" b="1">
                <a:solidFill>
                  <a:srgbClr val="800000"/>
                </a:solidFill>
                <a:latin typeface="Courier New" panose="02070309020205020404" pitchFamily="49" charset="0"/>
              </a:rPr>
              <a:t>		int dno, dnumber, SQLCODE, …;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400" b="1">
                <a:solidFill>
                  <a:srgbClr val="800000"/>
                </a:solidFill>
                <a:latin typeface="Courier New" panose="02070309020205020404" pitchFamily="49" charset="0"/>
              </a:rPr>
              <a:t>	EXEC SQL END DECLARE SECTION;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9- </a:t>
            </a:r>
            <a:fld id="{8535C173-1815-4D37-83CC-7117065C5298}" type="slidenum">
              <a:rPr lang="en-US"/>
              <a:pPr/>
              <a:t>24</a:t>
            </a:fld>
            <a:endParaRPr lang="en-CA"/>
          </a:p>
        </p:txBody>
      </p:sp>
      <p:sp>
        <p:nvSpPr>
          <p:cNvPr id="71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SQL Commands for</a:t>
            </a:r>
            <a:br>
              <a:rPr lang="en-US" sz="3200"/>
            </a:br>
            <a:r>
              <a:rPr lang="en-US" sz="3200"/>
              <a:t>Connecting to a Database</a:t>
            </a:r>
          </a:p>
        </p:txBody>
      </p:sp>
      <p:sp>
        <p:nvSpPr>
          <p:cNvPr id="71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Connection (multiple connections are possible but only one is active)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>
                <a:solidFill>
                  <a:srgbClr val="800000"/>
                </a:solidFill>
                <a:latin typeface="Courier New" panose="02070309020205020404" pitchFamily="49" charset="0"/>
              </a:rPr>
              <a:t>	CONNECT TO server-name AS connection-name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>
                <a:solidFill>
                  <a:srgbClr val="800000"/>
                </a:solidFill>
                <a:latin typeface="Courier New" panose="02070309020205020404" pitchFamily="49" charset="0"/>
              </a:rPr>
              <a:t>	AUTHORIZATION user-account-info;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Change from an active connection to another one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>
                <a:solidFill>
                  <a:srgbClr val="800000"/>
                </a:solidFill>
                <a:latin typeface="Courier New" panose="02070309020205020404" pitchFamily="49" charset="0"/>
              </a:rPr>
              <a:t>	SET CONNECTION connection-name;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Disconnection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>
                <a:solidFill>
                  <a:srgbClr val="800000"/>
                </a:solidFill>
                <a:latin typeface="Courier New" panose="02070309020205020404" pitchFamily="49" charset="0"/>
              </a:rPr>
              <a:t>	DISCONNECT connection-name;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9- </a:t>
            </a:r>
            <a:fld id="{1A48CB1D-DF01-4FD3-B2B6-C855DE97241F}" type="slidenum">
              <a:rPr lang="en-US"/>
              <a:pPr/>
              <a:t>25</a:t>
            </a:fld>
            <a:endParaRPr lang="en-CA"/>
          </a:p>
        </p:txBody>
      </p:sp>
      <p:sp>
        <p:nvSpPr>
          <p:cNvPr id="71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Embedded SQL in C</a:t>
            </a:r>
            <a:br>
              <a:rPr lang="en-US" sz="3200"/>
            </a:br>
            <a:r>
              <a:rPr lang="en-US" sz="3200"/>
              <a:t>Programming Examples</a:t>
            </a:r>
          </a:p>
        </p:txBody>
      </p:sp>
      <p:sp>
        <p:nvSpPr>
          <p:cNvPr id="71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loop = 1;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while (loop) {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	prompt (“Enter SSN: “, ssn);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	EXEC SQL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		select FNAME, LNAME, ADDRESS, SALARY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		into :fname, :lname, :address, :salary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		from EMPLOYEE where SSN == :ssn;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		if (SQLCODE == 0) printf(fname, …);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		else printf(“SSN does not exist: “, ssn);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		prompt(“More SSN? (1=yes, 0=no): “, loop);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	END-EXEC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9- </a:t>
            </a:r>
            <a:fld id="{4E8C7738-FB55-4311-8396-247CBF4F14DD}" type="slidenum">
              <a:rPr lang="en-US"/>
              <a:pPr/>
              <a:t>26</a:t>
            </a:fld>
            <a:endParaRPr lang="en-CA"/>
          </a:p>
        </p:txBody>
      </p:sp>
      <p:sp>
        <p:nvSpPr>
          <p:cNvPr id="71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 Embedded SQL in C</a:t>
            </a:r>
            <a:br>
              <a:rPr lang="en-US" sz="3200"/>
            </a:br>
            <a:r>
              <a:rPr lang="en-US" sz="3200"/>
              <a:t>Programming Examples</a:t>
            </a:r>
          </a:p>
        </p:txBody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</a:t>
            </a:r>
            <a:r>
              <a:rPr lang="en-US" b="1"/>
              <a:t>cursor</a:t>
            </a:r>
            <a:r>
              <a:rPr lang="en-US"/>
              <a:t> (iterator) is needed to process multiple tuples</a:t>
            </a:r>
          </a:p>
          <a:p>
            <a:r>
              <a:rPr lang="en-US" b="1">
                <a:latin typeface="Courier New" panose="02070309020205020404" pitchFamily="49" charset="0"/>
              </a:rPr>
              <a:t>FETCH</a:t>
            </a:r>
            <a:r>
              <a:rPr lang="en-US"/>
              <a:t> commands move the cursor to the </a:t>
            </a:r>
            <a:r>
              <a:rPr lang="en-US" i="1"/>
              <a:t>next</a:t>
            </a:r>
            <a:r>
              <a:rPr lang="en-US"/>
              <a:t> tuple</a:t>
            </a:r>
          </a:p>
          <a:p>
            <a:r>
              <a:rPr lang="en-US" b="1">
                <a:latin typeface="Courier New" panose="02070309020205020404" pitchFamily="49" charset="0"/>
              </a:rPr>
              <a:t>CLOSE CURSOR</a:t>
            </a:r>
            <a:r>
              <a:rPr lang="en-US"/>
              <a:t> indicates that the processing of query results has been completed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9- </a:t>
            </a:r>
            <a:fld id="{7C2834EA-7C3B-46D2-938F-63F2721DAD8C}" type="slidenum">
              <a:rPr lang="en-US"/>
              <a:pPr/>
              <a:t>27</a:t>
            </a:fld>
            <a:endParaRPr lang="en-CA"/>
          </a:p>
        </p:txBody>
      </p:sp>
      <p:sp>
        <p:nvSpPr>
          <p:cNvPr id="71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SQL</a:t>
            </a:r>
          </a:p>
        </p:txBody>
      </p:sp>
      <p:sp>
        <p:nvSpPr>
          <p:cNvPr id="71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Objective: </a:t>
            </a:r>
          </a:p>
          <a:p>
            <a:pPr lvl="1"/>
            <a:r>
              <a:rPr lang="en-US" sz="2200"/>
              <a:t>Composing and executing new (not previously compiled) SQL statements at run-time</a:t>
            </a:r>
          </a:p>
          <a:p>
            <a:pPr lvl="2"/>
            <a:r>
              <a:rPr lang="en-US" sz="2000"/>
              <a:t>a program accepts SQL statements from the keyboard at run-time</a:t>
            </a:r>
          </a:p>
          <a:p>
            <a:pPr lvl="2"/>
            <a:r>
              <a:rPr lang="en-US" sz="2000"/>
              <a:t>a point-and-click operation translates to certain SQL query</a:t>
            </a:r>
          </a:p>
          <a:p>
            <a:r>
              <a:rPr lang="en-US" sz="2400"/>
              <a:t>Dynamic update is relatively simple; dynamic query can be complex </a:t>
            </a:r>
          </a:p>
          <a:p>
            <a:pPr lvl="1"/>
            <a:r>
              <a:rPr lang="en-US" sz="2200"/>
              <a:t>because the type and number of retrieved attributes are unknown at compile time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9- </a:t>
            </a:r>
            <a:fld id="{EC0D0BCB-31D9-4159-80D8-49684BC491E7}" type="slidenum">
              <a:rPr lang="en-US"/>
              <a:pPr/>
              <a:t>28</a:t>
            </a:fld>
            <a:endParaRPr lang="en-CA"/>
          </a:p>
        </p:txBody>
      </p:sp>
      <p:sp>
        <p:nvSpPr>
          <p:cNvPr id="72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SQL: An Example</a:t>
            </a:r>
          </a:p>
        </p:txBody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18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18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EXEC SQL BEGIN DECLARE SECTION;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varchar sqlupdatestring[256];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EXEC SQL END DECLARE SECTION;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…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prompt (“Enter update command:“, </a:t>
            </a:r>
            <a:r>
              <a:rPr lang="en-US" sz="2000" b="1">
                <a:latin typeface="Courier New" panose="02070309020205020404" pitchFamily="49" charset="0"/>
              </a:rPr>
              <a:t>sqlupdatestring</a:t>
            </a: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);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EXEC SQL PREPARE sqlcommand FROM :</a:t>
            </a:r>
            <a:r>
              <a:rPr lang="en-US" sz="2000" b="1">
                <a:latin typeface="Courier New" panose="02070309020205020404" pitchFamily="49" charset="0"/>
              </a:rPr>
              <a:t>sqlupdatestring</a:t>
            </a: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EXEC SQL EXECUTE sqlcommand;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9- </a:t>
            </a:r>
            <a:fld id="{F6E0749F-D158-4182-AA97-F33222DE4E5A}" type="slidenum">
              <a:rPr lang="en-US"/>
              <a:pPr/>
              <a:t>29</a:t>
            </a:fld>
            <a:endParaRPr lang="en-CA"/>
          </a:p>
        </p:txBody>
      </p:sp>
      <p:sp>
        <p:nvSpPr>
          <p:cNvPr id="72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Embedded SQL in Java</a:t>
            </a:r>
          </a:p>
        </p:txBody>
      </p:sp>
      <p:sp>
        <p:nvSpPr>
          <p:cNvPr id="72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SQLJ: a standard for embedding SQL in Java</a:t>
            </a:r>
          </a:p>
          <a:p>
            <a:r>
              <a:rPr lang="en-US"/>
              <a:t>An SQLJ translator converts SQL statements into Java </a:t>
            </a:r>
          </a:p>
          <a:p>
            <a:pPr lvl="1"/>
            <a:r>
              <a:rPr lang="en-US"/>
              <a:t>These are executed thru the </a:t>
            </a:r>
            <a:r>
              <a:rPr lang="en-US" i="1"/>
              <a:t>JDBC </a:t>
            </a:r>
            <a:r>
              <a:rPr lang="en-US"/>
              <a:t>interface</a:t>
            </a:r>
          </a:p>
          <a:p>
            <a:r>
              <a:rPr lang="en-US"/>
              <a:t>Certain classes have to be imported</a:t>
            </a:r>
          </a:p>
          <a:p>
            <a:pPr lvl="1"/>
            <a:r>
              <a:rPr lang="en-US"/>
              <a:t>E.g., </a:t>
            </a:r>
            <a:r>
              <a:rPr lang="en-US" b="1">
                <a:latin typeface="Courier New" panose="02070309020205020404" pitchFamily="49" charset="0"/>
              </a:rPr>
              <a:t>java.sql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9- </a:t>
            </a:r>
            <a:fld id="{DD2FA1A7-FA85-42E1-9CBE-EB4FE1E1C475}" type="slidenum">
              <a:rPr lang="en-US"/>
              <a:pPr/>
              <a:t>3</a:t>
            </a:fld>
            <a:endParaRPr lang="en-CA"/>
          </a:p>
        </p:txBody>
      </p:sp>
      <p:sp>
        <p:nvSpPr>
          <p:cNvPr id="66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28725" y="419100"/>
            <a:ext cx="7173913" cy="1143000"/>
          </a:xfrm>
        </p:spPr>
        <p:txBody>
          <a:bodyPr/>
          <a:lstStyle/>
          <a:p>
            <a:r>
              <a:rPr lang="en-US" b="1"/>
              <a:t>Chapter Outline</a:t>
            </a:r>
          </a:p>
        </p:txBody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62100"/>
            <a:ext cx="7772400" cy="4457700"/>
          </a:xfrm>
        </p:spPr>
        <p:txBody>
          <a:bodyPr/>
          <a:lstStyle/>
          <a:p>
            <a:pPr marL="533400" indent="-533400"/>
            <a:r>
              <a:rPr lang="en-US">
                <a:solidFill>
                  <a:srgbClr val="FF0066"/>
                </a:solidFill>
              </a:rPr>
              <a:t>9.1</a:t>
            </a:r>
            <a:r>
              <a:rPr lang="en-US"/>
              <a:t> General Constraints as Assertions</a:t>
            </a:r>
          </a:p>
          <a:p>
            <a:pPr marL="533400" indent="-533400"/>
            <a:r>
              <a:rPr lang="en-US">
                <a:solidFill>
                  <a:srgbClr val="FF0066"/>
                </a:solidFill>
              </a:rPr>
              <a:t>9.2</a:t>
            </a:r>
            <a:r>
              <a:rPr lang="en-US"/>
              <a:t> Views in SQL</a:t>
            </a:r>
          </a:p>
          <a:p>
            <a:pPr marL="533400" indent="-533400"/>
            <a:r>
              <a:rPr lang="en-US">
                <a:solidFill>
                  <a:srgbClr val="FF0066"/>
                </a:solidFill>
              </a:rPr>
              <a:t>9.3</a:t>
            </a:r>
            <a:r>
              <a:rPr lang="en-US"/>
              <a:t> Database Programming</a:t>
            </a:r>
          </a:p>
          <a:p>
            <a:pPr marL="533400" indent="-533400"/>
            <a:r>
              <a:rPr lang="en-US">
                <a:solidFill>
                  <a:srgbClr val="FF0066"/>
                </a:solidFill>
              </a:rPr>
              <a:t>9.4</a:t>
            </a:r>
            <a:r>
              <a:rPr lang="en-US"/>
              <a:t> Embedded SQL</a:t>
            </a:r>
          </a:p>
          <a:p>
            <a:pPr marL="533400" indent="-533400"/>
            <a:r>
              <a:rPr lang="en-US">
                <a:solidFill>
                  <a:srgbClr val="FF0066"/>
                </a:solidFill>
              </a:rPr>
              <a:t>9.5</a:t>
            </a:r>
            <a:r>
              <a:rPr lang="en-US"/>
              <a:t> Functions Calls, SQL/CLI</a:t>
            </a:r>
          </a:p>
          <a:p>
            <a:pPr marL="533400" indent="-533400"/>
            <a:r>
              <a:rPr lang="en-US">
                <a:solidFill>
                  <a:srgbClr val="FF0066"/>
                </a:solidFill>
              </a:rPr>
              <a:t>9.6</a:t>
            </a:r>
            <a:r>
              <a:rPr lang="en-US"/>
              <a:t> Stored Procedures, SQL/PSM</a:t>
            </a:r>
          </a:p>
          <a:p>
            <a:pPr marL="533400" indent="-533400"/>
            <a:r>
              <a:rPr lang="en-US">
                <a:solidFill>
                  <a:srgbClr val="FF0066"/>
                </a:solidFill>
              </a:rPr>
              <a:t>9.7</a:t>
            </a:r>
            <a:r>
              <a:rPr lang="en-US"/>
              <a:t> Summary</a:t>
            </a:r>
          </a:p>
          <a:p>
            <a:pPr marL="533400" indent="-533400">
              <a:buFont typeface="Wingdings" panose="05000000000000000000" pitchFamily="2" charset="2"/>
              <a:buNone/>
            </a:pPr>
            <a:endParaRPr lang="en-US"/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9- </a:t>
            </a:r>
            <a:fld id="{EF7E5356-C265-400D-8817-AC59AFA99E67}" type="slidenum">
              <a:rPr lang="en-US"/>
              <a:pPr/>
              <a:t>30</a:t>
            </a:fld>
            <a:endParaRPr lang="en-CA"/>
          </a:p>
        </p:txBody>
      </p:sp>
      <p:sp>
        <p:nvSpPr>
          <p:cNvPr id="72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Java Database Connectivity</a:t>
            </a:r>
          </a:p>
        </p:txBody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JDBC: </a:t>
            </a:r>
          </a:p>
          <a:p>
            <a:pPr lvl="1"/>
            <a:r>
              <a:rPr lang="en-US"/>
              <a:t>SQL connection function calls for Java programming</a:t>
            </a:r>
          </a:p>
          <a:p>
            <a:r>
              <a:rPr lang="en-US"/>
              <a:t>A Java program with JDBC functions can access any relational DBMS that has a JDBC driver</a:t>
            </a:r>
          </a:p>
          <a:p>
            <a:r>
              <a:rPr lang="en-US"/>
              <a:t>JDBC allows a program to connect to several databases (known as </a:t>
            </a:r>
            <a:r>
              <a:rPr lang="en-US" i="1"/>
              <a:t>data sources</a:t>
            </a:r>
            <a:r>
              <a:rPr lang="en-US"/>
              <a:t>)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9- </a:t>
            </a:r>
            <a:fld id="{7772F16A-CA07-48D5-B434-C4DA073EE93E}" type="slidenum">
              <a:rPr lang="en-US"/>
              <a:pPr/>
              <a:t>31</a:t>
            </a:fld>
            <a:endParaRPr lang="en-CA"/>
          </a:p>
        </p:txBody>
      </p:sp>
      <p:sp>
        <p:nvSpPr>
          <p:cNvPr id="72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Steps in JDBC Database Access</a:t>
            </a:r>
          </a:p>
        </p:txBody>
      </p:sp>
      <p:sp>
        <p:nvSpPr>
          <p:cNvPr id="72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SzTx/>
              <a:buFont typeface="Wingdings" panose="05000000000000000000" pitchFamily="2" charset="2"/>
              <a:buAutoNum type="arabicPeriod"/>
            </a:pPr>
            <a:r>
              <a:rPr lang="en-US" sz="2000"/>
              <a:t>Import JDBC library </a:t>
            </a: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(java.sql.*)</a:t>
            </a:r>
          </a:p>
          <a:p>
            <a:pPr marL="609600" indent="-609600">
              <a:lnSpc>
                <a:spcPct val="90000"/>
              </a:lnSpc>
              <a:buSzTx/>
              <a:buFont typeface="Wingdings" panose="05000000000000000000" pitchFamily="2" charset="2"/>
              <a:buAutoNum type="arabicPeriod"/>
            </a:pPr>
            <a:r>
              <a:rPr lang="en-US" sz="2000"/>
              <a:t>Load JDBC driver: </a:t>
            </a: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Class.forname(“oracle.jdbc.driver.OracleDriver”)</a:t>
            </a:r>
          </a:p>
          <a:p>
            <a:pPr marL="609600" indent="-609600">
              <a:lnSpc>
                <a:spcPct val="90000"/>
              </a:lnSpc>
              <a:buSzTx/>
              <a:buFont typeface="Wingdings" panose="05000000000000000000" pitchFamily="2" charset="2"/>
              <a:buAutoNum type="arabicPeriod"/>
            </a:pPr>
            <a:r>
              <a:rPr lang="en-US" sz="2000"/>
              <a:t>Define appropriate variables</a:t>
            </a:r>
          </a:p>
          <a:p>
            <a:pPr marL="609600" indent="-609600">
              <a:lnSpc>
                <a:spcPct val="90000"/>
              </a:lnSpc>
              <a:buSzTx/>
              <a:buFont typeface="Wingdings" panose="05000000000000000000" pitchFamily="2" charset="2"/>
              <a:buAutoNum type="arabicPeriod"/>
            </a:pPr>
            <a:r>
              <a:rPr lang="en-US" sz="2000"/>
              <a:t>Create a connect object (via </a:t>
            </a: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getConnection</a:t>
            </a:r>
            <a:r>
              <a:rPr lang="en-US" sz="2000"/>
              <a:t>)</a:t>
            </a:r>
          </a:p>
          <a:p>
            <a:pPr marL="609600" indent="-609600">
              <a:lnSpc>
                <a:spcPct val="90000"/>
              </a:lnSpc>
              <a:buSzTx/>
              <a:buFont typeface="Wingdings" panose="05000000000000000000" pitchFamily="2" charset="2"/>
              <a:buAutoNum type="arabicPeriod"/>
            </a:pPr>
            <a:r>
              <a:rPr lang="en-US" sz="2000"/>
              <a:t>Create a statement object from the </a:t>
            </a: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Statement</a:t>
            </a:r>
            <a:r>
              <a:rPr lang="en-US" sz="1600">
                <a:latin typeface="Courier New" panose="02070309020205020404" pitchFamily="49" charset="0"/>
              </a:rPr>
              <a:t> </a:t>
            </a:r>
            <a:r>
              <a:rPr lang="en-US" sz="2000"/>
              <a:t>class:</a:t>
            </a:r>
          </a:p>
          <a:p>
            <a:pPr marL="990600" lvl="1" indent="-533400">
              <a:lnSpc>
                <a:spcPct val="90000"/>
              </a:lnSpc>
              <a:buSzTx/>
            </a:pPr>
            <a:r>
              <a:rPr lang="en-US" sz="2000"/>
              <a:t>1. PreparedStatment	2. CallableStatement</a:t>
            </a:r>
          </a:p>
          <a:p>
            <a:pPr marL="609600" indent="-609600">
              <a:lnSpc>
                <a:spcPct val="90000"/>
              </a:lnSpc>
              <a:buSzTx/>
              <a:buFont typeface="Wingdings" panose="05000000000000000000" pitchFamily="2" charset="2"/>
              <a:buAutoNum type="arabicPeriod" startAt="6"/>
            </a:pPr>
            <a:r>
              <a:rPr lang="en-US" sz="2000"/>
              <a:t>Identify statement parameters (designated by question marks)</a:t>
            </a:r>
          </a:p>
          <a:p>
            <a:pPr marL="609600" indent="-609600">
              <a:lnSpc>
                <a:spcPct val="90000"/>
              </a:lnSpc>
              <a:buSzTx/>
              <a:buFont typeface="Wingdings" panose="05000000000000000000" pitchFamily="2" charset="2"/>
              <a:buAutoNum type="arabicPeriod" startAt="6"/>
            </a:pPr>
            <a:r>
              <a:rPr lang="en-US" sz="2000"/>
              <a:t>Bound parameters to program variables</a:t>
            </a:r>
          </a:p>
          <a:p>
            <a:pPr marL="609600" indent="-609600">
              <a:lnSpc>
                <a:spcPct val="90000"/>
              </a:lnSpc>
              <a:buSzTx/>
              <a:buFont typeface="Wingdings" panose="05000000000000000000" pitchFamily="2" charset="2"/>
              <a:buAutoNum type="arabicPeriod" startAt="6"/>
            </a:pPr>
            <a:r>
              <a:rPr lang="en-US" sz="2000"/>
              <a:t>Execute SQL statement (referenced by an object) via JDBC’s  </a:t>
            </a: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executeQuery</a:t>
            </a:r>
          </a:p>
          <a:p>
            <a:pPr marL="609600" indent="-609600">
              <a:lnSpc>
                <a:spcPct val="90000"/>
              </a:lnSpc>
              <a:buSzTx/>
              <a:buFont typeface="Wingdings" panose="05000000000000000000" pitchFamily="2" charset="2"/>
              <a:buAutoNum type="arabicPeriod" startAt="6"/>
            </a:pPr>
            <a:r>
              <a:rPr lang="en-US" sz="2000"/>
              <a:t>Process query results (returned in an object of type ResultSet)</a:t>
            </a:r>
          </a:p>
          <a:p>
            <a:pPr marL="990600" lvl="1" indent="-533400">
              <a:lnSpc>
                <a:spcPct val="90000"/>
              </a:lnSpc>
              <a:buSzTx/>
            </a:pPr>
            <a:r>
              <a:rPr lang="en-US" sz="2000" b="1">
                <a:latin typeface="Courier New" panose="02070309020205020404" pitchFamily="49" charset="0"/>
              </a:rPr>
              <a:t>ResultSet</a:t>
            </a:r>
            <a:r>
              <a:rPr lang="en-US" sz="2000"/>
              <a:t> is a 2-dimentional table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9- </a:t>
            </a:r>
            <a:fld id="{B916D532-6FA2-4423-B79A-E4BC9A999C14}" type="slidenum">
              <a:rPr lang="en-US"/>
              <a:pPr/>
              <a:t>32</a:t>
            </a:fld>
            <a:endParaRPr lang="en-CA"/>
          </a:p>
        </p:txBody>
      </p:sp>
      <p:sp>
        <p:nvSpPr>
          <p:cNvPr id="73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Embedded SQL in Java:</a:t>
            </a:r>
            <a:br>
              <a:rPr lang="en-US" sz="3200"/>
            </a:br>
            <a:r>
              <a:rPr lang="en-US" sz="3200"/>
              <a:t>An Example</a:t>
            </a:r>
          </a:p>
        </p:txBody>
      </p:sp>
      <p:sp>
        <p:nvSpPr>
          <p:cNvPr id="73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ssn = readEntry(</a:t>
            </a: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Enter a SSN: </a:t>
            </a: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);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try {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	#sql{select FNAME&lt; LNAME, ADDRESS, SALARY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	into :fname, :lname, :address, :salary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	from EMPLOYEE where SSN = :ssn};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catch (SQLException se) {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	System.out.println(</a:t>
            </a: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SSN does not exist: </a:t>
            </a: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,+ssn);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	return;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System.out.println(fname + </a:t>
            </a: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+ lname + … );</a:t>
            </a: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9- </a:t>
            </a:r>
            <a:fld id="{192732BB-F68B-4438-85A0-B9E97FF4AE73}" type="slidenum">
              <a:rPr lang="en-US"/>
              <a:pPr/>
              <a:t>33</a:t>
            </a:fld>
            <a:endParaRPr lang="en-CA"/>
          </a:p>
        </p:txBody>
      </p:sp>
      <p:sp>
        <p:nvSpPr>
          <p:cNvPr id="73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 Tuples in SQLJ</a:t>
            </a:r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SQLJ supports two types of iterators:</a:t>
            </a:r>
          </a:p>
          <a:p>
            <a:pPr lvl="1"/>
            <a:r>
              <a:rPr lang="en-US" i="1"/>
              <a:t>named iterator</a:t>
            </a:r>
            <a:r>
              <a:rPr lang="en-US"/>
              <a:t>: associated with a query result</a:t>
            </a:r>
          </a:p>
          <a:p>
            <a:pPr lvl="1"/>
            <a:r>
              <a:rPr lang="en-US" i="1"/>
              <a:t>positional iterator</a:t>
            </a:r>
            <a:r>
              <a:rPr lang="en-US"/>
              <a:t>: lists only attribute types in a query result</a:t>
            </a:r>
          </a:p>
          <a:p>
            <a:r>
              <a:rPr lang="en-US"/>
              <a:t>A </a:t>
            </a:r>
            <a:r>
              <a:rPr lang="en-US" sz="3200" b="1">
                <a:latin typeface="Courier New" panose="02070309020205020404" pitchFamily="49" charset="0"/>
              </a:rPr>
              <a:t>FETCH</a:t>
            </a:r>
            <a:r>
              <a:rPr lang="en-US"/>
              <a:t> operation retrieves the next tuple in a query result: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	fetch iterator-variable into program-variable</a:t>
            </a: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9- </a:t>
            </a:r>
            <a:fld id="{C4D34DA6-38E7-4DD3-99F6-A19747C89304}" type="slidenum">
              <a:rPr lang="en-US"/>
              <a:pPr/>
              <a:t>34</a:t>
            </a:fld>
            <a:endParaRPr lang="en-CA"/>
          </a:p>
        </p:txBody>
      </p:sp>
      <p:sp>
        <p:nvSpPr>
          <p:cNvPr id="73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Database Programming with Functional Calls</a:t>
            </a:r>
          </a:p>
        </p:txBody>
      </p:sp>
      <p:sp>
        <p:nvSpPr>
          <p:cNvPr id="73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Embedded SQL provides static database programming</a:t>
            </a:r>
          </a:p>
          <a:p>
            <a:r>
              <a:rPr lang="en-US"/>
              <a:t>API: Dynamic database programming with a library of functions</a:t>
            </a:r>
          </a:p>
          <a:p>
            <a:pPr lvl="1"/>
            <a:r>
              <a:rPr lang="en-US"/>
              <a:t>Advantage:</a:t>
            </a:r>
          </a:p>
          <a:p>
            <a:pPr lvl="2"/>
            <a:r>
              <a:rPr lang="en-US"/>
              <a:t>No preprocessor needed (thus more flexible)</a:t>
            </a:r>
          </a:p>
          <a:p>
            <a:pPr lvl="1"/>
            <a:r>
              <a:rPr lang="en-US"/>
              <a:t>Disadvantage: </a:t>
            </a:r>
          </a:p>
          <a:p>
            <a:pPr lvl="2"/>
            <a:r>
              <a:rPr lang="en-US"/>
              <a:t>SQL syntax checks to be done at run-time</a:t>
            </a: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9- </a:t>
            </a:r>
            <a:fld id="{7F7E3803-49B1-4FD2-BC33-54B1FD814728}" type="slidenum">
              <a:rPr lang="en-US"/>
              <a:pPr/>
              <a:t>35</a:t>
            </a:fld>
            <a:endParaRPr lang="en-CA"/>
          </a:p>
        </p:txBody>
      </p:sp>
      <p:sp>
        <p:nvSpPr>
          <p:cNvPr id="73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SQL Call Level Interface</a:t>
            </a:r>
          </a:p>
        </p:txBody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part of the SQL standard</a:t>
            </a:r>
          </a:p>
          <a:p>
            <a:r>
              <a:rPr lang="en-US"/>
              <a:t>Provides easy access to several databases within the same program</a:t>
            </a:r>
          </a:p>
          <a:p>
            <a:r>
              <a:rPr lang="en-US"/>
              <a:t>Certain libraries (e.g., </a:t>
            </a:r>
            <a:r>
              <a:rPr lang="en-US" sz="3200" b="1">
                <a:solidFill>
                  <a:srgbClr val="800000"/>
                </a:solidFill>
                <a:latin typeface="Courier New" panose="02070309020205020404" pitchFamily="49" charset="0"/>
              </a:rPr>
              <a:t>sqlcli.h</a:t>
            </a:r>
            <a:r>
              <a:rPr lang="en-US"/>
              <a:t> for C)  have to be installed and available</a:t>
            </a:r>
          </a:p>
          <a:p>
            <a:r>
              <a:rPr lang="en-US"/>
              <a:t>SQL statements are dynamically created and passed as string parameters in the calls</a:t>
            </a:r>
          </a:p>
          <a:p>
            <a:endParaRPr lang="en-US"/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9- </a:t>
            </a:r>
            <a:fld id="{45E2DCD9-B4C2-49D4-B808-607E3212DBC2}" type="slidenum">
              <a:rPr lang="en-US"/>
              <a:pPr/>
              <a:t>36</a:t>
            </a:fld>
            <a:endParaRPr lang="en-CA"/>
          </a:p>
        </p:txBody>
      </p:sp>
      <p:sp>
        <p:nvSpPr>
          <p:cNvPr id="73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Components of SQL/CLI</a:t>
            </a:r>
          </a:p>
        </p:txBody>
      </p:sp>
      <p:sp>
        <p:nvSpPr>
          <p:cNvPr id="73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Environment record</a:t>
            </a:r>
            <a:r>
              <a:rPr lang="en-US"/>
              <a:t>:</a:t>
            </a:r>
          </a:p>
          <a:p>
            <a:pPr lvl="1"/>
            <a:r>
              <a:rPr lang="en-US"/>
              <a:t>Keeps track of database connections</a:t>
            </a:r>
          </a:p>
          <a:p>
            <a:r>
              <a:rPr lang="en-US" i="1"/>
              <a:t>Connection record</a:t>
            </a:r>
            <a:r>
              <a:rPr lang="en-US"/>
              <a:t>:</a:t>
            </a:r>
          </a:p>
          <a:p>
            <a:pPr lvl="1"/>
            <a:r>
              <a:rPr lang="en-US"/>
              <a:t>Keep tracks of info needed for a particular connection</a:t>
            </a:r>
          </a:p>
          <a:p>
            <a:r>
              <a:rPr lang="en-US" i="1"/>
              <a:t>Statement record</a:t>
            </a:r>
            <a:r>
              <a:rPr lang="en-US"/>
              <a:t>:</a:t>
            </a:r>
          </a:p>
          <a:p>
            <a:pPr lvl="1"/>
            <a:r>
              <a:rPr lang="en-US"/>
              <a:t>Keeps track of info needed for one SQL statement</a:t>
            </a:r>
          </a:p>
          <a:p>
            <a:r>
              <a:rPr lang="en-US" i="1"/>
              <a:t>Description record</a:t>
            </a:r>
            <a:r>
              <a:rPr lang="en-US"/>
              <a:t>:</a:t>
            </a:r>
          </a:p>
          <a:p>
            <a:pPr lvl="1"/>
            <a:r>
              <a:rPr lang="en-US"/>
              <a:t>Keeps track of tuples</a:t>
            </a:r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9- </a:t>
            </a:r>
            <a:fld id="{AF8959F0-09E3-4F79-8942-C837116AC946}" type="slidenum">
              <a:rPr lang="en-US"/>
              <a:pPr/>
              <a:t>37</a:t>
            </a:fld>
            <a:endParaRPr lang="en-CA"/>
          </a:p>
        </p:txBody>
      </p:sp>
      <p:sp>
        <p:nvSpPr>
          <p:cNvPr id="74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Steps in C and SQL/CLI Programming</a:t>
            </a:r>
          </a:p>
        </p:txBody>
      </p:sp>
      <p:sp>
        <p:nvSpPr>
          <p:cNvPr id="74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SzTx/>
              <a:buFont typeface="Wingdings" panose="05000000000000000000" pitchFamily="2" charset="2"/>
              <a:buAutoNum type="arabicPeriod"/>
            </a:pPr>
            <a:r>
              <a:rPr lang="en-US" sz="2400"/>
              <a:t>Load SQL/CLI libraries </a:t>
            </a:r>
          </a:p>
          <a:p>
            <a:pPr marL="609600" indent="-609600">
              <a:lnSpc>
                <a:spcPct val="80000"/>
              </a:lnSpc>
              <a:buSzTx/>
              <a:buFont typeface="Wingdings" panose="05000000000000000000" pitchFamily="2" charset="2"/>
              <a:buAutoNum type="arabicPeriod"/>
            </a:pPr>
            <a:r>
              <a:rPr lang="en-US" sz="2400"/>
              <a:t>Declare record handle variables for the above components (called: </a:t>
            </a:r>
            <a:r>
              <a:rPr lang="en-US" sz="2400" b="1">
                <a:solidFill>
                  <a:srgbClr val="800000"/>
                </a:solidFill>
                <a:latin typeface="Courier New" panose="02070309020205020404" pitchFamily="49" charset="0"/>
              </a:rPr>
              <a:t>SQLHSTMT, SQLHDBC, SQLHENV, SQLHDEC</a:t>
            </a:r>
            <a:r>
              <a:rPr lang="en-US" sz="2400"/>
              <a:t>)</a:t>
            </a:r>
          </a:p>
          <a:p>
            <a:pPr marL="609600" indent="-609600">
              <a:lnSpc>
                <a:spcPct val="80000"/>
              </a:lnSpc>
              <a:buSzTx/>
              <a:buFont typeface="Wingdings" panose="05000000000000000000" pitchFamily="2" charset="2"/>
              <a:buAutoNum type="arabicPeriod"/>
            </a:pPr>
            <a:r>
              <a:rPr lang="en-US" sz="2400"/>
              <a:t>Set up an environment record using </a:t>
            </a:r>
            <a:r>
              <a:rPr lang="en-US" sz="2400" b="1">
                <a:solidFill>
                  <a:srgbClr val="800000"/>
                </a:solidFill>
                <a:latin typeface="Courier New" panose="02070309020205020404" pitchFamily="49" charset="0"/>
              </a:rPr>
              <a:t>SQLAllocHandle</a:t>
            </a:r>
          </a:p>
          <a:p>
            <a:pPr marL="609600" indent="-609600">
              <a:lnSpc>
                <a:spcPct val="80000"/>
              </a:lnSpc>
              <a:buSzTx/>
              <a:buFont typeface="Wingdings" panose="05000000000000000000" pitchFamily="2" charset="2"/>
              <a:buAutoNum type="arabicPeriod"/>
            </a:pPr>
            <a:r>
              <a:rPr lang="en-US" sz="2400"/>
              <a:t>Set up a connection record using </a:t>
            </a:r>
            <a:r>
              <a:rPr lang="en-US" sz="2400" b="1">
                <a:solidFill>
                  <a:srgbClr val="800000"/>
                </a:solidFill>
                <a:latin typeface="Courier New" panose="02070309020205020404" pitchFamily="49" charset="0"/>
              </a:rPr>
              <a:t>SQLAllocHandle</a:t>
            </a:r>
          </a:p>
          <a:p>
            <a:pPr marL="609600" indent="-609600">
              <a:lnSpc>
                <a:spcPct val="80000"/>
              </a:lnSpc>
              <a:buSzTx/>
              <a:buFont typeface="Wingdings" panose="05000000000000000000" pitchFamily="2" charset="2"/>
              <a:buAutoNum type="arabicPeriod"/>
            </a:pPr>
            <a:r>
              <a:rPr lang="en-US" sz="2400"/>
              <a:t>Set up a statement record using </a:t>
            </a:r>
            <a:r>
              <a:rPr lang="en-US" sz="2400" b="1">
                <a:solidFill>
                  <a:srgbClr val="800000"/>
                </a:solidFill>
                <a:latin typeface="Courier New" panose="02070309020205020404" pitchFamily="49" charset="0"/>
              </a:rPr>
              <a:t>SQLAllocHandle</a:t>
            </a:r>
          </a:p>
          <a:p>
            <a:pPr marL="609600" indent="-609600">
              <a:lnSpc>
                <a:spcPct val="80000"/>
              </a:lnSpc>
              <a:buSzTx/>
              <a:buFont typeface="Wingdings" panose="05000000000000000000" pitchFamily="2" charset="2"/>
              <a:buAutoNum type="arabicPeriod"/>
            </a:pPr>
            <a:r>
              <a:rPr lang="en-US" sz="2400"/>
              <a:t>Prepare a statement using SQL/CLI function </a:t>
            </a:r>
            <a:r>
              <a:rPr lang="en-US" sz="2400" b="1">
                <a:solidFill>
                  <a:srgbClr val="800000"/>
                </a:solidFill>
                <a:latin typeface="Courier New" panose="02070309020205020404" pitchFamily="49" charset="0"/>
              </a:rPr>
              <a:t>SQLPrepare</a:t>
            </a:r>
          </a:p>
          <a:p>
            <a:pPr marL="609600" indent="-609600">
              <a:lnSpc>
                <a:spcPct val="80000"/>
              </a:lnSpc>
              <a:buSzTx/>
              <a:buFont typeface="Wingdings" panose="05000000000000000000" pitchFamily="2" charset="2"/>
              <a:buAutoNum type="arabicPeriod"/>
            </a:pPr>
            <a:r>
              <a:rPr lang="en-US" sz="2400"/>
              <a:t>Bound parameters to program variables</a:t>
            </a:r>
          </a:p>
          <a:p>
            <a:pPr marL="609600" indent="-609600">
              <a:lnSpc>
                <a:spcPct val="80000"/>
              </a:lnSpc>
              <a:buSzTx/>
              <a:buFont typeface="Wingdings" panose="05000000000000000000" pitchFamily="2" charset="2"/>
              <a:buAutoNum type="arabicPeriod"/>
            </a:pPr>
            <a:r>
              <a:rPr lang="en-US" sz="2400"/>
              <a:t>Execute SQL statement via </a:t>
            </a:r>
            <a:r>
              <a:rPr lang="en-US" sz="2400" b="1">
                <a:solidFill>
                  <a:srgbClr val="800000"/>
                </a:solidFill>
                <a:latin typeface="Courier New" panose="02070309020205020404" pitchFamily="49" charset="0"/>
              </a:rPr>
              <a:t>SQLExecute</a:t>
            </a:r>
          </a:p>
          <a:p>
            <a:pPr marL="609600" indent="-609600">
              <a:lnSpc>
                <a:spcPct val="80000"/>
              </a:lnSpc>
              <a:buSzTx/>
              <a:buFont typeface="Wingdings" panose="05000000000000000000" pitchFamily="2" charset="2"/>
              <a:buAutoNum type="arabicPeriod"/>
            </a:pPr>
            <a:r>
              <a:rPr lang="en-US" sz="2400"/>
              <a:t>Bound query columns to a C variable via </a:t>
            </a:r>
            <a:r>
              <a:rPr lang="en-US" sz="2400" b="1">
                <a:solidFill>
                  <a:srgbClr val="800000"/>
                </a:solidFill>
                <a:latin typeface="Courier New" panose="02070309020205020404" pitchFamily="49" charset="0"/>
              </a:rPr>
              <a:t>SQLBindCol</a:t>
            </a:r>
          </a:p>
          <a:p>
            <a:pPr marL="609600" indent="-609600">
              <a:lnSpc>
                <a:spcPct val="80000"/>
              </a:lnSpc>
              <a:buSzTx/>
              <a:buFont typeface="Wingdings" panose="05000000000000000000" pitchFamily="2" charset="2"/>
              <a:buAutoNum type="arabicPeriod"/>
            </a:pPr>
            <a:r>
              <a:rPr lang="en-US" sz="2400"/>
              <a:t>Use </a:t>
            </a:r>
            <a:r>
              <a:rPr lang="en-US" sz="2400" b="1">
                <a:solidFill>
                  <a:srgbClr val="800000"/>
                </a:solidFill>
                <a:latin typeface="Courier New" panose="02070309020205020404" pitchFamily="49" charset="0"/>
              </a:rPr>
              <a:t>SQLFetch</a:t>
            </a:r>
            <a:r>
              <a:rPr lang="en-US" sz="2400"/>
              <a:t> to retrieve column values into C variables</a:t>
            </a:r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9- </a:t>
            </a:r>
            <a:fld id="{EEEBF85F-F603-4BA9-BFE5-9094A9148D69}" type="slidenum">
              <a:rPr lang="en-US"/>
              <a:pPr/>
              <a:t>38</a:t>
            </a:fld>
            <a:endParaRPr lang="en-CA"/>
          </a:p>
        </p:txBody>
      </p:sp>
      <p:sp>
        <p:nvSpPr>
          <p:cNvPr id="74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Database Stored Procedures</a:t>
            </a:r>
          </a:p>
        </p:txBody>
      </p:sp>
      <p:sp>
        <p:nvSpPr>
          <p:cNvPr id="74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Persistent procedures/functions (modules) are  stored locally and executed by the database server</a:t>
            </a:r>
          </a:p>
          <a:p>
            <a:pPr lvl="1"/>
            <a:r>
              <a:rPr lang="en-US" sz="2200"/>
              <a:t>As opposed to execution by clients</a:t>
            </a:r>
          </a:p>
          <a:p>
            <a:r>
              <a:rPr lang="en-US" sz="2400"/>
              <a:t>Advantages:</a:t>
            </a:r>
          </a:p>
          <a:p>
            <a:pPr lvl="1"/>
            <a:r>
              <a:rPr lang="en-US" sz="2200"/>
              <a:t>If the procedure is needed by many applications, it can be invoked by any of them (thus reduce duplications)</a:t>
            </a:r>
          </a:p>
          <a:p>
            <a:pPr lvl="1"/>
            <a:r>
              <a:rPr lang="en-US" sz="2200"/>
              <a:t>Execution by the server reduces communication costs</a:t>
            </a:r>
          </a:p>
          <a:p>
            <a:pPr lvl="1"/>
            <a:r>
              <a:rPr lang="en-US" sz="2200"/>
              <a:t>Enhance the modeling power of views</a:t>
            </a:r>
          </a:p>
          <a:p>
            <a:r>
              <a:rPr lang="en-US" sz="2400"/>
              <a:t>Disadvantages:</a:t>
            </a:r>
          </a:p>
          <a:p>
            <a:pPr lvl="1"/>
            <a:r>
              <a:rPr lang="en-US" sz="2200"/>
              <a:t>Every DBMS has its own syntax and this can make the system less portable</a:t>
            </a:r>
          </a:p>
        </p:txBody>
      </p:sp>
    </p:spTree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9- </a:t>
            </a:r>
            <a:fld id="{C9784A49-CF49-466C-A608-02CFD25C78A9}" type="slidenum">
              <a:rPr lang="en-US"/>
              <a:pPr/>
              <a:t>39</a:t>
            </a:fld>
            <a:endParaRPr lang="en-CA"/>
          </a:p>
        </p:txBody>
      </p:sp>
      <p:sp>
        <p:nvSpPr>
          <p:cNvPr id="74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Stored Procedure Constructs</a:t>
            </a:r>
          </a:p>
        </p:txBody>
      </p:sp>
      <p:sp>
        <p:nvSpPr>
          <p:cNvPr id="74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/>
              <a:t>A stored procedure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	CREATE PROCEDURE procedure-name (params)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	local-declarations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	procedure-body;</a:t>
            </a:r>
          </a:p>
          <a:p>
            <a:pPr>
              <a:buFont typeface="Wingdings" panose="05000000000000000000" pitchFamily="2" charset="2"/>
              <a:buNone/>
            </a:pPr>
            <a:endParaRPr lang="en-US" sz="2000" b="1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r>
              <a:rPr lang="en-US" sz="2000"/>
              <a:t>A stored function</a:t>
            </a:r>
            <a:endParaRPr lang="en-US" sz="1400">
              <a:latin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	CREATE FUNCTION fun-name (params) RETRUNS return-type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	local-declarations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	function-body;</a:t>
            </a:r>
          </a:p>
          <a:p>
            <a:pPr>
              <a:buFont typeface="Wingdings" panose="05000000000000000000" pitchFamily="2" charset="2"/>
              <a:buNone/>
            </a:pPr>
            <a:endParaRPr lang="en-US" sz="2000" b="1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r>
              <a:rPr lang="en-US" sz="2000"/>
              <a:t>Calling a procedure or function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1600">
                <a:latin typeface="Courier New" panose="02070309020205020404" pitchFamily="49" charset="0"/>
              </a:rPr>
              <a:t>	</a:t>
            </a: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CALL procedure-name/fun-name (arguments);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9- </a:t>
            </a:r>
            <a:fld id="{57CF2E77-A824-4DB7-A2B5-B0F5AB96839F}" type="slidenum">
              <a:rPr lang="en-US"/>
              <a:pPr/>
              <a:t>4</a:t>
            </a:fld>
            <a:endParaRPr lang="en-CA"/>
          </a:p>
        </p:txBody>
      </p:sp>
      <p:sp>
        <p:nvSpPr>
          <p:cNvPr id="67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Chapter Objectives</a:t>
            </a:r>
          </a:p>
        </p:txBody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Specification of more general </a:t>
            </a:r>
            <a:r>
              <a:rPr lang="en-US" b="1"/>
              <a:t>constraints</a:t>
            </a:r>
            <a:r>
              <a:rPr lang="en-US"/>
              <a:t> via assertions</a:t>
            </a:r>
          </a:p>
          <a:p>
            <a:r>
              <a:rPr lang="en-US"/>
              <a:t>SQL facilities for defining views (virtual tables)</a:t>
            </a:r>
          </a:p>
          <a:p>
            <a:r>
              <a:rPr lang="en-US"/>
              <a:t>Various techniques for accessing and manipulating a database via programs in general-purpose languages</a:t>
            </a:r>
          </a:p>
          <a:p>
            <a:pPr lvl="1"/>
            <a:r>
              <a:rPr lang="en-US"/>
              <a:t>E.g., Java, C++, etc.</a:t>
            </a:r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9- </a:t>
            </a:r>
            <a:fld id="{661117FF-EC78-43B3-BB24-2B583271DBBC}" type="slidenum">
              <a:rPr lang="en-US"/>
              <a:pPr/>
              <a:t>40</a:t>
            </a:fld>
            <a:endParaRPr lang="en-CA"/>
          </a:p>
        </p:txBody>
      </p:sp>
      <p:sp>
        <p:nvSpPr>
          <p:cNvPr id="74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SQL Persistent Stored Modules</a:t>
            </a:r>
          </a:p>
        </p:txBody>
      </p:sp>
      <p:sp>
        <p:nvSpPr>
          <p:cNvPr id="74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SQL/PSM: </a:t>
            </a:r>
          </a:p>
          <a:p>
            <a:pPr lvl="1"/>
            <a:r>
              <a:rPr lang="en-US"/>
              <a:t>Part of the SQL standard for writing persistent stored modules</a:t>
            </a:r>
          </a:p>
          <a:p>
            <a:r>
              <a:rPr lang="en-US"/>
              <a:t>SQL + stored procedures/functions + additional programming constructs</a:t>
            </a:r>
          </a:p>
          <a:p>
            <a:pPr lvl="1"/>
            <a:r>
              <a:rPr lang="en-US"/>
              <a:t>E.g., branching and looping statements</a:t>
            </a:r>
          </a:p>
          <a:p>
            <a:pPr lvl="1"/>
            <a:r>
              <a:rPr lang="en-US"/>
              <a:t>Enhance the power of SQL</a:t>
            </a:r>
          </a:p>
        </p:txBody>
      </p:sp>
    </p:spTree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9- </a:t>
            </a:r>
            <a:fld id="{F3DB799C-27A9-44EC-B5BE-43C297565DEC}" type="slidenum">
              <a:rPr lang="en-US"/>
              <a:pPr/>
              <a:t>41</a:t>
            </a:fld>
            <a:endParaRPr lang="en-CA"/>
          </a:p>
        </p:txBody>
      </p:sp>
      <p:sp>
        <p:nvSpPr>
          <p:cNvPr id="75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SQL/PSM: An Example</a:t>
            </a:r>
          </a:p>
        </p:txBody>
      </p:sp>
      <p:sp>
        <p:nvSpPr>
          <p:cNvPr id="75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CREATE FUNCTION DEPT_SIZE (IN deptno INTEGER)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RETURNS VARCHAR[7]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DECLARE TOT_EMPS INTEGER;</a:t>
            </a:r>
          </a:p>
          <a:p>
            <a:pPr>
              <a:buFont typeface="Wingdings" panose="05000000000000000000" pitchFamily="2" charset="2"/>
              <a:buNone/>
            </a:pPr>
            <a:endParaRPr lang="en-US" sz="2000" b="1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SELECT COUNT (*) INTO TOT_EMPS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	FROM SELECT EMPLOYEE WHERE DNO = deptno;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IF TOT_EMPS &gt; 100 THEN RETURN “HUGE”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	ELSEIF TOT_EMPS &gt; 50 THEN RETURN “LARGE”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	ELSEIF TOT_EMPS &gt; 30 THEN RETURN “MEDIUM”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	ELSE RETURN “SMALL”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ENDIF;</a:t>
            </a:r>
          </a:p>
        </p:txBody>
      </p:sp>
    </p:spTree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9- </a:t>
            </a:r>
            <a:fld id="{986D730B-233F-44EF-95F4-A3BD707C4CDF}" type="slidenum">
              <a:rPr lang="en-US"/>
              <a:pPr/>
              <a:t>42</a:t>
            </a:fld>
            <a:endParaRPr lang="en-CA"/>
          </a:p>
        </p:txBody>
      </p:sp>
      <p:sp>
        <p:nvSpPr>
          <p:cNvPr id="75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400"/>
              <a:t>Assertions provide a means to specify additional constraints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/>
              <a:t>Triggers are assertions that define actions to be automatically taken when certain conditions occur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/>
              <a:t>Views create temporary (virtual) tables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/>
              <a:t>A database may be accessed in an interactive mode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/>
              <a:t>Most often, however, data in a database is manipulate via application programs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/>
              <a:t>Several methods of database programming: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2400"/>
              <a:t>Embedded SQL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2400"/>
              <a:t>Dynamic SQL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2400"/>
              <a:t>Stored procedure and function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9- </a:t>
            </a:r>
            <a:fld id="{9029D429-5CD0-45C3-B153-D2C054D2079B}" type="slidenum">
              <a:rPr lang="en-US"/>
              <a:pPr/>
              <a:t>5</a:t>
            </a:fld>
            <a:endParaRPr lang="en-CA"/>
          </a:p>
        </p:txBody>
      </p:sp>
      <p:sp>
        <p:nvSpPr>
          <p:cNvPr id="67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Constraints as Assertions	</a:t>
            </a:r>
          </a:p>
        </p:txBody>
      </p:sp>
      <p:sp>
        <p:nvSpPr>
          <p:cNvPr id="67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/>
              <a:t>General constraints: constraints that do not fit in the basic SQL categories (presented in chapter 8)</a:t>
            </a:r>
          </a:p>
          <a:p>
            <a:pPr marL="609600" indent="-609600"/>
            <a:r>
              <a:rPr lang="en-US"/>
              <a:t>Mechanism: </a:t>
            </a:r>
            <a:r>
              <a:rPr lang="en-US" b="1">
                <a:latin typeface="Courier New" panose="02070309020205020404" pitchFamily="49" charset="0"/>
              </a:rPr>
              <a:t>CREAT ASSERTION</a:t>
            </a:r>
          </a:p>
          <a:p>
            <a:pPr marL="990600" lvl="1" indent="-533400"/>
            <a:r>
              <a:rPr lang="en-US"/>
              <a:t>Components include: </a:t>
            </a:r>
          </a:p>
          <a:p>
            <a:pPr marL="1371600" lvl="2" indent="-457200"/>
            <a:r>
              <a:rPr lang="en-US"/>
              <a:t>a constraint name, </a:t>
            </a:r>
          </a:p>
          <a:p>
            <a:pPr marL="1371600" lvl="2" indent="-457200"/>
            <a:r>
              <a:rPr lang="en-US"/>
              <a:t>followed by </a:t>
            </a:r>
            <a:r>
              <a:rPr lang="en-US">
                <a:latin typeface="Courier New" panose="02070309020205020404" pitchFamily="49" charset="0"/>
              </a:rPr>
              <a:t>CHECK</a:t>
            </a:r>
            <a:r>
              <a:rPr lang="en-US"/>
              <a:t>, </a:t>
            </a:r>
          </a:p>
          <a:p>
            <a:pPr marL="1371600" lvl="2" indent="-457200"/>
            <a:r>
              <a:rPr lang="en-US"/>
              <a:t>followed by a condition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9- </a:t>
            </a:r>
            <a:fld id="{5ABA280E-B09B-4A92-A3B6-CA49903E5A49}" type="slidenum">
              <a:rPr lang="en-US"/>
              <a:pPr/>
              <a:t>6</a:t>
            </a:fld>
            <a:endParaRPr lang="en-CA"/>
          </a:p>
        </p:txBody>
      </p:sp>
      <p:sp>
        <p:nvSpPr>
          <p:cNvPr id="67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Assertions: An Example</a:t>
            </a:r>
          </a:p>
        </p:txBody>
      </p:sp>
      <p:sp>
        <p:nvSpPr>
          <p:cNvPr id="67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“The salary of an employee must not be greater than the salary of the manager of the department that the employee works for’’</a:t>
            </a:r>
          </a:p>
          <a:p>
            <a:pPr>
              <a:buFont typeface="Wingdings" panose="05000000000000000000" pitchFamily="2" charset="2"/>
              <a:buNone/>
            </a:pPr>
            <a:endParaRPr lang="en-US" sz="2400" b="1">
              <a:latin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sz="2200" b="1">
                <a:solidFill>
                  <a:srgbClr val="800000"/>
                </a:solidFill>
                <a:latin typeface="Courier New" panose="02070309020205020404" pitchFamily="49" charset="0"/>
              </a:rPr>
              <a:t>CREAT ASSERTION SALARY_CONSTRAINT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200" b="1">
                <a:solidFill>
                  <a:srgbClr val="800000"/>
                </a:solidFill>
                <a:latin typeface="Courier New" panose="02070309020205020404" pitchFamily="49" charset="0"/>
              </a:rPr>
              <a:t>CHECK (NOT EXISTS (SELECT *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200" b="1">
                <a:solidFill>
                  <a:srgbClr val="800000"/>
                </a:solidFill>
                <a:latin typeface="Courier New" panose="02070309020205020404" pitchFamily="49" charset="0"/>
              </a:rPr>
              <a:t> 			FROM EMPLOYEE E, EMPLOYEE M, 				DEPARTMENT D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200" b="1">
                <a:solidFill>
                  <a:srgbClr val="800000"/>
                </a:solidFill>
                <a:latin typeface="Courier New" panose="02070309020205020404" pitchFamily="49" charset="0"/>
              </a:rPr>
              <a:t> 			WHERE E.SALARY &gt; M.SALARY AND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200" b="1">
                <a:solidFill>
                  <a:srgbClr val="800000"/>
                </a:solidFill>
                <a:latin typeface="Courier New" panose="02070309020205020404" pitchFamily="49" charset="0"/>
              </a:rPr>
              <a:t>       		E.DNO=D.NUMBER AND 					D.MGRSSN=M.SSN))</a:t>
            </a:r>
            <a:endParaRPr lang="en-US" sz="2400" b="1">
              <a:latin typeface="Courier New" panose="02070309020205020404" pitchFamily="49" charset="0"/>
            </a:endParaRPr>
          </a:p>
        </p:txBody>
      </p:sp>
      <p:sp>
        <p:nvSpPr>
          <p:cNvPr id="675844" name="Rectangle 4"/>
          <p:cNvSpPr>
            <a:spLocks noChangeArrowheads="1"/>
          </p:cNvSpPr>
          <p:nvPr/>
        </p:nvSpPr>
        <p:spPr bwMode="auto">
          <a:xfrm>
            <a:off x="2895600" y="3429000"/>
            <a:ext cx="3200400" cy="381000"/>
          </a:xfrm>
          <a:prstGeom prst="rect">
            <a:avLst/>
          </a:prstGeom>
          <a:solidFill>
            <a:srgbClr val="FF0000">
              <a:alpha val="25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845" name="Rectangle 5"/>
          <p:cNvSpPr>
            <a:spLocks noChangeArrowheads="1"/>
          </p:cNvSpPr>
          <p:nvPr/>
        </p:nvSpPr>
        <p:spPr bwMode="auto">
          <a:xfrm>
            <a:off x="152400" y="3886200"/>
            <a:ext cx="1055688" cy="381000"/>
          </a:xfrm>
          <a:prstGeom prst="rect">
            <a:avLst/>
          </a:prstGeom>
          <a:solidFill>
            <a:srgbClr val="4F571F">
              <a:alpha val="25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846" name="Rectangle 6"/>
          <p:cNvSpPr>
            <a:spLocks noChangeArrowheads="1"/>
          </p:cNvSpPr>
          <p:nvPr/>
        </p:nvSpPr>
        <p:spPr bwMode="auto">
          <a:xfrm>
            <a:off x="1295400" y="3886200"/>
            <a:ext cx="6324600" cy="2590800"/>
          </a:xfrm>
          <a:prstGeom prst="rect">
            <a:avLst/>
          </a:prstGeom>
          <a:solidFill>
            <a:srgbClr val="FFFF00">
              <a:alpha val="25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847" name="Rectangle 7"/>
          <p:cNvSpPr>
            <a:spLocks noChangeArrowheads="1"/>
          </p:cNvSpPr>
          <p:nvPr/>
        </p:nvSpPr>
        <p:spPr bwMode="auto">
          <a:xfrm>
            <a:off x="6629400" y="2698750"/>
            <a:ext cx="2209800" cy="1320800"/>
          </a:xfrm>
          <a:prstGeom prst="rect">
            <a:avLst/>
          </a:prstGeom>
          <a:solidFill>
            <a:srgbClr val="000066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2" algn="ctr"/>
            <a:r>
              <a:rPr lang="en-US" sz="2000">
                <a:solidFill>
                  <a:srgbClr val="FF6699"/>
                </a:solidFill>
              </a:rPr>
              <a:t>constraint name</a:t>
            </a:r>
            <a:r>
              <a:rPr lang="en-US" sz="2000">
                <a:solidFill>
                  <a:schemeClr val="tx2"/>
                </a:solidFill>
              </a:rPr>
              <a:t>, </a:t>
            </a:r>
          </a:p>
          <a:p>
            <a:pPr lvl="2" algn="ctr"/>
            <a:r>
              <a:rPr lang="en-US" sz="2000">
                <a:solidFill>
                  <a:srgbClr val="666699"/>
                </a:solidFill>
              </a:rPr>
              <a:t>CHECK</a:t>
            </a:r>
            <a:r>
              <a:rPr lang="en-US" sz="2000">
                <a:solidFill>
                  <a:schemeClr val="tx2"/>
                </a:solidFill>
              </a:rPr>
              <a:t>, </a:t>
            </a:r>
          </a:p>
          <a:p>
            <a:pPr lvl="2" algn="ctr"/>
            <a:r>
              <a:rPr lang="en-US" sz="2000">
                <a:solidFill>
                  <a:srgbClr val="FFFF66"/>
                </a:solidFill>
              </a:rPr>
              <a:t>condition</a:t>
            </a:r>
          </a:p>
        </p:txBody>
      </p:sp>
      <p:sp>
        <p:nvSpPr>
          <p:cNvPr id="675848" name="Line 8"/>
          <p:cNvSpPr>
            <a:spLocks noChangeShapeType="1"/>
          </p:cNvSpPr>
          <p:nvPr/>
        </p:nvSpPr>
        <p:spPr bwMode="auto">
          <a:xfrm flipH="1">
            <a:off x="3733800" y="2895600"/>
            <a:ext cx="2895600" cy="533400"/>
          </a:xfrm>
          <a:prstGeom prst="line">
            <a:avLst/>
          </a:prstGeom>
          <a:noFill/>
          <a:ln w="9525">
            <a:solidFill>
              <a:srgbClr val="FF66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849" name="Line 9"/>
          <p:cNvSpPr>
            <a:spLocks noChangeShapeType="1"/>
          </p:cNvSpPr>
          <p:nvPr/>
        </p:nvSpPr>
        <p:spPr bwMode="auto">
          <a:xfrm flipH="1">
            <a:off x="1208088" y="3276600"/>
            <a:ext cx="5421312" cy="838200"/>
          </a:xfrm>
          <a:prstGeom prst="line">
            <a:avLst/>
          </a:prstGeom>
          <a:noFill/>
          <a:ln w="9525">
            <a:solidFill>
              <a:srgbClr val="6666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850" name="Line 10"/>
          <p:cNvSpPr>
            <a:spLocks noChangeShapeType="1"/>
          </p:cNvSpPr>
          <p:nvPr/>
        </p:nvSpPr>
        <p:spPr bwMode="auto">
          <a:xfrm flipH="1">
            <a:off x="6400800" y="3714750"/>
            <a:ext cx="685800" cy="17145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9- </a:t>
            </a:r>
            <a:fld id="{E35B826E-7C41-4D8E-9BAC-195B409183ED}" type="slidenum">
              <a:rPr lang="en-US"/>
              <a:pPr/>
              <a:t>7</a:t>
            </a:fld>
            <a:endParaRPr lang="en-CA"/>
          </a:p>
        </p:txBody>
      </p:sp>
      <p:sp>
        <p:nvSpPr>
          <p:cNvPr id="67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General Assertions</a:t>
            </a:r>
          </a:p>
        </p:txBody>
      </p:sp>
      <p:sp>
        <p:nvSpPr>
          <p:cNvPr id="67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Specify a query that violates the condition; include inside a </a:t>
            </a:r>
            <a:r>
              <a:rPr lang="en-US">
                <a:latin typeface="Courier New" panose="02070309020205020404" pitchFamily="49" charset="0"/>
              </a:rPr>
              <a:t>NOT EXISTS </a:t>
            </a:r>
            <a:r>
              <a:rPr lang="en-US"/>
              <a:t>clause</a:t>
            </a:r>
          </a:p>
          <a:p>
            <a:r>
              <a:rPr lang="en-US"/>
              <a:t>Query result must be empty</a:t>
            </a:r>
          </a:p>
          <a:p>
            <a:pPr lvl="1"/>
            <a:r>
              <a:rPr lang="en-US"/>
              <a:t>if the query result is not empty, the assertion has been violated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9- </a:t>
            </a:r>
            <a:fld id="{569BC40A-C09C-4A23-8777-794C0C733E89}" type="slidenum">
              <a:rPr lang="en-US"/>
              <a:pPr/>
              <a:t>8</a:t>
            </a:fld>
            <a:endParaRPr lang="en-CA"/>
          </a:p>
        </p:txBody>
      </p:sp>
      <p:sp>
        <p:nvSpPr>
          <p:cNvPr id="67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SQL Triggers</a:t>
            </a:r>
          </a:p>
        </p:txBody>
      </p:sp>
      <p:sp>
        <p:nvSpPr>
          <p:cNvPr id="67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Objective: to monitor a database and take initiate action when a condition occurs</a:t>
            </a:r>
          </a:p>
          <a:p>
            <a:pPr>
              <a:lnSpc>
                <a:spcPct val="90000"/>
              </a:lnSpc>
            </a:pPr>
            <a:r>
              <a:rPr lang="en-US"/>
              <a:t>Triggers are expressed in a syntax similar to assertions and include the following:</a:t>
            </a:r>
          </a:p>
          <a:p>
            <a:pPr lvl="1">
              <a:lnSpc>
                <a:spcPct val="90000"/>
              </a:lnSpc>
            </a:pPr>
            <a:r>
              <a:rPr lang="en-US"/>
              <a:t>Event </a:t>
            </a:r>
          </a:p>
          <a:p>
            <a:pPr lvl="2">
              <a:lnSpc>
                <a:spcPct val="90000"/>
              </a:lnSpc>
            </a:pPr>
            <a:r>
              <a:rPr lang="en-US"/>
              <a:t>Such as an insert, deleted, or update operation</a:t>
            </a:r>
          </a:p>
          <a:p>
            <a:pPr lvl="1">
              <a:lnSpc>
                <a:spcPct val="90000"/>
              </a:lnSpc>
            </a:pPr>
            <a:r>
              <a:rPr lang="en-US"/>
              <a:t>Condition</a:t>
            </a:r>
          </a:p>
          <a:p>
            <a:pPr lvl="1">
              <a:lnSpc>
                <a:spcPct val="90000"/>
              </a:lnSpc>
            </a:pPr>
            <a:r>
              <a:rPr lang="en-US"/>
              <a:t>Action</a:t>
            </a:r>
          </a:p>
          <a:p>
            <a:pPr lvl="2">
              <a:lnSpc>
                <a:spcPct val="90000"/>
              </a:lnSpc>
            </a:pPr>
            <a:r>
              <a:rPr lang="en-US"/>
              <a:t>To be taken when the condition is satisfied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9- </a:t>
            </a:r>
            <a:fld id="{187CBAFF-6818-43D3-9854-A6551A57CED6}" type="slidenum">
              <a:rPr lang="en-US"/>
              <a:pPr/>
              <a:t>9</a:t>
            </a:fld>
            <a:endParaRPr lang="en-CA"/>
          </a:p>
        </p:txBody>
      </p:sp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SQL Triggers: An Example</a:t>
            </a:r>
          </a:p>
        </p:txBody>
      </p:sp>
      <p:sp>
        <p:nvSpPr>
          <p:cNvPr id="68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A trigger to compare an employee’s salary to his/her supervisor during insert or update operations: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2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18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CREATE TRIGGER INFORM_SUPERVISOR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BEFORE </a:t>
            </a:r>
            <a:r>
              <a:rPr lang="en-US" sz="2000" b="1">
                <a:latin typeface="Courier New" panose="02070309020205020404" pitchFamily="49" charset="0"/>
              </a:rPr>
              <a:t>INSERT OR UPDATE</a:t>
            </a: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 OF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	</a:t>
            </a:r>
            <a:r>
              <a:rPr lang="en-US" sz="2000" b="1">
                <a:latin typeface="Courier New" panose="02070309020205020404" pitchFamily="49" charset="0"/>
              </a:rPr>
              <a:t>SALARY, SUPERVISOR_SSN</a:t>
            </a: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 ON </a:t>
            </a:r>
            <a:r>
              <a:rPr lang="en-US" sz="2000" b="1">
                <a:latin typeface="Courier New" panose="02070309020205020404" pitchFamily="49" charset="0"/>
              </a:rPr>
              <a:t>EMPLOYEE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	FOR EACH ROW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		WHEN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		(</a:t>
            </a:r>
            <a:r>
              <a:rPr lang="en-US" sz="2000" b="1">
                <a:latin typeface="Courier New" panose="02070309020205020404" pitchFamily="49" charset="0"/>
              </a:rPr>
              <a:t>NEW.SALARY&gt; (SELECT SALARY FROM EMPLOYEE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               	 WHERE SSN=NEW.SUPERVISOR_SSN))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		INFORM_SUPERVISOR (NEW.SUPERVISOR_SSN,NEW.SSN);</a:t>
            </a:r>
            <a:endParaRPr lang="en-US" sz="2000" b="1"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981</TotalTime>
  <Words>1811</Words>
  <Application>Microsoft Office PowerPoint</Application>
  <PresentationFormat>Letter Paper (8.5x11 in)</PresentationFormat>
  <Paragraphs>398</Paragraphs>
  <Slides>42</Slides>
  <Notes>42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Arial</vt:lpstr>
      <vt:lpstr>Tahoma</vt:lpstr>
      <vt:lpstr>Wingdings</vt:lpstr>
      <vt:lpstr>Courier New</vt:lpstr>
      <vt:lpstr>Blends</vt:lpstr>
      <vt:lpstr>PowerPoint Presentation</vt:lpstr>
      <vt:lpstr>Chapter 9</vt:lpstr>
      <vt:lpstr>Chapter Outline</vt:lpstr>
      <vt:lpstr>Chapter Objectives</vt:lpstr>
      <vt:lpstr>Constraints as Assertions </vt:lpstr>
      <vt:lpstr>Assertions: An Example</vt:lpstr>
      <vt:lpstr>Using General Assertions</vt:lpstr>
      <vt:lpstr>SQL Triggers</vt:lpstr>
      <vt:lpstr>SQL Triggers: An Example</vt:lpstr>
      <vt:lpstr>Views in SQL</vt:lpstr>
      <vt:lpstr>Specification of Views</vt:lpstr>
      <vt:lpstr>SQL Views: An Example</vt:lpstr>
      <vt:lpstr>Using a Virtual Table</vt:lpstr>
      <vt:lpstr>Efficient View Implementation</vt:lpstr>
      <vt:lpstr>Efficient View Implementation</vt:lpstr>
      <vt:lpstr>Update Views</vt:lpstr>
      <vt:lpstr>Un-updatable Views</vt:lpstr>
      <vt:lpstr>Database Programming</vt:lpstr>
      <vt:lpstr>Database Programming Approaches</vt:lpstr>
      <vt:lpstr>Impedance Mismatch</vt:lpstr>
      <vt:lpstr>Steps in Database Programming</vt:lpstr>
      <vt:lpstr>Embedded SQL</vt:lpstr>
      <vt:lpstr>Example: Variable Declaration in Language C</vt:lpstr>
      <vt:lpstr>SQL Commands for Connecting to a Database</vt:lpstr>
      <vt:lpstr>Embedded SQL in C Programming Examples</vt:lpstr>
      <vt:lpstr> Embedded SQL in C Programming Examples</vt:lpstr>
      <vt:lpstr>Dynamic SQL</vt:lpstr>
      <vt:lpstr>Dynamic SQL: An Example</vt:lpstr>
      <vt:lpstr>Embedded SQL in Java</vt:lpstr>
      <vt:lpstr>Java Database Connectivity</vt:lpstr>
      <vt:lpstr>Steps in JDBC Database Access</vt:lpstr>
      <vt:lpstr>Embedded SQL in Java: An Example</vt:lpstr>
      <vt:lpstr>Multiple Tuples in SQLJ</vt:lpstr>
      <vt:lpstr>Database Programming with Functional Calls</vt:lpstr>
      <vt:lpstr>SQL Call Level Interface</vt:lpstr>
      <vt:lpstr>Components of SQL/CLI</vt:lpstr>
      <vt:lpstr>Steps in C and SQL/CLI Programming</vt:lpstr>
      <vt:lpstr>Database Stored Procedures</vt:lpstr>
      <vt:lpstr>Stored Procedure Constructs</vt:lpstr>
      <vt:lpstr>SQL Persistent Stored Modules</vt:lpstr>
      <vt:lpstr>SQL/PSM: An Example</vt:lpstr>
      <vt:lpstr>Summary</vt:lpstr>
    </vt:vector>
  </TitlesOfParts>
  <Manager/>
  <Company>Copyright © 2007 Ramez Elmasri and Shamkant B. Navathe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9</dc:title>
  <dc:subject>Introduction to SQL Programming Techniques</dc:subject>
  <dc:creator>Elmasri/Navathe</dc:creator>
  <cp:keywords/>
  <dc:description/>
  <cp:lastModifiedBy>Aminu Umar</cp:lastModifiedBy>
  <cp:revision>58</cp:revision>
  <cp:lastPrinted>2001-11-04T00:51:13Z</cp:lastPrinted>
  <dcterms:created xsi:type="dcterms:W3CDTF">2005-02-25T19:46:41Z</dcterms:created>
  <dcterms:modified xsi:type="dcterms:W3CDTF">2015-06-11T16:15:41Z</dcterms:modified>
  <cp:category/>
</cp:coreProperties>
</file>