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7"/>
  </p:notesMasterIdLst>
  <p:handoutMasterIdLst>
    <p:handoutMasterId r:id="rId78"/>
  </p:handoutMasterIdLst>
  <p:sldIdLst>
    <p:sldId id="282" r:id="rId2"/>
    <p:sldId id="39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97" r:id="rId16"/>
    <p:sldId id="339" r:id="rId17"/>
    <p:sldId id="340" r:id="rId18"/>
    <p:sldId id="341" r:id="rId19"/>
    <p:sldId id="342" r:id="rId20"/>
    <p:sldId id="398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99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3" r:id="rId53"/>
    <p:sldId id="374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82" r:id="rId62"/>
    <p:sldId id="383" r:id="rId63"/>
    <p:sldId id="384" r:id="rId64"/>
    <p:sldId id="385" r:id="rId65"/>
    <p:sldId id="386" r:id="rId66"/>
    <p:sldId id="387" r:id="rId67"/>
    <p:sldId id="388" r:id="rId68"/>
    <p:sldId id="389" r:id="rId69"/>
    <p:sldId id="390" r:id="rId70"/>
    <p:sldId id="391" r:id="rId71"/>
    <p:sldId id="392" r:id="rId72"/>
    <p:sldId id="393" r:id="rId73"/>
    <p:sldId id="394" r:id="rId74"/>
    <p:sldId id="395" r:id="rId75"/>
    <p:sldId id="400" r:id="rId76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410" y="60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0F4E4242-8E48-439D-B307-D720B59329D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5836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BE153E22-912C-4633-8405-DB18C05D893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359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3146F4-35EE-4C3A-A71C-B708DD7C00F2}" type="slidenum">
              <a:rPr lang="en-CA"/>
              <a:pPr/>
              <a:t>1</a:t>
            </a:fld>
            <a:endParaRPr lang="en-CA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49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75BB4-C4FE-4277-B2F2-F28EC9F87E63}" type="slidenum">
              <a:rPr lang="en-CA"/>
              <a:pPr/>
              <a:t>10</a:t>
            </a:fld>
            <a:endParaRPr lang="en-CA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12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96CCE-B043-4E5B-939A-17C107A12D56}" type="slidenum">
              <a:rPr lang="en-CA"/>
              <a:pPr/>
              <a:t>11</a:t>
            </a:fld>
            <a:endParaRPr lang="en-CA"/>
          </a:p>
        </p:txBody>
      </p:sp>
      <p:sp>
        <p:nvSpPr>
          <p:cNvPr id="68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9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38FD74-E696-43DF-9C46-368502BE3C3D}" type="slidenum">
              <a:rPr lang="en-CA"/>
              <a:pPr/>
              <a:t>12</a:t>
            </a:fld>
            <a:endParaRPr lang="en-CA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71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A011E-4DBB-49A3-8059-2792303D6905}" type="slidenum">
              <a:rPr lang="en-CA"/>
              <a:pPr/>
              <a:t>13</a:t>
            </a:fld>
            <a:endParaRPr lang="en-CA"/>
          </a:p>
        </p:txBody>
      </p:sp>
      <p:sp>
        <p:nvSpPr>
          <p:cNvPr id="69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86540-6382-47B2-B0C8-3D7692E892EA}" type="slidenum">
              <a:rPr lang="en-CA"/>
              <a:pPr/>
              <a:t>14</a:t>
            </a:fld>
            <a:endParaRPr lang="en-CA"/>
          </a:p>
        </p:txBody>
      </p:sp>
      <p:sp>
        <p:nvSpPr>
          <p:cNvPr id="69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32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952BA-E1B2-4EF4-B8A6-A9BDC7BEEA5D}" type="slidenum">
              <a:rPr lang="en-CA"/>
              <a:pPr/>
              <a:t>15</a:t>
            </a:fld>
            <a:endParaRPr lang="en-CA"/>
          </a:p>
        </p:txBody>
      </p:sp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16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CAAE4-13C0-4550-B096-13469BCCA866}" type="slidenum">
              <a:rPr lang="en-CA"/>
              <a:pPr/>
              <a:t>16</a:t>
            </a:fld>
            <a:endParaRPr lang="en-CA"/>
          </a:p>
        </p:txBody>
      </p:sp>
      <p:sp>
        <p:nvSpPr>
          <p:cNvPr id="69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74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0D532-D5C2-44B6-A810-5626B257EB4A}" type="slidenum">
              <a:rPr lang="en-CA"/>
              <a:pPr/>
              <a:t>17</a:t>
            </a:fld>
            <a:endParaRPr lang="en-CA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30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21AC3-5199-4E0D-AB1A-C1373859AEC1}" type="slidenum">
              <a:rPr lang="en-CA"/>
              <a:pPr/>
              <a:t>18</a:t>
            </a:fld>
            <a:endParaRPr lang="en-CA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478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F3E92-968C-4E96-9610-899878C629F3}" type="slidenum">
              <a:rPr lang="en-CA"/>
              <a:pPr/>
              <a:t>19</a:t>
            </a:fld>
            <a:endParaRPr lang="en-CA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3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E35EA-4CBE-46CB-9B53-5281851121AC}" type="slidenum">
              <a:rPr lang="en-CA"/>
              <a:pPr/>
              <a:t>2</a:t>
            </a:fld>
            <a:endParaRPr lang="en-CA"/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DDL</a:t>
            </a:r>
            <a:r>
              <a:rPr lang="en-US" b="1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- </a:t>
            </a:r>
            <a:r>
              <a:rPr lang="en-US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CREATE, ALTER, DROP statements</a:t>
            </a:r>
            <a:endParaRPr lang="en-US" b="1" i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b="1" i="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DML</a:t>
            </a:r>
            <a:r>
              <a:rPr lang="en-US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- </a:t>
            </a:r>
            <a:r>
              <a:rPr lang="en-US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SELECT, UPDATE, INSERT</a:t>
            </a:r>
          </a:p>
          <a:p>
            <a:r>
              <a:rPr lang="en-US" b="1" i="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DQL</a:t>
            </a:r>
            <a:r>
              <a:rPr lang="en-US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/</a:t>
            </a:r>
            <a:r>
              <a:rPr lang="en-US" b="1" i="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DRL</a:t>
            </a:r>
            <a:r>
              <a:rPr lang="en-US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- SELECT</a:t>
            </a:r>
            <a:endParaRPr lang="en-US" b="0" i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DCL</a:t>
            </a:r>
            <a:r>
              <a:rPr lang="en-US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- GRANT, REVOKE statements</a:t>
            </a:r>
          </a:p>
          <a:p>
            <a:r>
              <a:rPr lang="en-US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TCL</a:t>
            </a:r>
            <a:r>
              <a:rPr lang="en-US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- </a:t>
            </a:r>
            <a:r>
              <a:rPr lang="en-US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COMMIT, ROLLBACK statements</a:t>
            </a:r>
          </a:p>
          <a:p>
            <a:r>
              <a:rPr lang="en-US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JOIN – Unlike</a:t>
            </a:r>
            <a:r>
              <a:rPr lang="en-US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the spreadsheet!</a:t>
            </a:r>
            <a:endParaRPr lang="en-US" b="0" i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414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2DCA6-1BA9-486C-A2D0-98B71495AF65}" type="slidenum">
              <a:rPr lang="en-CA"/>
              <a:pPr/>
              <a:t>20</a:t>
            </a:fld>
            <a:endParaRPr lang="en-CA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39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24806-43BA-4682-9CAC-3D0A89ADEDF0}" type="slidenum">
              <a:rPr lang="en-CA"/>
              <a:pPr/>
              <a:t>21</a:t>
            </a:fld>
            <a:endParaRPr lang="en-CA"/>
          </a:p>
        </p:txBody>
      </p:sp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414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3C05E-55D1-4D6F-8613-68F00F62AF1A}" type="slidenum">
              <a:rPr lang="en-CA"/>
              <a:pPr/>
              <a:t>22</a:t>
            </a:fld>
            <a:endParaRPr lang="en-CA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06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A29E5-AC63-465B-9310-EB201BF77EBB}" type="slidenum">
              <a:rPr lang="en-CA"/>
              <a:pPr/>
              <a:t>23</a:t>
            </a:fld>
            <a:endParaRPr lang="en-CA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810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4712B-1AF4-4475-B805-539DB5ABC34F}" type="slidenum">
              <a:rPr lang="en-CA"/>
              <a:pPr/>
              <a:t>24</a:t>
            </a:fld>
            <a:endParaRPr lang="en-CA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279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F8CE2-D6F1-4BB1-A1A0-F6E1B1D4BA84}" type="slidenum">
              <a:rPr lang="en-CA"/>
              <a:pPr/>
              <a:t>25</a:t>
            </a:fld>
            <a:endParaRPr lang="en-CA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08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73067-E827-438C-97FD-5D0CCD3C5D77}" type="slidenum">
              <a:rPr lang="en-CA"/>
              <a:pPr/>
              <a:t>26</a:t>
            </a:fld>
            <a:endParaRPr lang="en-CA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592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A574-06C5-4ADE-A3C6-DBDD66092E29}" type="slidenum">
              <a:rPr lang="en-CA"/>
              <a:pPr/>
              <a:t>27</a:t>
            </a:fld>
            <a:endParaRPr lang="en-CA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231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9CF18-3CAA-4EF1-A089-3CE0444A64A9}" type="slidenum">
              <a:rPr lang="en-CA"/>
              <a:pPr/>
              <a:t>28</a:t>
            </a:fld>
            <a:endParaRPr lang="en-CA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914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B6491-AB08-45F4-86F0-4E234284F665}" type="slidenum">
              <a:rPr lang="en-CA"/>
              <a:pPr/>
              <a:t>29</a:t>
            </a:fld>
            <a:endParaRPr lang="en-CA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6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38E32-E4C6-4227-9B8D-04EFEA3B17E2}" type="slidenum">
              <a:rPr lang="en-CA"/>
              <a:pPr/>
              <a:t>3</a:t>
            </a:fld>
            <a:endParaRPr lang="en-CA"/>
          </a:p>
        </p:txBody>
      </p:sp>
      <p:sp>
        <p:nvSpPr>
          <p:cNvPr id="67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90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3E76A-C517-4454-B2C6-A8D833BE6EAD}" type="slidenum">
              <a:rPr lang="en-CA"/>
              <a:pPr/>
              <a:t>30</a:t>
            </a:fld>
            <a:endParaRPr lang="en-CA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826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18AA4-4E83-44F0-B89A-3B16D9A207AF}" type="slidenum">
              <a:rPr lang="en-CA"/>
              <a:pPr/>
              <a:t>31</a:t>
            </a:fld>
            <a:endParaRPr lang="en-CA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046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38D18-407B-4EBA-963C-8B8EFC098BBB}" type="slidenum">
              <a:rPr lang="en-CA"/>
              <a:pPr/>
              <a:t>32</a:t>
            </a:fld>
            <a:endParaRPr lang="en-CA"/>
          </a:p>
        </p:txBody>
      </p:sp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A78FC4-6D0F-4EF9-8D44-8C05423EC371}" type="slidenum">
              <a:rPr lang="en-CA"/>
              <a:pPr/>
              <a:t>33</a:t>
            </a:fld>
            <a:endParaRPr lang="en-CA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654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295F1-C1A1-4BFB-878C-AC284CCEA973}" type="slidenum">
              <a:rPr lang="en-CA"/>
              <a:pPr/>
              <a:t>34</a:t>
            </a:fld>
            <a:endParaRPr lang="en-CA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577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B83B8-B3D1-4744-9FA8-EA448512B3EB}" type="slidenum">
              <a:rPr lang="en-CA"/>
              <a:pPr/>
              <a:t>35</a:t>
            </a:fld>
            <a:endParaRPr lang="en-CA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076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DB849-6F13-44CC-85BF-6EC79A0FB7B0}" type="slidenum">
              <a:rPr lang="en-CA"/>
              <a:pPr/>
              <a:t>36</a:t>
            </a:fld>
            <a:endParaRPr lang="en-CA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49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DC038-D30E-49BA-B86B-0EE82F54901D}" type="slidenum">
              <a:rPr lang="en-CA"/>
              <a:pPr/>
              <a:t>37</a:t>
            </a:fld>
            <a:endParaRPr lang="en-CA"/>
          </a:p>
        </p:txBody>
      </p:sp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035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29A40-2094-43CD-A239-E3A074DC23CC}" type="slidenum">
              <a:rPr lang="en-CA"/>
              <a:pPr/>
              <a:t>38</a:t>
            </a:fld>
            <a:endParaRPr lang="en-CA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095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123B6B-C06D-4791-A4E9-F7E245AFA0E3}" type="slidenum">
              <a:rPr lang="en-CA"/>
              <a:pPr/>
              <a:t>39</a:t>
            </a:fld>
            <a:endParaRPr lang="en-CA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83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71334-1BF6-4C33-B051-D9EBA58BA0B8}" type="slidenum">
              <a:rPr lang="en-CA"/>
              <a:pPr/>
              <a:t>4</a:t>
            </a:fld>
            <a:endParaRPr lang="en-CA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897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12613-E444-4DEF-A75D-4E15347D84E0}" type="slidenum">
              <a:rPr lang="en-CA"/>
              <a:pPr/>
              <a:t>40</a:t>
            </a:fld>
            <a:endParaRPr lang="en-CA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43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2A833-B786-4CB8-8176-97641189902C}" type="slidenum">
              <a:rPr lang="en-CA"/>
              <a:pPr/>
              <a:t>41</a:t>
            </a:fld>
            <a:endParaRPr lang="en-CA"/>
          </a:p>
        </p:txBody>
      </p:sp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138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EFC17-0FDA-46C1-A469-70A80FBAE649}" type="slidenum">
              <a:rPr lang="en-CA"/>
              <a:pPr/>
              <a:t>42</a:t>
            </a:fld>
            <a:endParaRPr lang="en-CA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280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4E7B5-0A35-4B04-9F61-F4C895868126}" type="slidenum">
              <a:rPr lang="en-CA"/>
              <a:pPr/>
              <a:t>43</a:t>
            </a:fld>
            <a:endParaRPr lang="en-CA"/>
          </a:p>
        </p:txBody>
      </p:sp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0435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70E1E-DDBB-43B1-8940-7F97F7F0BDEA}" type="slidenum">
              <a:rPr lang="en-CA"/>
              <a:pPr/>
              <a:t>44</a:t>
            </a:fld>
            <a:endParaRPr lang="en-CA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353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9FAE0-35D1-4049-B7B8-A87D26C0613B}" type="slidenum">
              <a:rPr lang="en-CA"/>
              <a:pPr/>
              <a:t>45</a:t>
            </a:fld>
            <a:endParaRPr lang="en-CA"/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032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C4055-1D21-40EC-B005-3616E6CAD5E9}" type="slidenum">
              <a:rPr lang="en-CA"/>
              <a:pPr/>
              <a:t>46</a:t>
            </a:fld>
            <a:endParaRPr lang="en-CA"/>
          </a:p>
        </p:txBody>
      </p:sp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0629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AC9C23-CC98-42EA-9709-3856FB687606}" type="slidenum">
              <a:rPr lang="en-CA"/>
              <a:pPr/>
              <a:t>47</a:t>
            </a:fld>
            <a:endParaRPr lang="en-CA"/>
          </a:p>
        </p:txBody>
      </p:sp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2 Slide 22</a:t>
            </a:r>
          </a:p>
          <a:p>
            <a:r>
              <a:rPr lang="en-US" sz="1800" dirty="0" smtClean="0"/>
              <a:t>For every project located in 'Stafford', list the project number, the controlling department number, and the department manager's last name, address, and birthdate.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34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D51A3-DFFA-4B0D-863C-2E4391F8BABD}" type="slidenum">
              <a:rPr lang="en-CA"/>
              <a:pPr/>
              <a:t>48</a:t>
            </a:fld>
            <a:endParaRPr lang="en-CA"/>
          </a:p>
        </p:txBody>
      </p:sp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5305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02E0C-3D26-4D40-A788-7F8B4D3D4DE5}" type="slidenum">
              <a:rPr lang="en-CA"/>
              <a:pPr/>
              <a:t>49</a:t>
            </a:fld>
            <a:endParaRPr lang="en-CA"/>
          </a:p>
        </p:txBody>
      </p:sp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96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422A3-C447-4A73-88CE-D6DB309CBC2A}" type="slidenum">
              <a:rPr lang="en-CA"/>
              <a:pPr/>
              <a:t>5</a:t>
            </a:fld>
            <a:endParaRPr lang="en-CA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2868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CE36-BB93-4060-8BF0-112B88072911}" type="slidenum">
              <a:rPr lang="en-CA"/>
              <a:pPr/>
              <a:t>50</a:t>
            </a:fld>
            <a:endParaRPr lang="en-CA"/>
          </a:p>
        </p:txBody>
      </p:sp>
      <p:sp>
        <p:nvSpPr>
          <p:cNvPr id="76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026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D2CE8-7C05-4F85-B258-6809589EF96F}" type="slidenum">
              <a:rPr lang="en-CA"/>
              <a:pPr/>
              <a:t>51</a:t>
            </a:fld>
            <a:endParaRPr lang="en-CA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4567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BB47C-21D2-420F-A38D-07C6D2E85216}" type="slidenum">
              <a:rPr lang="en-CA"/>
              <a:pPr/>
              <a:t>52</a:t>
            </a:fld>
            <a:endParaRPr lang="en-CA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7227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E1C5A-CCDC-4E19-8B23-CDF1CD751149}" type="slidenum">
              <a:rPr lang="en-CA"/>
              <a:pPr/>
              <a:t>53</a:t>
            </a:fld>
            <a:endParaRPr lang="en-CA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698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75DEB8-4247-4542-8F00-B2A4F9A10E64}" type="slidenum">
              <a:rPr lang="en-CA"/>
              <a:pPr/>
              <a:t>54</a:t>
            </a:fld>
            <a:endParaRPr lang="en-CA"/>
          </a:p>
        </p:txBody>
      </p:sp>
      <p:sp>
        <p:nvSpPr>
          <p:cNvPr id="76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8667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D7BC0-25CD-4718-A9D8-984EDC30B66D}" type="slidenum">
              <a:rPr lang="en-CA"/>
              <a:pPr/>
              <a:t>55</a:t>
            </a:fld>
            <a:endParaRPr lang="en-CA"/>
          </a:p>
        </p:txBody>
      </p:sp>
      <p:sp>
        <p:nvSpPr>
          <p:cNvPr id="77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6185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6802A-2DAD-45EE-80FA-963225CFB16B}" type="slidenum">
              <a:rPr lang="en-CA"/>
              <a:pPr/>
              <a:t>56</a:t>
            </a:fld>
            <a:endParaRPr lang="en-CA"/>
          </a:p>
        </p:txBody>
      </p:sp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450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317C1-F7E0-4A6D-B28C-34FB7C9D4726}" type="slidenum">
              <a:rPr lang="en-CA"/>
              <a:pPr/>
              <a:t>57</a:t>
            </a:fld>
            <a:endParaRPr lang="en-CA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087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0680A4-9158-458D-8F7A-839228BDCF3B}" type="slidenum">
              <a:rPr lang="en-CA"/>
              <a:pPr/>
              <a:t>58</a:t>
            </a:fld>
            <a:endParaRPr lang="en-CA"/>
          </a:p>
        </p:txBody>
      </p:sp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5672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4DCA8-C076-49A1-A7A5-72AF86741FE4}" type="slidenum">
              <a:rPr lang="en-CA"/>
              <a:pPr/>
              <a:t>59</a:t>
            </a:fld>
            <a:endParaRPr lang="en-CA"/>
          </a:p>
        </p:txBody>
      </p:sp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17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A2825-137E-4273-89A2-90735753D383}" type="slidenum">
              <a:rPr lang="en-CA"/>
              <a:pPr/>
              <a:t>6</a:t>
            </a:fld>
            <a:endParaRPr lang="en-CA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234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892CDE-2A4D-4E0F-A30A-E096687A917A}" type="slidenum">
              <a:rPr lang="en-CA"/>
              <a:pPr/>
              <a:t>60</a:t>
            </a:fld>
            <a:endParaRPr lang="en-CA"/>
          </a:p>
        </p:txBody>
      </p:sp>
      <p:sp>
        <p:nvSpPr>
          <p:cNvPr id="78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0666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06A036-95C5-46E0-9A0D-C96E658BE319}" type="slidenum">
              <a:rPr lang="en-CA"/>
              <a:pPr/>
              <a:t>61</a:t>
            </a:fld>
            <a:endParaRPr lang="en-CA"/>
          </a:p>
        </p:txBody>
      </p:sp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ORDER BY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D.Dname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1800" b="1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DESC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E.Lname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1800" b="1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ASC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lang="en-US" sz="1800" b="0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E.Fname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1800" b="1" i="0" u="none" strike="noStrike" kern="1200" baseline="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2036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30886-41A1-4A02-BD9A-9BC02749C38E}" type="slidenum">
              <a:rPr lang="en-CA"/>
              <a:pPr/>
              <a:t>62</a:t>
            </a:fld>
            <a:endParaRPr lang="en-CA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947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DFC0C-F0F6-4EC6-81E6-5FBAC897076C}" type="slidenum">
              <a:rPr lang="en-CA"/>
              <a:pPr/>
              <a:t>63</a:t>
            </a:fld>
            <a:endParaRPr lang="en-CA"/>
          </a:p>
        </p:txBody>
      </p:sp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1883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20BC7-8B34-43A4-852D-9C7E193D30A6}" type="slidenum">
              <a:rPr lang="en-CA"/>
              <a:pPr/>
              <a:t>64</a:t>
            </a:fld>
            <a:endParaRPr lang="en-CA"/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6833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2E565-A84B-434F-B3D4-357753B24273}" type="slidenum">
              <a:rPr lang="en-CA"/>
              <a:pPr/>
              <a:t>65</a:t>
            </a:fld>
            <a:endParaRPr lang="en-CA"/>
          </a:p>
        </p:txBody>
      </p:sp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3986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9E44F-38E7-450F-AA08-8D890A6B951D}" type="slidenum">
              <a:rPr lang="en-CA"/>
              <a:pPr/>
              <a:t>66</a:t>
            </a:fld>
            <a:endParaRPr lang="en-CA"/>
          </a:p>
        </p:txBody>
      </p:sp>
      <p:sp>
        <p:nvSpPr>
          <p:cNvPr id="79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073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AC4E1-A7D4-4DE5-8392-A7959F9522B2}" type="slidenum">
              <a:rPr lang="en-CA"/>
              <a:pPr/>
              <a:t>67</a:t>
            </a:fld>
            <a:endParaRPr lang="en-CA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2031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1B2CA-24F3-4E82-838D-14956FFC3A43}" type="slidenum">
              <a:rPr lang="en-CA"/>
              <a:pPr/>
              <a:t>68</a:t>
            </a:fld>
            <a:endParaRPr lang="en-CA"/>
          </a:p>
        </p:txBody>
      </p:sp>
      <p:sp>
        <p:nvSpPr>
          <p:cNvPr id="79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824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41281-A3B5-4F91-811E-1400B9FB2946}" type="slidenum">
              <a:rPr lang="en-CA"/>
              <a:pPr/>
              <a:t>69</a:t>
            </a:fld>
            <a:endParaRPr lang="en-CA"/>
          </a:p>
        </p:txBody>
      </p:sp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69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2F546-F0C3-48B1-AED5-3B1A66C0C0F7}" type="slidenum">
              <a:rPr lang="en-CA"/>
              <a:pPr/>
              <a:t>7</a:t>
            </a:fld>
            <a:endParaRPr lang="en-CA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1078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400A3-4112-492B-B189-06AF2C0DEE6E}" type="slidenum">
              <a:rPr lang="en-CA"/>
              <a:pPr/>
              <a:t>70</a:t>
            </a:fld>
            <a:endParaRPr lang="en-CA"/>
          </a:p>
        </p:txBody>
      </p:sp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2189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17212E-9644-4DF6-BEF2-D0DE73FF1AAB}" type="slidenum">
              <a:rPr lang="en-CA"/>
              <a:pPr/>
              <a:t>71</a:t>
            </a:fld>
            <a:endParaRPr lang="en-CA"/>
          </a:p>
        </p:txBody>
      </p:sp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511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E6A31-94F9-4126-BE5C-18294B0BB60D}" type="slidenum">
              <a:rPr lang="en-CA"/>
              <a:pPr/>
              <a:t>72</a:t>
            </a:fld>
            <a:endParaRPr lang="en-CA"/>
          </a:p>
        </p:txBody>
      </p:sp>
      <p:sp>
        <p:nvSpPr>
          <p:cNvPr id="80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3241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DFF1B-E147-499C-A6DE-CA71EC4D4077}" type="slidenum">
              <a:rPr lang="en-CA"/>
              <a:pPr/>
              <a:t>73</a:t>
            </a:fld>
            <a:endParaRPr lang="en-CA"/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3233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078FF-8767-49CC-9969-3AEBDC36830F}" type="slidenum">
              <a:rPr lang="en-CA"/>
              <a:pPr/>
              <a:t>74</a:t>
            </a:fld>
            <a:endParaRPr lang="en-CA"/>
          </a:p>
        </p:txBody>
      </p:sp>
      <p:sp>
        <p:nvSpPr>
          <p:cNvPr id="80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9186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9C683-FA8F-47BA-88F8-B952A741F2F7}" type="slidenum">
              <a:rPr lang="en-CA"/>
              <a:pPr/>
              <a:t>75</a:t>
            </a:fld>
            <a:endParaRPr lang="en-CA"/>
          </a:p>
        </p:txBody>
      </p:sp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31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852F4-B668-49CC-B670-968DE3A0C650}" type="slidenum">
              <a:rPr lang="en-CA"/>
              <a:pPr/>
              <a:t>8</a:t>
            </a:fld>
            <a:endParaRPr lang="en-CA"/>
          </a:p>
        </p:txBody>
      </p:sp>
      <p:sp>
        <p:nvSpPr>
          <p:cNvPr id="68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7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3B9EF-82F7-4CF0-BEAB-162AF3C3BF63}" type="slidenum">
              <a:rPr lang="en-CA"/>
              <a:pPr/>
              <a:t>9</a:t>
            </a:fld>
            <a:endParaRPr lang="en-CA"/>
          </a:p>
        </p:txBody>
      </p:sp>
      <p:sp>
        <p:nvSpPr>
          <p:cNvPr id="68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BF6F3101-5255-4791-9CF4-76821B2957B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3286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9751D65B-62F7-441A-98AE-5E1B533CDA6B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2950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17FC0A08-D6D9-43B2-B6F2-E6BCE7119926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923449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74968000-31CB-4B45-BE0D-73C6B34CDE0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092220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F2DF4DE9-3FE4-4D6E-A031-0A27ECAB918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95831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BED389A2-490C-4913-B3BF-0556A74B1A23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21101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DEA70BFE-6650-4007-BDF8-DEF561CF3A43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58416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65F18437-0785-4C83-ACE3-137DD521981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71068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C7D9B266-0FAD-4D72-837A-821EDA23DDC3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434332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8- </a:t>
            </a:r>
            <a:fld id="{F2F77484-E5E0-4110-A9FD-4DFF8377B1B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972716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/>
              <a:t>Slide 8- </a:t>
            </a:r>
            <a:fld id="{ECC4EBDD-6CEC-49E2-A37E-87E666460600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</a:t>
            </a:r>
            <a:r>
              <a:rPr lang="en-US" sz="90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81F761A-7791-4BC7-B57A-7052C1CDDB56}" type="slidenum">
              <a:rPr lang="en-US"/>
              <a:pPr/>
              <a:t>1</a:t>
            </a:fld>
            <a:endParaRPr lang="en-CA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B847CB4-F9B6-466B-AB58-16AE09EC343B}" type="slidenum">
              <a:rPr lang="en-US"/>
              <a:pPr/>
              <a:t>10</a:t>
            </a:fld>
            <a:endParaRPr lang="en-CA"/>
          </a:p>
        </p:txBody>
      </p:sp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REFERENTIAL INTEGRITY OPTIONS</a:t>
            </a:r>
          </a:p>
        </p:txBody>
      </p:sp>
      <p:sp>
        <p:nvSpPr>
          <p:cNvPr id="684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300"/>
              <a:t>We can specify RESTRICT, CASCADE, SET NULL or SET DEFAULT on referential integrity constraints (foreign keys)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CREATE TABLE DEPT (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 DNAME		VARCHAR(10)	NOT NULL,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DNUMBER		INTEGER		NOT NULL,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MGRSSN		CHAR(9),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MGRSTARTDATE	CHAR(9),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PRIMARY KEY (DNUMBER),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UNIQUE (DNAME),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	FOREIGN KEY (MGRSSN) REFERENCES EMP</a:t>
            </a:r>
            <a:b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b="1">
                <a:solidFill>
                  <a:srgbClr val="990033"/>
                </a:solidFill>
                <a:latin typeface="Courier New" panose="02070309020205020404" pitchFamily="49" charset="0"/>
              </a:rPr>
              <a:t>ON DELETE SET DEFAULT ON UPDATE CASCADE);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80A459C-B53D-4E4E-9D3A-78FB176FD942}" type="slidenum">
              <a:rPr lang="en-US"/>
              <a:pPr/>
              <a:t>11</a:t>
            </a:fld>
            <a:endParaRPr lang="en-CA"/>
          </a:p>
        </p:txBody>
      </p:sp>
      <p:sp>
        <p:nvSpPr>
          <p:cNvPr id="68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REFERENTIAL INTEGRITY OPTIONS (continued)</a:t>
            </a:r>
          </a:p>
        </p:txBody>
      </p:sp>
      <p:sp>
        <p:nvSpPr>
          <p:cNvPr id="6860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CREATE TABLE EMP(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ENAME		VARCHAR(30)	NOT NULL,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ESSN		CHAR(9),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BDATE		DATE,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DNO		INTEGER  DEFAULT 1,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SUPERSSN	CHAR(9),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PRIMARY KEY (ESSN),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FOREIGN KEY (DNO) REFERENCES DEPT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ON DELETE SET DEFAULT ON UPDATE  CASCADE,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FOREIGN KEY (SUPERSSN) REFERENCES EMP ON DELETE SET NULL ON UPDATE CASCADE);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CEEE998-C2CE-4AA7-B9D2-1A197A68174E}" type="slidenum">
              <a:rPr lang="en-US"/>
              <a:pPr/>
              <a:t>12</a:t>
            </a:fld>
            <a:endParaRPr lang="en-CA"/>
          </a:p>
        </p:txBody>
      </p:sp>
      <p:sp>
        <p:nvSpPr>
          <p:cNvPr id="6881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Data Types in SQL2 and SQL-99</a:t>
            </a:r>
          </a:p>
        </p:txBody>
      </p:sp>
      <p:sp>
        <p:nvSpPr>
          <p:cNvPr id="68813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00"/>
              <a:t>Has DATE, TIME, and TIMESTAMP data types</a:t>
            </a:r>
          </a:p>
          <a:p>
            <a:r>
              <a:rPr lang="en-US" sz="2400" b="1"/>
              <a:t>DATE:</a:t>
            </a:r>
          </a:p>
          <a:p>
            <a:pPr lvl="1"/>
            <a:r>
              <a:rPr lang="en-US" sz="2200"/>
              <a:t>Made up of year-month-day in the format yyyy-mm-dd</a:t>
            </a:r>
          </a:p>
          <a:p>
            <a:r>
              <a:rPr lang="en-US" sz="2400" b="1"/>
              <a:t>TIME:</a:t>
            </a:r>
          </a:p>
          <a:p>
            <a:pPr lvl="1"/>
            <a:r>
              <a:rPr lang="en-US" sz="2200"/>
              <a:t>Made up of hour:minute:second in the format hh:mm:ss</a:t>
            </a:r>
          </a:p>
          <a:p>
            <a:r>
              <a:rPr lang="en-US" sz="2400" b="1"/>
              <a:t>TIME(i):</a:t>
            </a:r>
          </a:p>
          <a:p>
            <a:pPr lvl="1"/>
            <a:r>
              <a:rPr lang="en-US" sz="2200"/>
              <a:t>Made up of hour:minute:second plus i additional digits specifying fractions of a second</a:t>
            </a:r>
          </a:p>
          <a:p>
            <a:pPr lvl="1"/>
            <a:r>
              <a:rPr lang="en-US" sz="2200"/>
              <a:t>format is hh:mm:ss:ii...i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725A279-9D44-4E82-AB5D-250A9DD7A829}" type="slidenum">
              <a:rPr lang="en-US"/>
              <a:pPr/>
              <a:t>13</a:t>
            </a:fld>
            <a:endParaRPr lang="en-CA"/>
          </a:p>
        </p:txBody>
      </p:sp>
      <p:sp>
        <p:nvSpPr>
          <p:cNvPr id="690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Data Types in SQL2 and SQL-99 (contd.)</a:t>
            </a:r>
          </a:p>
        </p:txBody>
      </p:sp>
      <p:sp>
        <p:nvSpPr>
          <p:cNvPr id="69018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TIMESTAMP:</a:t>
            </a:r>
          </a:p>
          <a:p>
            <a:pPr lvl="1"/>
            <a:r>
              <a:rPr lang="en-US"/>
              <a:t>Has both DATE and TIME components</a:t>
            </a:r>
          </a:p>
          <a:p>
            <a:r>
              <a:rPr lang="en-US" b="1"/>
              <a:t>INTERVAL:</a:t>
            </a:r>
          </a:p>
          <a:p>
            <a:pPr lvl="1"/>
            <a:r>
              <a:rPr lang="en-US"/>
              <a:t>Specifies a relative value rather than an absolute value</a:t>
            </a:r>
          </a:p>
          <a:p>
            <a:pPr lvl="1"/>
            <a:r>
              <a:rPr lang="en-US"/>
              <a:t>Can be DAY/TIME intervals or YEAR/MONTH intervals</a:t>
            </a:r>
          </a:p>
          <a:p>
            <a:pPr lvl="1"/>
            <a:r>
              <a:rPr lang="en-US"/>
              <a:t>Can be positive or negative when added to or subtracted from an absolute value, the result is an absolute value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4E32776F-84D4-4C1D-B580-D251872B4705}" type="slidenum">
              <a:rPr lang="en-US"/>
              <a:pPr/>
              <a:t>14</a:t>
            </a:fld>
            <a:endParaRPr lang="en-CA"/>
          </a:p>
        </p:txBody>
      </p:sp>
      <p:sp>
        <p:nvSpPr>
          <p:cNvPr id="692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Retrieval Queries in SQL</a:t>
            </a:r>
          </a:p>
        </p:txBody>
      </p:sp>
      <p:sp>
        <p:nvSpPr>
          <p:cNvPr id="6922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SQL has one basic statement for retrieving information from a database; the </a:t>
            </a:r>
            <a:r>
              <a:rPr lang="en-US" sz="2400" b="1"/>
              <a:t>SELECT</a:t>
            </a:r>
            <a:r>
              <a:rPr lang="en-US" sz="2400"/>
              <a:t> statement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This is </a:t>
            </a:r>
            <a:r>
              <a:rPr lang="en-US" sz="2200" i="1"/>
              <a:t>not the same as</a:t>
            </a:r>
            <a:r>
              <a:rPr lang="en-US" sz="2200"/>
              <a:t> the SELECT operation of the relational algebra</a:t>
            </a:r>
          </a:p>
          <a:p>
            <a:pPr>
              <a:lnSpc>
                <a:spcPct val="90000"/>
              </a:lnSpc>
            </a:pPr>
            <a:r>
              <a:rPr lang="en-US" sz="2400"/>
              <a:t>Important distinction between SQL and the formal relational model: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SQL allows a table (relation) to have two or more tuples that are identical in all their attribute values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Hence, an SQL relation (table) is  a </a:t>
            </a:r>
            <a:r>
              <a:rPr lang="en-US" sz="2200" b="1"/>
              <a:t>multi-set</a:t>
            </a:r>
            <a:r>
              <a:rPr lang="en-US" sz="2200"/>
              <a:t>  (sometimes called a </a:t>
            </a:r>
            <a:r>
              <a:rPr lang="en-US" sz="2200" b="1"/>
              <a:t>bag</a:t>
            </a:r>
            <a:r>
              <a:rPr lang="en-US" sz="2200"/>
              <a:t>) of tuples; it is </a:t>
            </a:r>
            <a:r>
              <a:rPr lang="en-US" sz="2200" i="1"/>
              <a:t>not</a:t>
            </a:r>
            <a:r>
              <a:rPr lang="en-US" sz="2200"/>
              <a:t>  a set of tuples</a:t>
            </a:r>
          </a:p>
          <a:p>
            <a:pPr>
              <a:lnSpc>
                <a:spcPct val="90000"/>
              </a:lnSpc>
            </a:pPr>
            <a:r>
              <a:rPr lang="en-US" sz="2400"/>
              <a:t>SQL relations can be constrained to be sets by specifying PRIMARY KEY or UNIQUE attributes, or by using the DISTINCT option in a query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27E3AC4-DB16-486F-BB67-2AB289861C13}" type="slidenum">
              <a:rPr lang="en-US"/>
              <a:pPr/>
              <a:t>15</a:t>
            </a:fld>
            <a:endParaRPr lang="en-CA"/>
          </a:p>
        </p:txBody>
      </p:sp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Retrieval Queries in SQL (contd.)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/>
              <a:t>bag</a:t>
            </a:r>
            <a:r>
              <a:rPr lang="en-US"/>
              <a:t> or </a:t>
            </a:r>
            <a:r>
              <a:rPr lang="en-US" b="1"/>
              <a:t>multi-set</a:t>
            </a:r>
            <a:r>
              <a:rPr lang="en-US"/>
              <a:t> is like a set, but an element may appear more than once.</a:t>
            </a:r>
          </a:p>
          <a:p>
            <a:pPr lvl="1"/>
            <a:r>
              <a:rPr lang="en-US"/>
              <a:t>Example: {A, B, C, A} is a bag.  {A, B, C} is also a bag that also is a set.</a:t>
            </a:r>
          </a:p>
          <a:p>
            <a:pPr lvl="1"/>
            <a:r>
              <a:rPr lang="en-US"/>
              <a:t>Bags also resemble lists, but the order is irrelevant in a bag.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{A, B, A} = {B, A, A} as bags</a:t>
            </a:r>
          </a:p>
          <a:p>
            <a:pPr lvl="1"/>
            <a:r>
              <a:rPr lang="en-US"/>
              <a:t>However, [A, B, A] is not equal to [B, A, A] as lists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330B255-A226-4F4A-910D-2E965B294F26}" type="slidenum">
              <a:rPr lang="en-US"/>
              <a:pPr/>
              <a:t>16</a:t>
            </a:fld>
            <a:endParaRPr lang="en-CA"/>
          </a:p>
        </p:txBody>
      </p:sp>
      <p:sp>
        <p:nvSpPr>
          <p:cNvPr id="6942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Retrieval Queries in SQL (contd.)</a:t>
            </a:r>
          </a:p>
        </p:txBody>
      </p:sp>
      <p:sp>
        <p:nvSpPr>
          <p:cNvPr id="6942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Basic form of the SQL SELECT statement is called a </a:t>
            </a:r>
            <a:r>
              <a:rPr lang="en-US" sz="2400" i="1"/>
              <a:t>mapping</a:t>
            </a:r>
            <a:r>
              <a:rPr lang="en-US" sz="2400"/>
              <a:t> or a SELECT-FROM-WHERE </a:t>
            </a:r>
            <a:r>
              <a:rPr lang="en-US" sz="2400" i="1"/>
              <a:t>block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/>
              <a:t>SELECT</a:t>
            </a:r>
            <a:r>
              <a:rPr lang="en-US" sz="2400"/>
              <a:t> 	&lt;attribute list&gt;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	</a:t>
            </a:r>
            <a:r>
              <a:rPr lang="en-US" sz="2400" b="1"/>
              <a:t>FROM</a:t>
            </a:r>
            <a:r>
              <a:rPr lang="en-US" sz="2400"/>
              <a:t> 	&lt;table list&gt;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	</a:t>
            </a:r>
            <a:r>
              <a:rPr lang="en-US" sz="2400" b="1"/>
              <a:t>WHERE</a:t>
            </a:r>
            <a:r>
              <a:rPr lang="en-US" sz="2400"/>
              <a:t>	&lt;condition&gt;</a:t>
            </a:r>
          </a:p>
          <a:p>
            <a:pPr lvl="1">
              <a:lnSpc>
                <a:spcPct val="80000"/>
              </a:lnSpc>
            </a:pPr>
            <a:endParaRPr lang="en-US" sz="2200"/>
          </a:p>
          <a:p>
            <a:pPr lvl="1">
              <a:lnSpc>
                <a:spcPct val="80000"/>
              </a:lnSpc>
            </a:pPr>
            <a:r>
              <a:rPr lang="en-US" sz="2200"/>
              <a:t>&lt;attribute list&gt; is a list of attribute names whose values are to be retrieved by the query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&lt;table list&gt; is a list of the relation names required to process the query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&lt;condition&gt; is a conditional (Boolean) expression that identifies the tuples to be retrieved by the query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8941971-975A-4F76-9BCC-F6763BEFED72}" type="slidenum">
              <a:rPr lang="en-US"/>
              <a:pPr/>
              <a:t>17</a:t>
            </a:fld>
            <a:endParaRPr lang="en-CA"/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Relational Database Schema--Figure 5.5  </a:t>
            </a:r>
          </a:p>
        </p:txBody>
      </p:sp>
      <p:pic>
        <p:nvPicPr>
          <p:cNvPr id="696323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0250" y="1598613"/>
            <a:ext cx="7575550" cy="4802187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558ADE5C-C92C-4AAD-ACDC-79A70D27AB1F}" type="slidenum">
              <a:rPr lang="en-US"/>
              <a:pPr/>
              <a:t>18</a:t>
            </a:fld>
            <a:endParaRPr lang="en-CA"/>
          </a:p>
        </p:txBody>
      </p:sp>
      <p:sp>
        <p:nvSpPr>
          <p:cNvPr id="69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7696200" cy="763587"/>
          </a:xfrm>
        </p:spPr>
        <p:txBody>
          <a:bodyPr anchor="t"/>
          <a:lstStyle/>
          <a:p>
            <a:r>
              <a:rPr lang="en-US" sz="3200"/>
              <a:t>Populated Database--Fig.5.6</a:t>
            </a:r>
          </a:p>
        </p:txBody>
      </p:sp>
      <p:pic>
        <p:nvPicPr>
          <p:cNvPr id="698371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600200"/>
            <a:ext cx="4832350" cy="4876800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491758D6-C0E6-4CA9-87E1-6D011D0ED3E1}" type="slidenum">
              <a:rPr lang="en-US"/>
              <a:pPr/>
              <a:t>19</a:t>
            </a:fld>
            <a:endParaRPr lang="en-CA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SQL Queries</a:t>
            </a:r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 SQL queries correspond to using the following operations of the relational algebra:</a:t>
            </a:r>
          </a:p>
          <a:p>
            <a:pPr lvl="1"/>
            <a:r>
              <a:rPr lang="en-US"/>
              <a:t>SELECT</a:t>
            </a:r>
          </a:p>
          <a:p>
            <a:pPr lvl="1"/>
            <a:r>
              <a:rPr lang="en-US"/>
              <a:t>PROJECT</a:t>
            </a:r>
          </a:p>
          <a:p>
            <a:pPr lvl="1"/>
            <a:r>
              <a:rPr lang="en-US"/>
              <a:t>JOIN</a:t>
            </a:r>
          </a:p>
          <a:p>
            <a:r>
              <a:rPr lang="en-US"/>
              <a:t>All subsequent examples use the COMPANY database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© 2007 </a:t>
            </a:r>
            <a:r>
              <a:rPr 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811010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8</a:t>
            </a:r>
          </a:p>
        </p:txBody>
      </p:sp>
      <p:sp>
        <p:nvSpPr>
          <p:cNvPr id="811011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SQL-99: SchemaDefinition, Constraints, and Queries and Views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800532D4-F3E8-4E7C-896B-680D4DB92E73}" type="slidenum">
              <a:rPr lang="en-US"/>
              <a:pPr/>
              <a:t>20</a:t>
            </a:fld>
            <a:endParaRPr lang="en-CA"/>
          </a:p>
        </p:txBody>
      </p:sp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SQL Queries (contd.)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Example of a simple query on one  relation</a:t>
            </a:r>
          </a:p>
          <a:p>
            <a:pPr>
              <a:lnSpc>
                <a:spcPct val="80000"/>
              </a:lnSpc>
            </a:pPr>
            <a:r>
              <a:rPr lang="en-US" sz="2400"/>
              <a:t>Query 0: Retrieve the birthdate and address of the employee whose name is 'John B. Smith'.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Q0:	SELECT 	BDATE, ADDRESS</a:t>
            </a:r>
            <a:br>
              <a:rPr lang="en-US" sz="2200"/>
            </a:br>
            <a:r>
              <a:rPr lang="en-US" sz="2200"/>
              <a:t>	FROM 		EMPLOYEE</a:t>
            </a:r>
            <a:br>
              <a:rPr lang="en-US" sz="2200"/>
            </a:br>
            <a:r>
              <a:rPr lang="en-US" sz="2200"/>
              <a:t>	WHERE	FNAME='John' AND MINIT='B’</a:t>
            </a:r>
            <a:br>
              <a:rPr lang="en-US" sz="2200"/>
            </a:br>
            <a:r>
              <a:rPr lang="en-US" sz="2200"/>
              <a:t>  AND 		LNAME='Smith’</a:t>
            </a:r>
            <a:br>
              <a:rPr lang="en-US" sz="2200"/>
            </a:br>
            <a:endParaRPr lang="en-US" sz="2200"/>
          </a:p>
          <a:p>
            <a:pPr lvl="1">
              <a:lnSpc>
                <a:spcPct val="80000"/>
              </a:lnSpc>
            </a:pPr>
            <a:r>
              <a:rPr lang="en-US" sz="2200"/>
              <a:t>Similar to a SELECT-PROJECT pair of relational algebra operations: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SELECT-clause specifies the projection attributes and the WHERE-clause specifies the selection condition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However, the result of the query may contain  duplicate tuples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27598BA6-4CA8-4EF0-BC06-9538C6D5E8EA}" type="slidenum">
              <a:rPr lang="en-US"/>
              <a:pPr/>
              <a:t>21</a:t>
            </a:fld>
            <a:endParaRPr lang="en-CA"/>
          </a:p>
        </p:txBody>
      </p:sp>
      <p:sp>
        <p:nvSpPr>
          <p:cNvPr id="702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SQL Queries (contd.)</a:t>
            </a:r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Query 1: Retrieve the name and address of all employees who work for the 'Research' department.</a:t>
            </a:r>
            <a:br>
              <a:rPr lang="en-US" sz="2400"/>
            </a:br>
            <a:endParaRPr lang="en-US" sz="24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/>
              <a:t>Q1:	SELECT	FNAME, LNAME, ADDRESS</a:t>
            </a:r>
            <a:br>
              <a:rPr lang="en-US" sz="2200"/>
            </a:br>
            <a:r>
              <a:rPr lang="en-US" sz="2200"/>
              <a:t>	FROM 		EMPLOYEE, DEPARTMENT</a:t>
            </a:r>
            <a:br>
              <a:rPr lang="en-US" sz="2200"/>
            </a:br>
            <a:r>
              <a:rPr lang="en-US" sz="2200"/>
              <a:t>	WHERE	DNAME='Research' AND DNUMBER=DNO</a:t>
            </a:r>
            <a:br>
              <a:rPr lang="en-US" sz="2200"/>
            </a:br>
            <a:endParaRPr lang="en-US" sz="2200"/>
          </a:p>
          <a:p>
            <a:pPr lvl="1">
              <a:lnSpc>
                <a:spcPct val="90000"/>
              </a:lnSpc>
            </a:pPr>
            <a:r>
              <a:rPr lang="en-US" sz="2200"/>
              <a:t>Similar to a SELECT-PROJECT-JOIN sequence of relational algebra operations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(DNAME='Research') is a selection condition  (corresponds to a SELECT operation in relational algebra)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(DNUMBER=DNO) is a join condition (corresponds to a JOIN operation in relational algebra)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9CCC341-5BED-4389-8975-E92EDB026083}" type="slidenum">
              <a:rPr lang="en-US"/>
              <a:pPr/>
              <a:t>22</a:t>
            </a:fld>
            <a:endParaRPr lang="en-CA"/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SQL Queries (contd.)</a:t>
            </a:r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Query 2: For every project located in 'Stafford', list the project number, the controlling department number, and the department manager's last name, address, and birthdate.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dirty="0">
                <a:solidFill>
                  <a:srgbClr val="800000"/>
                </a:solidFill>
              </a:rPr>
              <a:t>Q2: SELECT   	</a:t>
            </a:r>
            <a:r>
              <a:rPr lang="en-US" sz="2000" dirty="0" err="1">
                <a:solidFill>
                  <a:srgbClr val="800000"/>
                </a:solidFill>
              </a:rPr>
              <a:t>PNUMBER</a:t>
            </a:r>
            <a:r>
              <a:rPr lang="en-US" sz="2000" dirty="0">
                <a:solidFill>
                  <a:srgbClr val="800000"/>
                </a:solidFill>
              </a:rPr>
              <a:t>, </a:t>
            </a:r>
            <a:r>
              <a:rPr lang="en-US" sz="2000" dirty="0" err="1">
                <a:solidFill>
                  <a:srgbClr val="800000"/>
                </a:solidFill>
              </a:rPr>
              <a:t>DNUM</a:t>
            </a:r>
            <a:r>
              <a:rPr lang="en-US" sz="2000" dirty="0">
                <a:solidFill>
                  <a:srgbClr val="800000"/>
                </a:solidFill>
              </a:rPr>
              <a:t>, </a:t>
            </a:r>
            <a:r>
              <a:rPr lang="en-US" sz="2000" dirty="0" err="1">
                <a:solidFill>
                  <a:srgbClr val="800000"/>
                </a:solidFill>
              </a:rPr>
              <a:t>LNAME</a:t>
            </a:r>
            <a:r>
              <a:rPr lang="en-US" sz="2000" dirty="0">
                <a:solidFill>
                  <a:srgbClr val="800000"/>
                </a:solidFill>
              </a:rPr>
              <a:t>, </a:t>
            </a:r>
            <a:r>
              <a:rPr lang="en-US" sz="2000" dirty="0" err="1">
                <a:solidFill>
                  <a:srgbClr val="800000"/>
                </a:solidFill>
              </a:rPr>
              <a:t>BDATE</a:t>
            </a:r>
            <a:r>
              <a:rPr lang="en-US" sz="2000" dirty="0">
                <a:solidFill>
                  <a:srgbClr val="800000"/>
                </a:solidFill>
              </a:rPr>
              <a:t>, ADDRESS </a:t>
            </a:r>
            <a:br>
              <a:rPr lang="en-US" sz="2000" dirty="0">
                <a:solidFill>
                  <a:srgbClr val="800000"/>
                </a:solidFill>
              </a:rPr>
            </a:br>
            <a:r>
              <a:rPr lang="en-US" sz="2000" dirty="0">
                <a:solidFill>
                  <a:srgbClr val="800000"/>
                </a:solidFill>
              </a:rPr>
              <a:t>	FROM		PROJECT, DEPARTMENT, EMPLOYEE</a:t>
            </a:r>
            <a:br>
              <a:rPr lang="en-US" sz="2000" dirty="0">
                <a:solidFill>
                  <a:srgbClr val="800000"/>
                </a:solidFill>
              </a:rPr>
            </a:br>
            <a:r>
              <a:rPr lang="en-US" sz="2000" dirty="0">
                <a:solidFill>
                  <a:srgbClr val="800000"/>
                </a:solidFill>
              </a:rPr>
              <a:t>	WHERE 	</a:t>
            </a:r>
            <a:r>
              <a:rPr lang="en-US" sz="2000" dirty="0" err="1">
                <a:solidFill>
                  <a:srgbClr val="800000"/>
                </a:solidFill>
              </a:rPr>
              <a:t>DNUM</a:t>
            </a:r>
            <a:r>
              <a:rPr lang="en-US" sz="2000" dirty="0">
                <a:solidFill>
                  <a:srgbClr val="800000"/>
                </a:solidFill>
              </a:rPr>
              <a:t>=</a:t>
            </a:r>
            <a:r>
              <a:rPr lang="en-US" sz="2000" dirty="0" err="1">
                <a:solidFill>
                  <a:srgbClr val="800000"/>
                </a:solidFill>
              </a:rPr>
              <a:t>DNUMBER</a:t>
            </a:r>
            <a:r>
              <a:rPr lang="en-US" sz="2000" dirty="0">
                <a:solidFill>
                  <a:srgbClr val="800000"/>
                </a:solidFill>
              </a:rPr>
              <a:t> AND </a:t>
            </a:r>
            <a:r>
              <a:rPr lang="en-US" sz="2000" dirty="0" err="1">
                <a:solidFill>
                  <a:srgbClr val="800000"/>
                </a:solidFill>
              </a:rPr>
              <a:t>MGRSSN</a:t>
            </a:r>
            <a:r>
              <a:rPr lang="en-US" sz="2000" dirty="0">
                <a:solidFill>
                  <a:srgbClr val="800000"/>
                </a:solidFill>
              </a:rPr>
              <a:t>=SSN</a:t>
            </a:r>
            <a:br>
              <a:rPr lang="en-US" sz="2000" dirty="0">
                <a:solidFill>
                  <a:srgbClr val="800000"/>
                </a:solidFill>
              </a:rPr>
            </a:br>
            <a:r>
              <a:rPr lang="en-US" sz="2000" dirty="0">
                <a:solidFill>
                  <a:srgbClr val="800000"/>
                </a:solidFill>
              </a:rPr>
              <a:t>				AND </a:t>
            </a:r>
            <a:r>
              <a:rPr lang="en-US" sz="2000" dirty="0" err="1">
                <a:solidFill>
                  <a:srgbClr val="800000"/>
                </a:solidFill>
              </a:rPr>
              <a:t>PLOCATION</a:t>
            </a:r>
            <a:r>
              <a:rPr lang="en-US" sz="2000" dirty="0">
                <a:solidFill>
                  <a:srgbClr val="800000"/>
                </a:solidFill>
              </a:rPr>
              <a:t>='Stafford'</a:t>
            </a:r>
            <a:br>
              <a:rPr lang="en-US" sz="2000" dirty="0">
                <a:solidFill>
                  <a:srgbClr val="800000"/>
                </a:solidFill>
              </a:rPr>
            </a:br>
            <a:endParaRPr lang="en-US" sz="2000" dirty="0">
              <a:solidFill>
                <a:srgbClr val="8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In Q2, there are two  join conditions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join condition </a:t>
            </a:r>
            <a:r>
              <a:rPr lang="en-US" sz="2000" dirty="0" err="1"/>
              <a:t>DNUM</a:t>
            </a:r>
            <a:r>
              <a:rPr lang="en-US" sz="2000" dirty="0"/>
              <a:t>=</a:t>
            </a:r>
            <a:r>
              <a:rPr lang="en-US" sz="2000" dirty="0" err="1"/>
              <a:t>DNUMBER</a:t>
            </a:r>
            <a:r>
              <a:rPr lang="en-US" sz="2000" dirty="0"/>
              <a:t> relates a project to its controlling department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join condition </a:t>
            </a:r>
            <a:r>
              <a:rPr lang="en-US" sz="2000" dirty="0" err="1"/>
              <a:t>MGRSSN</a:t>
            </a:r>
            <a:r>
              <a:rPr lang="en-US" sz="2000" dirty="0"/>
              <a:t>=SSN relates the controlling department to the employee who manages that department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998F940E-9A7C-414E-AD43-DE08A0578CE4}" type="slidenum">
              <a:rPr lang="en-US"/>
              <a:pPr/>
              <a:t>23</a:t>
            </a:fld>
            <a:endParaRPr lang="en-CA"/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Aliases, * and DISTINCT, Empty WHERE-clause</a:t>
            </a:r>
          </a:p>
        </p:txBody>
      </p:sp>
      <p:sp>
        <p:nvSpPr>
          <p:cNvPr id="70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SQL, we can use the same name for two (or more) attributes as long as the attributes are in </a:t>
            </a:r>
            <a:r>
              <a:rPr lang="en-US" i="1"/>
              <a:t>different relations</a:t>
            </a:r>
          </a:p>
          <a:p>
            <a:pPr>
              <a:lnSpc>
                <a:spcPct val="90000"/>
              </a:lnSpc>
            </a:pPr>
            <a:r>
              <a:rPr lang="en-US"/>
              <a:t>A query that refers to two or more attributes with the same name must </a:t>
            </a:r>
            <a:r>
              <a:rPr lang="en-US" i="1"/>
              <a:t>qualify</a:t>
            </a:r>
            <a:r>
              <a:rPr lang="en-US"/>
              <a:t> the attribute name with the relation name by </a:t>
            </a:r>
            <a:r>
              <a:rPr lang="en-US" i="1"/>
              <a:t>prefixing</a:t>
            </a:r>
            <a:r>
              <a:rPr lang="en-US"/>
              <a:t> the relation name to the attribute name</a:t>
            </a:r>
          </a:p>
          <a:p>
            <a:pPr>
              <a:lnSpc>
                <a:spcPct val="90000"/>
              </a:lnSpc>
            </a:pPr>
            <a:r>
              <a:rPr lang="en-US"/>
              <a:t>Example: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4F571F"/>
                </a:solidFill>
              </a:rPr>
              <a:t>EMPLOYEE.</a:t>
            </a:r>
            <a:r>
              <a:rPr lang="en-US"/>
              <a:t>LNAME, </a:t>
            </a:r>
            <a:r>
              <a:rPr lang="en-US" b="1">
                <a:solidFill>
                  <a:srgbClr val="4F571F"/>
                </a:solidFill>
              </a:rPr>
              <a:t>DEPARTMENT.</a:t>
            </a:r>
            <a:r>
              <a:rPr lang="en-US"/>
              <a:t>DNAME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2EFC375-E590-4939-A5BF-5B48822EB47E}" type="slidenum">
              <a:rPr lang="en-US"/>
              <a:pPr/>
              <a:t>24</a:t>
            </a:fld>
            <a:endParaRPr lang="en-CA"/>
          </a:p>
        </p:txBody>
      </p:sp>
      <p:sp>
        <p:nvSpPr>
          <p:cNvPr id="70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ALIASES</a:t>
            </a:r>
          </a:p>
        </p:txBody>
      </p:sp>
      <p:sp>
        <p:nvSpPr>
          <p:cNvPr id="708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Some queries need to refer to the same relation twice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 this case, </a:t>
            </a:r>
            <a:r>
              <a:rPr lang="en-US" sz="2000" i="1"/>
              <a:t>aliases</a:t>
            </a:r>
            <a:r>
              <a:rPr lang="en-US" sz="2000"/>
              <a:t> are given to the relation name</a:t>
            </a:r>
          </a:p>
          <a:p>
            <a:pPr>
              <a:lnSpc>
                <a:spcPct val="90000"/>
              </a:lnSpc>
            </a:pPr>
            <a:r>
              <a:rPr lang="en-US" sz="2000"/>
              <a:t>Query 8: For each employee, retrieve the employee's name, and the name of his or her immediate supervisor.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Q8:	SELECT	E.FNAME, E.LNAME, S.FNAME, S.LNAME</a:t>
            </a:r>
            <a:br>
              <a:rPr lang="en-US" sz="2000"/>
            </a:br>
            <a:r>
              <a:rPr lang="en-US" sz="2000"/>
              <a:t>	FROM 		EMPLOYEE </a:t>
            </a:r>
            <a:r>
              <a:rPr lang="en-US" sz="2000">
                <a:solidFill>
                  <a:srgbClr val="4F571F"/>
                </a:solidFill>
              </a:rPr>
              <a:t>E</a:t>
            </a:r>
            <a:r>
              <a:rPr lang="en-US" sz="2000"/>
              <a:t> </a:t>
            </a:r>
            <a:r>
              <a:rPr lang="en-US" sz="2000">
                <a:solidFill>
                  <a:srgbClr val="4F571F"/>
                </a:solidFill>
              </a:rPr>
              <a:t>S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	WHERE	E.SUPERSSN=S.SSN</a:t>
            </a:r>
            <a:br>
              <a:rPr lang="en-US" sz="2000"/>
            </a:b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In Q8, the alternate relation names E and S are called </a:t>
            </a:r>
            <a:r>
              <a:rPr lang="en-US" sz="2000" i="1"/>
              <a:t>aliases</a:t>
            </a:r>
            <a:r>
              <a:rPr lang="en-US" sz="2000"/>
              <a:t> or </a:t>
            </a:r>
            <a:r>
              <a:rPr lang="en-US" sz="2000" i="1"/>
              <a:t>tuple variables</a:t>
            </a:r>
            <a:r>
              <a:rPr lang="en-US" sz="2000"/>
              <a:t> for the EMPLOYEE relation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We can think of E and S as two different </a:t>
            </a:r>
            <a:r>
              <a:rPr lang="en-US" sz="2000" i="1"/>
              <a:t>copies</a:t>
            </a:r>
            <a:r>
              <a:rPr lang="en-US" sz="2000"/>
              <a:t> of EMPLOYEE; E represents employees in role of </a:t>
            </a:r>
            <a:r>
              <a:rPr lang="en-US" sz="2000" i="1"/>
              <a:t>supervisees</a:t>
            </a:r>
            <a:r>
              <a:rPr lang="en-US" sz="2000"/>
              <a:t> and S represents employees in role of </a:t>
            </a:r>
            <a:r>
              <a:rPr lang="en-US" sz="2000" i="1"/>
              <a:t>supervisors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488ED1C2-DF5F-4C6D-A457-FF31DABA1E85}" type="slidenum">
              <a:rPr lang="en-US"/>
              <a:pPr/>
              <a:t>25</a:t>
            </a:fld>
            <a:endParaRPr lang="en-CA"/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ALIASES (contd.)</a:t>
            </a:r>
          </a:p>
        </p:txBody>
      </p:sp>
      <p:sp>
        <p:nvSpPr>
          <p:cNvPr id="7106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Aliasing can also be used in any SQL query for convenience</a:t>
            </a:r>
          </a:p>
          <a:p>
            <a:r>
              <a:rPr lang="en-US"/>
              <a:t>Can also use the AS keyword to specify aliases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Q8:	SELECT	E.FNAME, E.LNAME, 					S.FNAME, S.LNAME</a:t>
            </a:r>
            <a:br>
              <a:rPr lang="en-US"/>
            </a:br>
            <a:r>
              <a:rPr lang="en-US"/>
              <a:t>		FROM 	EMPLOYEE AS E, 					EMPLOYEE AS S</a:t>
            </a:r>
            <a:br>
              <a:rPr lang="en-US"/>
            </a:br>
            <a:r>
              <a:rPr lang="en-US"/>
              <a:t>		WHERE	E.SUPERSSN=S.SSN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34DE454A-1486-43A1-8AE7-21C0A6933F04}" type="slidenum">
              <a:rPr lang="en-US"/>
              <a:pPr/>
              <a:t>26</a:t>
            </a:fld>
            <a:endParaRPr lang="en-CA"/>
          </a:p>
        </p:txBody>
      </p:sp>
      <p:sp>
        <p:nvSpPr>
          <p:cNvPr id="7127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UNSPECIFIED </a:t>
            </a:r>
            <a:br>
              <a:rPr lang="en-US"/>
            </a:br>
            <a:r>
              <a:rPr lang="en-US"/>
              <a:t>WHERE-clause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i="1"/>
              <a:t>missing WHERE-clause</a:t>
            </a:r>
            <a:r>
              <a:rPr lang="en-US" sz="2400"/>
              <a:t> indicates no condition; hence, all tuples of the relations in the FROM-clause are selected</a:t>
            </a:r>
          </a:p>
          <a:p>
            <a:pPr lvl="1"/>
            <a:r>
              <a:rPr lang="en-US" sz="2200"/>
              <a:t>This is equivalent to the condition WHERE TRUE</a:t>
            </a:r>
          </a:p>
          <a:p>
            <a:r>
              <a:rPr lang="en-US" sz="2400"/>
              <a:t>Query 9: Retrieve the SSN values for all employees.</a:t>
            </a:r>
          </a:p>
          <a:p>
            <a:pPr lvl="1"/>
            <a:endParaRPr lang="en-US" sz="2200"/>
          </a:p>
          <a:p>
            <a:pPr lvl="1"/>
            <a:r>
              <a:rPr lang="en-US" sz="2200"/>
              <a:t>Q9:	SELECT 	SSN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endParaRPr lang="en-US" sz="2200"/>
          </a:p>
          <a:p>
            <a:r>
              <a:rPr lang="en-US" sz="2400"/>
              <a:t>If more than one relation is specified in the FROM-clause </a:t>
            </a:r>
            <a:r>
              <a:rPr lang="en-US" sz="2400" i="1"/>
              <a:t>and</a:t>
            </a:r>
            <a:r>
              <a:rPr lang="en-US" sz="2400"/>
              <a:t> there is no join condition, then the </a:t>
            </a:r>
            <a:r>
              <a:rPr lang="en-US" sz="2400" i="1"/>
              <a:t>CARTESIAN PRODUCT</a:t>
            </a:r>
            <a:r>
              <a:rPr lang="en-US" sz="2400"/>
              <a:t> of tuples is selected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E96FA4B-0A9C-4EBE-A751-60BA0D44957D}" type="slidenum">
              <a:rPr lang="en-US"/>
              <a:pPr/>
              <a:t>27</a:t>
            </a:fld>
            <a:endParaRPr lang="en-CA"/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UNSPECIFIED </a:t>
            </a:r>
            <a:br>
              <a:rPr lang="en-US"/>
            </a:br>
            <a:r>
              <a:rPr lang="en-US"/>
              <a:t>WHERE-clause (contd.)</a:t>
            </a:r>
          </a:p>
        </p:txBody>
      </p:sp>
      <p:sp>
        <p:nvSpPr>
          <p:cNvPr id="7147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Example:</a:t>
            </a:r>
            <a:br>
              <a:rPr lang="en-US"/>
            </a:br>
            <a:endParaRPr lang="en-US"/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Q10:	SELECT	SSN, DNAME</a:t>
            </a:r>
            <a:br>
              <a:rPr lang="en-US"/>
            </a:br>
            <a:r>
              <a:rPr lang="en-US"/>
              <a:t>		FROM	EMPLOYEE, DEPARTMENT</a:t>
            </a:r>
            <a:br>
              <a:rPr lang="en-US"/>
            </a:br>
            <a:endParaRPr lang="en-US"/>
          </a:p>
          <a:p>
            <a:pPr lvl="1"/>
            <a:r>
              <a:rPr lang="en-US"/>
              <a:t>It is extremely important not to overlook specifying any selection and join conditions in the WHERE-clause; otherwise, incorrect and very large relations may result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3BC13E39-70BC-4FFC-9302-982EEF3E5536}" type="slidenum">
              <a:rPr lang="en-US"/>
              <a:pPr/>
              <a:t>28</a:t>
            </a:fld>
            <a:endParaRPr lang="en-CA"/>
          </a:p>
        </p:txBody>
      </p:sp>
      <p:sp>
        <p:nvSpPr>
          <p:cNvPr id="7168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*</a:t>
            </a:r>
          </a:p>
        </p:txBody>
      </p:sp>
      <p:sp>
        <p:nvSpPr>
          <p:cNvPr id="7168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To retrieve all the attribute values of the selected tuples, a * is used, which stands for </a:t>
            </a:r>
            <a:r>
              <a:rPr lang="en-US" sz="2400" i="1"/>
              <a:t>all the attributes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Examples: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/>
              <a:t>Q1C:	SELECT 	*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WHERE	DNO=5</a:t>
            </a:r>
            <a:br>
              <a:rPr lang="en-US" sz="2200"/>
            </a:br>
            <a:r>
              <a:rPr lang="en-US" sz="2200"/>
              <a:t/>
            </a:r>
            <a:br>
              <a:rPr lang="en-US" sz="2200"/>
            </a:br>
            <a:r>
              <a:rPr lang="en-US" sz="2200"/>
              <a:t>Q1D:	SELECT	*</a:t>
            </a:r>
            <a:br>
              <a:rPr lang="en-US" sz="2200"/>
            </a:br>
            <a:r>
              <a:rPr lang="en-US" sz="2200"/>
              <a:t>		FROM		EMPLOYEE, DEPARTMENT</a:t>
            </a:r>
            <a:br>
              <a:rPr lang="en-US" sz="2200"/>
            </a:br>
            <a:r>
              <a:rPr lang="en-US" sz="2200"/>
              <a:t>		WHERE	DNAME='Research' AND 					DNO=DNUMBER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3894BBF-8438-4C55-9B88-C30BF0CCC33C}" type="slidenum">
              <a:rPr lang="en-US"/>
              <a:pPr/>
              <a:t>29</a:t>
            </a:fld>
            <a:endParaRPr lang="en-CA"/>
          </a:p>
        </p:txBody>
      </p:sp>
      <p:sp>
        <p:nvSpPr>
          <p:cNvPr id="718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DISTINCT</a:t>
            </a:r>
          </a:p>
        </p:txBody>
      </p:sp>
      <p:sp>
        <p:nvSpPr>
          <p:cNvPr id="7188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SQL does not treat a relation as a set; duplicate tuples can appear</a:t>
            </a:r>
          </a:p>
          <a:p>
            <a:r>
              <a:rPr lang="en-US" sz="2400"/>
              <a:t>To eliminate duplicate tuples in a query result, the keyword </a:t>
            </a:r>
            <a:r>
              <a:rPr lang="en-US" sz="2400" b="1"/>
              <a:t>DISTINCT</a:t>
            </a:r>
            <a:r>
              <a:rPr lang="en-US" sz="2400"/>
              <a:t> is used</a:t>
            </a:r>
          </a:p>
          <a:p>
            <a:r>
              <a:rPr lang="en-US" sz="2400"/>
              <a:t>For example, the result of Q11 may have duplicate SALARY values whereas Q11A does not have any duplicate values</a:t>
            </a:r>
            <a:br>
              <a:rPr lang="en-US" sz="2400"/>
            </a:br>
            <a:endParaRPr lang="en-US" sz="2400"/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	Q11:	SELECT 	SALARY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Q11A: 	SELECT 	</a:t>
            </a:r>
            <a:r>
              <a:rPr lang="en-US" sz="2200" b="1"/>
              <a:t>DISTINCT</a:t>
            </a:r>
            <a:r>
              <a:rPr lang="en-US" sz="2200"/>
              <a:t> SALARY</a:t>
            </a:r>
            <a:br>
              <a:rPr lang="en-US" sz="2200"/>
            </a:br>
            <a:r>
              <a:rPr lang="en-US" sz="2200"/>
              <a:t>		FROM		EMPLOYEE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50584B5F-6BAE-4035-AA6C-EB32FEDECD39}" type="slidenum">
              <a:rPr lang="en-US"/>
              <a:pPr/>
              <a:t>3</a:t>
            </a:fld>
            <a:endParaRPr lang="en-CA"/>
          </a:p>
        </p:txBody>
      </p:sp>
      <p:sp>
        <p:nvSpPr>
          <p:cNvPr id="66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Definition, Constraints, and Schema Changes</a:t>
            </a:r>
          </a:p>
        </p:txBody>
      </p:sp>
      <p:sp>
        <p:nvSpPr>
          <p:cNvPr id="6697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CREATE, DROP, and ALTER the descriptions of the tables (relations) of a database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A2EA45C2-4417-4FF5-9804-A1AB84A6BA6A}" type="slidenum">
              <a:rPr lang="en-US"/>
              <a:pPr/>
              <a:t>30</a:t>
            </a:fld>
            <a:endParaRPr lang="en-CA"/>
          </a:p>
        </p:txBody>
      </p:sp>
      <p:sp>
        <p:nvSpPr>
          <p:cNvPr id="72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OPERATIONS</a:t>
            </a:r>
          </a:p>
        </p:txBody>
      </p:sp>
      <p:sp>
        <p:nvSpPr>
          <p:cNvPr id="7209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SQL has directly incorporated some set operations</a:t>
            </a:r>
          </a:p>
          <a:p>
            <a:r>
              <a:rPr lang="en-US" sz="2400"/>
              <a:t>There is a union operation (UNION), and in </a:t>
            </a:r>
            <a:r>
              <a:rPr lang="en-US" sz="2400" i="1"/>
              <a:t>some versions</a:t>
            </a:r>
            <a:r>
              <a:rPr lang="en-US" sz="2400"/>
              <a:t> of SQL there are set difference (MINUS) and intersection (INTERSECT) operations</a:t>
            </a:r>
          </a:p>
          <a:p>
            <a:r>
              <a:rPr lang="en-US" sz="2400"/>
              <a:t>The resulting relations of these set operations are sets of tuples; </a:t>
            </a:r>
            <a:r>
              <a:rPr lang="en-US" sz="2400" i="1"/>
              <a:t>duplicate tuples are eliminated</a:t>
            </a:r>
            <a:r>
              <a:rPr lang="en-US" sz="2400"/>
              <a:t> </a:t>
            </a:r>
            <a:r>
              <a:rPr lang="en-US" sz="2400" i="1"/>
              <a:t>from the result</a:t>
            </a:r>
          </a:p>
          <a:p>
            <a:r>
              <a:rPr lang="en-US" sz="2400"/>
              <a:t>The set operations apply only to </a:t>
            </a:r>
            <a:r>
              <a:rPr lang="en-US" sz="2400" i="1"/>
              <a:t>union compatible relations</a:t>
            </a:r>
            <a:r>
              <a:rPr lang="en-US" sz="2400"/>
              <a:t>; the two relations must have the same attributes and the attributes must appear in the same order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70F6EC7-E96B-4CF8-9465-9AB16FD4C6EF}" type="slidenum">
              <a:rPr lang="en-US"/>
              <a:pPr/>
              <a:t>31</a:t>
            </a:fld>
            <a:endParaRPr lang="en-CA"/>
          </a:p>
        </p:txBody>
      </p:sp>
      <p:sp>
        <p:nvSpPr>
          <p:cNvPr id="7229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OPERATIONS (contd.) </a:t>
            </a:r>
          </a:p>
        </p:txBody>
      </p:sp>
      <p:sp>
        <p:nvSpPr>
          <p:cNvPr id="722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Query 4: Make a list of all project numbers for projects that involve an employee whose last name is 'Smith' as a worker or as a manager of the department that controls the project.</a:t>
            </a:r>
            <a:br>
              <a:rPr lang="en-US" sz="2000"/>
            </a:br>
            <a:endParaRPr lang="en-US" sz="20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Q4:		(SELECT 	PNAME</a:t>
            </a:r>
            <a:br>
              <a:rPr lang="en-US" sz="2000"/>
            </a:br>
            <a:r>
              <a:rPr lang="en-US" sz="2000"/>
              <a:t>		FROM		PROJECT, DEPARTMENT, 						EMPLOYEE</a:t>
            </a:r>
            <a:br>
              <a:rPr lang="en-US" sz="2000"/>
            </a:br>
            <a:r>
              <a:rPr lang="en-US" sz="2000"/>
              <a:t>		WHERE	DNUM=DNUMBER AND 					MGRSSN=SSN AND LNAME='Smith')</a:t>
            </a:r>
            <a:br>
              <a:rPr lang="en-US" sz="2000"/>
            </a:br>
            <a:r>
              <a:rPr lang="en-US" sz="2000"/>
              <a:t>		UNION	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			(SELECT  	PNAME</a:t>
            </a:r>
            <a:br>
              <a:rPr lang="en-US" sz="2000"/>
            </a:br>
            <a:r>
              <a:rPr lang="en-US" sz="2000"/>
              <a:t>		FROM		PROJECT, WORKS_ON, EMPLOYEE</a:t>
            </a:r>
            <a:br>
              <a:rPr lang="en-US" sz="2000"/>
            </a:br>
            <a:r>
              <a:rPr lang="en-US" sz="2000"/>
              <a:t>		WHERE	PNUMBER=PNO AND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					ESSN=SSN AND NAME='Smith')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8CA0CE7-DF32-4994-A2DD-326ADA4EB172}" type="slidenum">
              <a:rPr lang="en-US"/>
              <a:pPr/>
              <a:t>32</a:t>
            </a:fld>
            <a:endParaRPr lang="en-CA"/>
          </a:p>
        </p:txBody>
      </p:sp>
      <p:sp>
        <p:nvSpPr>
          <p:cNvPr id="724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OF QUERIES</a:t>
            </a:r>
          </a:p>
        </p:txBody>
      </p:sp>
      <p:sp>
        <p:nvSpPr>
          <p:cNvPr id="7249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 complete SELECT query, called a </a:t>
            </a:r>
            <a:r>
              <a:rPr lang="en-US" sz="2400" i="1"/>
              <a:t>nested query</a:t>
            </a:r>
            <a:r>
              <a:rPr lang="en-US" sz="2400"/>
              <a:t>, can be specified within the WHERE-clause of another query, called the </a:t>
            </a:r>
            <a:r>
              <a:rPr lang="en-US" sz="2400" i="1"/>
              <a:t>outer query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Many of the previous queries can be specified in an alternative form using nesting</a:t>
            </a:r>
          </a:p>
          <a:p>
            <a:pPr>
              <a:lnSpc>
                <a:spcPct val="80000"/>
              </a:lnSpc>
            </a:pPr>
            <a:r>
              <a:rPr lang="en-US" sz="2400"/>
              <a:t>Query 1: Retrieve the name and address of all employees who work for the 'Research' department.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2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Q1:	SELECT	FNAME, LNAME, ADDRESS</a:t>
            </a:r>
            <a:br>
              <a:rPr lang="en-US" sz="2200"/>
            </a:br>
            <a:r>
              <a:rPr lang="en-US" sz="2200"/>
              <a:t>	FROM 		EMPLOYEE</a:t>
            </a:r>
            <a:br>
              <a:rPr lang="en-US" sz="2200"/>
            </a:br>
            <a:r>
              <a:rPr lang="en-US" sz="2200"/>
              <a:t>	WHERE	DNO IN  (SELECT  DNUMBER</a:t>
            </a:r>
            <a:br>
              <a:rPr lang="en-US" sz="2200"/>
            </a:br>
            <a:r>
              <a:rPr lang="en-US" sz="2200"/>
              <a:t>	FROM		DEPARTMENT</a:t>
            </a:r>
            <a:br>
              <a:rPr lang="en-US" sz="2200"/>
            </a:br>
            <a:r>
              <a:rPr lang="en-US" sz="2200"/>
              <a:t>	WHERE	DNAME='Research' )</a:t>
            </a:r>
            <a:br>
              <a:rPr lang="en-US" sz="2200"/>
            </a:br>
            <a:endParaRPr lang="en-US" sz="220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2BCDF32-2505-4282-B90C-25F4AD6AAE13}" type="slidenum">
              <a:rPr lang="en-US"/>
              <a:pPr/>
              <a:t>33</a:t>
            </a:fld>
            <a:endParaRPr lang="en-CA"/>
          </a:p>
        </p:txBody>
      </p:sp>
      <p:sp>
        <p:nvSpPr>
          <p:cNvPr id="7270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OF QUERIES (contd.)</a:t>
            </a:r>
          </a:p>
        </p:txBody>
      </p:sp>
      <p:sp>
        <p:nvSpPr>
          <p:cNvPr id="7270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nested query selects the number of the 'Research' department</a:t>
            </a:r>
          </a:p>
          <a:p>
            <a:pPr>
              <a:lnSpc>
                <a:spcPct val="90000"/>
              </a:lnSpc>
            </a:pPr>
            <a:r>
              <a:rPr lang="en-US" sz="2400"/>
              <a:t>The outer query select an EMPLOYEE tuple if its DNO value is in the result of either nested query</a:t>
            </a:r>
          </a:p>
          <a:p>
            <a:pPr>
              <a:lnSpc>
                <a:spcPct val="90000"/>
              </a:lnSpc>
            </a:pPr>
            <a:r>
              <a:rPr lang="en-US" sz="2400"/>
              <a:t>The comparison operator IN compares a value v with a set (or multi-set) of values V, and evaluates to TRUE if v is one of the elements in V</a:t>
            </a:r>
          </a:p>
          <a:p>
            <a:pPr>
              <a:lnSpc>
                <a:spcPct val="90000"/>
              </a:lnSpc>
            </a:pPr>
            <a:r>
              <a:rPr lang="en-US" sz="2400"/>
              <a:t>In general, we can have several levels of nested queries</a:t>
            </a:r>
          </a:p>
          <a:p>
            <a:pPr>
              <a:lnSpc>
                <a:spcPct val="90000"/>
              </a:lnSpc>
            </a:pPr>
            <a:r>
              <a:rPr lang="en-US" sz="2400"/>
              <a:t>A reference to an </a:t>
            </a:r>
            <a:r>
              <a:rPr lang="en-US" sz="2400" i="1"/>
              <a:t>unqualified attribute</a:t>
            </a:r>
            <a:r>
              <a:rPr lang="en-US" sz="2400"/>
              <a:t> refers to the relation declared in the </a:t>
            </a:r>
            <a:r>
              <a:rPr lang="en-US" sz="2400" i="1"/>
              <a:t>innermost nested query</a:t>
            </a:r>
          </a:p>
          <a:p>
            <a:pPr>
              <a:lnSpc>
                <a:spcPct val="90000"/>
              </a:lnSpc>
            </a:pPr>
            <a:r>
              <a:rPr lang="en-US" sz="2400"/>
              <a:t>In this example, the nested query is </a:t>
            </a:r>
            <a:r>
              <a:rPr lang="en-US" sz="2400" i="1"/>
              <a:t>not correlated</a:t>
            </a:r>
            <a:r>
              <a:rPr lang="en-US" sz="2400"/>
              <a:t> with the outer query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452D167-CF43-4363-8522-7695466303B1}" type="slidenum">
              <a:rPr lang="en-US"/>
              <a:pPr/>
              <a:t>34</a:t>
            </a:fld>
            <a:endParaRPr lang="en-CA"/>
          </a:p>
        </p:txBody>
      </p:sp>
      <p:sp>
        <p:nvSpPr>
          <p:cNvPr id="7290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NESTED QUERIES</a:t>
            </a:r>
          </a:p>
        </p:txBody>
      </p:sp>
      <p:sp>
        <p:nvSpPr>
          <p:cNvPr id="7290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If a condition in the WHERE-clause of a </a:t>
            </a:r>
            <a:r>
              <a:rPr lang="en-US" sz="2000" i="1"/>
              <a:t>nested query</a:t>
            </a:r>
            <a:r>
              <a:rPr lang="en-US" sz="2000"/>
              <a:t> references an attribute of a relation declared in the </a:t>
            </a:r>
            <a:r>
              <a:rPr lang="en-US" sz="2000" i="1"/>
              <a:t>outer query</a:t>
            </a:r>
            <a:r>
              <a:rPr lang="en-US" sz="2000"/>
              <a:t>, the two queries are said to be </a:t>
            </a:r>
            <a:r>
              <a:rPr lang="en-US" sz="2000" i="1"/>
              <a:t>correlated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result of a correlated nested query is different for each tuple (or combination of tuples) of the relation(s) the outer query</a:t>
            </a:r>
          </a:p>
          <a:p>
            <a:pPr>
              <a:lnSpc>
                <a:spcPct val="90000"/>
              </a:lnSpc>
            </a:pPr>
            <a:r>
              <a:rPr lang="en-US" sz="2000"/>
              <a:t>Query 12: Retrieve the name of each employee who has a dependent with the same first name as the employee.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Q12: SELECT  	E.FNAME, E.LNAME</a:t>
            </a:r>
            <a:br>
              <a:rPr lang="en-US" sz="2000"/>
            </a:br>
            <a:r>
              <a:rPr lang="en-US" sz="2000"/>
              <a:t>	FROM		EMPLOYEE AS E</a:t>
            </a:r>
            <a:br>
              <a:rPr lang="en-US" sz="2000"/>
            </a:br>
            <a:r>
              <a:rPr lang="en-US" sz="2000"/>
              <a:t>	WHERE	E.SSN IN </a:t>
            </a:r>
            <a:br>
              <a:rPr lang="en-US" sz="2000"/>
            </a:br>
            <a:r>
              <a:rPr lang="en-US" sz="2000"/>
              <a:t>				(SELECT 	ESSN</a:t>
            </a:r>
            <a:br>
              <a:rPr lang="en-US" sz="2000"/>
            </a:br>
            <a:r>
              <a:rPr lang="en-US" sz="2000"/>
              <a:t>				FROM		DEPENDENT</a:t>
            </a:r>
            <a:br>
              <a:rPr lang="en-US" sz="2000"/>
            </a:br>
            <a:r>
              <a:rPr lang="en-US" sz="2000"/>
              <a:t>				WHERE	ESSN=E.SSN AND</a:t>
            </a:r>
            <a:br>
              <a:rPr lang="en-US" sz="2000"/>
            </a:br>
            <a:r>
              <a:rPr lang="en-US" sz="2000"/>
              <a:t>			 	E.FNAME=DEPENDENT_NAME)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46E424D-87A7-492A-BA46-8C7D046CBD1C}" type="slidenum">
              <a:rPr lang="en-US"/>
              <a:pPr/>
              <a:t>35</a:t>
            </a:fld>
            <a:endParaRPr lang="en-CA"/>
          </a:p>
        </p:txBody>
      </p:sp>
      <p:sp>
        <p:nvSpPr>
          <p:cNvPr id="7311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NESTED QUERIES (contd.)</a:t>
            </a:r>
          </a:p>
        </p:txBody>
      </p:sp>
      <p:sp>
        <p:nvSpPr>
          <p:cNvPr id="7311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 Q12, the nested query has a different result in the outer query</a:t>
            </a:r>
          </a:p>
          <a:p>
            <a:r>
              <a:rPr lang="en-US" sz="2400"/>
              <a:t>A query written with nested SELECT... FROM... WHERE... blocks and using the = or IN comparison operators can </a:t>
            </a:r>
            <a:r>
              <a:rPr lang="en-US" sz="2400" b="1" i="1"/>
              <a:t>always</a:t>
            </a:r>
            <a:r>
              <a:rPr lang="en-US" sz="2400"/>
              <a:t> be expressed as a single block query. For example, Q12 may be written as in Q12A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/>
              <a:t>Q12A:	SELECT 	E.FNAME, E.LNAME</a:t>
            </a:r>
            <a:br>
              <a:rPr lang="en-US" sz="2200"/>
            </a:br>
            <a:r>
              <a:rPr lang="en-US" sz="2200"/>
              <a:t>		FROM		EMPLOYEE E, DEPENDENT D</a:t>
            </a:r>
            <a:br>
              <a:rPr lang="en-US" sz="2200"/>
            </a:br>
            <a:r>
              <a:rPr lang="en-US" sz="2200"/>
              <a:t>		WHERE	E.SSN=D.ESSN AND						E.FNAME=D.DEPENDENT_NAME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9D01944-648F-4AD7-B7C2-5476F6467D9A}" type="slidenum">
              <a:rPr lang="en-US"/>
              <a:pPr/>
              <a:t>36</a:t>
            </a:fld>
            <a:endParaRPr lang="en-CA"/>
          </a:p>
        </p:txBody>
      </p:sp>
      <p:sp>
        <p:nvSpPr>
          <p:cNvPr id="733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NESTED QUERIES (contd.)</a:t>
            </a:r>
          </a:p>
        </p:txBody>
      </p:sp>
      <p:sp>
        <p:nvSpPr>
          <p:cNvPr id="7331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The original SQL as specified for SYSTEM R also had a </a:t>
            </a:r>
            <a:r>
              <a:rPr lang="en-US" sz="2400" b="1"/>
              <a:t>CONTAINS</a:t>
            </a:r>
            <a:r>
              <a:rPr lang="en-US" sz="2400"/>
              <a:t> comparison operator, which is used in conjunction with nested correlated queries</a:t>
            </a:r>
          </a:p>
          <a:p>
            <a:pPr lvl="1"/>
            <a:r>
              <a:rPr lang="en-US" sz="2200"/>
              <a:t>This operator was </a:t>
            </a:r>
            <a:r>
              <a:rPr lang="en-US" sz="2200" i="1"/>
              <a:t>dropped from the language</a:t>
            </a:r>
            <a:r>
              <a:rPr lang="en-US" sz="2200"/>
              <a:t>, possibly because of the difficulty in implementing it efficiently</a:t>
            </a:r>
          </a:p>
          <a:p>
            <a:pPr lvl="1"/>
            <a:r>
              <a:rPr lang="en-US" sz="2200"/>
              <a:t>Most implementations of SQL do not  have this operator</a:t>
            </a:r>
          </a:p>
          <a:p>
            <a:pPr lvl="1"/>
            <a:r>
              <a:rPr lang="en-US" sz="2200"/>
              <a:t>The CONTAINS operator compares </a:t>
            </a:r>
            <a:r>
              <a:rPr lang="en-US" sz="2200" i="1"/>
              <a:t>two sets of values</a:t>
            </a:r>
            <a:r>
              <a:rPr lang="en-US" sz="2200"/>
              <a:t>, and returns TRUE if one set contains all values in the other set</a:t>
            </a:r>
          </a:p>
          <a:p>
            <a:pPr lvl="2"/>
            <a:r>
              <a:rPr lang="en-US" sz="2000"/>
              <a:t>Reminiscent of the division operation of algebra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2763F2A3-DC1B-4662-8E9F-00DAB0DC3113}" type="slidenum">
              <a:rPr lang="en-US"/>
              <a:pPr/>
              <a:t>37</a:t>
            </a:fld>
            <a:endParaRPr lang="en-CA"/>
          </a:p>
        </p:txBody>
      </p:sp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NESTED QUERIES (contd.)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Query 3: Retrieve the name of each employee who works on all  the projects controlled by department number 5.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/>
              <a:t>Q3:	SELECT 	FNAME, LNAME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WHERE  ( 	(SELECT	PNO</a:t>
            </a:r>
            <a:br>
              <a:rPr lang="en-US" sz="2200"/>
            </a:br>
            <a:r>
              <a:rPr lang="en-US" sz="2200"/>
              <a:t>		   		FROM		WORKS_ON</a:t>
            </a:r>
            <a:br>
              <a:rPr lang="en-US" sz="2200"/>
            </a:br>
            <a:r>
              <a:rPr lang="en-US" sz="2200"/>
              <a:t>		   		WHERE	SSN=ESSN)</a:t>
            </a:r>
            <a:br>
              <a:rPr lang="en-US" sz="2200"/>
            </a:br>
            <a:r>
              <a:rPr lang="en-US" sz="2200"/>
              <a:t>		   			CONTAINS</a:t>
            </a:r>
            <a:br>
              <a:rPr lang="en-US" sz="2200"/>
            </a:br>
            <a:r>
              <a:rPr lang="en-US" sz="2200"/>
              <a:t>		  		(SELECT	PNUMBER</a:t>
            </a:r>
            <a:br>
              <a:rPr lang="en-US" sz="2200"/>
            </a:br>
            <a:r>
              <a:rPr lang="en-US" sz="2200"/>
              <a:t>		   		FROM		PROJECT</a:t>
            </a:r>
            <a:br>
              <a:rPr lang="en-US" sz="2200"/>
            </a:br>
            <a:r>
              <a:rPr lang="en-US" sz="2200"/>
              <a:t>		   		WHERE	DNUM=5) )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A741A11D-79C2-4C05-B180-1A00960852C6}" type="slidenum">
              <a:rPr lang="en-US"/>
              <a:pPr/>
              <a:t>38</a:t>
            </a:fld>
            <a:endParaRPr lang="en-CA"/>
          </a:p>
        </p:txBody>
      </p:sp>
      <p:sp>
        <p:nvSpPr>
          <p:cNvPr id="7352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CORRELATED NESTED QUERIES (contd.)</a:t>
            </a:r>
          </a:p>
        </p:txBody>
      </p:sp>
      <p:sp>
        <p:nvSpPr>
          <p:cNvPr id="7352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Q3, the second nested query, which is </a:t>
            </a:r>
            <a:r>
              <a:rPr lang="en-US" i="1"/>
              <a:t>not correlated</a:t>
            </a:r>
            <a:r>
              <a:rPr lang="en-US"/>
              <a:t> with the outer query, retrieves the project numbers of all projects controlled by department 5</a:t>
            </a:r>
          </a:p>
          <a:p>
            <a:r>
              <a:rPr lang="en-US"/>
              <a:t>The first nested query, which is correlated, retrieves the project numbers on which the employee works, which is </a:t>
            </a:r>
            <a:r>
              <a:rPr lang="en-US" i="1"/>
              <a:t>different for each employee tuple</a:t>
            </a:r>
            <a:r>
              <a:rPr lang="en-US"/>
              <a:t> because of the correlation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29BD6789-646D-4156-9C7A-CDFAE1226A79}" type="slidenum">
              <a:rPr lang="en-US"/>
              <a:pPr/>
              <a:t>39</a:t>
            </a:fld>
            <a:endParaRPr lang="en-CA"/>
          </a:p>
        </p:txBody>
      </p:sp>
      <p:sp>
        <p:nvSpPr>
          <p:cNvPr id="7372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EXISTS FUNCTION</a:t>
            </a:r>
          </a:p>
        </p:txBody>
      </p:sp>
      <p:sp>
        <p:nvSpPr>
          <p:cNvPr id="7372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EXISTS is used to check whether the result of a correlated nested query is empty (contains no tuples) or not</a:t>
            </a:r>
          </a:p>
          <a:p>
            <a:pPr lvl="1"/>
            <a:r>
              <a:rPr lang="en-US"/>
              <a:t>We can formulate Query 12 in an alternative form that uses EXISTS as Q12B</a:t>
            </a:r>
          </a:p>
          <a:p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ACAE852-23C4-4641-B004-7C6996AB4C46}" type="slidenum">
              <a:rPr lang="en-US"/>
              <a:pPr/>
              <a:t>4</a:t>
            </a:fld>
            <a:endParaRPr lang="en-CA"/>
          </a:p>
        </p:txBody>
      </p:sp>
      <p:sp>
        <p:nvSpPr>
          <p:cNvPr id="67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CREATE TABLE</a:t>
            </a:r>
          </a:p>
        </p:txBody>
      </p:sp>
      <p:sp>
        <p:nvSpPr>
          <p:cNvPr id="67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Specifies a new base relation by giving it a name, and specifying each of its attributes and their data types (INTEGER, FLOAT, DECIMAL(i,j), CHAR(n), VARCHAR(n))</a:t>
            </a:r>
          </a:p>
          <a:p>
            <a:pPr>
              <a:lnSpc>
                <a:spcPct val="80000"/>
              </a:lnSpc>
            </a:pPr>
            <a:r>
              <a:rPr lang="en-US" sz="2400"/>
              <a:t>A constraint NOT NULL may be specified on an attribute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 b="1">
                <a:latin typeface="Courier New" panose="02070309020205020404" pitchFamily="49" charset="0"/>
              </a:rPr>
              <a:t>CREATE TABLE DEPARTMENT (</a:t>
            </a:r>
            <a:br>
              <a:rPr lang="en-US" sz="2400" b="1">
                <a:latin typeface="Courier New" panose="02070309020205020404" pitchFamily="49" charset="0"/>
              </a:rPr>
            </a:br>
            <a:r>
              <a:rPr lang="en-US" sz="2400" b="1">
                <a:latin typeface="Courier New" panose="02070309020205020404" pitchFamily="49" charset="0"/>
              </a:rPr>
              <a:t>	DNAME			VARCHAR(10)	NOT NULL,</a:t>
            </a:r>
            <a:br>
              <a:rPr lang="en-US" sz="2400" b="1">
                <a:latin typeface="Courier New" panose="02070309020205020404" pitchFamily="49" charset="0"/>
              </a:rPr>
            </a:br>
            <a:r>
              <a:rPr lang="en-US" sz="2400" b="1">
                <a:latin typeface="Courier New" panose="02070309020205020404" pitchFamily="49" charset="0"/>
              </a:rPr>
              <a:t>	DNUMBER		INTEGER		NOT NULL,</a:t>
            </a:r>
            <a:br>
              <a:rPr lang="en-US" sz="2400" b="1">
                <a:latin typeface="Courier New" panose="02070309020205020404" pitchFamily="49" charset="0"/>
              </a:rPr>
            </a:br>
            <a:r>
              <a:rPr lang="en-US" sz="2400" b="1">
                <a:latin typeface="Courier New" panose="02070309020205020404" pitchFamily="49" charset="0"/>
              </a:rPr>
              <a:t>	MGRSSN		CHAR(9),</a:t>
            </a:r>
            <a:br>
              <a:rPr lang="en-US" sz="2400" b="1">
                <a:latin typeface="Courier New" panose="02070309020205020404" pitchFamily="49" charset="0"/>
              </a:rPr>
            </a:br>
            <a:r>
              <a:rPr lang="en-US" sz="2400" b="1">
                <a:latin typeface="Courier New" panose="02070309020205020404" pitchFamily="49" charset="0"/>
              </a:rPr>
              <a:t>	MGRSTARTDATE	CHAR(9)  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7862225E-DC8C-422A-A7C5-F40888A1F6E4}" type="slidenum">
              <a:rPr lang="en-US"/>
              <a:pPr/>
              <a:t>40</a:t>
            </a:fld>
            <a:endParaRPr lang="en-CA"/>
          </a:p>
        </p:txBody>
      </p:sp>
      <p:sp>
        <p:nvSpPr>
          <p:cNvPr id="7393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EXISTS FUNCTION (contd.)</a:t>
            </a:r>
          </a:p>
        </p:txBody>
      </p:sp>
      <p:sp>
        <p:nvSpPr>
          <p:cNvPr id="7393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Query 12: Retrieve the name of each employee who has a dependent with the same first name as the employee.</a:t>
            </a:r>
            <a:br>
              <a:rPr lang="en-US" dirty="0"/>
            </a:br>
            <a:endParaRPr lang="en-US" dirty="0"/>
          </a:p>
          <a:p>
            <a:pPr lvl="1">
              <a:buFont typeface="Wingdings" panose="05000000000000000000" pitchFamily="2" charset="2"/>
              <a:buNone/>
            </a:pPr>
            <a:r>
              <a:rPr lang="en-US" sz="2200" dirty="0"/>
              <a:t>Q12B: 	SELECT  	</a:t>
            </a:r>
            <a:r>
              <a:rPr lang="en-US" sz="2200" dirty="0" err="1"/>
              <a:t>FNAME</a:t>
            </a:r>
            <a:r>
              <a:rPr lang="en-US" sz="2200" dirty="0"/>
              <a:t>, </a:t>
            </a:r>
            <a:r>
              <a:rPr lang="en-US" sz="2200" dirty="0" err="1"/>
              <a:t>LNAME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	FROM		EMPLOYEE</a:t>
            </a:r>
            <a:br>
              <a:rPr lang="en-US" sz="2200" dirty="0"/>
            </a:br>
            <a:r>
              <a:rPr lang="en-US" sz="2200" dirty="0"/>
              <a:t>		WHERE	EXISTS  (SELECT	*</a:t>
            </a:r>
            <a:br>
              <a:rPr lang="en-US" sz="2200" dirty="0"/>
            </a:br>
            <a:r>
              <a:rPr lang="en-US" sz="2200" dirty="0"/>
              <a:t>					FROM		DEPENDENT</a:t>
            </a:r>
            <a:br>
              <a:rPr lang="en-US" sz="2200" dirty="0"/>
            </a:br>
            <a:r>
              <a:rPr lang="en-US" sz="2200" dirty="0"/>
              <a:t>					WHERE	SSN=</a:t>
            </a:r>
            <a:r>
              <a:rPr lang="en-US" sz="2200" dirty="0" err="1"/>
              <a:t>ESSN</a:t>
            </a:r>
            <a:r>
              <a:rPr lang="en-US" sz="2200" dirty="0"/>
              <a:t> 						AND 						</a:t>
            </a:r>
            <a:r>
              <a:rPr lang="en-US" sz="2200" dirty="0" err="1" smtClean="0"/>
              <a:t>FNAME</a:t>
            </a:r>
            <a:r>
              <a:rPr lang="en-US" sz="2200" dirty="0" smtClean="0"/>
              <a:t>=</a:t>
            </a:r>
            <a:r>
              <a:rPr lang="en-US" sz="2200" dirty="0" err="1" smtClean="0"/>
              <a:t>DEPENDENT_NAME</a:t>
            </a:r>
            <a:r>
              <a:rPr lang="en-US" sz="2200" dirty="0"/>
              <a:t>)</a:t>
            </a:r>
          </a:p>
          <a:p>
            <a:endParaRPr lang="en-US" sz="2400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7A44131-F0E3-4983-9138-A4F24689449B}" type="slidenum">
              <a:rPr lang="en-US"/>
              <a:pPr/>
              <a:t>41</a:t>
            </a:fld>
            <a:endParaRPr lang="en-CA"/>
          </a:p>
        </p:txBody>
      </p:sp>
      <p:sp>
        <p:nvSpPr>
          <p:cNvPr id="7413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EXISTS FUNCTION (contd.)</a:t>
            </a:r>
          </a:p>
        </p:txBody>
      </p:sp>
      <p:sp>
        <p:nvSpPr>
          <p:cNvPr id="7413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Query 6: Retrieve the names of employees who have no dependents.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/>
              <a:t>Q6:	SELECT  	FNAME, LNAME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WHERE	NOT EXISTS   (SELECT	*</a:t>
            </a:r>
            <a:br>
              <a:rPr lang="en-US" sz="2200"/>
            </a:br>
            <a:r>
              <a:rPr lang="en-US" sz="2200"/>
              <a:t>					FROM  	DEPENDENT</a:t>
            </a:r>
            <a:br>
              <a:rPr lang="en-US" sz="2200"/>
            </a:br>
            <a:r>
              <a:rPr lang="en-US" sz="2200"/>
              <a:t>					WHERE 	SSN=ESSN)</a:t>
            </a:r>
          </a:p>
          <a:p>
            <a:r>
              <a:rPr lang="en-US" sz="2400"/>
              <a:t>In Q6, the correlated nested query retrieves all DEPENDENT tuples related to an EMPLOYEE tuple. If </a:t>
            </a:r>
            <a:r>
              <a:rPr lang="en-US" sz="2400" i="1"/>
              <a:t>none exist</a:t>
            </a:r>
            <a:r>
              <a:rPr lang="en-US" sz="2400"/>
              <a:t>, the EMPLOYEE tuple is selected</a:t>
            </a:r>
          </a:p>
          <a:p>
            <a:pPr lvl="1"/>
            <a:r>
              <a:rPr lang="en-US" sz="2200"/>
              <a:t>EXISTS is necessary for the expressive power of SQL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BA0E4B2-5A00-4986-8FDB-0CFFC993F13E}" type="slidenum">
              <a:rPr lang="en-US"/>
              <a:pPr/>
              <a:t>42</a:t>
            </a:fld>
            <a:endParaRPr lang="en-CA"/>
          </a:p>
        </p:txBody>
      </p:sp>
      <p:sp>
        <p:nvSpPr>
          <p:cNvPr id="7434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EXPLICIT SETS</a:t>
            </a:r>
          </a:p>
        </p:txBody>
      </p:sp>
      <p:sp>
        <p:nvSpPr>
          <p:cNvPr id="7434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also possible to use an </a:t>
            </a:r>
            <a:r>
              <a:rPr lang="en-US" b="1"/>
              <a:t>explicit (enumerated) set of values</a:t>
            </a:r>
            <a:r>
              <a:rPr lang="en-US"/>
              <a:t> in the WHERE-clause rather than a nested query</a:t>
            </a:r>
          </a:p>
          <a:p>
            <a:r>
              <a:rPr lang="en-US"/>
              <a:t>Query 13: Retrieve the social security numbers of all employees who work on project number 1, 2, or 3.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Q13:	SELECT  	DISTINCT ESSN</a:t>
            </a:r>
            <a:br>
              <a:rPr lang="en-US"/>
            </a:br>
            <a:r>
              <a:rPr lang="en-US"/>
              <a:t>		FROM	WORKS_ON</a:t>
            </a:r>
            <a:br>
              <a:rPr lang="en-US"/>
            </a:br>
            <a:r>
              <a:rPr lang="en-US"/>
              <a:t>		WHERE	PNO IN  (1, 2, 3)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36EC3D3E-263E-41E9-AFF9-D12BF66D2B7F}" type="slidenum">
              <a:rPr lang="en-US"/>
              <a:pPr/>
              <a:t>43</a:t>
            </a:fld>
            <a:endParaRPr lang="en-CA"/>
          </a:p>
        </p:txBody>
      </p:sp>
      <p:sp>
        <p:nvSpPr>
          <p:cNvPr id="7454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NULLS IN SQL QUERIES</a:t>
            </a:r>
          </a:p>
        </p:txBody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SQL allows queries that check if a value is </a:t>
            </a:r>
            <a:r>
              <a:rPr lang="en-US" sz="2400" b="1"/>
              <a:t>NULL</a:t>
            </a:r>
            <a:r>
              <a:rPr lang="en-US" sz="2400"/>
              <a:t> (missing or undefined or not applicable)</a:t>
            </a:r>
          </a:p>
          <a:p>
            <a:pPr>
              <a:lnSpc>
                <a:spcPct val="90000"/>
              </a:lnSpc>
            </a:pPr>
            <a:r>
              <a:rPr lang="en-US" sz="2400"/>
              <a:t>SQL uses </a:t>
            </a:r>
            <a:r>
              <a:rPr lang="en-US" sz="2400" b="1"/>
              <a:t>IS</a:t>
            </a:r>
            <a:r>
              <a:rPr lang="en-US" sz="2400"/>
              <a:t> or </a:t>
            </a:r>
            <a:r>
              <a:rPr lang="en-US" sz="2400" b="1"/>
              <a:t>IS NOT</a:t>
            </a:r>
            <a:r>
              <a:rPr lang="en-US" sz="2400"/>
              <a:t> to compare NULLs because it considers each NULL value distinct from other NULL values, so </a:t>
            </a:r>
            <a:r>
              <a:rPr lang="en-US" sz="2400" i="1"/>
              <a:t>equality comparison is not appropriate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Query 14: Retrieve the names of all employees who do not have supervisors.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/>
              <a:t>Q14:	SELECT  	FNAME, LNAME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WHERE	SUPERSSN  IS  NULL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Note: If a join condition is specified, tuples with NULL values for the join attributes are not included in the result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D77A9093-AD33-40E4-9A53-7082F62FD77F}" type="slidenum">
              <a:rPr lang="en-US"/>
              <a:pPr/>
              <a:t>44</a:t>
            </a:fld>
            <a:endParaRPr lang="en-CA"/>
          </a:p>
        </p:txBody>
      </p:sp>
      <p:sp>
        <p:nvSpPr>
          <p:cNvPr id="747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Joined Relations Feature </a:t>
            </a:r>
            <a:br>
              <a:rPr lang="en-US"/>
            </a:br>
            <a:r>
              <a:rPr lang="en-US"/>
              <a:t>in SQL2</a:t>
            </a:r>
          </a:p>
        </p:txBody>
      </p:sp>
      <p:sp>
        <p:nvSpPr>
          <p:cNvPr id="7475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specify a "joined relation" in the FROM-clause</a:t>
            </a:r>
          </a:p>
          <a:p>
            <a:pPr lvl="1"/>
            <a:r>
              <a:rPr lang="en-US"/>
              <a:t>Looks like any other relation but is the result of a join</a:t>
            </a:r>
          </a:p>
          <a:p>
            <a:pPr lvl="1"/>
            <a:r>
              <a:rPr lang="en-US"/>
              <a:t>Allows the user to specify different types of joins (regular "theta" JOIN, NATURAL JOIN, LEFT OUTER JOIN, RIGHT OUTER JOIN, CROSS JOIN, etc)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026458CE-A7A7-46E4-A334-2D8F00AE002F}" type="slidenum">
              <a:rPr lang="en-US"/>
              <a:pPr/>
              <a:t>45</a:t>
            </a:fld>
            <a:endParaRPr lang="en-CA"/>
          </a:p>
        </p:txBody>
      </p:sp>
      <p:sp>
        <p:nvSpPr>
          <p:cNvPr id="749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Joined Relations Feature </a:t>
            </a:r>
            <a:br>
              <a:rPr lang="en-US"/>
            </a:br>
            <a:r>
              <a:rPr lang="en-US"/>
              <a:t>in SQL2 (contd.)</a:t>
            </a:r>
          </a:p>
        </p:txBody>
      </p:sp>
      <p:sp>
        <p:nvSpPr>
          <p:cNvPr id="7495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Examples: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Q8:	SELECT	E.FNAME, E.LNAME, S.FNAME, S.LNAME</a:t>
            </a:r>
            <a:br>
              <a:rPr lang="en-US" sz="2200"/>
            </a:br>
            <a:r>
              <a:rPr lang="en-US" sz="2200"/>
              <a:t>	FROM 		EMPLOYEE E S</a:t>
            </a:r>
            <a:br>
              <a:rPr lang="en-US" sz="2200"/>
            </a:br>
            <a:r>
              <a:rPr lang="en-US" sz="2200"/>
              <a:t>	WHERE	E.SUPERSSN=S.SSN</a:t>
            </a:r>
          </a:p>
          <a:p>
            <a:endParaRPr lang="en-US" sz="2400"/>
          </a:p>
          <a:p>
            <a:r>
              <a:rPr lang="en-US" sz="2400"/>
              <a:t>can be written as: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Q8:	SELECT	E.FNAME, E.LNAME, S.FNAME, S.LNAME</a:t>
            </a:r>
            <a:br>
              <a:rPr lang="en-US" sz="2200"/>
            </a:br>
            <a:r>
              <a:rPr lang="en-US" sz="2200"/>
              <a:t>	FROM 		(EMPLOYEE E LEFT OUTER JOIN 				EMPLOYEES ON  E.SUPERSSN=S.SSN)</a:t>
            </a:r>
            <a:br>
              <a:rPr lang="en-US" sz="2200"/>
            </a:br>
            <a:r>
              <a:rPr lang="en-US" sz="2200"/>
              <a:t/>
            </a:r>
            <a:br>
              <a:rPr lang="en-US" sz="2200"/>
            </a:br>
            <a:endParaRPr 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ED38DB6-80D3-4DF3-B66D-186F59DAFC6A}" type="slidenum">
              <a:rPr lang="en-US"/>
              <a:pPr/>
              <a:t>46</a:t>
            </a:fld>
            <a:endParaRPr lang="en-CA"/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Joined Relations Feature </a:t>
            </a:r>
            <a:br>
              <a:rPr lang="en-US"/>
            </a:br>
            <a:r>
              <a:rPr lang="en-US"/>
              <a:t>in SQL2 (contd.)</a:t>
            </a:r>
          </a:p>
        </p:txBody>
      </p:sp>
      <p:sp>
        <p:nvSpPr>
          <p:cNvPr id="7516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Examples: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dirty="0"/>
              <a:t>Q1:	SELECT	</a:t>
            </a:r>
            <a:r>
              <a:rPr lang="en-US" sz="2200" dirty="0" err="1"/>
              <a:t>FNAME</a:t>
            </a:r>
            <a:r>
              <a:rPr lang="en-US" sz="2200" dirty="0"/>
              <a:t>, </a:t>
            </a:r>
            <a:r>
              <a:rPr lang="en-US" sz="2200" dirty="0" err="1"/>
              <a:t>LNAME</a:t>
            </a:r>
            <a:r>
              <a:rPr lang="en-US" sz="2200" dirty="0"/>
              <a:t>, ADDRESS</a:t>
            </a:r>
            <a:br>
              <a:rPr lang="en-US" sz="2200" dirty="0"/>
            </a:br>
            <a:r>
              <a:rPr lang="en-US" sz="2200" dirty="0"/>
              <a:t>	FROM 	</a:t>
            </a:r>
            <a:r>
              <a:rPr lang="en-US" sz="2200" dirty="0" smtClean="0"/>
              <a:t>	EMPLOYEE</a:t>
            </a:r>
            <a:r>
              <a:rPr lang="en-US" sz="2200" dirty="0"/>
              <a:t>, DEPARTMENT</a:t>
            </a:r>
            <a:br>
              <a:rPr lang="en-US" sz="2200" dirty="0"/>
            </a:br>
            <a:r>
              <a:rPr lang="en-US" sz="2200" dirty="0"/>
              <a:t>	WHERE	</a:t>
            </a:r>
            <a:r>
              <a:rPr lang="en-US" sz="2200" dirty="0" err="1"/>
              <a:t>DNAME</a:t>
            </a:r>
            <a:r>
              <a:rPr lang="en-US" sz="2200" dirty="0"/>
              <a:t>='Research' AND </a:t>
            </a:r>
            <a:r>
              <a:rPr lang="en-US" sz="2200" dirty="0" err="1"/>
              <a:t>DNUMBER</a:t>
            </a:r>
            <a:r>
              <a:rPr lang="en-US" sz="2200" dirty="0"/>
              <a:t>=</a:t>
            </a:r>
            <a:r>
              <a:rPr lang="en-US" sz="2200" dirty="0" err="1"/>
              <a:t>DNO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400" dirty="0"/>
              <a:t>could be written as: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dirty="0"/>
              <a:t>Q1:	SELECT	</a:t>
            </a:r>
            <a:r>
              <a:rPr lang="en-US" sz="2200" dirty="0" err="1"/>
              <a:t>FNAME</a:t>
            </a:r>
            <a:r>
              <a:rPr lang="en-US" sz="2200" dirty="0"/>
              <a:t>, </a:t>
            </a:r>
            <a:r>
              <a:rPr lang="en-US" sz="2200" dirty="0" err="1"/>
              <a:t>LNAME</a:t>
            </a:r>
            <a:r>
              <a:rPr lang="en-US" sz="2200" dirty="0"/>
              <a:t>, ADDRESS</a:t>
            </a:r>
            <a:br>
              <a:rPr lang="en-US" sz="2200" dirty="0"/>
            </a:br>
            <a:r>
              <a:rPr lang="en-US" sz="2200" dirty="0"/>
              <a:t>	FROM 		(EMPLOYEE JOIN DEPARTMENT</a:t>
            </a:r>
            <a:br>
              <a:rPr lang="en-US" sz="2200" dirty="0"/>
            </a:br>
            <a:r>
              <a:rPr lang="en-US" sz="2200" dirty="0"/>
              <a:t>		 	ON </a:t>
            </a:r>
            <a:r>
              <a:rPr lang="en-US" sz="2200" dirty="0" err="1"/>
              <a:t>DNUMBER</a:t>
            </a:r>
            <a:r>
              <a:rPr lang="en-US" sz="2200" dirty="0"/>
              <a:t>=</a:t>
            </a:r>
            <a:r>
              <a:rPr lang="en-US" sz="2200" dirty="0" err="1"/>
              <a:t>DNO</a:t>
            </a:r>
            <a:r>
              <a:rPr lang="en-US" sz="2200" dirty="0"/>
              <a:t>)</a:t>
            </a:r>
            <a:br>
              <a:rPr lang="en-US" sz="2200" dirty="0"/>
            </a:br>
            <a:r>
              <a:rPr lang="en-US" sz="2200" dirty="0"/>
              <a:t>	WHERE	</a:t>
            </a:r>
            <a:r>
              <a:rPr lang="en-US" sz="2200" dirty="0" err="1"/>
              <a:t>DNAME</a:t>
            </a:r>
            <a:r>
              <a:rPr lang="en-US" sz="2200" dirty="0"/>
              <a:t>='Research’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or as: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 dirty="0"/>
              <a:t>Q1:	SELECT	</a:t>
            </a:r>
            <a:r>
              <a:rPr lang="en-US" sz="2200" dirty="0" err="1"/>
              <a:t>FNAME</a:t>
            </a:r>
            <a:r>
              <a:rPr lang="en-US" sz="2200" dirty="0"/>
              <a:t>, </a:t>
            </a:r>
            <a:r>
              <a:rPr lang="en-US" sz="2200" dirty="0" err="1"/>
              <a:t>LNAME</a:t>
            </a:r>
            <a:r>
              <a:rPr lang="en-US" sz="2200" dirty="0"/>
              <a:t>, ADDRESS</a:t>
            </a:r>
            <a:br>
              <a:rPr lang="en-US" sz="2200" dirty="0"/>
            </a:br>
            <a:r>
              <a:rPr lang="en-US" sz="2200" dirty="0"/>
              <a:t>	FROM 		(EMPLOYEE NATURAL JOIN </a:t>
            </a:r>
            <a:r>
              <a:rPr lang="en-US" sz="2200" dirty="0" smtClean="0"/>
              <a:t>				DEPARTMENT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	 	AS </a:t>
            </a:r>
            <a:r>
              <a:rPr lang="en-US" sz="2200" dirty="0" err="1"/>
              <a:t>DEPT</a:t>
            </a:r>
            <a:r>
              <a:rPr lang="en-US" sz="2200" dirty="0"/>
              <a:t>(</a:t>
            </a:r>
            <a:r>
              <a:rPr lang="en-US" sz="2200" dirty="0" err="1"/>
              <a:t>DNAME</a:t>
            </a:r>
            <a:r>
              <a:rPr lang="en-US" sz="2200" dirty="0"/>
              <a:t>, </a:t>
            </a:r>
            <a:r>
              <a:rPr lang="en-US" sz="2200" dirty="0" err="1"/>
              <a:t>DNO</a:t>
            </a:r>
            <a:r>
              <a:rPr lang="en-US" sz="2200" dirty="0"/>
              <a:t>, </a:t>
            </a:r>
            <a:r>
              <a:rPr lang="en-US" sz="2200" dirty="0" err="1"/>
              <a:t>MSSN</a:t>
            </a:r>
            <a:r>
              <a:rPr lang="en-US" sz="2200" dirty="0"/>
              <a:t>, </a:t>
            </a:r>
            <a:r>
              <a:rPr lang="en-US" sz="2200" dirty="0" err="1"/>
              <a:t>MSDATE</a:t>
            </a:r>
            <a:r>
              <a:rPr lang="en-US" sz="2200" dirty="0"/>
              <a:t>)</a:t>
            </a:r>
            <a:br>
              <a:rPr lang="en-US" sz="2200" dirty="0"/>
            </a:br>
            <a:r>
              <a:rPr lang="en-US" sz="2200" dirty="0"/>
              <a:t>	WHERE	</a:t>
            </a:r>
            <a:r>
              <a:rPr lang="en-US" sz="2200" dirty="0" err="1"/>
              <a:t>DNAME</a:t>
            </a:r>
            <a:r>
              <a:rPr lang="en-US" sz="2200" dirty="0"/>
              <a:t>='Research’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F3E1DEC-7B9E-417C-A429-F2E5E34527F8}" type="slidenum">
              <a:rPr lang="en-US"/>
              <a:pPr/>
              <a:t>47</a:t>
            </a:fld>
            <a:endParaRPr lang="en-CA"/>
          </a:p>
        </p:txBody>
      </p:sp>
      <p:sp>
        <p:nvSpPr>
          <p:cNvPr id="7536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Joined Relations Feature </a:t>
            </a:r>
            <a:br>
              <a:rPr lang="en-US"/>
            </a:br>
            <a:r>
              <a:rPr lang="en-US"/>
              <a:t>in SQL2 (contd.)</a:t>
            </a:r>
          </a:p>
        </p:txBody>
      </p:sp>
      <p:sp>
        <p:nvSpPr>
          <p:cNvPr id="7536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Another Example: Q2 could be written as follows; this illustrates multiple joins in the joined tables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Q2:	SELECT 	PNUMBER, DNUM, LNAME, 					BDATE, ADDRESS</a:t>
            </a:r>
            <a:br>
              <a:rPr lang="en-US"/>
            </a:br>
            <a:r>
              <a:rPr lang="en-US"/>
              <a:t>		FROM	(PROJECT JOIN 						DEPARTMENT ON 					DNUM=DNUMBER) JOIN 					EMPLOYEE ON 						MGRSSN=SSN) )</a:t>
            </a:r>
            <a:br>
              <a:rPr lang="en-US"/>
            </a:br>
            <a:r>
              <a:rPr lang="en-US"/>
              <a:t>		WHERE 	PLOCATION='Stafford’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9D0256D-9B12-4207-B4CD-2648BA237CC1}" type="slidenum">
              <a:rPr lang="en-US"/>
              <a:pPr/>
              <a:t>48</a:t>
            </a:fld>
            <a:endParaRPr lang="en-CA"/>
          </a:p>
        </p:txBody>
      </p:sp>
      <p:sp>
        <p:nvSpPr>
          <p:cNvPr id="75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AGGREGATE FUNCTIONS</a:t>
            </a:r>
          </a:p>
        </p:txBody>
      </p:sp>
      <p:sp>
        <p:nvSpPr>
          <p:cNvPr id="7557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Include </a:t>
            </a:r>
            <a:r>
              <a:rPr lang="en-US" b="1"/>
              <a:t>COUNT, SUM, MAX, MIN, and AVG</a:t>
            </a:r>
          </a:p>
          <a:p>
            <a:r>
              <a:rPr lang="en-US"/>
              <a:t>Query 15: Find the maximum salary, the minimum salary, and the average salary among all employees.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Q15:	SELECT  	MAX(SALARY), 						MIN(SALARY), AVG(SALARY)</a:t>
            </a:r>
            <a:br>
              <a:rPr lang="en-US"/>
            </a:br>
            <a:r>
              <a:rPr lang="en-US"/>
              <a:t>		FROM	EMPLOYEE</a:t>
            </a:r>
            <a:br>
              <a:rPr lang="en-US"/>
            </a:br>
            <a:endParaRPr lang="en-US"/>
          </a:p>
          <a:p>
            <a:r>
              <a:rPr lang="en-US"/>
              <a:t>Some SQL implementations </a:t>
            </a:r>
            <a:r>
              <a:rPr lang="en-US" i="1"/>
              <a:t>may not allow more than one function</a:t>
            </a:r>
            <a:r>
              <a:rPr lang="en-US"/>
              <a:t> in the SELECT-clause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91E66438-5575-4DFF-BA2C-389639F09078}" type="slidenum">
              <a:rPr lang="en-US"/>
              <a:pPr/>
              <a:t>49</a:t>
            </a:fld>
            <a:endParaRPr lang="en-CA"/>
          </a:p>
        </p:txBody>
      </p:sp>
      <p:sp>
        <p:nvSpPr>
          <p:cNvPr id="7577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AGGREGATE FUNCTIONS (contd.)</a:t>
            </a:r>
          </a:p>
        </p:txBody>
      </p:sp>
      <p:sp>
        <p:nvSpPr>
          <p:cNvPr id="7577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Query 16: Find the maximum salary, the minimum salary, and the average salary among employees who work for the 'Research' department.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Q16: 	SELECT 	MAX(SALARY), 						MIN(SALARY), AVG(SALARY)</a:t>
            </a:r>
            <a:br>
              <a:rPr lang="en-US"/>
            </a:br>
            <a:r>
              <a:rPr lang="en-US"/>
              <a:t>		FROM	EMPLOYEE, DEPARTMENT</a:t>
            </a:r>
            <a:br>
              <a:rPr lang="en-US"/>
            </a:br>
            <a:r>
              <a:rPr lang="en-US"/>
              <a:t>		WHERE	DNO=DNUMBER AND 					DNAME='Research'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49E8BB1-022A-4852-8EE6-CB66B56A944F}" type="slidenum">
              <a:rPr lang="en-US"/>
              <a:pPr/>
              <a:t>5</a:t>
            </a:fld>
            <a:endParaRPr lang="en-CA"/>
          </a:p>
        </p:txBody>
      </p:sp>
      <p:sp>
        <p:nvSpPr>
          <p:cNvPr id="67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CREATE TABLE</a:t>
            </a:r>
          </a:p>
        </p:txBody>
      </p:sp>
      <p:sp>
        <p:nvSpPr>
          <p:cNvPr id="67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In SQL2, can use the CREATE TABLE command for specifying the primary key attributes, secondary keys, and referential integrity constraints (foreign keys). </a:t>
            </a:r>
          </a:p>
          <a:p>
            <a:pPr>
              <a:lnSpc>
                <a:spcPct val="80000"/>
              </a:lnSpc>
            </a:pPr>
            <a:r>
              <a:rPr lang="en-US" sz="1800"/>
              <a:t>Key attributes can be specified via the PRIMARY KEY and UNIQUE phrases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CREATE TABLE DEPT (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DNAME			VARCHAR(10)	NOT NULL,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DNUMBER		INTEGER		NOT NULL,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MGRSSN		CHAR(9),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MGRSTARTDATE	CHAR(9),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PRIMARY KEY (DNUMBER),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UNIQUE (DNAME),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  <a:t>	FOREIGN KEY (MGRSSN) REFERENCES EMP  );</a:t>
            </a:r>
            <a:br>
              <a:rPr lang="en-US" sz="25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endParaRPr lang="en-US" sz="2500" b="1">
              <a:solidFill>
                <a:srgbClr val="990033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8B78BE0B-6733-43C2-83DB-B2A9FFF7086C}" type="slidenum">
              <a:rPr lang="en-US"/>
              <a:pPr/>
              <a:t>50</a:t>
            </a:fld>
            <a:endParaRPr lang="en-CA"/>
          </a:p>
        </p:txBody>
      </p:sp>
      <p:sp>
        <p:nvSpPr>
          <p:cNvPr id="759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AGGREGATE FUNCTIONS (contd.)</a:t>
            </a:r>
          </a:p>
        </p:txBody>
      </p:sp>
      <p:sp>
        <p:nvSpPr>
          <p:cNvPr id="7598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Queries 17 and 18: Retrieve the total number of employees in the company (Q17), and the number of employees in the 'Research' department (Q18).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Q17:	SELECT  	COUNT (*)</a:t>
            </a:r>
            <a:br>
              <a:rPr lang="en-US" sz="2200"/>
            </a:br>
            <a:r>
              <a:rPr lang="en-US" sz="2200"/>
              <a:t>		FROM		EMPLOYEE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2200"/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Q18:	SELECT  	COUNT (*)</a:t>
            </a:r>
            <a:br>
              <a:rPr lang="en-US" sz="2200"/>
            </a:br>
            <a:r>
              <a:rPr lang="en-US" sz="2200"/>
              <a:t>		FROM		EMPLOYEE, DEPARTMENT</a:t>
            </a:r>
            <a:br>
              <a:rPr lang="en-US" sz="2200"/>
            </a:br>
            <a:r>
              <a:rPr lang="en-US" sz="2200"/>
              <a:t>		WHERE	DNO=DNUMBER AND 					DNAME='Research’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0780F692-F386-4A24-B4E1-A94F6D016E39}" type="slidenum">
              <a:rPr lang="en-US"/>
              <a:pPr/>
              <a:t>51</a:t>
            </a:fld>
            <a:endParaRPr lang="en-CA"/>
          </a:p>
        </p:txBody>
      </p:sp>
      <p:sp>
        <p:nvSpPr>
          <p:cNvPr id="7618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GROUPING</a:t>
            </a:r>
          </a:p>
        </p:txBody>
      </p:sp>
      <p:sp>
        <p:nvSpPr>
          <p:cNvPr id="7618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many cases, we want to apply the aggregate functions to </a:t>
            </a:r>
            <a:r>
              <a:rPr lang="en-US" i="1"/>
              <a:t>subgroups of tuples</a:t>
            </a:r>
            <a:r>
              <a:rPr lang="en-US"/>
              <a:t> in a relation</a:t>
            </a:r>
          </a:p>
          <a:p>
            <a:pPr>
              <a:lnSpc>
                <a:spcPct val="90000"/>
              </a:lnSpc>
            </a:pPr>
            <a:r>
              <a:rPr lang="en-US"/>
              <a:t>Each subgroup of tuples consists of the set of tuples that have the </a:t>
            </a:r>
            <a:r>
              <a:rPr lang="en-US" i="1"/>
              <a:t>same value</a:t>
            </a:r>
            <a:r>
              <a:rPr lang="en-US"/>
              <a:t> for the </a:t>
            </a:r>
            <a:r>
              <a:rPr lang="en-US" i="1"/>
              <a:t>grouping attribute(s)</a:t>
            </a:r>
          </a:p>
          <a:p>
            <a:pPr>
              <a:lnSpc>
                <a:spcPct val="90000"/>
              </a:lnSpc>
            </a:pPr>
            <a:r>
              <a:rPr lang="en-US"/>
              <a:t>The function is applied to each subgroup independently</a:t>
            </a:r>
          </a:p>
          <a:p>
            <a:pPr>
              <a:lnSpc>
                <a:spcPct val="90000"/>
              </a:lnSpc>
            </a:pPr>
            <a:r>
              <a:rPr lang="en-US"/>
              <a:t>SQL has a </a:t>
            </a:r>
            <a:r>
              <a:rPr lang="en-US" b="1"/>
              <a:t>GROUP BY</a:t>
            </a:r>
            <a:r>
              <a:rPr lang="en-US"/>
              <a:t>-clause for specifying the grouping attributes, which </a:t>
            </a:r>
            <a:r>
              <a:rPr lang="en-US" i="1"/>
              <a:t>must also appear in the SELECT-clause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8CD3CB6B-7CF0-436B-A96C-2A71114AB244}" type="slidenum">
              <a:rPr lang="en-US"/>
              <a:pPr/>
              <a:t>52</a:t>
            </a:fld>
            <a:endParaRPr lang="en-CA"/>
          </a:p>
        </p:txBody>
      </p:sp>
      <p:sp>
        <p:nvSpPr>
          <p:cNvPr id="7639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GROUPING (contd.)</a:t>
            </a:r>
          </a:p>
        </p:txBody>
      </p:sp>
      <p:sp>
        <p:nvSpPr>
          <p:cNvPr id="7639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Query 20: For each department, retrieve the department number, the number of employees in the department, and their average salary.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Q20:	SELECT 	</a:t>
            </a:r>
            <a:r>
              <a:rPr lang="en-US" sz="2200">
                <a:solidFill>
                  <a:srgbClr val="4F571F"/>
                </a:solidFill>
              </a:rPr>
              <a:t>DNO</a:t>
            </a:r>
            <a:r>
              <a:rPr lang="en-US" sz="2200"/>
              <a:t>, COUNT (*), AVG (SALARY)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GROUP BY	</a:t>
            </a:r>
            <a:r>
              <a:rPr lang="en-US" sz="2200">
                <a:solidFill>
                  <a:srgbClr val="4F571F"/>
                </a:solidFill>
              </a:rPr>
              <a:t>DNO</a:t>
            </a:r>
            <a:r>
              <a:rPr lang="en-US" sz="2200"/>
              <a:t/>
            </a:r>
            <a:br>
              <a:rPr lang="en-US" sz="2200"/>
            </a:br>
            <a:endParaRPr lang="en-US" sz="2200"/>
          </a:p>
          <a:p>
            <a:pPr lvl="1">
              <a:lnSpc>
                <a:spcPct val="80000"/>
              </a:lnSpc>
            </a:pPr>
            <a:r>
              <a:rPr lang="en-US" sz="2200"/>
              <a:t>In Q20, the EMPLOYEE tuples are divided into groups-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Each group having the same value for the grouping attribute DNO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COUNT and AVG functions are applied to each such group of tuples separately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SELECT-clause includes only the grouping attribute and the functions to be applied on each group of tuples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 join condition can be used in conjunction with grouping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9274049-323B-4859-BD5E-3F648716DBC8}" type="slidenum">
              <a:rPr lang="en-US"/>
              <a:pPr/>
              <a:t>53</a:t>
            </a:fld>
            <a:endParaRPr lang="en-CA"/>
          </a:p>
        </p:txBody>
      </p:sp>
      <p:sp>
        <p:nvSpPr>
          <p:cNvPr id="7659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GROUPING (contd.)</a:t>
            </a:r>
          </a:p>
        </p:txBody>
      </p:sp>
      <p:sp>
        <p:nvSpPr>
          <p:cNvPr id="7659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Query 21: For each project, retrieve the project number, project name, and the number of employees who work on that project.</a:t>
            </a:r>
          </a:p>
          <a:p>
            <a:pPr>
              <a:buFont typeface="Wingdings" panose="05000000000000000000" pitchFamily="2" charset="2"/>
              <a:buNone/>
            </a:pPr>
            <a:endParaRPr lang="en-US" sz="2400"/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Q21:	SELECT 	PNUMBER, PNAME, COUNT (*)</a:t>
            </a:r>
            <a:br>
              <a:rPr lang="en-US" sz="2200"/>
            </a:br>
            <a:r>
              <a:rPr lang="en-US" sz="2200"/>
              <a:t>		FROM		PROJECT, WORKS_ON</a:t>
            </a:r>
            <a:br>
              <a:rPr lang="en-US" sz="2200"/>
            </a:br>
            <a:r>
              <a:rPr lang="en-US" sz="2200"/>
              <a:t>		WHERE	PNUMBER=PNO</a:t>
            </a:r>
            <a:br>
              <a:rPr lang="en-US" sz="2200"/>
            </a:br>
            <a:r>
              <a:rPr lang="en-US" sz="2200"/>
              <a:t>		GROUP BY	PNUMBER, PNAME</a:t>
            </a:r>
            <a:br>
              <a:rPr lang="en-US" sz="2200"/>
            </a:br>
            <a:endParaRPr lang="en-US" sz="2200"/>
          </a:p>
          <a:p>
            <a:pPr lvl="1"/>
            <a:r>
              <a:rPr lang="en-US" sz="2200"/>
              <a:t>In this case, the grouping and functions are applied after  the joining of the two relations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CBB4552-D6CB-451D-8E2D-B93D3C4861F1}" type="slidenum">
              <a:rPr lang="en-US"/>
              <a:pPr/>
              <a:t>54</a:t>
            </a:fld>
            <a:endParaRPr lang="en-CA"/>
          </a:p>
        </p:txBody>
      </p:sp>
      <p:sp>
        <p:nvSpPr>
          <p:cNvPr id="7680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HAVING-CLAUSE</a:t>
            </a:r>
          </a:p>
        </p:txBody>
      </p:sp>
      <p:sp>
        <p:nvSpPr>
          <p:cNvPr id="7680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Sometimes we want to retrieve the values of these functions for only those </a:t>
            </a:r>
            <a:r>
              <a:rPr lang="en-US" i="1"/>
              <a:t>groups that satisfy certain conditions</a:t>
            </a:r>
          </a:p>
          <a:p>
            <a:r>
              <a:rPr lang="en-US"/>
              <a:t>The </a:t>
            </a:r>
            <a:r>
              <a:rPr lang="en-US" b="1"/>
              <a:t>HAVING</a:t>
            </a:r>
            <a:r>
              <a:rPr lang="en-US"/>
              <a:t>-clause is used for specifying a selection condition on groups (rather than on individual tuples)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ECE52F43-74B9-4BC1-AB40-8A18E9F4EF66}" type="slidenum">
              <a:rPr lang="en-US"/>
              <a:pPr/>
              <a:t>55</a:t>
            </a:fld>
            <a:endParaRPr lang="en-CA"/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HAVING-CLAUSE (contd.)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Query 22: For each project </a:t>
            </a:r>
            <a:r>
              <a:rPr lang="en-US" i="1"/>
              <a:t>on which more than two employees work</a:t>
            </a:r>
            <a:r>
              <a:rPr lang="en-US"/>
              <a:t>, retrieve the project number, project name, and the number of employees who work on that project.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Q22:     	SELECT 	PNUMBER, PNAME, 					COUNT(*)</a:t>
            </a:r>
            <a:br>
              <a:rPr lang="en-US"/>
            </a:br>
            <a:r>
              <a:rPr lang="en-US"/>
              <a:t>		FROM	PROJECT, WORKS_ON</a:t>
            </a:r>
            <a:br>
              <a:rPr lang="en-US"/>
            </a:br>
            <a:r>
              <a:rPr lang="en-US"/>
              <a:t>		WHERE	PNUMBER=PNO</a:t>
            </a:r>
            <a:br>
              <a:rPr lang="en-US"/>
            </a:br>
            <a:r>
              <a:rPr lang="en-US"/>
              <a:t>		GROUP BY	PNUMBER, PNAME</a:t>
            </a:r>
            <a:br>
              <a:rPr lang="en-US"/>
            </a:br>
            <a:r>
              <a:rPr lang="en-US"/>
              <a:t>		HAVING	COUNT (*) &gt;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86CD06D-7055-4286-A336-DC895DE7BEAB}" type="slidenum">
              <a:rPr lang="en-US"/>
              <a:pPr/>
              <a:t>56</a:t>
            </a:fld>
            <a:endParaRPr lang="en-CA"/>
          </a:p>
        </p:txBody>
      </p:sp>
      <p:sp>
        <p:nvSpPr>
          <p:cNvPr id="772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SUBSTRING COMPARISON</a:t>
            </a:r>
          </a:p>
        </p:txBody>
      </p:sp>
      <p:sp>
        <p:nvSpPr>
          <p:cNvPr id="7721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LIKE</a:t>
            </a:r>
            <a:r>
              <a:rPr lang="en-US"/>
              <a:t> comparison operator is used to compare partial strings</a:t>
            </a:r>
          </a:p>
          <a:p>
            <a:r>
              <a:rPr lang="en-US"/>
              <a:t>Two reserved characters are used: '</a:t>
            </a:r>
            <a:r>
              <a:rPr lang="en-US" b="1"/>
              <a:t>%</a:t>
            </a:r>
            <a:r>
              <a:rPr lang="en-US"/>
              <a:t>' (or '</a:t>
            </a:r>
            <a:r>
              <a:rPr lang="en-US" b="1"/>
              <a:t>*</a:t>
            </a:r>
            <a:r>
              <a:rPr lang="en-US"/>
              <a:t>' in some implementations) replaces an arbitrary number of characters, and '</a:t>
            </a:r>
            <a:r>
              <a:rPr lang="en-US" b="1"/>
              <a:t>_</a:t>
            </a:r>
            <a:r>
              <a:rPr lang="en-US"/>
              <a:t>' replaces a single arbitrary character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BD9BA12-6165-4942-97FA-A545E986B43E}" type="slidenum">
              <a:rPr lang="en-US"/>
              <a:pPr/>
              <a:t>57</a:t>
            </a:fld>
            <a:endParaRPr lang="en-CA"/>
          </a:p>
        </p:txBody>
      </p:sp>
      <p:sp>
        <p:nvSpPr>
          <p:cNvPr id="774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SUBSTRING COMPARISON (contd.)</a:t>
            </a:r>
          </a:p>
        </p:txBody>
      </p:sp>
      <p:sp>
        <p:nvSpPr>
          <p:cNvPr id="774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Query 25:  Retrieve all employees whose address is in Houston, Texas. Here, the value of the ADDRESS attribute must contain the substring 'Houston,TX‘ in it.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Q25:	SELECT 	FNAME, LNAME</a:t>
            </a:r>
            <a:br>
              <a:rPr lang="en-US"/>
            </a:br>
            <a:r>
              <a:rPr lang="en-US"/>
              <a:t>		FROM	EMPLOYEE</a:t>
            </a:r>
            <a:br>
              <a:rPr lang="en-US"/>
            </a:br>
            <a:r>
              <a:rPr lang="en-US"/>
              <a:t>		WHERE	ADDRESS LIKE 						'%Houston,TX%'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848DA6F-21D1-4CD5-AA93-E1067E0E5815}" type="slidenum">
              <a:rPr lang="en-US"/>
              <a:pPr/>
              <a:t>58</a:t>
            </a:fld>
            <a:endParaRPr lang="en-CA"/>
          </a:p>
        </p:txBody>
      </p:sp>
      <p:sp>
        <p:nvSpPr>
          <p:cNvPr id="776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SUBSTRING COMPARISON (contd.)</a:t>
            </a:r>
          </a:p>
        </p:txBody>
      </p:sp>
      <p:sp>
        <p:nvSpPr>
          <p:cNvPr id="776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Query 26: Retrieve all employees who were born during the 1950s.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Here, '5' must be the 8th character of the string (according to our format for date), so the BDATE value is '_______5_', with each underscore as a place holder for a single arbitrary character.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Q26:	SELECT 	FNAME, LNAME</a:t>
            </a:r>
            <a:br>
              <a:rPr lang="en-US" sz="2200"/>
            </a:br>
            <a:r>
              <a:rPr lang="en-US" sz="2200"/>
              <a:t>		FROM		EMPLOYEE</a:t>
            </a:r>
            <a:br>
              <a:rPr lang="en-US" sz="2200"/>
            </a:br>
            <a:r>
              <a:rPr lang="en-US" sz="2200"/>
              <a:t>		WHERE	BDATE LIKE	'_______5_’</a:t>
            </a:r>
            <a:br>
              <a:rPr lang="en-US" sz="2200"/>
            </a:br>
            <a:endParaRPr lang="en-US" sz="2200"/>
          </a:p>
          <a:p>
            <a:pPr>
              <a:lnSpc>
                <a:spcPct val="80000"/>
              </a:lnSpc>
            </a:pPr>
            <a:r>
              <a:rPr lang="en-US" sz="2400"/>
              <a:t>The LIKE operator allows us to get around the fact that each value is considered atomic and indivisible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Hence, in SQL, character string attribute values are not atomic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D0968B3B-3ABC-490C-A512-73A076F180D2}" type="slidenum">
              <a:rPr lang="en-US"/>
              <a:pPr/>
              <a:t>59</a:t>
            </a:fld>
            <a:endParaRPr lang="en-CA"/>
          </a:p>
        </p:txBody>
      </p:sp>
      <p:sp>
        <p:nvSpPr>
          <p:cNvPr id="778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OPERATIONS</a:t>
            </a:r>
          </a:p>
        </p:txBody>
      </p:sp>
      <p:sp>
        <p:nvSpPr>
          <p:cNvPr id="778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standard arithmetic operators </a:t>
            </a:r>
            <a:r>
              <a:rPr lang="en-US" sz="2400" b="1" dirty="0"/>
              <a:t>'+', '-'. '*', and '/'</a:t>
            </a:r>
            <a:r>
              <a:rPr lang="en-US" sz="2400" dirty="0"/>
              <a:t> (for addition, subtraction, multiplication, and division, respectively) can be applied to numeric values in an SQL query result</a:t>
            </a:r>
          </a:p>
          <a:p>
            <a:r>
              <a:rPr lang="en-US" sz="2400" dirty="0"/>
              <a:t>Query 27: Show the effect of giving all employees who work on the '</a:t>
            </a:r>
            <a:r>
              <a:rPr lang="en-US" sz="2400" dirty="0" err="1"/>
              <a:t>ProductX</a:t>
            </a:r>
            <a:r>
              <a:rPr lang="en-US" sz="2400" dirty="0"/>
              <a:t>' project a 10% raise.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dirty="0"/>
              <a:t>Q27:	SELECT 	</a:t>
            </a:r>
            <a:r>
              <a:rPr lang="en-US" sz="2200" dirty="0" err="1"/>
              <a:t>FNAME</a:t>
            </a:r>
            <a:r>
              <a:rPr lang="en-US" sz="2200" dirty="0"/>
              <a:t>, </a:t>
            </a:r>
            <a:r>
              <a:rPr lang="en-US" sz="2200" dirty="0" err="1"/>
              <a:t>LNAME</a:t>
            </a:r>
            <a:r>
              <a:rPr lang="en-US" sz="2200" dirty="0"/>
              <a:t>, 1.1*SALARY</a:t>
            </a:r>
            <a:br>
              <a:rPr lang="en-US" sz="2200" dirty="0"/>
            </a:br>
            <a:r>
              <a:rPr lang="en-US" sz="2200" dirty="0"/>
              <a:t>		FROM		EMPLOYEE, </a:t>
            </a:r>
            <a:r>
              <a:rPr lang="en-US" sz="2200" dirty="0" err="1"/>
              <a:t>WORKS_ON</a:t>
            </a:r>
            <a:r>
              <a:rPr lang="en-US" sz="2200" dirty="0"/>
              <a:t>, 					PROJECT</a:t>
            </a:r>
            <a:br>
              <a:rPr lang="en-US" sz="2200" dirty="0"/>
            </a:br>
            <a:r>
              <a:rPr lang="en-US" sz="2200" dirty="0"/>
              <a:t>		WHERE	SSN=</a:t>
            </a:r>
            <a:r>
              <a:rPr lang="en-US" sz="2200" dirty="0" err="1"/>
              <a:t>ESSN</a:t>
            </a:r>
            <a:r>
              <a:rPr lang="en-US" sz="2200" dirty="0"/>
              <a:t> AND </a:t>
            </a:r>
            <a:r>
              <a:rPr lang="en-US" sz="2200" dirty="0" err="1"/>
              <a:t>PNO</a:t>
            </a:r>
            <a:r>
              <a:rPr lang="en-US" sz="2200" dirty="0"/>
              <a:t>=</a:t>
            </a:r>
            <a:r>
              <a:rPr lang="en-US" sz="2200" dirty="0" err="1"/>
              <a:t>PNUMBER</a:t>
            </a:r>
            <a:r>
              <a:rPr lang="en-US" sz="2200" dirty="0"/>
              <a:t> 					AND </a:t>
            </a:r>
            <a:r>
              <a:rPr lang="en-US" sz="2200" dirty="0" err="1"/>
              <a:t>PNAME</a:t>
            </a:r>
            <a:r>
              <a:rPr lang="en-US" sz="2200" dirty="0"/>
              <a:t>='</a:t>
            </a:r>
            <a:r>
              <a:rPr lang="en-US" sz="2200" dirty="0" err="1"/>
              <a:t>ProductX</a:t>
            </a:r>
            <a:r>
              <a:rPr lang="en-US" sz="2200" dirty="0"/>
              <a:t>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7243ACAF-EAAC-472C-8476-3EA3B45E8693}" type="slidenum">
              <a:rPr lang="en-US"/>
              <a:pPr/>
              <a:t>6</a:t>
            </a:fld>
            <a:endParaRPr lang="en-CA"/>
          </a:p>
        </p:txBody>
      </p:sp>
      <p:sp>
        <p:nvSpPr>
          <p:cNvPr id="67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DROP TABLE</a:t>
            </a:r>
          </a:p>
        </p:txBody>
      </p:sp>
      <p:sp>
        <p:nvSpPr>
          <p:cNvPr id="67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remove a relation (base table) and its definition</a:t>
            </a:r>
          </a:p>
          <a:p>
            <a:r>
              <a:rPr lang="en-US"/>
              <a:t>The relation can no longer be used in queries, updates, or any other commands since its description no longer exists</a:t>
            </a:r>
          </a:p>
          <a:p>
            <a:r>
              <a:rPr lang="en-US"/>
              <a:t>Example:</a:t>
            </a:r>
            <a:br>
              <a:rPr lang="en-US"/>
            </a:br>
            <a:r>
              <a:rPr lang="en-US" sz="3200"/>
              <a:t/>
            </a:r>
            <a:br>
              <a:rPr lang="en-US" sz="3200"/>
            </a:br>
            <a:r>
              <a:rPr lang="en-US" sz="3000" b="1">
                <a:solidFill>
                  <a:srgbClr val="990033"/>
                </a:solidFill>
                <a:latin typeface="Courier New" panose="02070309020205020404" pitchFamily="49" charset="0"/>
              </a:rPr>
              <a:t>DROP TABLE  DEPENDENT;</a:t>
            </a:r>
            <a:br>
              <a:rPr lang="en-US" sz="30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endParaRPr lang="en-US" sz="3000" b="1">
              <a:solidFill>
                <a:srgbClr val="990033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DB885863-69BD-482D-8363-F6CDA90B093C}" type="slidenum">
              <a:rPr lang="en-US"/>
              <a:pPr/>
              <a:t>60</a:t>
            </a:fld>
            <a:endParaRPr lang="en-CA"/>
          </a:p>
        </p:txBody>
      </p:sp>
      <p:sp>
        <p:nvSpPr>
          <p:cNvPr id="78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BY</a:t>
            </a:r>
          </a:p>
        </p:txBody>
      </p:sp>
      <p:sp>
        <p:nvSpPr>
          <p:cNvPr id="780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ORDER BY</a:t>
            </a:r>
            <a:r>
              <a:rPr lang="en-US" sz="2400"/>
              <a:t> clause is used to sort the tuples in a query result based on the values of some attribute(s)</a:t>
            </a:r>
          </a:p>
          <a:p>
            <a:r>
              <a:rPr lang="en-US" sz="2400"/>
              <a:t>Query 28: Retrieve a list of employees and the projects each works in, ordered by the employee's department, and within each department ordered alphabetically by employee last name.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/>
              <a:t>Q28: 	SELECT 	DNAME, LNAME, FNAME, PNAME</a:t>
            </a:r>
            <a:br>
              <a:rPr lang="en-US" sz="2200"/>
            </a:br>
            <a:r>
              <a:rPr lang="en-US" sz="2200"/>
              <a:t>      	FROM 		DEPARTMENT, EMPLOYEE, 					WORKS_ON, PROJECT</a:t>
            </a:r>
            <a:br>
              <a:rPr lang="en-US" sz="2200"/>
            </a:br>
            <a:r>
              <a:rPr lang="en-US" sz="2200"/>
              <a:t>		WHERE	DNUMBER=DNO AND SSN=ESSN 					AND PNO=PNUMBER</a:t>
            </a:r>
            <a:br>
              <a:rPr lang="en-US" sz="2200"/>
            </a:br>
            <a:r>
              <a:rPr lang="en-US" sz="2200"/>
              <a:t>		ORDER BY	DNAME, LNAME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50408BA0-BF2E-47BA-9D1F-D4C3E2BE823B}" type="slidenum">
              <a:rPr lang="en-US"/>
              <a:pPr/>
              <a:t>61</a:t>
            </a:fld>
            <a:endParaRPr lang="en-CA"/>
          </a:p>
        </p:txBody>
      </p:sp>
      <p:sp>
        <p:nvSpPr>
          <p:cNvPr id="782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BY (contd.)</a:t>
            </a:r>
          </a:p>
        </p:txBody>
      </p:sp>
      <p:sp>
        <p:nvSpPr>
          <p:cNvPr id="7823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default order is in ascending order of values</a:t>
            </a:r>
          </a:p>
          <a:p>
            <a:r>
              <a:rPr lang="en-US"/>
              <a:t>We can specify the keyword </a:t>
            </a:r>
            <a:r>
              <a:rPr lang="en-US" b="1"/>
              <a:t>DESC</a:t>
            </a:r>
            <a:r>
              <a:rPr lang="en-US"/>
              <a:t> if we want a descending order; the keyword </a:t>
            </a:r>
            <a:r>
              <a:rPr lang="en-US" b="1"/>
              <a:t>ASC</a:t>
            </a:r>
            <a:r>
              <a:rPr lang="en-US"/>
              <a:t> can be used to explicitly specify ascending order, even though it is the default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527DE76-B981-4CE4-8BA5-7C5BE9926DA6}" type="slidenum">
              <a:rPr lang="en-US"/>
              <a:pPr/>
              <a:t>62</a:t>
            </a:fld>
            <a:endParaRPr lang="en-CA"/>
          </a:p>
        </p:txBody>
      </p:sp>
      <p:sp>
        <p:nvSpPr>
          <p:cNvPr id="784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SQL Queries</a:t>
            </a:r>
          </a:p>
        </p:txBody>
      </p:sp>
      <p:sp>
        <p:nvSpPr>
          <p:cNvPr id="7843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query in SQL can consist of up to six clauses, but only the first two, SELECT and FROM, are mandatory. The clauses are specified in the following order: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b="1"/>
              <a:t>SELECT		</a:t>
            </a:r>
            <a:r>
              <a:rPr lang="en-US"/>
              <a:t>&lt;attribute list&gt;</a:t>
            </a:r>
            <a:br>
              <a:rPr lang="en-US"/>
            </a:br>
            <a:r>
              <a:rPr lang="en-US" b="1"/>
              <a:t>FROM</a:t>
            </a:r>
            <a:r>
              <a:rPr lang="en-US"/>
              <a:t>		&lt;table list&gt;</a:t>
            </a:r>
            <a:br>
              <a:rPr lang="en-US"/>
            </a:br>
            <a:r>
              <a:rPr lang="en-US"/>
              <a:t>[</a:t>
            </a:r>
            <a:r>
              <a:rPr lang="en-US" b="1"/>
              <a:t>WHERE</a:t>
            </a:r>
            <a:r>
              <a:rPr lang="en-US"/>
              <a:t>		&lt;condition&gt;]</a:t>
            </a:r>
            <a:br>
              <a:rPr lang="en-US"/>
            </a:br>
            <a:r>
              <a:rPr lang="en-US"/>
              <a:t>[</a:t>
            </a:r>
            <a:r>
              <a:rPr lang="en-US" b="1"/>
              <a:t>GROUP</a:t>
            </a:r>
            <a:r>
              <a:rPr lang="en-US"/>
              <a:t> </a:t>
            </a:r>
            <a:r>
              <a:rPr lang="en-US" b="1"/>
              <a:t>BY</a:t>
            </a:r>
            <a:r>
              <a:rPr lang="en-US"/>
              <a:t> 	&lt;grouping attribute(s)&gt;]</a:t>
            </a:r>
            <a:br>
              <a:rPr lang="en-US"/>
            </a:br>
            <a:r>
              <a:rPr lang="en-US"/>
              <a:t>[</a:t>
            </a:r>
            <a:r>
              <a:rPr lang="en-US" b="1"/>
              <a:t>HAVING</a:t>
            </a:r>
            <a:r>
              <a:rPr lang="en-US"/>
              <a:t>		&lt;group condition&gt;]</a:t>
            </a:r>
            <a:br>
              <a:rPr lang="en-US"/>
            </a:br>
            <a:r>
              <a:rPr lang="en-US"/>
              <a:t>[</a:t>
            </a:r>
            <a:r>
              <a:rPr lang="en-US" b="1"/>
              <a:t>ORDER BY</a:t>
            </a:r>
            <a:r>
              <a:rPr lang="en-US"/>
              <a:t> 	&lt;attribute list&gt;]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68A5FA5-E062-4399-81A1-DAB19A33FB5D}" type="slidenum">
              <a:rPr lang="en-US"/>
              <a:pPr/>
              <a:t>63</a:t>
            </a:fld>
            <a:endParaRPr lang="en-CA"/>
          </a:p>
        </p:txBody>
      </p:sp>
      <p:sp>
        <p:nvSpPr>
          <p:cNvPr id="786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SQL Queries (contd.)</a:t>
            </a:r>
          </a:p>
        </p:txBody>
      </p:sp>
      <p:sp>
        <p:nvSpPr>
          <p:cNvPr id="786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SELECT-clause lists the attributes or functions to be retrieved</a:t>
            </a:r>
          </a:p>
          <a:p>
            <a:pPr>
              <a:lnSpc>
                <a:spcPct val="90000"/>
              </a:lnSpc>
            </a:pPr>
            <a:r>
              <a:rPr lang="en-US" sz="2000"/>
              <a:t>The FROM-clause specifies all relations (or aliases) needed in the query but not those needed in nested queries</a:t>
            </a:r>
          </a:p>
          <a:p>
            <a:pPr>
              <a:lnSpc>
                <a:spcPct val="90000"/>
              </a:lnSpc>
            </a:pPr>
            <a:r>
              <a:rPr lang="en-US" sz="2000"/>
              <a:t>The WHERE-clause specifies the conditions for selection and join of tuples from the relations specified in the FROM-clause</a:t>
            </a:r>
          </a:p>
          <a:p>
            <a:pPr>
              <a:lnSpc>
                <a:spcPct val="90000"/>
              </a:lnSpc>
            </a:pPr>
            <a:r>
              <a:rPr lang="en-US" sz="2000"/>
              <a:t>GROUP BY specifies grouping attributes</a:t>
            </a:r>
          </a:p>
          <a:p>
            <a:pPr>
              <a:lnSpc>
                <a:spcPct val="90000"/>
              </a:lnSpc>
            </a:pPr>
            <a:r>
              <a:rPr lang="en-US" sz="2000"/>
              <a:t>HAVING specifies a condition for selection of groups</a:t>
            </a:r>
          </a:p>
          <a:p>
            <a:pPr>
              <a:lnSpc>
                <a:spcPct val="90000"/>
              </a:lnSpc>
            </a:pPr>
            <a:r>
              <a:rPr lang="en-US" sz="2000"/>
              <a:t>ORDER BY specifies an order for displaying the result of a query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query is evaluated by first applying the WHERE-clause, then GROUP BY and HAVING, and finally the SELECT-clause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D8CE47D2-4E8B-4E9D-A957-A1F0C5C9AC41}" type="slidenum">
              <a:rPr lang="en-US"/>
              <a:pPr/>
              <a:t>64</a:t>
            </a:fld>
            <a:endParaRPr lang="en-CA"/>
          </a:p>
        </p:txBody>
      </p:sp>
      <p:sp>
        <p:nvSpPr>
          <p:cNvPr id="7884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Specifying Updates in SQL</a:t>
            </a:r>
          </a:p>
        </p:txBody>
      </p:sp>
      <p:sp>
        <p:nvSpPr>
          <p:cNvPr id="7884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three SQL commands to modify the database: </a:t>
            </a:r>
            <a:r>
              <a:rPr lang="en-US" b="1"/>
              <a:t>INSERT</a:t>
            </a:r>
            <a:r>
              <a:rPr lang="en-US"/>
              <a:t>, </a:t>
            </a:r>
            <a:r>
              <a:rPr lang="en-US" b="1"/>
              <a:t>DELETE</a:t>
            </a:r>
            <a:r>
              <a:rPr lang="en-US"/>
              <a:t>, and </a:t>
            </a:r>
            <a:r>
              <a:rPr lang="en-US" b="1"/>
              <a:t>UPDATE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FE3C4C50-07DF-4F1A-A280-71A429D78721}" type="slidenum">
              <a:rPr lang="en-US"/>
              <a:pPr/>
              <a:t>65</a:t>
            </a:fld>
            <a:endParaRPr lang="en-CA"/>
          </a:p>
        </p:txBody>
      </p:sp>
      <p:sp>
        <p:nvSpPr>
          <p:cNvPr id="7905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</a:t>
            </a:r>
          </a:p>
        </p:txBody>
      </p:sp>
      <p:sp>
        <p:nvSpPr>
          <p:cNvPr id="7905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its simplest form, it is used to add one or more tuples to a relation</a:t>
            </a:r>
          </a:p>
          <a:p>
            <a:r>
              <a:rPr lang="en-US"/>
              <a:t>Attribute values should be listed in the same order as the attributes were specified in the </a:t>
            </a:r>
            <a:r>
              <a:rPr lang="en-US" b="1"/>
              <a:t>CREATE TABLE</a:t>
            </a:r>
            <a:r>
              <a:rPr lang="en-US"/>
              <a:t> command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36EBBF2-23DD-479A-9D01-BDEE4E30BC58}" type="slidenum">
              <a:rPr lang="en-US"/>
              <a:pPr/>
              <a:t>66</a:t>
            </a:fld>
            <a:endParaRPr lang="en-CA"/>
          </a:p>
        </p:txBody>
      </p:sp>
      <p:sp>
        <p:nvSpPr>
          <p:cNvPr id="792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(contd.)</a:t>
            </a:r>
          </a:p>
        </p:txBody>
      </p:sp>
      <p:sp>
        <p:nvSpPr>
          <p:cNvPr id="7925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Example: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U1:	INSERT INTO  	EMPLOYEE</a:t>
            </a:r>
            <a:br>
              <a:rPr lang="en-US" sz="2200"/>
            </a:br>
            <a:r>
              <a:rPr lang="en-US" sz="2200"/>
              <a:t>	VALUES ('Richard','K','Marini', '653298653', '30-DEC-52',</a:t>
            </a:r>
            <a:br>
              <a:rPr lang="en-US" sz="2200"/>
            </a:br>
            <a:r>
              <a:rPr lang="en-US" sz="2200"/>
              <a:t>	'98 Oak Forest,Katy,TX', 'M', 37000,'987654321', 4 )</a:t>
            </a:r>
            <a:br>
              <a:rPr lang="en-US" sz="2200"/>
            </a:br>
            <a:endParaRPr lang="en-US" sz="2200"/>
          </a:p>
          <a:p>
            <a:pPr>
              <a:lnSpc>
                <a:spcPct val="80000"/>
              </a:lnSpc>
            </a:pPr>
            <a:r>
              <a:rPr lang="en-US" sz="2400"/>
              <a:t>An alternate form of INSERT specifies explicitly the attribute names that correspond to the values in the new tuple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Attributes with NULL values can be left out</a:t>
            </a:r>
          </a:p>
          <a:p>
            <a:pPr>
              <a:lnSpc>
                <a:spcPct val="80000"/>
              </a:lnSpc>
            </a:pPr>
            <a:r>
              <a:rPr lang="en-US" sz="2400"/>
              <a:t>Example: Insert a tuple for a new EMPLOYEE for whom we only know the FNAME, LNAME, and SSN attributes.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U1A:   INSERT INTO 	EMPLOYEE (FNAME, LNAME, 						SSN)</a:t>
            </a:r>
            <a:br>
              <a:rPr lang="en-US" sz="2200"/>
            </a:br>
            <a:r>
              <a:rPr lang="en-US" sz="2200"/>
              <a:t>	   VALUES ('Richard', 'Marini', '653298653')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6E457FA1-89F8-43C7-BF37-F7DB6FFCC599}" type="slidenum">
              <a:rPr lang="en-US"/>
              <a:pPr/>
              <a:t>67</a:t>
            </a:fld>
            <a:endParaRPr lang="en-CA"/>
          </a:p>
        </p:txBody>
      </p:sp>
      <p:sp>
        <p:nvSpPr>
          <p:cNvPr id="794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(contd.)</a:t>
            </a:r>
          </a:p>
        </p:txBody>
      </p:sp>
      <p:sp>
        <p:nvSpPr>
          <p:cNvPr id="7946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Important Note: Only the constraints specified in the DDL commands are automatically enforced by the DBMS when updates are applied to the database</a:t>
            </a:r>
          </a:p>
          <a:p>
            <a:pPr lvl="1"/>
            <a:r>
              <a:rPr lang="en-US"/>
              <a:t>Another variation of INSERT allows insertion of </a:t>
            </a:r>
            <a:r>
              <a:rPr lang="en-US" i="1"/>
              <a:t>multiple tuples</a:t>
            </a:r>
            <a:r>
              <a:rPr lang="en-US"/>
              <a:t> resulting from a query into a relation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8A2AEF25-CC23-4694-9FA0-A97DF8A53CE6}" type="slidenum">
              <a:rPr lang="en-US"/>
              <a:pPr/>
              <a:t>68</a:t>
            </a:fld>
            <a:endParaRPr lang="en-CA"/>
          </a:p>
        </p:txBody>
      </p:sp>
      <p:sp>
        <p:nvSpPr>
          <p:cNvPr id="796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(contd.)</a:t>
            </a:r>
          </a:p>
        </p:txBody>
      </p:sp>
      <p:sp>
        <p:nvSpPr>
          <p:cNvPr id="7966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Example: Suppose we want to create a temporary table that has the name, number of employees, and total salaries for each department.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 table DEPTS_INFO is created by U3A, and is loaded with the summary information retrieved from the database by the query in U3B.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U3A:	CREATE TABLE  DEPTS_INFO</a:t>
            </a:r>
            <a:br>
              <a:rPr lang="en-US" sz="2000"/>
            </a:br>
            <a:r>
              <a:rPr lang="en-US" sz="2000"/>
              <a:t>			(DEPT_NAME		VARCHAR(10),</a:t>
            </a:r>
            <a:br>
              <a:rPr lang="en-US" sz="2000"/>
            </a:br>
            <a:r>
              <a:rPr lang="en-US" sz="2000"/>
              <a:t>			 NO_OF_EMPS		INTEGER,</a:t>
            </a:r>
            <a:br>
              <a:rPr lang="en-US" sz="2000"/>
            </a:br>
            <a:r>
              <a:rPr lang="en-US" sz="2000"/>
              <a:t>			 TOTAL_SAL		INTEGER);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U3B:	INSERT INTO	DEPTS_INFO (DEPT_NAME, 					NO_OF_EMPS, TOTAL_SAL)</a:t>
            </a:r>
            <a:br>
              <a:rPr lang="en-US" sz="2000"/>
            </a:br>
            <a:r>
              <a:rPr lang="en-US" sz="2000"/>
              <a:t>		SELECT	DNAME, COUNT (*), SUM (SALARY)</a:t>
            </a:r>
            <a:br>
              <a:rPr lang="en-US" sz="2000"/>
            </a:br>
            <a:r>
              <a:rPr lang="en-US" sz="2000"/>
              <a:t>		FROM		DEPARTMENT, EMPLOYEE</a:t>
            </a:r>
            <a:br>
              <a:rPr lang="en-US" sz="2000"/>
            </a:br>
            <a:r>
              <a:rPr lang="en-US" sz="2000"/>
              <a:t>		WHERE	DNUMBER=DNO</a:t>
            </a:r>
            <a:br>
              <a:rPr lang="en-US" sz="2000"/>
            </a:br>
            <a:r>
              <a:rPr lang="en-US" sz="2000"/>
              <a:t>		GROUP BY	DNAME 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F6DC5EC-4879-4592-B2AA-21B27B198450}" type="slidenum">
              <a:rPr lang="en-US"/>
              <a:pPr/>
              <a:t>69</a:t>
            </a:fld>
            <a:endParaRPr lang="en-CA"/>
          </a:p>
        </p:txBody>
      </p:sp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(contd.)</a:t>
            </a:r>
          </a:p>
        </p:txBody>
      </p:sp>
      <p:sp>
        <p:nvSpPr>
          <p:cNvPr id="7987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The DEPTS_INFO table may not be up-to-date if we change the tuples in either the DEPARTMENT or the EMPLOYEE relations </a:t>
            </a:r>
            <a:r>
              <a:rPr lang="en-US" i="1"/>
              <a:t>after</a:t>
            </a:r>
            <a:r>
              <a:rPr lang="en-US"/>
              <a:t>  issuing U3B. We have to create a view (see later) to keep such a table up to date.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00B1D018-9B28-431F-8DA8-4D4B9BB6DB34}" type="slidenum">
              <a:rPr lang="en-US"/>
              <a:pPr/>
              <a:t>7</a:t>
            </a:fld>
            <a:endParaRPr lang="en-CA"/>
          </a:p>
        </p:txBody>
      </p:sp>
      <p:sp>
        <p:nvSpPr>
          <p:cNvPr id="67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 TABLE</a:t>
            </a:r>
          </a:p>
        </p:txBody>
      </p:sp>
      <p:sp>
        <p:nvSpPr>
          <p:cNvPr id="6778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Used to add an attribute to one of the base relations</a:t>
            </a:r>
          </a:p>
          <a:p>
            <a:pPr lvl="1">
              <a:lnSpc>
                <a:spcPct val="80000"/>
              </a:lnSpc>
            </a:pPr>
            <a:r>
              <a:rPr lang="en-US" sz="2500"/>
              <a:t>The new attribute will have NULLs in all the tuples of the relation right after the command is executed; hence, the NOT NULL constraint is not allowed  for such an attribute</a:t>
            </a:r>
          </a:p>
          <a:p>
            <a:pPr>
              <a:lnSpc>
                <a:spcPct val="80000"/>
              </a:lnSpc>
            </a:pPr>
            <a:r>
              <a:rPr lang="en-US"/>
              <a:t>Example:</a:t>
            </a:r>
            <a:br>
              <a:rPr lang="en-US"/>
            </a:br>
            <a:r>
              <a:rPr lang="en-US" sz="2600" b="1">
                <a:solidFill>
                  <a:srgbClr val="990033"/>
                </a:solidFill>
                <a:latin typeface="Courier New" panose="02070309020205020404" pitchFamily="49" charset="0"/>
              </a:rPr>
              <a:t>ALTER TABLE EMPLOYEE ADD JOB VARCHAR(12);</a:t>
            </a:r>
            <a:br>
              <a:rPr lang="en-US" sz="2600" b="1">
                <a:solidFill>
                  <a:srgbClr val="990033"/>
                </a:solidFill>
                <a:latin typeface="Courier New" panose="02070309020205020404" pitchFamily="49" charset="0"/>
              </a:rPr>
            </a:br>
            <a:endParaRPr lang="en-US" sz="2600" b="1">
              <a:solidFill>
                <a:srgbClr val="990033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/>
              <a:t>The database users must still enter a value for the new attribute JOB for each EMPLOYEE tuple.</a:t>
            </a:r>
          </a:p>
          <a:p>
            <a:pPr lvl="1">
              <a:lnSpc>
                <a:spcPct val="80000"/>
              </a:lnSpc>
            </a:pPr>
            <a:r>
              <a:rPr lang="en-US" sz="2500"/>
              <a:t>This can be done using the UPDATE command.</a:t>
            </a:r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33CC37DB-85CA-4CFE-816F-DFB40E681EA1}" type="slidenum">
              <a:rPr lang="en-US"/>
              <a:pPr/>
              <a:t>70</a:t>
            </a:fld>
            <a:endParaRPr lang="en-CA"/>
          </a:p>
        </p:txBody>
      </p:sp>
      <p:sp>
        <p:nvSpPr>
          <p:cNvPr id="8007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DELETE</a:t>
            </a:r>
          </a:p>
        </p:txBody>
      </p:sp>
      <p:sp>
        <p:nvSpPr>
          <p:cNvPr id="8007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Removes tuples from a relation</a:t>
            </a:r>
          </a:p>
          <a:p>
            <a:pPr lvl="1"/>
            <a:r>
              <a:rPr lang="en-US" sz="2200"/>
              <a:t>Includes a WHERE-clause to select the tuples to be deleted</a:t>
            </a:r>
          </a:p>
          <a:p>
            <a:pPr lvl="1"/>
            <a:r>
              <a:rPr lang="en-US" sz="2200"/>
              <a:t>Referential integrity should be enforced</a:t>
            </a:r>
          </a:p>
          <a:p>
            <a:pPr lvl="1"/>
            <a:r>
              <a:rPr lang="en-US" sz="2200"/>
              <a:t>Tuples are deleted from only </a:t>
            </a:r>
            <a:r>
              <a:rPr lang="en-US" sz="2200" i="1"/>
              <a:t>one table</a:t>
            </a:r>
            <a:r>
              <a:rPr lang="en-US" sz="2200"/>
              <a:t> at a time (unless CASCADE is specified on a referential integrity constraint)</a:t>
            </a:r>
          </a:p>
          <a:p>
            <a:pPr lvl="1"/>
            <a:r>
              <a:rPr lang="en-US" sz="2200"/>
              <a:t>A missing WHERE-clause specifies that </a:t>
            </a:r>
            <a:r>
              <a:rPr lang="en-US" sz="2200" i="1"/>
              <a:t>all tuples</a:t>
            </a:r>
            <a:r>
              <a:rPr lang="en-US" sz="2200"/>
              <a:t> in the relation are to be deleted; the table then becomes an empty table</a:t>
            </a:r>
          </a:p>
          <a:p>
            <a:pPr lvl="1"/>
            <a:r>
              <a:rPr lang="en-US" sz="2200"/>
              <a:t>The number of tuples deleted depends on the number of tuples in the relation that satisfy the WHERE-clause</a:t>
            </a:r>
          </a:p>
          <a:p>
            <a:endParaRPr 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0A17BCA-861A-4E21-9174-EDE465B6F510}" type="slidenum">
              <a:rPr lang="en-US"/>
              <a:pPr/>
              <a:t>71</a:t>
            </a:fld>
            <a:endParaRPr lang="en-CA"/>
          </a:p>
        </p:txBody>
      </p:sp>
      <p:sp>
        <p:nvSpPr>
          <p:cNvPr id="8028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DELETE (contd.)</a:t>
            </a:r>
          </a:p>
        </p:txBody>
      </p:sp>
      <p:sp>
        <p:nvSpPr>
          <p:cNvPr id="8028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Examples: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U4A:	DELETE FROM 	EMPLOYEE</a:t>
            </a:r>
            <a:br>
              <a:rPr lang="en-US" sz="2000"/>
            </a:br>
            <a:r>
              <a:rPr lang="en-US" sz="2000"/>
              <a:t>		WHERE		LNAME='Brown’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U4B:	DELETE FROM 	EMPLOYEE</a:t>
            </a:r>
            <a:br>
              <a:rPr lang="en-US" sz="2000"/>
            </a:br>
            <a:r>
              <a:rPr lang="en-US" sz="2000"/>
              <a:t>		WHERE		SSN='123456789’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U4C:	DELETE FROM 	EMPLOYEE</a:t>
            </a:r>
            <a:br>
              <a:rPr lang="en-US" sz="2000"/>
            </a:br>
            <a:r>
              <a:rPr lang="en-US" sz="2000"/>
              <a:t>		WHERE		DNO  IN				  			(SELECT	DNUMBER</a:t>
            </a:r>
            <a:br>
              <a:rPr lang="en-US" sz="2000"/>
            </a:br>
            <a:r>
              <a:rPr lang="en-US" sz="2000"/>
              <a:t>					FROM	DEPARTMENT</a:t>
            </a:r>
            <a:br>
              <a:rPr lang="en-US" sz="2000"/>
            </a:br>
            <a:r>
              <a:rPr lang="en-US" sz="2000"/>
              <a:t>					WHERE							DNAME='Research')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U4D:	DELETE FROM 	EMPLOYEE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4911E42F-AC3E-45D8-9502-2962BCC2BFE5}" type="slidenum">
              <a:rPr lang="en-US"/>
              <a:pPr/>
              <a:t>72</a:t>
            </a:fld>
            <a:endParaRPr lang="en-CA"/>
          </a:p>
        </p:txBody>
      </p:sp>
      <p:sp>
        <p:nvSpPr>
          <p:cNvPr id="8048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</a:t>
            </a:r>
          </a:p>
        </p:txBody>
      </p:sp>
      <p:sp>
        <p:nvSpPr>
          <p:cNvPr id="8048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modify attribute values of one or more selected tuples</a:t>
            </a:r>
          </a:p>
          <a:p>
            <a:r>
              <a:rPr lang="en-US"/>
              <a:t>A WHERE-clause selects the tuples to be modified</a:t>
            </a:r>
          </a:p>
          <a:p>
            <a:r>
              <a:rPr lang="en-US"/>
              <a:t>An additional SET-clause specifies the attributes to be modified and their new values</a:t>
            </a:r>
          </a:p>
          <a:p>
            <a:r>
              <a:rPr lang="en-US"/>
              <a:t>Each command modifies tuples </a:t>
            </a:r>
            <a:r>
              <a:rPr lang="en-US" i="1"/>
              <a:t>in the same relation</a:t>
            </a:r>
          </a:p>
          <a:p>
            <a:r>
              <a:rPr lang="en-US"/>
              <a:t>Referential integrity should be enforced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B2163E8A-2D2A-46DE-917A-3397AD37AB4F}" type="slidenum">
              <a:rPr lang="en-US"/>
              <a:pPr/>
              <a:t>73</a:t>
            </a:fld>
            <a:endParaRPr lang="en-CA"/>
          </a:p>
        </p:txBody>
      </p:sp>
      <p:sp>
        <p:nvSpPr>
          <p:cNvPr id="8069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 (contd.)</a:t>
            </a:r>
          </a:p>
        </p:txBody>
      </p:sp>
      <p:sp>
        <p:nvSpPr>
          <p:cNvPr id="8069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Example: Change the location and controlling department number of project number 10 to 'Bellaire' and 5, respectively.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/>
              <a:t>U5:	UPDATE 	PROJECT</a:t>
            </a:r>
            <a:br>
              <a:rPr lang="en-US"/>
            </a:br>
            <a:r>
              <a:rPr lang="en-US"/>
              <a:t>		SET		PLOCATION = 'Bellaire', 					DNUM = 5</a:t>
            </a:r>
            <a:br>
              <a:rPr lang="en-US"/>
            </a:br>
            <a:r>
              <a:rPr lang="en-US"/>
              <a:t>		WHERE	PNUMBER=10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0CC5CC6-C6C5-4436-960A-CC907866D785}" type="slidenum">
              <a:rPr lang="en-US"/>
              <a:pPr/>
              <a:t>74</a:t>
            </a:fld>
            <a:endParaRPr lang="en-CA"/>
          </a:p>
        </p:txBody>
      </p:sp>
      <p:sp>
        <p:nvSpPr>
          <p:cNvPr id="8089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 (contd.)</a:t>
            </a:r>
          </a:p>
        </p:txBody>
      </p:sp>
      <p:sp>
        <p:nvSpPr>
          <p:cNvPr id="8089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Example: Give all employees in the 'Research' department a 10% raise in salary.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200"/>
              <a:t>U6:	UPDATE 	EMPLOYEE</a:t>
            </a:r>
            <a:br>
              <a:rPr lang="en-US" sz="2200"/>
            </a:br>
            <a:r>
              <a:rPr lang="en-US" sz="2200"/>
              <a:t>	SET		SALARY = SALARY *1.1</a:t>
            </a:r>
            <a:br>
              <a:rPr lang="en-US" sz="2200"/>
            </a:br>
            <a:r>
              <a:rPr lang="en-US" sz="2200"/>
              <a:t>	WHERE	DNO  IN (SELECT	DNUMBER</a:t>
            </a:r>
            <a:br>
              <a:rPr lang="en-US" sz="2200"/>
            </a:br>
            <a:r>
              <a:rPr lang="en-US" sz="2200"/>
              <a:t>			    FROM	DEPARTMENT</a:t>
            </a:r>
            <a:br>
              <a:rPr lang="en-US" sz="2200"/>
            </a:br>
            <a:r>
              <a:rPr lang="en-US" sz="2200"/>
              <a:t>			    WHERE	DNAME='Research')</a:t>
            </a:r>
            <a:br>
              <a:rPr lang="en-US" sz="2200"/>
            </a:br>
            <a:endParaRPr lang="en-US" sz="2200"/>
          </a:p>
          <a:p>
            <a:pPr>
              <a:lnSpc>
                <a:spcPct val="80000"/>
              </a:lnSpc>
            </a:pPr>
            <a:r>
              <a:rPr lang="en-US" sz="2400"/>
              <a:t>In this request, the modified SALARY value depends on the original SALARY value in each tuple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reference to the SALARY attribute on the right of = refers to the old SALARY value before modification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reference to the SALARY attribute on the left of = refers to the new SALARY value after modification</a:t>
            </a:r>
            <a:br>
              <a:rPr lang="en-US" sz="2200"/>
            </a:br>
            <a:endParaRPr 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CBF36718-BF31-405D-8661-4CF13C9D6914}" type="slidenum">
              <a:rPr lang="en-US"/>
              <a:pPr/>
              <a:t>75</a:t>
            </a:fld>
            <a:endParaRPr lang="en-CA"/>
          </a:p>
        </p:txBody>
      </p:sp>
      <p:sp>
        <p:nvSpPr>
          <p:cNvPr id="82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 of SQL Queries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query in SQL can consist of up to six clauses, but only the first two, SELECT and FROM, are mandatory. The clauses are specified in the following order: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 b="1"/>
              <a:t>SELECT		</a:t>
            </a:r>
            <a:r>
              <a:rPr lang="en-US" sz="2400"/>
              <a:t>&lt;attribute list&gt;</a:t>
            </a:r>
            <a:br>
              <a:rPr lang="en-US" sz="2400"/>
            </a:br>
            <a:r>
              <a:rPr lang="en-US" sz="2400" b="1"/>
              <a:t>FROM</a:t>
            </a:r>
            <a:r>
              <a:rPr lang="en-US" sz="2400"/>
              <a:t>		&lt;table list&gt;</a:t>
            </a:r>
            <a:br>
              <a:rPr lang="en-US" sz="2400"/>
            </a:br>
            <a:r>
              <a:rPr lang="en-US" sz="2400"/>
              <a:t>[</a:t>
            </a:r>
            <a:r>
              <a:rPr lang="en-US" sz="2400" b="1"/>
              <a:t>WHERE</a:t>
            </a:r>
            <a:r>
              <a:rPr lang="en-US" sz="2400"/>
              <a:t>		&lt;condition&gt;]</a:t>
            </a:r>
            <a:br>
              <a:rPr lang="en-US" sz="2400"/>
            </a:br>
            <a:r>
              <a:rPr lang="en-US" sz="2400"/>
              <a:t>[</a:t>
            </a:r>
            <a:r>
              <a:rPr lang="en-US" sz="2400" b="1"/>
              <a:t>GROUP</a:t>
            </a:r>
            <a:r>
              <a:rPr lang="en-US" sz="2400"/>
              <a:t> </a:t>
            </a:r>
            <a:r>
              <a:rPr lang="en-US" sz="2400" b="1"/>
              <a:t>BY</a:t>
            </a:r>
            <a:r>
              <a:rPr lang="en-US" sz="2400"/>
              <a:t> 	&lt;grouping attribute(s)&gt;]</a:t>
            </a:r>
            <a:br>
              <a:rPr lang="en-US" sz="2400"/>
            </a:br>
            <a:r>
              <a:rPr lang="en-US" sz="2400"/>
              <a:t>[</a:t>
            </a:r>
            <a:r>
              <a:rPr lang="en-US" sz="2400" b="1"/>
              <a:t>HAVING</a:t>
            </a:r>
            <a:r>
              <a:rPr lang="en-US" sz="2400"/>
              <a:t>		&lt;group condition&gt;]</a:t>
            </a:r>
            <a:br>
              <a:rPr lang="en-US" sz="2400"/>
            </a:br>
            <a:r>
              <a:rPr lang="en-US" sz="2400"/>
              <a:t>[</a:t>
            </a:r>
            <a:r>
              <a:rPr lang="en-US" sz="2400" b="1"/>
              <a:t>ORDER BY</a:t>
            </a:r>
            <a:r>
              <a:rPr lang="en-US" sz="2400"/>
              <a:t> 	&lt;attribute list&gt;]</a:t>
            </a:r>
          </a:p>
          <a:p>
            <a:r>
              <a:rPr lang="en-US" sz="2400"/>
              <a:t>There are three SQL commands to modify the database: </a:t>
            </a:r>
            <a:r>
              <a:rPr lang="en-US" sz="2400" b="1"/>
              <a:t>INSERT</a:t>
            </a:r>
            <a:r>
              <a:rPr lang="en-US" sz="2400"/>
              <a:t>, </a:t>
            </a:r>
            <a:r>
              <a:rPr lang="en-US" sz="2400" b="1"/>
              <a:t>DELETE</a:t>
            </a:r>
            <a:r>
              <a:rPr lang="en-US" sz="2400"/>
              <a:t>, and </a:t>
            </a:r>
            <a:r>
              <a:rPr lang="en-US" sz="2400" b="1"/>
              <a:t>UPDATE</a:t>
            </a:r>
            <a:endParaRPr 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1C367CD0-D496-4670-8A0B-6CCCFA49098E}" type="slidenum">
              <a:rPr lang="en-US"/>
              <a:pPr/>
              <a:t>8</a:t>
            </a:fld>
            <a:endParaRPr lang="en-CA"/>
          </a:p>
        </p:txBody>
      </p:sp>
      <p:sp>
        <p:nvSpPr>
          <p:cNvPr id="67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Features Added in SQL2 and SQL-99</a:t>
            </a:r>
          </a:p>
        </p:txBody>
      </p:sp>
      <p:sp>
        <p:nvSpPr>
          <p:cNvPr id="67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Create schema</a:t>
            </a:r>
          </a:p>
          <a:p>
            <a:r>
              <a:rPr lang="en-US"/>
              <a:t>Referential integrity options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8- </a:t>
            </a:r>
            <a:fld id="{8FC0D3E3-FC61-46BB-AA24-EF30C2BB23D8}" type="slidenum">
              <a:rPr lang="en-US"/>
              <a:pPr/>
              <a:t>9</a:t>
            </a:fld>
            <a:endParaRPr lang="en-CA"/>
          </a:p>
        </p:txBody>
      </p:sp>
      <p:sp>
        <p:nvSpPr>
          <p:cNvPr id="68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CREATE SCHEMA</a:t>
            </a:r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Specifies a new database schema by giving it a name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5543</TotalTime>
  <Words>3513</Words>
  <Application>Microsoft Office PowerPoint</Application>
  <PresentationFormat>Letter Paper (8.5x11 in)</PresentationFormat>
  <Paragraphs>510</Paragraphs>
  <Slides>75</Slides>
  <Notes>75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0" baseType="lpstr">
      <vt:lpstr>Arial</vt:lpstr>
      <vt:lpstr>Courier New</vt:lpstr>
      <vt:lpstr>Tahoma</vt:lpstr>
      <vt:lpstr>Wingdings</vt:lpstr>
      <vt:lpstr>Blends</vt:lpstr>
      <vt:lpstr>PowerPoint Presentation</vt:lpstr>
      <vt:lpstr>Chapter 8</vt:lpstr>
      <vt:lpstr>Data Definition, Constraints, and Schema Changes</vt:lpstr>
      <vt:lpstr>CREATE TABLE</vt:lpstr>
      <vt:lpstr>CREATE TABLE</vt:lpstr>
      <vt:lpstr>DROP TABLE</vt:lpstr>
      <vt:lpstr>ALTER TABLE</vt:lpstr>
      <vt:lpstr>Features Added in SQL2 and SQL-99</vt:lpstr>
      <vt:lpstr>CREATE SCHEMA</vt:lpstr>
      <vt:lpstr>REFERENTIAL INTEGRITY OPTIONS</vt:lpstr>
      <vt:lpstr>REFERENTIAL INTEGRITY OPTIONS (continued)</vt:lpstr>
      <vt:lpstr>Additional Data Types in SQL2 and SQL-99</vt:lpstr>
      <vt:lpstr>Additional Data Types in SQL2 and SQL-99 (contd.)</vt:lpstr>
      <vt:lpstr>Retrieval Queries in SQL</vt:lpstr>
      <vt:lpstr>Retrieval Queries in SQL (contd.)</vt:lpstr>
      <vt:lpstr>Retrieval Queries in SQL (contd.)</vt:lpstr>
      <vt:lpstr>Relational Database Schema--Figure 5.5  </vt:lpstr>
      <vt:lpstr>Populated Database--Fig.5.6</vt:lpstr>
      <vt:lpstr>Simple SQL Queries</vt:lpstr>
      <vt:lpstr>Simple SQL Queries (contd.)</vt:lpstr>
      <vt:lpstr>Simple SQL Queries (contd.)</vt:lpstr>
      <vt:lpstr>Simple SQL Queries (contd.)</vt:lpstr>
      <vt:lpstr>Aliases, * and DISTINCT, Empty WHERE-clause</vt:lpstr>
      <vt:lpstr>ALIASES</vt:lpstr>
      <vt:lpstr>ALIASES (contd.)</vt:lpstr>
      <vt:lpstr>UNSPECIFIED  WHERE-clause</vt:lpstr>
      <vt:lpstr>UNSPECIFIED  WHERE-clause (contd.)</vt:lpstr>
      <vt:lpstr>USE OF *</vt:lpstr>
      <vt:lpstr>USE OF DISTINCT</vt:lpstr>
      <vt:lpstr>SET OPERATIONS</vt:lpstr>
      <vt:lpstr>SET OPERATIONS (contd.) </vt:lpstr>
      <vt:lpstr>NESTING OF QUERIES</vt:lpstr>
      <vt:lpstr>NESTING OF QUERIES (contd.)</vt:lpstr>
      <vt:lpstr>CORRELATED NESTED QUERIES</vt:lpstr>
      <vt:lpstr>CORRELATED NESTED QUERIES (contd.)</vt:lpstr>
      <vt:lpstr>CORRELATED NESTED QUERIES (contd.)</vt:lpstr>
      <vt:lpstr>CORRELATED NESTED QUERIES (contd.)</vt:lpstr>
      <vt:lpstr>CORRELATED NESTED QUERIES (contd.)</vt:lpstr>
      <vt:lpstr>THE EXISTS FUNCTION</vt:lpstr>
      <vt:lpstr>THE EXISTS FUNCTION (contd.)</vt:lpstr>
      <vt:lpstr>THE EXISTS FUNCTION (contd.)</vt:lpstr>
      <vt:lpstr>EXPLICIT SETS</vt:lpstr>
      <vt:lpstr>NULLS IN SQL QUERIES</vt:lpstr>
      <vt:lpstr>Joined Relations Feature  in SQL2</vt:lpstr>
      <vt:lpstr>Joined Relations Feature  in SQL2 (contd.)</vt:lpstr>
      <vt:lpstr>Joined Relations Feature  in SQL2 (contd.)</vt:lpstr>
      <vt:lpstr>Joined Relations Feature  in SQL2 (contd.)</vt:lpstr>
      <vt:lpstr>AGGREGATE FUNCTIONS</vt:lpstr>
      <vt:lpstr>AGGREGATE FUNCTIONS (contd.)</vt:lpstr>
      <vt:lpstr>AGGREGATE FUNCTIONS (contd.)</vt:lpstr>
      <vt:lpstr>GROUPING</vt:lpstr>
      <vt:lpstr>GROUPING (contd.)</vt:lpstr>
      <vt:lpstr>GROUPING (contd.)</vt:lpstr>
      <vt:lpstr>THE HAVING-CLAUSE</vt:lpstr>
      <vt:lpstr>THE HAVING-CLAUSE (contd.)</vt:lpstr>
      <vt:lpstr>SUBSTRING COMPARISON</vt:lpstr>
      <vt:lpstr>SUBSTRING COMPARISON (contd.)</vt:lpstr>
      <vt:lpstr>SUBSTRING COMPARISON (contd.)</vt:lpstr>
      <vt:lpstr>ARITHMETIC OPERATIONS</vt:lpstr>
      <vt:lpstr>ORDER BY</vt:lpstr>
      <vt:lpstr>ORDER BY (contd.)</vt:lpstr>
      <vt:lpstr>Summary of SQL Queries</vt:lpstr>
      <vt:lpstr>Summary of SQL Queries (contd.)</vt:lpstr>
      <vt:lpstr>Specifying Updates in SQL</vt:lpstr>
      <vt:lpstr>INSERT</vt:lpstr>
      <vt:lpstr>INSERT (contd.)</vt:lpstr>
      <vt:lpstr>INSERT (contd.)</vt:lpstr>
      <vt:lpstr>INSERT (contd.)</vt:lpstr>
      <vt:lpstr>INSERT (contd.)</vt:lpstr>
      <vt:lpstr>DELETE</vt:lpstr>
      <vt:lpstr>DELETE (contd.)</vt:lpstr>
      <vt:lpstr>UPDATE</vt:lpstr>
      <vt:lpstr>UPDATE (contd.)</vt:lpstr>
      <vt:lpstr>UPDATE (contd.)</vt:lpstr>
      <vt:lpstr>Recap of SQL Queries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SQL-99: SchemaDefinition, Constraints, and Queries and Views</dc:subject>
  <dc:creator>Elmasri/Navathe</dc:creator>
  <cp:keywords/>
  <dc:description/>
  <cp:lastModifiedBy>Aminu Umar</cp:lastModifiedBy>
  <cp:revision>95</cp:revision>
  <cp:lastPrinted>2001-11-04T00:51:13Z</cp:lastPrinted>
  <dcterms:created xsi:type="dcterms:W3CDTF">2005-02-25T19:46:41Z</dcterms:created>
  <dcterms:modified xsi:type="dcterms:W3CDTF">2015-08-10T20:54:35Z</dcterms:modified>
  <cp:category/>
</cp:coreProperties>
</file>