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handoutMasterIdLst>
    <p:handoutMasterId r:id="rId38"/>
  </p:handoutMasterIdLst>
  <p:sldIdLst>
    <p:sldId id="282" r:id="rId2"/>
    <p:sldId id="324" r:id="rId3"/>
    <p:sldId id="327" r:id="rId4"/>
    <p:sldId id="328" r:id="rId5"/>
    <p:sldId id="329" r:id="rId6"/>
    <p:sldId id="330" r:id="rId7"/>
    <p:sldId id="331" r:id="rId8"/>
    <p:sldId id="332" r:id="rId9"/>
    <p:sldId id="333" r:id="rId10"/>
    <p:sldId id="334" r:id="rId11"/>
    <p:sldId id="335" r:id="rId12"/>
    <p:sldId id="336" r:id="rId13"/>
    <p:sldId id="337" r:id="rId14"/>
    <p:sldId id="338" r:id="rId15"/>
    <p:sldId id="339" r:id="rId16"/>
    <p:sldId id="340" r:id="rId17"/>
    <p:sldId id="357" r:id="rId18"/>
    <p:sldId id="341" r:id="rId19"/>
    <p:sldId id="342" r:id="rId20"/>
    <p:sldId id="343" r:id="rId21"/>
    <p:sldId id="344" r:id="rId22"/>
    <p:sldId id="345" r:id="rId23"/>
    <p:sldId id="346" r:id="rId24"/>
    <p:sldId id="347" r:id="rId25"/>
    <p:sldId id="348" r:id="rId26"/>
    <p:sldId id="349" r:id="rId27"/>
    <p:sldId id="359" r:id="rId28"/>
    <p:sldId id="350" r:id="rId29"/>
    <p:sldId id="351" r:id="rId30"/>
    <p:sldId id="352" r:id="rId31"/>
    <p:sldId id="353" r:id="rId32"/>
    <p:sldId id="354" r:id="rId33"/>
    <p:sldId id="355" r:id="rId34"/>
    <p:sldId id="356" r:id="rId35"/>
    <p:sldId id="358" r:id="rId36"/>
  </p:sldIdLst>
  <p:sldSz cx="9144000" cy="6858000" type="letter"/>
  <p:notesSz cx="6858000" cy="9144000"/>
  <p:defaultTextStyle>
    <a:defPPr>
      <a:defRPr lang="en-CA"/>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9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7228"/>
    <a:srgbClr val="6E792B"/>
    <a:srgbClr val="76822E"/>
    <a:srgbClr val="4F571F"/>
    <a:srgbClr val="6F6A07"/>
    <a:srgbClr val="827C08"/>
    <a:srgbClr val="A29B0A"/>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996" autoAdjust="0"/>
  </p:normalViewPr>
  <p:slideViewPr>
    <p:cSldViewPr snapToObjects="1">
      <p:cViewPr varScale="1">
        <p:scale>
          <a:sx n="64" d="100"/>
          <a:sy n="64" d="100"/>
        </p:scale>
        <p:origin x="1590" y="48"/>
      </p:cViewPr>
      <p:guideLst>
        <p:guide orient="horz" pos="19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00" d="100"/>
          <a:sy n="100" d="100"/>
        </p:scale>
        <p:origin x="-780" y="21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defRPr>
            </a:lvl1pPr>
          </a:lstStyle>
          <a:p>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anose="020B0604030504040204" pitchFamily="34" charset="0"/>
              </a:defRPr>
            </a:lvl1pPr>
          </a:lstStyle>
          <a:p>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anose="020B0604030504040204" pitchFamily="34" charset="0"/>
              </a:defRPr>
            </a:lvl1pPr>
          </a:lstStyle>
          <a:p>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3E235073-2DFA-4A48-A7D0-3D435C0B4042}" type="slidenum">
              <a:rPr lang="en-CA"/>
              <a:pPr/>
              <a:t>‹#›</a:t>
            </a:fld>
            <a:endParaRPr lang="en-CA"/>
          </a:p>
        </p:txBody>
      </p:sp>
    </p:spTree>
    <p:extLst>
      <p:ext uri="{BB962C8B-B14F-4D97-AF65-F5344CB8AC3E}">
        <p14:creationId xmlns:p14="http://schemas.microsoft.com/office/powerpoint/2010/main" val="3698258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ahoma" panose="020B0604030504040204" pitchFamily="34" charset="0"/>
              </a:defRPr>
            </a:lvl1pPr>
          </a:lstStyle>
          <a:p>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ahoma" panose="020B0604030504040204" pitchFamily="34" charset="0"/>
              </a:defRPr>
            </a:lvl1pPr>
          </a:lstStyle>
          <a:p>
            <a:endParaRPr lang="en-CA"/>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ahoma" panose="020B0604030504040204" pitchFamily="34" charset="0"/>
              </a:defRPr>
            </a:lvl1pPr>
          </a:lstStyle>
          <a:p>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ahoma" panose="020B0604030504040204" pitchFamily="34" charset="0"/>
              </a:defRPr>
            </a:lvl1pPr>
          </a:lstStyle>
          <a:p>
            <a:fld id="{E19F8CBA-5D2D-40B4-A824-8C9AD8A749D3}" type="slidenum">
              <a:rPr lang="en-CA"/>
              <a:pPr/>
              <a:t>‹#›</a:t>
            </a:fld>
            <a:endParaRPr lang="en-CA"/>
          </a:p>
        </p:txBody>
      </p:sp>
    </p:spTree>
    <p:extLst>
      <p:ext uri="{BB962C8B-B14F-4D97-AF65-F5344CB8AC3E}">
        <p14:creationId xmlns:p14="http://schemas.microsoft.com/office/powerpoint/2010/main" val="4250068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6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DAF082-9532-46AD-A07C-BFDBDC25ACA5}" type="slidenum">
              <a:rPr lang="en-CA"/>
              <a:pPr/>
              <a:t>1</a:t>
            </a:fld>
            <a:endParaRPr lang="en-CA"/>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66075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246116-82A8-4C75-9CB2-60669A68F529}" type="slidenum">
              <a:rPr lang="en-CA"/>
              <a:pPr/>
              <a:t>10</a:t>
            </a:fld>
            <a:endParaRPr lang="en-CA"/>
          </a:p>
        </p:txBody>
      </p:sp>
      <p:sp>
        <p:nvSpPr>
          <p:cNvPr id="685058" name="Rectangle 2"/>
          <p:cNvSpPr>
            <a:spLocks noGrp="1" noRot="1" noChangeAspect="1" noChangeArrowheads="1" noTextEdit="1"/>
          </p:cNvSpPr>
          <p:nvPr>
            <p:ph type="sldImg"/>
          </p:nvPr>
        </p:nvSpPr>
        <p:spPr>
          <a:ln/>
        </p:spPr>
      </p:sp>
      <p:sp>
        <p:nvSpPr>
          <p:cNvPr id="68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9325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87EF9E-751F-4716-AE86-BF87C7786305}" type="slidenum">
              <a:rPr lang="en-CA"/>
              <a:pPr/>
              <a:t>11</a:t>
            </a:fld>
            <a:endParaRPr lang="en-CA"/>
          </a:p>
        </p:txBody>
      </p:sp>
      <p:sp>
        <p:nvSpPr>
          <p:cNvPr id="687106" name="Rectangle 2"/>
          <p:cNvSpPr>
            <a:spLocks noGrp="1" noRot="1" noChangeAspect="1" noChangeArrowheads="1" noTextEdit="1"/>
          </p:cNvSpPr>
          <p:nvPr>
            <p:ph type="sldImg"/>
          </p:nvPr>
        </p:nvSpPr>
        <p:spPr>
          <a:ln/>
        </p:spPr>
      </p:sp>
      <p:sp>
        <p:nvSpPr>
          <p:cNvPr id="68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78592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13B829-3C89-457E-B2F4-FEC96BB9F9C1}" type="slidenum">
              <a:rPr lang="en-CA"/>
              <a:pPr/>
              <a:t>12</a:t>
            </a:fld>
            <a:endParaRPr lang="en-CA"/>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15736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A1AE05-40DA-479D-8F4D-02E2E8580B94}" type="slidenum">
              <a:rPr lang="en-CA"/>
              <a:pPr/>
              <a:t>13</a:t>
            </a:fld>
            <a:endParaRPr lang="en-CA"/>
          </a:p>
        </p:txBody>
      </p:sp>
      <p:sp>
        <p:nvSpPr>
          <p:cNvPr id="691202" name="Rectangle 2"/>
          <p:cNvSpPr>
            <a:spLocks noGrp="1" noRot="1" noChangeAspect="1" noChangeArrowheads="1" noTextEdit="1"/>
          </p:cNvSpPr>
          <p:nvPr>
            <p:ph type="sldImg"/>
          </p:nvPr>
        </p:nvSpPr>
        <p:spPr>
          <a:ln/>
        </p:spPr>
      </p:sp>
      <p:sp>
        <p:nvSpPr>
          <p:cNvPr id="69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44902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F098E5-71FD-4992-AB67-9C2E29136727}" type="slidenum">
              <a:rPr lang="en-CA"/>
              <a:pPr/>
              <a:t>14</a:t>
            </a:fld>
            <a:endParaRPr lang="en-CA"/>
          </a:p>
        </p:txBody>
      </p:sp>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5631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872AB-C10B-4733-B9AD-8A34945E2CA8}" type="slidenum">
              <a:rPr lang="en-CA"/>
              <a:pPr/>
              <a:t>15</a:t>
            </a:fld>
            <a:endParaRPr lang="en-CA"/>
          </a:p>
        </p:txBody>
      </p:sp>
      <p:sp>
        <p:nvSpPr>
          <p:cNvPr id="695298" name="Rectangle 2"/>
          <p:cNvSpPr>
            <a:spLocks noGrp="1" noRot="1" noChangeAspect="1" noChangeArrowheads="1" noTextEdit="1"/>
          </p:cNvSpPr>
          <p:nvPr>
            <p:ph type="sldImg"/>
          </p:nvPr>
        </p:nvSpPr>
        <p:spPr>
          <a:ln/>
        </p:spPr>
      </p:sp>
      <p:sp>
        <p:nvSpPr>
          <p:cNvPr id="695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91400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5A752B-647B-4D34-9D74-CED95230FAD8}" type="slidenum">
              <a:rPr lang="en-CA"/>
              <a:pPr/>
              <a:t>16</a:t>
            </a:fld>
            <a:endParaRPr lang="en-CA"/>
          </a:p>
        </p:txBody>
      </p:sp>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58827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3F4C4F-6A16-4BA4-8C53-A99981C3BC7A}" type="slidenum">
              <a:rPr lang="en-CA"/>
              <a:pPr/>
              <a:t>17</a:t>
            </a:fld>
            <a:endParaRPr lang="en-CA"/>
          </a:p>
        </p:txBody>
      </p:sp>
      <p:sp>
        <p:nvSpPr>
          <p:cNvPr id="734210" name="Rectangle 2"/>
          <p:cNvSpPr>
            <a:spLocks noGrp="1" noRot="1" noChangeAspect="1" noChangeArrowheads="1" noTextEdit="1"/>
          </p:cNvSpPr>
          <p:nvPr>
            <p:ph type="sldImg"/>
          </p:nvPr>
        </p:nvSpPr>
        <p:spPr>
          <a:ln/>
        </p:spPr>
      </p:sp>
      <p:sp>
        <p:nvSpPr>
          <p:cNvPr id="734211"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Generalization usually is total because the superclass is derived from the subclasses.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8A: Create a superclass and subclass with the </a:t>
            </a:r>
            <a:r>
              <a:rPr lang="en-US" dirty="0" err="1" smtClean="0"/>
              <a:t>PK</a:t>
            </a:r>
            <a:r>
              <a:rPr lang="en-US" dirty="0" smtClean="0"/>
              <a:t> of Superclass replicated in each subclass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8B: Create subclasses</a:t>
            </a:r>
            <a:r>
              <a:rPr lang="en-US" baseline="0" dirty="0" smtClean="0"/>
              <a:t> with all their </a:t>
            </a:r>
            <a:r>
              <a:rPr lang="en-US" baseline="0" dirty="0" err="1" smtClean="0"/>
              <a:t>Attr</a:t>
            </a:r>
            <a:r>
              <a:rPr lang="en-US" baseline="0" dirty="0" smtClean="0"/>
              <a:t> and </a:t>
            </a:r>
            <a:r>
              <a:rPr lang="en-US" baseline="0" dirty="0" err="1" smtClean="0"/>
              <a:t>PK</a:t>
            </a:r>
            <a:r>
              <a:rPr lang="en-US" baseline="0" dirty="0" smtClean="0"/>
              <a:t> of Superclass replicated</a:t>
            </a:r>
            <a:endParaRPr lang="en-US" dirty="0" smtClean="0"/>
          </a:p>
        </p:txBody>
      </p:sp>
    </p:spTree>
    <p:extLst>
      <p:ext uri="{BB962C8B-B14F-4D97-AF65-F5344CB8AC3E}">
        <p14:creationId xmlns:p14="http://schemas.microsoft.com/office/powerpoint/2010/main" val="39169146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0FE1CC-8CBC-49CA-BF67-5542AF06A2AF}" type="slidenum">
              <a:rPr lang="en-CA"/>
              <a:pPr/>
              <a:t>18</a:t>
            </a:fld>
            <a:endParaRPr lang="en-CA"/>
          </a:p>
        </p:txBody>
      </p:sp>
      <p:sp>
        <p:nvSpPr>
          <p:cNvPr id="699394" name="Rectangle 2"/>
          <p:cNvSpPr>
            <a:spLocks noGrp="1" noRot="1" noChangeAspect="1" noChangeArrowheads="1" noTextEdit="1"/>
          </p:cNvSpPr>
          <p:nvPr>
            <p:ph type="sldImg"/>
          </p:nvPr>
        </p:nvSpPr>
        <p:spPr>
          <a:ln/>
        </p:spPr>
      </p:sp>
      <p:sp>
        <p:nvSpPr>
          <p:cNvPr id="699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46076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18CE76-A54A-4580-ACAF-375F747F2B06}" type="slidenum">
              <a:rPr lang="en-CA"/>
              <a:pPr/>
              <a:t>19</a:t>
            </a:fld>
            <a:endParaRPr lang="en-CA"/>
          </a:p>
        </p:txBody>
      </p:sp>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79653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0B5F35-50AE-42CC-8601-583FD679F072}" type="slidenum">
              <a:rPr lang="en-CA"/>
              <a:pPr/>
              <a:t>2</a:t>
            </a:fld>
            <a:endParaRPr lang="en-CA"/>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r>
              <a:rPr lang="en-US" sz="1800" b="0" i="0" u="none" strike="noStrike" kern="1200" baseline="0" dirty="0" smtClean="0">
                <a:solidFill>
                  <a:schemeClr val="tx1"/>
                </a:solidFill>
                <a:latin typeface="Arial" panose="020B0604020202020204" pitchFamily="34" charset="0"/>
                <a:ea typeface="+mn-ea"/>
                <a:cs typeface="+mn-cs"/>
              </a:rPr>
              <a:t>1. The focus is on the logical database design or data model mapping step of database design</a:t>
            </a:r>
          </a:p>
          <a:p>
            <a:r>
              <a:rPr lang="en-US" sz="1800" b="0" i="0" u="none" strike="noStrike" kern="1200" baseline="0" dirty="0" smtClean="0">
                <a:solidFill>
                  <a:schemeClr val="tx1"/>
                </a:solidFill>
                <a:latin typeface="Arial" panose="020B0604020202020204" pitchFamily="34" charset="0"/>
                <a:ea typeface="+mn-ea"/>
                <a:cs typeface="+mn-cs"/>
              </a:rPr>
              <a:t>2. It presents the procedures to create a relational schema from an ER or an </a:t>
            </a:r>
            <a:r>
              <a:rPr lang="en-US" sz="1800" b="0" i="0" u="none" strike="noStrike" kern="1200" baseline="0" dirty="0" err="1" smtClean="0">
                <a:solidFill>
                  <a:schemeClr val="tx1"/>
                </a:solidFill>
                <a:latin typeface="Arial" panose="020B0604020202020204" pitchFamily="34" charset="0"/>
                <a:ea typeface="+mn-ea"/>
                <a:cs typeface="+mn-cs"/>
              </a:rPr>
              <a:t>EER</a:t>
            </a:r>
            <a:endParaRPr lang="en-US" sz="1800" b="0" i="0" u="none" strike="noStrike" kern="1200" baseline="0" dirty="0" smtClean="0">
              <a:solidFill>
                <a:schemeClr val="tx1"/>
              </a:solidFill>
              <a:latin typeface="Arial" panose="020B0604020202020204" pitchFamily="34" charset="0"/>
              <a:ea typeface="+mn-ea"/>
              <a:cs typeface="+mn-cs"/>
            </a:endParaRPr>
          </a:p>
          <a:p>
            <a:r>
              <a:rPr lang="en-US" sz="1800" kern="1200" dirty="0" smtClean="0">
                <a:solidFill>
                  <a:schemeClr val="tx1"/>
                </a:solidFill>
                <a:effectLst/>
                <a:latin typeface="Arial" panose="020B0604020202020204" pitchFamily="34" charset="0"/>
                <a:ea typeface="+mn-ea"/>
                <a:cs typeface="+mn-cs"/>
              </a:rPr>
              <a:t>3. Many CASE tools are based on the ER or </a:t>
            </a:r>
            <a:r>
              <a:rPr lang="en-US" sz="1800" kern="1200" dirty="0" err="1" smtClean="0">
                <a:solidFill>
                  <a:schemeClr val="tx1"/>
                </a:solidFill>
                <a:effectLst/>
                <a:latin typeface="Arial" panose="020B0604020202020204" pitchFamily="34" charset="0"/>
                <a:ea typeface="+mn-ea"/>
                <a:cs typeface="+mn-cs"/>
              </a:rPr>
              <a:t>EER</a:t>
            </a:r>
            <a:r>
              <a:rPr lang="en-US" sz="1800" kern="1200" dirty="0" smtClean="0">
                <a:solidFill>
                  <a:schemeClr val="tx1"/>
                </a:solidFill>
                <a:effectLst/>
                <a:latin typeface="Arial" panose="020B0604020202020204" pitchFamily="34" charset="0"/>
                <a:ea typeface="+mn-ea"/>
                <a:cs typeface="+mn-cs"/>
              </a:rPr>
              <a:t> models</a:t>
            </a:r>
          </a:p>
          <a:p>
            <a:r>
              <a:rPr lang="en-US" sz="1800" kern="1200" dirty="0" smtClean="0">
                <a:solidFill>
                  <a:schemeClr val="tx1"/>
                </a:solidFill>
                <a:effectLst/>
                <a:latin typeface="Arial" panose="020B0604020202020204" pitchFamily="34" charset="0"/>
                <a:ea typeface="+mn-ea"/>
                <a:cs typeface="+mn-cs"/>
              </a:rPr>
              <a:t>4.</a:t>
            </a:r>
            <a:r>
              <a:rPr lang="en-US" sz="1800" kern="1200" baseline="0" dirty="0" smtClean="0">
                <a:solidFill>
                  <a:schemeClr val="tx1"/>
                </a:solidFill>
                <a:effectLst/>
                <a:latin typeface="Arial" panose="020B0604020202020204" pitchFamily="34" charset="0"/>
                <a:ea typeface="+mn-ea"/>
                <a:cs typeface="+mn-cs"/>
              </a:rPr>
              <a:t> </a:t>
            </a:r>
            <a:r>
              <a:rPr lang="en-US" sz="1800" kern="1200" dirty="0" smtClean="0">
                <a:solidFill>
                  <a:schemeClr val="tx1"/>
                </a:solidFill>
                <a:effectLst/>
                <a:latin typeface="Arial" panose="020B0604020202020204" pitchFamily="34" charset="0"/>
                <a:ea typeface="+mn-ea"/>
                <a:cs typeface="+mn-cs"/>
              </a:rPr>
              <a:t>Many tools use ER or </a:t>
            </a:r>
            <a:r>
              <a:rPr lang="en-US" sz="1800" kern="1200" dirty="0" err="1" smtClean="0">
                <a:solidFill>
                  <a:schemeClr val="tx1"/>
                </a:solidFill>
                <a:effectLst/>
                <a:latin typeface="Arial" panose="020B0604020202020204" pitchFamily="34" charset="0"/>
                <a:ea typeface="+mn-ea"/>
                <a:cs typeface="+mn-cs"/>
              </a:rPr>
              <a:t>EER</a:t>
            </a:r>
            <a:r>
              <a:rPr lang="en-US" sz="1800" kern="1200" dirty="0" smtClean="0">
                <a:solidFill>
                  <a:schemeClr val="tx1"/>
                </a:solidFill>
                <a:effectLst/>
                <a:latin typeface="Arial" panose="020B0604020202020204" pitchFamily="34" charset="0"/>
                <a:ea typeface="+mn-ea"/>
                <a:cs typeface="+mn-cs"/>
              </a:rPr>
              <a:t> diagrams to develop the schema graphically, and then convert it automatically into a relational database schema employing algorithms similar to the ones presented in this chapter</a:t>
            </a:r>
          </a:p>
        </p:txBody>
      </p:sp>
    </p:spTree>
    <p:extLst>
      <p:ext uri="{BB962C8B-B14F-4D97-AF65-F5344CB8AC3E}">
        <p14:creationId xmlns:p14="http://schemas.microsoft.com/office/powerpoint/2010/main" val="229338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2EFCB9-F8B8-48A5-9800-44CE4C0C6C66}" type="slidenum">
              <a:rPr lang="en-CA"/>
              <a:pPr/>
              <a:t>20</a:t>
            </a:fld>
            <a:endParaRPr lang="en-CA"/>
          </a:p>
        </p:txBody>
      </p:sp>
      <p:sp>
        <p:nvSpPr>
          <p:cNvPr id="703490" name="Rectangle 2"/>
          <p:cNvSpPr>
            <a:spLocks noGrp="1" noRot="1" noChangeAspect="1" noChangeArrowheads="1" noTextEdit="1"/>
          </p:cNvSpPr>
          <p:nvPr>
            <p:ph type="sldImg"/>
          </p:nvPr>
        </p:nvSpPr>
        <p:spPr>
          <a:ln/>
        </p:spPr>
      </p:sp>
      <p:sp>
        <p:nvSpPr>
          <p:cNvPr id="70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7957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8B9DBD-8018-46CD-AF53-DF282978B902}" type="slidenum">
              <a:rPr lang="en-CA"/>
              <a:pPr/>
              <a:t>21</a:t>
            </a:fld>
            <a:endParaRPr lang="en-CA"/>
          </a:p>
        </p:txBody>
      </p:sp>
      <p:sp>
        <p:nvSpPr>
          <p:cNvPr id="705538" name="Rectangle 2"/>
          <p:cNvSpPr>
            <a:spLocks noGrp="1" noRot="1" noChangeAspect="1" noChangeArrowheads="1" noTextEdit="1"/>
          </p:cNvSpPr>
          <p:nvPr>
            <p:ph type="sldImg"/>
          </p:nvPr>
        </p:nvSpPr>
        <p:spPr>
          <a:ln/>
        </p:spPr>
      </p:sp>
      <p:sp>
        <p:nvSpPr>
          <p:cNvPr id="70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647875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23F220-ABD4-4BC8-A544-727D8E41C219}" type="slidenum">
              <a:rPr lang="en-CA"/>
              <a:pPr/>
              <a:t>22</a:t>
            </a:fld>
            <a:endParaRPr lang="en-CA"/>
          </a:p>
        </p:txBody>
      </p:sp>
      <p:sp>
        <p:nvSpPr>
          <p:cNvPr id="707586" name="Rectangle 2"/>
          <p:cNvSpPr>
            <a:spLocks noGrp="1" noRot="1" noChangeAspect="1" noChangeArrowheads="1" noTextEdit="1"/>
          </p:cNvSpPr>
          <p:nvPr>
            <p:ph type="sldImg"/>
          </p:nvPr>
        </p:nvSpPr>
        <p:spPr>
          <a:ln/>
        </p:spPr>
      </p:sp>
      <p:sp>
        <p:nvSpPr>
          <p:cNvPr id="707587" name="Rectangle 3"/>
          <p:cNvSpPr>
            <a:spLocks noGrp="1" noChangeArrowheads="1"/>
          </p:cNvSpPr>
          <p:nvPr>
            <p:ph type="body" idx="1"/>
          </p:nvPr>
        </p:nvSpPr>
        <p:spPr/>
        <p:txBody>
          <a:bodyPr/>
          <a:lstStyle/>
          <a:p>
            <a:r>
              <a:rPr lang="en-US" dirty="0" smtClean="0"/>
              <a:t>8C: Create a Superclass relation indicating</a:t>
            </a:r>
            <a:r>
              <a:rPr lang="en-US" baseline="0" dirty="0" smtClean="0"/>
              <a:t> </a:t>
            </a:r>
            <a:r>
              <a:rPr lang="en-US" b="1" baseline="0" dirty="0" smtClean="0"/>
              <a:t>type</a:t>
            </a:r>
            <a:r>
              <a:rPr lang="en-US" baseline="0" dirty="0" smtClean="0"/>
              <a:t> and all the attributes of the subclass</a:t>
            </a:r>
          </a:p>
          <a:p>
            <a:r>
              <a:rPr lang="en-US" baseline="0" dirty="0" smtClean="0"/>
              <a:t>8D: Create a Superclass relation with the union of all subclasses and </a:t>
            </a:r>
            <a:r>
              <a:rPr lang="en-US" b="1" baseline="0" dirty="0" smtClean="0"/>
              <a:t>Boolean type attribute</a:t>
            </a:r>
            <a:endParaRPr lang="en-US" b="1" dirty="0"/>
          </a:p>
        </p:txBody>
      </p:sp>
    </p:spTree>
    <p:extLst>
      <p:ext uri="{BB962C8B-B14F-4D97-AF65-F5344CB8AC3E}">
        <p14:creationId xmlns:p14="http://schemas.microsoft.com/office/powerpoint/2010/main" val="327872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02830-2A97-4619-85B8-5407EBC5CFA4}" type="slidenum">
              <a:rPr lang="en-CA"/>
              <a:pPr/>
              <a:t>23</a:t>
            </a:fld>
            <a:endParaRPr lang="en-CA"/>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0332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3D653-1661-4E63-89DA-A44D07142955}" type="slidenum">
              <a:rPr lang="en-CA"/>
              <a:pPr/>
              <a:t>24</a:t>
            </a:fld>
            <a:endParaRPr lang="en-CA"/>
          </a:p>
        </p:txBody>
      </p:sp>
      <p:sp>
        <p:nvSpPr>
          <p:cNvPr id="711682" name="Rectangle 2"/>
          <p:cNvSpPr>
            <a:spLocks noGrp="1" noRot="1" noChangeAspect="1" noChangeArrowheads="1" noTextEdit="1"/>
          </p:cNvSpPr>
          <p:nvPr>
            <p:ph type="sldImg"/>
          </p:nvPr>
        </p:nvSpPr>
        <p:spPr>
          <a:ln/>
        </p:spPr>
      </p:sp>
      <p:sp>
        <p:nvSpPr>
          <p:cNvPr id="71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0819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3ACC3E-ACB9-425A-B4BD-1E0A604F9535}" type="slidenum">
              <a:rPr lang="en-CA"/>
              <a:pPr/>
              <a:t>25</a:t>
            </a:fld>
            <a:endParaRPr lang="en-CA"/>
          </a:p>
        </p:txBody>
      </p:sp>
      <p:sp>
        <p:nvSpPr>
          <p:cNvPr id="713730" name="Rectangle 2"/>
          <p:cNvSpPr>
            <a:spLocks noGrp="1" noRot="1" noChangeAspect="1" noChangeArrowheads="1" noTextEdit="1"/>
          </p:cNvSpPr>
          <p:nvPr>
            <p:ph type="sldImg"/>
          </p:nvPr>
        </p:nvSpPr>
        <p:spPr>
          <a:ln/>
        </p:spPr>
      </p:sp>
      <p:sp>
        <p:nvSpPr>
          <p:cNvPr id="713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93916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E28C8-6AA7-4BAD-8FD4-FAD7FD92C0E3}" type="slidenum">
              <a:rPr lang="en-CA"/>
              <a:pPr/>
              <a:t>26</a:t>
            </a:fld>
            <a:endParaRPr lang="en-CA"/>
          </a:p>
        </p:txBody>
      </p:sp>
      <p:sp>
        <p:nvSpPr>
          <p:cNvPr id="715778" name="Rectangle 2"/>
          <p:cNvSpPr>
            <a:spLocks noGrp="1" noRot="1" noChangeAspect="1" noChangeArrowheads="1" noTextEdit="1"/>
          </p:cNvSpPr>
          <p:nvPr>
            <p:ph type="sldImg"/>
          </p:nvPr>
        </p:nvSpPr>
        <p:spPr>
          <a:ln/>
        </p:spPr>
      </p:sp>
      <p:sp>
        <p:nvSpPr>
          <p:cNvPr id="715779" name="Rectangle 3"/>
          <p:cNvSpPr>
            <a:spLocks noGrp="1" noChangeArrowheads="1"/>
          </p:cNvSpPr>
          <p:nvPr>
            <p:ph type="body" idx="1"/>
          </p:nvPr>
        </p:nvSpPr>
        <p:spPr/>
        <p:txBody>
          <a:bodyPr/>
          <a:lstStyle/>
          <a:p>
            <a:r>
              <a:rPr lang="en-US" sz="1800" b="0" i="0" u="none" strike="noStrike" kern="1200" baseline="0" dirty="0" smtClean="0">
                <a:solidFill>
                  <a:schemeClr val="tx1"/>
                </a:solidFill>
                <a:latin typeface="Arial" panose="020B0604020202020204" pitchFamily="34" charset="0"/>
                <a:ea typeface="+mn-ea"/>
                <a:cs typeface="+mn-cs"/>
              </a:rPr>
              <a:t>Options 8A and 8B can be called the </a:t>
            </a:r>
            <a:r>
              <a:rPr lang="en-US" sz="1800" b="1" i="0" u="none" strike="noStrike" kern="1200" baseline="0" dirty="0" smtClean="0">
                <a:solidFill>
                  <a:schemeClr val="tx1"/>
                </a:solidFill>
                <a:latin typeface="Arial" panose="020B0604020202020204" pitchFamily="34" charset="0"/>
                <a:ea typeface="+mn-ea"/>
                <a:cs typeface="+mn-cs"/>
              </a:rPr>
              <a:t>multiple-relation options</a:t>
            </a:r>
            <a:r>
              <a:rPr lang="en-US" sz="1800" b="0" i="0" u="none" strike="noStrike" kern="1200" baseline="0" dirty="0" smtClean="0">
                <a:solidFill>
                  <a:schemeClr val="tx1"/>
                </a:solidFill>
                <a:latin typeface="Arial" panose="020B0604020202020204" pitchFamily="34" charset="0"/>
                <a:ea typeface="+mn-ea"/>
                <a:cs typeface="+mn-cs"/>
              </a:rPr>
              <a:t>, whereas options 8C and 8D can be called the </a:t>
            </a:r>
            <a:r>
              <a:rPr lang="en-US" sz="1800" b="1" i="0" u="none" strike="noStrike" kern="1200" baseline="0" dirty="0" smtClean="0">
                <a:solidFill>
                  <a:schemeClr val="tx1"/>
                </a:solidFill>
                <a:latin typeface="Arial" panose="020B0604020202020204" pitchFamily="34" charset="0"/>
                <a:ea typeface="+mn-ea"/>
                <a:cs typeface="+mn-cs"/>
              </a:rPr>
              <a:t>single-relation options</a:t>
            </a:r>
            <a:r>
              <a:rPr lang="en-US" sz="1800" b="0" i="0" u="none" strike="noStrike" kern="1200" baseline="0" dirty="0" smtClean="0">
                <a:solidFill>
                  <a:schemeClr val="tx1"/>
                </a:solidFill>
                <a:latin typeface="Arial" panose="020B0604020202020204" pitchFamily="34" charset="0"/>
                <a:ea typeface="+mn-ea"/>
                <a:cs typeface="+mn-cs"/>
              </a:rPr>
              <a:t>.</a:t>
            </a:r>
            <a:endParaRPr lang="en-US" dirty="0"/>
          </a:p>
        </p:txBody>
      </p:sp>
    </p:spTree>
    <p:extLst>
      <p:ext uri="{BB962C8B-B14F-4D97-AF65-F5344CB8AC3E}">
        <p14:creationId xmlns:p14="http://schemas.microsoft.com/office/powerpoint/2010/main" val="3534381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6EBDD0-75F7-4AD8-82F2-DB160D699335}" type="slidenum">
              <a:rPr lang="en-CA"/>
              <a:pPr/>
              <a:t>28</a:t>
            </a:fld>
            <a:endParaRPr lang="en-CA"/>
          </a:p>
        </p:txBody>
      </p:sp>
      <p:sp>
        <p:nvSpPr>
          <p:cNvPr id="717826" name="Rectangle 2"/>
          <p:cNvSpPr>
            <a:spLocks noGrp="1" noRot="1" noChangeAspect="1" noChangeArrowheads="1" noTextEdit="1"/>
          </p:cNvSpPr>
          <p:nvPr>
            <p:ph type="sldImg"/>
          </p:nvPr>
        </p:nvSpPr>
        <p:spPr>
          <a:ln/>
        </p:spPr>
      </p:sp>
      <p:sp>
        <p:nvSpPr>
          <p:cNvPr id="7178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4385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C8113-2511-48B6-BE82-5290449709A4}" type="slidenum">
              <a:rPr lang="en-CA"/>
              <a:pPr/>
              <a:t>29</a:t>
            </a:fld>
            <a:endParaRPr lang="en-CA"/>
          </a:p>
        </p:txBody>
      </p:sp>
      <p:sp>
        <p:nvSpPr>
          <p:cNvPr id="719874" name="Rectangle 2"/>
          <p:cNvSpPr>
            <a:spLocks noGrp="1" noRot="1" noChangeAspect="1" noChangeArrowheads="1" noTextEdit="1"/>
          </p:cNvSpPr>
          <p:nvPr>
            <p:ph type="sldImg"/>
          </p:nvPr>
        </p:nvSpPr>
        <p:spPr>
          <a:ln/>
        </p:spPr>
      </p:sp>
      <p:sp>
        <p:nvSpPr>
          <p:cNvPr id="71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51228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E70354-E9AA-4802-B1E3-7D8B323C91AB}" type="slidenum">
              <a:rPr lang="en-CA"/>
              <a:pPr/>
              <a:t>30</a:t>
            </a:fld>
            <a:endParaRPr lang="en-CA"/>
          </a:p>
        </p:txBody>
      </p:sp>
      <p:sp>
        <p:nvSpPr>
          <p:cNvPr id="721922" name="Rectangle 2"/>
          <p:cNvSpPr>
            <a:spLocks noGrp="1" noRot="1" noChangeAspect="1" noChangeArrowheads="1" noTextEdit="1"/>
          </p:cNvSpPr>
          <p:nvPr>
            <p:ph type="sldImg"/>
          </p:nvPr>
        </p:nvSpPr>
        <p:spPr>
          <a:ln/>
        </p:spPr>
      </p:sp>
      <p:sp>
        <p:nvSpPr>
          <p:cNvPr id="721923" name="Rectangle 3"/>
          <p:cNvSpPr>
            <a:spLocks noGrp="1" noChangeArrowheads="1"/>
          </p:cNvSpPr>
          <p:nvPr>
            <p:ph type="body" idx="1"/>
          </p:nvPr>
        </p:nvSpPr>
        <p:spPr/>
        <p:txBody>
          <a:bodyPr/>
          <a:lstStyle/>
          <a:p>
            <a:r>
              <a:rPr lang="en-US" dirty="0" smtClean="0"/>
              <a:t>Option 8C: Uses t</a:t>
            </a:r>
            <a:r>
              <a:rPr lang="en-US" sz="1800" dirty="0" smtClean="0"/>
              <a:t>he attribute </a:t>
            </a:r>
            <a:r>
              <a:rPr lang="en-US" sz="1800" b="1" dirty="0" smtClean="0"/>
              <a:t>t</a:t>
            </a:r>
            <a:r>
              <a:rPr lang="en-US" sz="1800" dirty="0" smtClean="0"/>
              <a:t> is called a type (or </a:t>
            </a:r>
            <a:r>
              <a:rPr lang="en-US" sz="1800" b="1" dirty="0" smtClean="0"/>
              <a:t>discriminating</a:t>
            </a:r>
            <a:r>
              <a:rPr lang="en-US" sz="1800" dirty="0" smtClean="0"/>
              <a:t>) attribute to indicate subclass e.g.</a:t>
            </a:r>
            <a:r>
              <a:rPr lang="en-US" sz="1800" baseline="0" dirty="0" smtClean="0"/>
              <a:t> </a:t>
            </a:r>
            <a:r>
              <a:rPr lang="en-US" sz="1800" b="1" baseline="0" dirty="0" err="1" smtClean="0"/>
              <a:t>EmployeeType</a:t>
            </a:r>
            <a:endParaRPr lang="en-US" sz="1800" b="1" dirty="0" smtClean="0"/>
          </a:p>
          <a:p>
            <a:r>
              <a:rPr lang="en-US" sz="1800" dirty="0" smtClean="0"/>
              <a:t>Option 8D: Uses </a:t>
            </a:r>
            <a:r>
              <a:rPr lang="en-US" sz="1800" b="1" dirty="0" smtClean="0"/>
              <a:t>Boolean</a:t>
            </a:r>
            <a:r>
              <a:rPr lang="en-US" sz="1800" b="1" baseline="0" dirty="0" smtClean="0"/>
              <a:t> type attribute </a:t>
            </a:r>
            <a:r>
              <a:rPr lang="en-US" sz="1800" b="0" baseline="0" dirty="0" smtClean="0"/>
              <a:t>e.g. </a:t>
            </a:r>
            <a:r>
              <a:rPr lang="en-US" sz="1800" b="0" baseline="0" dirty="0" err="1" smtClean="0"/>
              <a:t>GradFlag</a:t>
            </a:r>
            <a:r>
              <a:rPr lang="en-US" sz="1800" b="0" baseline="0" dirty="0" smtClean="0"/>
              <a:t>, </a:t>
            </a:r>
            <a:r>
              <a:rPr lang="en-US" sz="1800" b="0" baseline="0" dirty="0" err="1" smtClean="0"/>
              <a:t>UndergradFlag</a:t>
            </a:r>
            <a:r>
              <a:rPr lang="en-US" sz="1800" b="0" baseline="0" dirty="0" smtClean="0"/>
              <a:t>, etc.</a:t>
            </a:r>
            <a:endParaRPr lang="en-US" b="0" dirty="0"/>
          </a:p>
        </p:txBody>
      </p:sp>
    </p:spTree>
    <p:extLst>
      <p:ext uri="{BB962C8B-B14F-4D97-AF65-F5344CB8AC3E}">
        <p14:creationId xmlns:p14="http://schemas.microsoft.com/office/powerpoint/2010/main" val="2639183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24C84-4152-486E-A688-2DA452CFCE48}" type="slidenum">
              <a:rPr lang="en-CA"/>
              <a:pPr/>
              <a:t>3</a:t>
            </a:fld>
            <a:endParaRPr lang="en-CA"/>
          </a:p>
        </p:txBody>
      </p:sp>
      <p:sp>
        <p:nvSpPr>
          <p:cNvPr id="670722" name="Rectangle 2"/>
          <p:cNvSpPr>
            <a:spLocks noGrp="1" noRot="1" noChangeAspect="1" noChangeArrowheads="1" noTextEdit="1"/>
          </p:cNvSpPr>
          <p:nvPr>
            <p:ph type="sldImg"/>
          </p:nvPr>
        </p:nvSpPr>
        <p:spPr>
          <a:ln/>
        </p:spPr>
      </p:sp>
      <p:sp>
        <p:nvSpPr>
          <p:cNvPr id="670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8346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32143B-3433-434F-9635-9E49BA97E4FA}" type="slidenum">
              <a:rPr lang="en-CA"/>
              <a:pPr/>
              <a:t>31</a:t>
            </a:fld>
            <a:endParaRPr lang="en-CA"/>
          </a:p>
        </p:txBody>
      </p:sp>
      <p:sp>
        <p:nvSpPr>
          <p:cNvPr id="723970" name="Rectangle 2"/>
          <p:cNvSpPr>
            <a:spLocks noGrp="1" noRot="1" noChangeAspect="1" noChangeArrowheads="1" noTextEdit="1"/>
          </p:cNvSpPr>
          <p:nvPr>
            <p:ph type="sldImg"/>
          </p:nvPr>
        </p:nvSpPr>
        <p:spPr>
          <a:ln/>
        </p:spPr>
      </p:sp>
      <p:sp>
        <p:nvSpPr>
          <p:cNvPr id="723971" name="Rectangle 3"/>
          <p:cNvSpPr>
            <a:spLocks noGrp="1" noChangeArrowheads="1"/>
          </p:cNvSpPr>
          <p:nvPr>
            <p:ph type="body" idx="1"/>
          </p:nvPr>
        </p:nvSpPr>
        <p:spPr/>
        <p:txBody>
          <a:bodyPr/>
          <a:lstStyle/>
          <a:p>
            <a:r>
              <a:rPr lang="en-US" dirty="0" smtClean="0"/>
              <a:t>surrogate key </a:t>
            </a:r>
            <a:r>
              <a:rPr lang="en-US" smtClean="0"/>
              <a:t>– artificial or special key</a:t>
            </a:r>
            <a:endParaRPr lang="en-US"/>
          </a:p>
        </p:txBody>
      </p:sp>
    </p:spTree>
    <p:extLst>
      <p:ext uri="{BB962C8B-B14F-4D97-AF65-F5344CB8AC3E}">
        <p14:creationId xmlns:p14="http://schemas.microsoft.com/office/powerpoint/2010/main" val="2989436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2F974A-80EA-4443-A01F-51250CEA7E67}" type="slidenum">
              <a:rPr lang="en-CA"/>
              <a:pPr/>
              <a:t>32</a:t>
            </a:fld>
            <a:endParaRPr lang="en-CA"/>
          </a:p>
        </p:txBody>
      </p:sp>
      <p:sp>
        <p:nvSpPr>
          <p:cNvPr id="726018" name="Rectangle 2"/>
          <p:cNvSpPr>
            <a:spLocks noGrp="1" noRot="1" noChangeAspect="1" noChangeArrowheads="1" noTextEdit="1"/>
          </p:cNvSpPr>
          <p:nvPr>
            <p:ph type="sldImg"/>
          </p:nvPr>
        </p:nvSpPr>
        <p:spPr>
          <a:ln/>
        </p:spPr>
      </p:sp>
      <p:sp>
        <p:nvSpPr>
          <p:cNvPr id="7260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547206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131939-BBC0-4254-8BE6-A05A6F198B16}" type="slidenum">
              <a:rPr lang="en-CA"/>
              <a:pPr/>
              <a:t>33</a:t>
            </a:fld>
            <a:endParaRPr lang="en-CA"/>
          </a:p>
        </p:txBody>
      </p:sp>
      <p:sp>
        <p:nvSpPr>
          <p:cNvPr id="728066" name="Rectangle 2"/>
          <p:cNvSpPr>
            <a:spLocks noGrp="1" noRot="1" noChangeAspect="1" noChangeArrowheads="1" noTextEdit="1"/>
          </p:cNvSpPr>
          <p:nvPr>
            <p:ph type="sldImg"/>
          </p:nvPr>
        </p:nvSpPr>
        <p:spPr>
          <a:ln/>
        </p:spPr>
      </p:sp>
      <p:sp>
        <p:nvSpPr>
          <p:cNvPr id="72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07224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22AA4F-7158-40CA-900D-EC7B2A56F81D}" type="slidenum">
              <a:rPr lang="en-CA"/>
              <a:pPr/>
              <a:t>34</a:t>
            </a:fld>
            <a:endParaRPr lang="en-CA"/>
          </a:p>
        </p:txBody>
      </p:sp>
      <p:sp>
        <p:nvSpPr>
          <p:cNvPr id="730114" name="Rectangle 2"/>
          <p:cNvSpPr>
            <a:spLocks noGrp="1" noRot="1" noChangeAspect="1" noChangeArrowheads="1" noTextEdit="1"/>
          </p:cNvSpPr>
          <p:nvPr>
            <p:ph type="sldImg"/>
          </p:nvPr>
        </p:nvSpPr>
        <p:spPr>
          <a:ln/>
        </p:spPr>
      </p:sp>
      <p:sp>
        <p:nvSpPr>
          <p:cNvPr id="7301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58143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A1FDC6-CE3F-4DD6-8D04-7E5EA4881211}" type="slidenum">
              <a:rPr lang="en-CA"/>
              <a:pPr/>
              <a:t>35</a:t>
            </a:fld>
            <a:endParaRPr lang="en-CA"/>
          </a:p>
        </p:txBody>
      </p:sp>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59943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E1832-2367-41FD-AA33-91238107C611}" type="slidenum">
              <a:rPr lang="en-CA"/>
              <a:pPr/>
              <a:t>4</a:t>
            </a:fld>
            <a:endParaRPr lang="en-CA"/>
          </a:p>
        </p:txBody>
      </p:sp>
      <p:sp>
        <p:nvSpPr>
          <p:cNvPr id="672770" name="Rectangle 2"/>
          <p:cNvSpPr>
            <a:spLocks noGrp="1" noRot="1" noChangeAspect="1" noChangeArrowheads="1" noTextEdit="1"/>
          </p:cNvSpPr>
          <p:nvPr>
            <p:ph type="sldImg"/>
          </p:nvPr>
        </p:nvSpPr>
        <p:spPr>
          <a:ln/>
        </p:spPr>
      </p:sp>
      <p:sp>
        <p:nvSpPr>
          <p:cNvPr id="672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06910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1C36B2-931E-41AF-A6D5-DF8ED1B4B513}" type="slidenum">
              <a:rPr lang="en-CA"/>
              <a:pPr/>
              <a:t>5</a:t>
            </a:fld>
            <a:endParaRPr lang="en-CA"/>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58160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19916-F22D-4B9E-B433-249715ADADAC}" type="slidenum">
              <a:rPr lang="en-CA"/>
              <a:pPr/>
              <a:t>6</a:t>
            </a:fld>
            <a:endParaRPr lang="en-CA"/>
          </a:p>
        </p:txBody>
      </p:sp>
      <p:sp>
        <p:nvSpPr>
          <p:cNvPr id="676866" name="Rectangle 2"/>
          <p:cNvSpPr>
            <a:spLocks noGrp="1" noRot="1" noChangeAspect="1" noChangeArrowheads="1" noTextEdit="1"/>
          </p:cNvSpPr>
          <p:nvPr>
            <p:ph type="sldImg"/>
          </p:nvPr>
        </p:nvSpPr>
        <p:spPr>
          <a:ln/>
        </p:spPr>
      </p:sp>
      <p:sp>
        <p:nvSpPr>
          <p:cNvPr id="676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66166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499EBC-5860-4ED1-BE01-44DBA28C084D}" type="slidenum">
              <a:rPr lang="en-CA"/>
              <a:pPr/>
              <a:t>7</a:t>
            </a:fld>
            <a:endParaRPr lang="en-CA"/>
          </a:p>
        </p:txBody>
      </p:sp>
      <p:sp>
        <p:nvSpPr>
          <p:cNvPr id="678914" name="Rectangle 2"/>
          <p:cNvSpPr>
            <a:spLocks noGrp="1" noRot="1" noChangeAspect="1" noChangeArrowheads="1" noTextEdit="1"/>
          </p:cNvSpPr>
          <p:nvPr>
            <p:ph type="sldImg"/>
          </p:nvPr>
        </p:nvSpPr>
        <p:spPr>
          <a:ln/>
        </p:spPr>
      </p:sp>
      <p:sp>
        <p:nvSpPr>
          <p:cNvPr id="678915" name="Rectangle 3"/>
          <p:cNvSpPr>
            <a:spLocks noGrp="1" noChangeArrowheads="1"/>
          </p:cNvSpPr>
          <p:nvPr>
            <p:ph type="body" idx="1"/>
          </p:nvPr>
        </p:nvSpPr>
        <p:spPr/>
        <p:txBody>
          <a:bodyPr/>
          <a:lstStyle/>
          <a:p>
            <a:r>
              <a:rPr lang="en-US" sz="1800" b="0" i="0" u="none" strike="noStrike" kern="1200" baseline="0" dirty="0" smtClean="0">
                <a:solidFill>
                  <a:schemeClr val="tx1"/>
                </a:solidFill>
                <a:latin typeface="Arial" panose="020B0604020202020204" pitchFamily="34" charset="0"/>
                <a:ea typeface="+mn-ea"/>
                <a:cs typeface="+mn-cs"/>
              </a:rPr>
              <a:t>Entity types that do not have key attributes of their own are called </a:t>
            </a:r>
            <a:r>
              <a:rPr lang="en-US" sz="1800" b="1" i="0" u="none" strike="noStrike" kern="1200" baseline="0" dirty="0" smtClean="0">
                <a:solidFill>
                  <a:schemeClr val="tx1"/>
                </a:solidFill>
                <a:latin typeface="Arial" panose="020B0604020202020204" pitchFamily="34" charset="0"/>
                <a:ea typeface="+mn-ea"/>
                <a:cs typeface="+mn-cs"/>
              </a:rPr>
              <a:t>weak entity types</a:t>
            </a:r>
            <a:r>
              <a:rPr lang="en-US" sz="1800" b="0" i="0" u="none" strike="noStrike" kern="1200" baseline="0" dirty="0" smtClean="0">
                <a:solidFill>
                  <a:schemeClr val="tx1"/>
                </a:solidFill>
                <a:latin typeface="Arial" panose="020B0604020202020204" pitchFamily="34" charset="0"/>
                <a:ea typeface="+mn-ea"/>
                <a:cs typeface="+mn-cs"/>
              </a:rPr>
              <a:t>.</a:t>
            </a:r>
            <a:endParaRPr lang="en-US" dirty="0"/>
          </a:p>
        </p:txBody>
      </p:sp>
    </p:spTree>
    <p:extLst>
      <p:ext uri="{BB962C8B-B14F-4D97-AF65-F5344CB8AC3E}">
        <p14:creationId xmlns:p14="http://schemas.microsoft.com/office/powerpoint/2010/main" val="3772808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57C8F0-FD78-4DCD-B46D-6EEDDD0BFD81}" type="slidenum">
              <a:rPr lang="en-CA"/>
              <a:pPr/>
              <a:t>8</a:t>
            </a:fld>
            <a:endParaRPr lang="en-CA"/>
          </a:p>
        </p:txBody>
      </p:sp>
      <p:sp>
        <p:nvSpPr>
          <p:cNvPr id="680962" name="Rectangle 2"/>
          <p:cNvSpPr>
            <a:spLocks noGrp="1" noRot="1" noChangeAspect="1" noChangeArrowheads="1" noTextEdit="1"/>
          </p:cNvSpPr>
          <p:nvPr>
            <p:ph type="sldImg"/>
          </p:nvPr>
        </p:nvSpPr>
        <p:spPr>
          <a:ln/>
        </p:spPr>
      </p:sp>
      <p:sp>
        <p:nvSpPr>
          <p:cNvPr id="680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84869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7989F7-5097-4B2D-A36D-EAF6108E35DB}" type="slidenum">
              <a:rPr lang="en-CA"/>
              <a:pPr/>
              <a:t>9</a:t>
            </a:fld>
            <a:endParaRPr lang="en-CA"/>
          </a:p>
        </p:txBody>
      </p:sp>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65357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140" name="Rectangle 44"/>
          <p:cNvSpPr>
            <a:spLocks noChangeArrowheads="1"/>
          </p:cNvSpPr>
          <p:nvPr/>
        </p:nvSpPr>
        <p:spPr bwMode="auto">
          <a:xfrm>
            <a:off x="8305800" y="0"/>
            <a:ext cx="609600" cy="6858000"/>
          </a:xfrm>
          <a:prstGeom prst="rect">
            <a:avLst/>
          </a:prstGeom>
          <a:gradFill rotWithShape="1">
            <a:gsLst>
              <a:gs pos="0">
                <a:srgbClr val="677228">
                  <a:alpha val="44000"/>
                </a:srgbClr>
              </a:gs>
              <a:gs pos="100000">
                <a:srgbClr val="677228">
                  <a:gamma/>
                  <a:shade val="87843"/>
                  <a:invGamma/>
                </a:srgb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3" name="Rectangle 47"/>
          <p:cNvSpPr>
            <a:spLocks noChangeArrowheads="1"/>
          </p:cNvSpPr>
          <p:nvPr/>
        </p:nvSpPr>
        <p:spPr bwMode="auto">
          <a:xfrm rot="-5400000">
            <a:off x="3500437" y="-985837"/>
            <a:ext cx="2143125" cy="9144000"/>
          </a:xfrm>
          <a:prstGeom prst="rect">
            <a:avLst/>
          </a:prstGeom>
          <a:solidFill>
            <a:srgbClr val="677228">
              <a:alpha val="44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4" name="Rectangle 48"/>
          <p:cNvSpPr>
            <a:spLocks noChangeArrowheads="1"/>
          </p:cNvSpPr>
          <p:nvPr/>
        </p:nvSpPr>
        <p:spPr bwMode="auto">
          <a:xfrm>
            <a:off x="7315200" y="2438400"/>
            <a:ext cx="1828800" cy="22907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5" name="Rectangle 29"/>
          <p:cNvSpPr>
            <a:spLocks noGrp="1" noChangeArrowheads="1"/>
          </p:cNvSpPr>
          <p:nvPr>
            <p:ph type="ftr" sz="quarter" idx="3"/>
          </p:nvPr>
        </p:nvSpPr>
        <p:spPr bwMode="auto">
          <a:xfrm>
            <a:off x="838200" y="6397625"/>
            <a:ext cx="4495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900"/>
            </a:lvl1pPr>
          </a:lstStyle>
          <a:p>
            <a:r>
              <a:rPr lang="en-US"/>
              <a:t>Copyright © 2007 </a:t>
            </a:r>
            <a:r>
              <a:rPr lang="en-US">
                <a:solidFill>
                  <a:srgbClr val="000000"/>
                </a:solidFill>
              </a:rPr>
              <a:t>Ramez Elmasri and Shamkant B. Navathe</a:t>
            </a:r>
          </a:p>
        </p:txBody>
      </p:sp>
      <p:sp>
        <p:nvSpPr>
          <p:cNvPr id="4126" name="Rectangle 30" descr="Pink tissue paper"/>
          <p:cNvSpPr>
            <a:spLocks noGrp="1" noChangeArrowheads="1"/>
          </p:cNvSpPr>
          <p:nvPr>
            <p:ph type="ctrTitle" sz="quarter"/>
          </p:nvPr>
        </p:nvSpPr>
        <p:spPr>
          <a:xfrm>
            <a:off x="228600" y="152400"/>
            <a:ext cx="7086600" cy="2286000"/>
          </a:xfrm>
          <a:extLst>
            <a:ext uri="{909E8E84-426E-40DD-AFC4-6F175D3DCCD1}">
              <a14:hiddenFill xmlns:a14="http://schemas.microsoft.com/office/drawing/2010/main">
                <a:blipFill dpi="0" rotWithShape="0">
                  <a:blip r:embed="rId2"/>
                  <a:srcRect/>
                  <a:tile tx="0" ty="0" sx="100000" sy="100000" flip="none" algn="tl"/>
                </a:blipFill>
              </a14:hiddenFill>
            </a:ext>
          </a:extLst>
        </p:spPr>
        <p:txBody>
          <a:bodyPr wrap="none" anchor="ctr"/>
          <a:lstStyle>
            <a:lvl1pPr>
              <a:defRPr sz="6600">
                <a:solidFill>
                  <a:srgbClr val="990033"/>
                </a:solidFill>
              </a:defRPr>
            </a:lvl1pPr>
          </a:lstStyle>
          <a:p>
            <a:pPr lvl="0"/>
            <a:r>
              <a:rPr lang="en-US" noProof="0" smtClean="0"/>
              <a:t>Click to edit Master title style</a:t>
            </a:r>
          </a:p>
        </p:txBody>
      </p:sp>
      <p:pic>
        <p:nvPicPr>
          <p:cNvPr id="4131" name="Picture 35" descr="awtri_4c UPDATE_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5949950"/>
            <a:ext cx="684213" cy="831850"/>
          </a:xfrm>
          <a:prstGeom prst="rect">
            <a:avLst/>
          </a:prstGeom>
          <a:noFill/>
          <a:extLst>
            <a:ext uri="{909E8E84-426E-40DD-AFC4-6F175D3DCCD1}">
              <a14:hiddenFill xmlns:a14="http://schemas.microsoft.com/office/drawing/2010/main">
                <a:solidFill>
                  <a:srgbClr val="FFFFFF"/>
                </a:solidFill>
              </a14:hiddenFill>
            </a:ext>
          </a:extLst>
        </p:spPr>
      </p:pic>
      <p:sp>
        <p:nvSpPr>
          <p:cNvPr id="4134" name="Rectangle 38" descr="Pink tissue paper"/>
          <p:cNvSpPr>
            <a:spLocks noGrp="1" noChangeArrowheads="1"/>
          </p:cNvSpPr>
          <p:nvPr>
            <p:ph type="subTitle" sz="quarter" idx="1"/>
          </p:nvPr>
        </p:nvSpPr>
        <p:spPr>
          <a:xfrm>
            <a:off x="304800" y="2590800"/>
            <a:ext cx="6629400" cy="1905000"/>
          </a:xfrm>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0" indent="0">
              <a:buFont typeface="Wingdings" panose="05000000000000000000" pitchFamily="2" charset="2"/>
              <a:buNone/>
              <a:defRPr sz="3200"/>
            </a:lvl1pPr>
          </a:lstStyle>
          <a:p>
            <a:pPr lvl="0"/>
            <a:r>
              <a:rPr lang="en-US" noProof="0" smtClean="0"/>
              <a:t>Click to edit Master subtitle style</a:t>
            </a:r>
          </a:p>
        </p:txBody>
      </p:sp>
      <p:pic>
        <p:nvPicPr>
          <p:cNvPr id="4142" name="Picture 46" descr="elmasri_thum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9975" y="2514600"/>
            <a:ext cx="17240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7- </a:t>
            </a:r>
            <a:fld id="{09A94402-068D-4299-BD71-92D9EEB59A2C}" type="slidenum">
              <a:rPr lang="en-US"/>
              <a:pPr/>
              <a:t>‹#›</a:t>
            </a:fld>
            <a:endParaRPr lang="en-CA"/>
          </a:p>
        </p:txBody>
      </p:sp>
    </p:spTree>
    <p:extLst>
      <p:ext uri="{BB962C8B-B14F-4D97-AF65-F5344CB8AC3E}">
        <p14:creationId xmlns:p14="http://schemas.microsoft.com/office/powerpoint/2010/main" val="163202455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303213"/>
            <a:ext cx="2076450" cy="5868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303213"/>
            <a:ext cx="6076950"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7- </a:t>
            </a:r>
            <a:fld id="{D4C4CBBD-CB6D-444E-B369-3EAF695FDE40}" type="slidenum">
              <a:rPr lang="en-US"/>
              <a:pPr/>
              <a:t>‹#›</a:t>
            </a:fld>
            <a:endParaRPr lang="en-CA"/>
          </a:p>
        </p:txBody>
      </p:sp>
    </p:spTree>
    <p:extLst>
      <p:ext uri="{BB962C8B-B14F-4D97-AF65-F5344CB8AC3E}">
        <p14:creationId xmlns:p14="http://schemas.microsoft.com/office/powerpoint/2010/main" val="28866817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r>
              <a:rPr lang="en-US"/>
              <a:t>Slide 7- </a:t>
            </a:r>
            <a:fld id="{38A5620A-5D86-426E-ADD2-14B7A7D8D3BE}" type="slidenum">
              <a:rPr lang="en-US"/>
              <a:pPr/>
              <a:t>‹#›</a:t>
            </a:fld>
            <a:endParaRPr lang="en-CA"/>
          </a:p>
        </p:txBody>
      </p:sp>
    </p:spTree>
    <p:extLst>
      <p:ext uri="{BB962C8B-B14F-4D97-AF65-F5344CB8AC3E}">
        <p14:creationId xmlns:p14="http://schemas.microsoft.com/office/powerpoint/2010/main" val="156090109"/>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r>
              <a:rPr lang="en-US"/>
              <a:t>Slide 7- </a:t>
            </a:r>
            <a:fld id="{640D1138-A9DD-43A6-A601-1C76DF783341}" type="slidenum">
              <a:rPr lang="en-US"/>
              <a:pPr/>
              <a:t>‹#›</a:t>
            </a:fld>
            <a:endParaRPr lang="en-CA"/>
          </a:p>
        </p:txBody>
      </p:sp>
    </p:spTree>
    <p:extLst>
      <p:ext uri="{BB962C8B-B14F-4D97-AF65-F5344CB8AC3E}">
        <p14:creationId xmlns:p14="http://schemas.microsoft.com/office/powerpoint/2010/main" val="191012257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9713" y="1600200"/>
            <a:ext cx="407035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62463" y="1600200"/>
            <a:ext cx="4071937"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r>
              <a:rPr lang="en-US"/>
              <a:t>Slide 7- </a:t>
            </a:r>
            <a:fld id="{9C9E80EE-FB0A-48B1-998F-93046C5222EE}" type="slidenum">
              <a:rPr lang="en-US"/>
              <a:pPr/>
              <a:t>‹#›</a:t>
            </a:fld>
            <a:endParaRPr lang="en-CA"/>
          </a:p>
        </p:txBody>
      </p:sp>
    </p:spTree>
    <p:extLst>
      <p:ext uri="{BB962C8B-B14F-4D97-AF65-F5344CB8AC3E}">
        <p14:creationId xmlns:p14="http://schemas.microsoft.com/office/powerpoint/2010/main" val="126111306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r>
              <a:rPr lang="en-US"/>
              <a:t>Slide 7- </a:t>
            </a:r>
            <a:fld id="{36E0C1CB-F762-4577-ADBF-4E49AFA82D4A}" type="slidenum">
              <a:rPr lang="en-US"/>
              <a:pPr/>
              <a:t>‹#›</a:t>
            </a:fld>
            <a:endParaRPr lang="en-CA"/>
          </a:p>
        </p:txBody>
      </p:sp>
    </p:spTree>
    <p:extLst>
      <p:ext uri="{BB962C8B-B14F-4D97-AF65-F5344CB8AC3E}">
        <p14:creationId xmlns:p14="http://schemas.microsoft.com/office/powerpoint/2010/main" val="22221512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r>
              <a:rPr lang="en-US"/>
              <a:t>Slide 7- </a:t>
            </a:r>
            <a:fld id="{C86CDD49-208C-454F-A46F-7BE7946ECF55}" type="slidenum">
              <a:rPr lang="en-US"/>
              <a:pPr/>
              <a:t>‹#›</a:t>
            </a:fld>
            <a:endParaRPr lang="en-CA"/>
          </a:p>
        </p:txBody>
      </p:sp>
    </p:spTree>
    <p:extLst>
      <p:ext uri="{BB962C8B-B14F-4D97-AF65-F5344CB8AC3E}">
        <p14:creationId xmlns:p14="http://schemas.microsoft.com/office/powerpoint/2010/main" val="76356223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r>
              <a:rPr lang="en-US"/>
              <a:t>Slide 7- </a:t>
            </a:r>
            <a:fld id="{327A33B5-9D37-4CB4-BA42-0A63DCEA8DF5}" type="slidenum">
              <a:rPr lang="en-US"/>
              <a:pPr/>
              <a:t>‹#›</a:t>
            </a:fld>
            <a:endParaRPr lang="en-CA"/>
          </a:p>
        </p:txBody>
      </p:sp>
    </p:spTree>
    <p:extLst>
      <p:ext uri="{BB962C8B-B14F-4D97-AF65-F5344CB8AC3E}">
        <p14:creationId xmlns:p14="http://schemas.microsoft.com/office/powerpoint/2010/main" val="195464052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Slide 7- </a:t>
            </a:r>
            <a:fld id="{2ECBC7F9-47DF-41D5-8A37-A9494E3FBB9E}" type="slidenum">
              <a:rPr lang="en-US"/>
              <a:pPr/>
              <a:t>‹#›</a:t>
            </a:fld>
            <a:endParaRPr lang="en-CA"/>
          </a:p>
        </p:txBody>
      </p:sp>
    </p:spTree>
    <p:extLst>
      <p:ext uri="{BB962C8B-B14F-4D97-AF65-F5344CB8AC3E}">
        <p14:creationId xmlns:p14="http://schemas.microsoft.com/office/powerpoint/2010/main" val="406066833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r>
              <a:rPr lang="en-US"/>
              <a:t>Slide 7- </a:t>
            </a:r>
            <a:fld id="{B4BF4A18-152F-42C7-8050-8A3F28A3B966}" type="slidenum">
              <a:rPr lang="en-US"/>
              <a:pPr/>
              <a:t>‹#›</a:t>
            </a:fld>
            <a:endParaRPr lang="en-CA"/>
          </a:p>
        </p:txBody>
      </p:sp>
    </p:spTree>
    <p:extLst>
      <p:ext uri="{BB962C8B-B14F-4D97-AF65-F5344CB8AC3E}">
        <p14:creationId xmlns:p14="http://schemas.microsoft.com/office/powerpoint/2010/main" val="3293376769"/>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17" name="Group 45"/>
          <p:cNvGrpSpPr>
            <a:grpSpLocks/>
          </p:cNvGrpSpPr>
          <p:nvPr/>
        </p:nvGrpSpPr>
        <p:grpSpPr bwMode="auto">
          <a:xfrm>
            <a:off x="8936038" y="1449388"/>
            <a:ext cx="207962" cy="5408612"/>
            <a:chOff x="5606" y="889"/>
            <a:chExt cx="154" cy="3431"/>
          </a:xfrm>
        </p:grpSpPr>
        <p:sp>
          <p:nvSpPr>
            <p:cNvPr id="3110" name="Rectangle 38"/>
            <p:cNvSpPr>
              <a:spLocks noChangeArrowheads="1"/>
            </p:cNvSpPr>
            <p:nvPr userDrawn="1"/>
          </p:nvSpPr>
          <p:spPr bwMode="gray">
            <a:xfrm flipH="1">
              <a:off x="5685" y="889"/>
              <a:ext cx="75" cy="3431"/>
            </a:xfrm>
            <a:prstGeom prst="rect">
              <a:avLst/>
            </a:prstGeom>
            <a:solidFill>
              <a:srgbClr val="677228"/>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US" sz="3200">
                <a:latin typeface="Tahoma" panose="020B0604030504040204" pitchFamily="34" charset="0"/>
              </a:endParaRPr>
            </a:p>
          </p:txBody>
        </p:sp>
        <p:grpSp>
          <p:nvGrpSpPr>
            <p:cNvPr id="3116" name="Group 44"/>
            <p:cNvGrpSpPr>
              <a:grpSpLocks/>
            </p:cNvGrpSpPr>
            <p:nvPr userDrawn="1"/>
          </p:nvGrpSpPr>
          <p:grpSpPr bwMode="auto">
            <a:xfrm>
              <a:off x="5606" y="889"/>
              <a:ext cx="106" cy="3431"/>
              <a:chOff x="5606" y="889"/>
              <a:chExt cx="106" cy="3431"/>
            </a:xfrm>
          </p:grpSpPr>
          <p:sp>
            <p:nvSpPr>
              <p:cNvPr id="3115" name="Rectangle 43"/>
              <p:cNvSpPr>
                <a:spLocks noChangeArrowheads="1"/>
              </p:cNvSpPr>
              <p:nvPr userDrawn="1"/>
            </p:nvSpPr>
            <p:spPr bwMode="gray">
              <a:xfrm rot="10800000" flipH="1">
                <a:off x="5606" y="889"/>
                <a:ext cx="58" cy="3431"/>
              </a:xfrm>
              <a:prstGeom prst="rect">
                <a:avLst/>
              </a:prstGeom>
              <a:solidFill>
                <a:schemeClr val="tx2"/>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kumimoji="1" lang="en-US" sz="3200">
                  <a:latin typeface="Tahoma" panose="020B0604030504040204" pitchFamily="34" charset="0"/>
                </a:endParaRPr>
              </a:p>
            </p:txBody>
          </p:sp>
          <p:sp>
            <p:nvSpPr>
              <p:cNvPr id="3104" name="Rectangle 32"/>
              <p:cNvSpPr>
                <a:spLocks noChangeArrowheads="1"/>
              </p:cNvSpPr>
              <p:nvPr userDrawn="1"/>
            </p:nvSpPr>
            <p:spPr bwMode="gray">
              <a:xfrm rot="10800000" flipH="1">
                <a:off x="5654" y="889"/>
                <a:ext cx="58" cy="3431"/>
              </a:xfrm>
              <a:prstGeom prst="rect">
                <a:avLst/>
              </a:prstGeom>
              <a:solidFill>
                <a:srgbClr val="990033"/>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endParaRPr kumimoji="1" lang="en-US" sz="3200">
                  <a:latin typeface="Tahoma" panose="020B0604030504040204" pitchFamily="34" charset="0"/>
                </a:endParaRPr>
              </a:p>
            </p:txBody>
          </p:sp>
        </p:grpSp>
      </p:grpSp>
      <p:sp>
        <p:nvSpPr>
          <p:cNvPr id="3109" name="Rectangle 37"/>
          <p:cNvSpPr>
            <a:spLocks noChangeArrowheads="1"/>
          </p:cNvSpPr>
          <p:nvPr/>
        </p:nvSpPr>
        <p:spPr bwMode="gray">
          <a:xfrm rot="16200000">
            <a:off x="3845719" y="-3845719"/>
            <a:ext cx="1449388" cy="9140825"/>
          </a:xfrm>
          <a:prstGeom prst="rect">
            <a:avLst/>
          </a:prstGeom>
          <a:solidFill>
            <a:srgbClr val="677228">
              <a:alpha val="36000"/>
            </a:srgbClr>
          </a:solidFill>
          <a:ln>
            <a:noFill/>
          </a:ln>
          <a:effectLst/>
          <a:extLst>
            <a:ext uri="{91240B29-F687-4F45-9708-019B960494DF}">
              <a14:hiddenLine xmlns:a14="http://schemas.microsoft.com/office/drawing/2010/main" w="9525">
                <a:solidFill>
                  <a:srgbClr val="FF99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endParaRPr kumimoji="1" lang="en-US" sz="3200">
              <a:latin typeface="Tahoma" panose="020B0604030504040204" pitchFamily="34" charset="0"/>
            </a:endParaRPr>
          </a:p>
        </p:txBody>
      </p:sp>
      <p:sp>
        <p:nvSpPr>
          <p:cNvPr id="3081" name="Rectangle 9"/>
          <p:cNvSpPr>
            <a:spLocks noGrp="1" noChangeArrowheads="1"/>
          </p:cNvSpPr>
          <p:nvPr>
            <p:ph type="title"/>
          </p:nvPr>
        </p:nvSpPr>
        <p:spPr bwMode="auto">
          <a:xfrm>
            <a:off x="228600" y="303213"/>
            <a:ext cx="7796213"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5" name="Rectangle 13"/>
          <p:cNvSpPr>
            <a:spLocks noGrp="1" noChangeArrowheads="1"/>
          </p:cNvSpPr>
          <p:nvPr>
            <p:ph type="sldNum" sz="quarter" idx="4"/>
          </p:nvPr>
        </p:nvSpPr>
        <p:spPr bwMode="auto">
          <a:xfrm>
            <a:off x="69342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b="1">
                <a:solidFill>
                  <a:srgbClr val="990033"/>
                </a:solidFill>
              </a:defRPr>
            </a:lvl1pPr>
          </a:lstStyle>
          <a:p>
            <a:r>
              <a:rPr lang="en-US"/>
              <a:t>Slide 7- </a:t>
            </a:r>
            <a:fld id="{B7547894-73BE-495A-A7F0-D8E6F53DD06F}" type="slidenum">
              <a:rPr lang="en-US"/>
              <a:pPr/>
              <a:t>‹#›</a:t>
            </a:fld>
            <a:endParaRPr lang="en-CA"/>
          </a:p>
        </p:txBody>
      </p:sp>
      <p:sp>
        <p:nvSpPr>
          <p:cNvPr id="3093" name="Rectangle 21"/>
          <p:cNvSpPr>
            <a:spLocks noGrp="1" noChangeArrowheads="1"/>
          </p:cNvSpPr>
          <p:nvPr>
            <p:ph type="body" idx="1"/>
          </p:nvPr>
        </p:nvSpPr>
        <p:spPr bwMode="auto">
          <a:xfrm>
            <a:off x="239713" y="1600200"/>
            <a:ext cx="829468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02" name="Rectangle 30"/>
          <p:cNvSpPr>
            <a:spLocks noChangeArrowheads="1"/>
          </p:cNvSpPr>
          <p:nvPr/>
        </p:nvSpPr>
        <p:spPr bwMode="auto">
          <a:xfrm>
            <a:off x="838200" y="6397625"/>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p>
            <a:r>
              <a:rPr lang="en-US" sz="900"/>
              <a:t>Copyright © 2007 </a:t>
            </a:r>
            <a:r>
              <a:rPr lang="en-US" sz="900">
                <a:solidFill>
                  <a:srgbClr val="000000"/>
                </a:solidFill>
              </a:rPr>
              <a:t>Ramez Elmasri and Shamkant B. Navathe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hf hdr="0" ftr="0" dt="0"/>
  <p:txStyles>
    <p:titleStyle>
      <a:lvl1pPr algn="l" rtl="0" fontAlgn="base">
        <a:spcBef>
          <a:spcPct val="0"/>
        </a:spcBef>
        <a:spcAft>
          <a:spcPct val="0"/>
        </a:spcAft>
        <a:defRPr sz="3600" kern="1200">
          <a:solidFill>
            <a:srgbClr val="800000"/>
          </a:solidFill>
          <a:latin typeface="+mj-lt"/>
          <a:ea typeface="+mj-ea"/>
          <a:cs typeface="+mj-cs"/>
        </a:defRPr>
      </a:lvl1pPr>
      <a:lvl2pPr algn="l" rtl="0" fontAlgn="base">
        <a:spcBef>
          <a:spcPct val="0"/>
        </a:spcBef>
        <a:spcAft>
          <a:spcPct val="0"/>
        </a:spcAft>
        <a:defRPr sz="3600">
          <a:solidFill>
            <a:srgbClr val="800000"/>
          </a:solidFill>
          <a:latin typeface="Arial" panose="020B0604020202020204" pitchFamily="34" charset="0"/>
        </a:defRPr>
      </a:lvl2pPr>
      <a:lvl3pPr algn="l" rtl="0" fontAlgn="base">
        <a:spcBef>
          <a:spcPct val="0"/>
        </a:spcBef>
        <a:spcAft>
          <a:spcPct val="0"/>
        </a:spcAft>
        <a:defRPr sz="3600">
          <a:solidFill>
            <a:srgbClr val="800000"/>
          </a:solidFill>
          <a:latin typeface="Arial" panose="020B0604020202020204" pitchFamily="34" charset="0"/>
        </a:defRPr>
      </a:lvl3pPr>
      <a:lvl4pPr algn="l" rtl="0" fontAlgn="base">
        <a:spcBef>
          <a:spcPct val="0"/>
        </a:spcBef>
        <a:spcAft>
          <a:spcPct val="0"/>
        </a:spcAft>
        <a:defRPr sz="3600">
          <a:solidFill>
            <a:srgbClr val="800000"/>
          </a:solidFill>
          <a:latin typeface="Arial" panose="020B0604020202020204" pitchFamily="34" charset="0"/>
        </a:defRPr>
      </a:lvl4pPr>
      <a:lvl5pPr algn="l" rtl="0" fontAlgn="base">
        <a:spcBef>
          <a:spcPct val="0"/>
        </a:spcBef>
        <a:spcAft>
          <a:spcPct val="0"/>
        </a:spcAft>
        <a:defRPr sz="3600">
          <a:solidFill>
            <a:srgbClr val="800000"/>
          </a:solidFill>
          <a:latin typeface="Arial" panose="020B0604020202020204" pitchFamily="34" charset="0"/>
        </a:defRPr>
      </a:lvl5pPr>
      <a:lvl6pPr marL="457200" algn="l" rtl="0" fontAlgn="base">
        <a:spcBef>
          <a:spcPct val="0"/>
        </a:spcBef>
        <a:spcAft>
          <a:spcPct val="0"/>
        </a:spcAft>
        <a:defRPr sz="3600">
          <a:solidFill>
            <a:srgbClr val="800000"/>
          </a:solidFill>
          <a:latin typeface="Arial" panose="020B0604020202020204" pitchFamily="34" charset="0"/>
        </a:defRPr>
      </a:lvl6pPr>
      <a:lvl7pPr marL="914400" algn="l" rtl="0" fontAlgn="base">
        <a:spcBef>
          <a:spcPct val="0"/>
        </a:spcBef>
        <a:spcAft>
          <a:spcPct val="0"/>
        </a:spcAft>
        <a:defRPr sz="3600">
          <a:solidFill>
            <a:srgbClr val="800000"/>
          </a:solidFill>
          <a:latin typeface="Arial" panose="020B0604020202020204" pitchFamily="34" charset="0"/>
        </a:defRPr>
      </a:lvl7pPr>
      <a:lvl8pPr marL="1371600" algn="l" rtl="0" fontAlgn="base">
        <a:spcBef>
          <a:spcPct val="0"/>
        </a:spcBef>
        <a:spcAft>
          <a:spcPct val="0"/>
        </a:spcAft>
        <a:defRPr sz="3600">
          <a:solidFill>
            <a:srgbClr val="800000"/>
          </a:solidFill>
          <a:latin typeface="Arial" panose="020B0604020202020204" pitchFamily="34" charset="0"/>
        </a:defRPr>
      </a:lvl8pPr>
      <a:lvl9pPr marL="1828800" algn="l" rtl="0" fontAlgn="base">
        <a:spcBef>
          <a:spcPct val="0"/>
        </a:spcBef>
        <a:spcAft>
          <a:spcPct val="0"/>
        </a:spcAft>
        <a:defRPr sz="3600">
          <a:solidFill>
            <a:srgbClr val="800000"/>
          </a:solidFill>
          <a:latin typeface="Arial" panose="020B0604020202020204" pitchFamily="34" charset="0"/>
        </a:defRPr>
      </a:lvl9pPr>
    </p:titleStyle>
    <p:bodyStyle>
      <a:lvl1pPr marL="342900" indent="-342900" algn="l" rtl="0" fontAlgn="base">
        <a:spcBef>
          <a:spcPct val="20000"/>
        </a:spcBef>
        <a:spcAft>
          <a:spcPct val="0"/>
        </a:spcAft>
        <a:buClr>
          <a:srgbClr val="990033"/>
        </a:buClr>
        <a:buSzPct val="60000"/>
        <a:buFont typeface="Wingdings" panose="05000000000000000000" pitchFamily="2" charset="2"/>
        <a:buChar char="n"/>
        <a:defRPr sz="2800" kern="1200">
          <a:solidFill>
            <a:schemeClr val="tx2"/>
          </a:solidFill>
          <a:latin typeface="+mn-lt"/>
          <a:ea typeface="+mn-ea"/>
          <a:cs typeface="+mn-cs"/>
        </a:defRPr>
      </a:lvl1pPr>
      <a:lvl2pPr marL="742950" indent="-285750" algn="l" rtl="0" fontAlgn="base">
        <a:spcBef>
          <a:spcPct val="20000"/>
        </a:spcBef>
        <a:spcAft>
          <a:spcPct val="0"/>
        </a:spcAft>
        <a:buClr>
          <a:schemeClr val="tx2"/>
        </a:buClr>
        <a:buSzPct val="55000"/>
        <a:buFont typeface="Wingdings" panose="05000000000000000000" pitchFamily="2" charset="2"/>
        <a:buChar char="n"/>
        <a:defRPr sz="2600" kern="1200">
          <a:solidFill>
            <a:srgbClr val="800000"/>
          </a:solidFill>
          <a:latin typeface="+mn-lt"/>
          <a:ea typeface="+mn-ea"/>
          <a:cs typeface="+mn-cs"/>
        </a:defRPr>
      </a:lvl2pPr>
      <a:lvl3pPr marL="1143000" indent="-228600" algn="l" rtl="0" fontAlgn="base">
        <a:spcBef>
          <a:spcPct val="20000"/>
        </a:spcBef>
        <a:spcAft>
          <a:spcPct val="0"/>
        </a:spcAft>
        <a:buClr>
          <a:srgbClr val="990033"/>
        </a:buClr>
        <a:buSzPct val="50000"/>
        <a:buFont typeface="Wingdings" panose="05000000000000000000" pitchFamily="2" charset="2"/>
        <a:buChar char="n"/>
        <a:defRPr sz="2400" kern="1200">
          <a:solidFill>
            <a:schemeClr val="tx2"/>
          </a:solidFill>
          <a:latin typeface="+mn-lt"/>
          <a:ea typeface="+mn-ea"/>
          <a:cs typeface="+mn-cs"/>
        </a:defRPr>
      </a:lvl3pPr>
      <a:lvl4pPr marL="1600200" indent="-228600" algn="l" rtl="0" fontAlgn="base">
        <a:spcBef>
          <a:spcPct val="20000"/>
        </a:spcBef>
        <a:spcAft>
          <a:spcPct val="0"/>
        </a:spcAft>
        <a:buClr>
          <a:schemeClr val="tx2"/>
        </a:buClr>
        <a:buSzPct val="55000"/>
        <a:buFont typeface="Wingdings" panose="05000000000000000000" pitchFamily="2" charset="2"/>
        <a:buChar char="n"/>
        <a:defRPr sz="2000" kern="1200">
          <a:solidFill>
            <a:srgbClr val="800000"/>
          </a:solidFill>
          <a:latin typeface="+mn-lt"/>
          <a:ea typeface="+mn-ea"/>
          <a:cs typeface="+mn-cs"/>
        </a:defRPr>
      </a:lvl4pPr>
      <a:lvl5pPr marL="2057400" indent="-228600" algn="l" rtl="0" fontAlgn="base">
        <a:spcBef>
          <a:spcPct val="20000"/>
        </a:spcBef>
        <a:spcAft>
          <a:spcPct val="0"/>
        </a:spcAft>
        <a:buClr>
          <a:srgbClr val="990033"/>
        </a:buClr>
        <a:buSzPct val="50000"/>
        <a:buFont typeface="Wingdings" panose="05000000000000000000" pitchFamily="2" charset="2"/>
        <a:buChar char="n"/>
        <a:defRPr sz="2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Slide 7- </a:t>
            </a:r>
            <a:fld id="{6AEAA5ED-89CC-4C7A-87D3-8B29AE09C94C}" type="slidenum">
              <a:rPr lang="en-US"/>
              <a:pPr/>
              <a:t>1</a:t>
            </a:fld>
            <a:endParaRPr lang="en-CA"/>
          </a:p>
        </p:txBody>
      </p:sp>
      <p:sp>
        <p:nvSpPr>
          <p:cNvPr id="412675" name="Rectangle 3"/>
          <p:cNvSpPr>
            <a:spLocks noGrp="1" noChangeArrowheads="1"/>
          </p:cNvSpPr>
          <p:nvPr>
            <p:ph type="title"/>
          </p:nvPr>
        </p:nvSpPr>
        <p:spPr/>
        <p:txBody>
          <a:bodyPr/>
          <a:lstStyle/>
          <a:p>
            <a:endParaRPr lang="en-US"/>
          </a:p>
        </p:txBody>
      </p:sp>
      <p:pic>
        <p:nvPicPr>
          <p:cNvPr id="412683" name="Picture 11" descr="Elmasri_co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397D3EA7-FF4C-445B-9FF9-380CF9D83953}" type="slidenum">
              <a:rPr lang="en-US"/>
              <a:pPr/>
              <a:t>10</a:t>
            </a:fld>
            <a:endParaRPr lang="en-CA"/>
          </a:p>
        </p:txBody>
      </p:sp>
      <p:sp>
        <p:nvSpPr>
          <p:cNvPr id="684034" name="Rectangle 2"/>
          <p:cNvSpPr>
            <a:spLocks noGrp="1" noChangeArrowheads="1"/>
          </p:cNvSpPr>
          <p:nvPr>
            <p:ph type="title"/>
          </p:nvPr>
        </p:nvSpPr>
        <p:spPr>
          <a:xfrm>
            <a:off x="304800" y="528638"/>
            <a:ext cx="7772400" cy="766762"/>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2800" b="1"/>
              <a:t/>
            </a:r>
            <a:br>
              <a:rPr lang="en-US" sz="2800" b="1"/>
            </a:br>
            <a:r>
              <a:rPr lang="en-US" sz="2800" b="1"/>
              <a:t>ER-to-Relational Mapping Algorithm (contd.)</a:t>
            </a:r>
          </a:p>
        </p:txBody>
      </p:sp>
      <p:sp>
        <p:nvSpPr>
          <p:cNvPr id="684035" name="Rectangle 3"/>
          <p:cNvSpPr>
            <a:spLocks noGrp="1" noChangeArrowheads="1"/>
          </p:cNvSpPr>
          <p:nvPr>
            <p:ph type="body" idx="1"/>
          </p:nvPr>
        </p:nvSpPr>
        <p:spPr>
          <a:xfrm>
            <a:off x="333375" y="1504950"/>
            <a:ext cx="8582025" cy="5019675"/>
          </a:xfrm>
        </p:spPr>
        <p:txBody>
          <a:bodyPr/>
          <a:lstStyle/>
          <a:p>
            <a:pPr>
              <a:lnSpc>
                <a:spcPct val="80000"/>
              </a:lnSpc>
            </a:pPr>
            <a:r>
              <a:rPr lang="en-US" sz="2400" b="1"/>
              <a:t>Step 5: Mapping of Binary M:N Relationship Types.</a:t>
            </a:r>
          </a:p>
          <a:p>
            <a:pPr lvl="1">
              <a:lnSpc>
                <a:spcPct val="80000"/>
              </a:lnSpc>
            </a:pPr>
            <a:r>
              <a:rPr lang="en-US" sz="2100"/>
              <a:t>For each regular binary M:N relationship type R, </a:t>
            </a:r>
            <a:r>
              <a:rPr lang="en-US" sz="2000" i="1"/>
              <a:t>create a new relation</a:t>
            </a:r>
            <a:r>
              <a:rPr lang="en-US" sz="2000"/>
              <a:t> S to represent R. </a:t>
            </a:r>
          </a:p>
          <a:p>
            <a:pPr lvl="1">
              <a:lnSpc>
                <a:spcPct val="80000"/>
              </a:lnSpc>
            </a:pPr>
            <a:r>
              <a:rPr lang="en-US" sz="2000"/>
              <a:t>Include as foreign key attributes in S the primary keys of the relations that represent the participating entity types; </a:t>
            </a:r>
            <a:r>
              <a:rPr lang="en-US" sz="2000" i="1"/>
              <a:t>their combination will form the primary key</a:t>
            </a:r>
            <a:r>
              <a:rPr lang="en-US" sz="2000"/>
              <a:t> of S. </a:t>
            </a:r>
          </a:p>
          <a:p>
            <a:pPr lvl="1">
              <a:lnSpc>
                <a:spcPct val="80000"/>
              </a:lnSpc>
            </a:pPr>
            <a:r>
              <a:rPr lang="en-US" sz="2000"/>
              <a:t>Also include any simple attributes of the M:N relationship type (or simple components of composite attributes) as attributes of S.</a:t>
            </a:r>
          </a:p>
          <a:p>
            <a:pPr>
              <a:lnSpc>
                <a:spcPct val="80000"/>
              </a:lnSpc>
            </a:pPr>
            <a:r>
              <a:rPr lang="en-US" sz="2400"/>
              <a:t>Example: The M:N relationship type WORKS_ON from the ER  diagram is mapped by creating a relation WORKS_ON in the relational database schema.</a:t>
            </a:r>
          </a:p>
          <a:p>
            <a:pPr lvl="1">
              <a:lnSpc>
                <a:spcPct val="80000"/>
              </a:lnSpc>
            </a:pPr>
            <a:r>
              <a:rPr lang="en-US" sz="2000"/>
              <a:t>The primary keys of the PROJECT and EMPLOYEE relations are included as foreign keys in WORKS_ON and renamed PNO and ESSN, respectively. </a:t>
            </a:r>
          </a:p>
          <a:p>
            <a:pPr lvl="1">
              <a:lnSpc>
                <a:spcPct val="80000"/>
              </a:lnSpc>
            </a:pPr>
            <a:r>
              <a:rPr lang="en-US" sz="2000"/>
              <a:t>Attribute HOURS in WORKS_ON represents the HOURS attribute of the relation type. The primary key of the WORKS_ON relation is the combination of the foreign key attributes {ESSN, PNO}.</a:t>
            </a:r>
            <a:endParaRPr lang="en-US" sz="130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BA0254F9-3A2D-4699-9BF7-907FE582F26F}" type="slidenum">
              <a:rPr lang="en-US"/>
              <a:pPr/>
              <a:t>11</a:t>
            </a:fld>
            <a:endParaRPr lang="en-CA"/>
          </a:p>
        </p:txBody>
      </p:sp>
      <p:sp>
        <p:nvSpPr>
          <p:cNvPr id="686082" name="Rectangle 2"/>
          <p:cNvSpPr>
            <a:spLocks noGrp="1" noChangeArrowheads="1"/>
          </p:cNvSpPr>
          <p:nvPr>
            <p:ph type="title"/>
          </p:nvPr>
        </p:nvSpPr>
        <p:spPr>
          <a:xfrm>
            <a:off x="685800" y="258763"/>
            <a:ext cx="7772400" cy="766762"/>
          </a:xfrm>
        </p:spPr>
        <p:txBody>
          <a:bodyPr/>
          <a:lstStyle/>
          <a:p>
            <a:r>
              <a:rPr lang="en-US" sz="2800" b="1"/>
              <a:t/>
            </a:r>
            <a:br>
              <a:rPr lang="en-US" sz="2800" b="1"/>
            </a:br>
            <a:r>
              <a:rPr lang="en-US" sz="2800" b="1"/>
              <a:t>ER-to-Relational Mapping Algorithm (contd.)</a:t>
            </a:r>
            <a:endParaRPr lang="en-US" sz="2800"/>
          </a:p>
        </p:txBody>
      </p:sp>
      <p:sp>
        <p:nvSpPr>
          <p:cNvPr id="686083" name="Rectangle 3"/>
          <p:cNvSpPr>
            <a:spLocks noGrp="1" noChangeArrowheads="1"/>
          </p:cNvSpPr>
          <p:nvPr>
            <p:ph type="body" idx="1"/>
          </p:nvPr>
        </p:nvSpPr>
        <p:spPr>
          <a:xfrm>
            <a:off x="323850" y="1533525"/>
            <a:ext cx="8562975" cy="4857750"/>
          </a:xfrm>
        </p:spPr>
        <p:txBody>
          <a:bodyPr/>
          <a:lstStyle/>
          <a:p>
            <a:pPr>
              <a:lnSpc>
                <a:spcPct val="90000"/>
              </a:lnSpc>
            </a:pPr>
            <a:r>
              <a:rPr lang="en-US" sz="2400" b="1"/>
              <a:t>Step 6: Mapping of Multivalued attributes.</a:t>
            </a:r>
          </a:p>
          <a:p>
            <a:pPr lvl="1">
              <a:lnSpc>
                <a:spcPct val="90000"/>
              </a:lnSpc>
            </a:pPr>
            <a:r>
              <a:rPr lang="en-US" sz="2000"/>
              <a:t>For each multivalued attribute A, create a new relation R. </a:t>
            </a:r>
          </a:p>
          <a:p>
            <a:pPr lvl="1">
              <a:lnSpc>
                <a:spcPct val="90000"/>
              </a:lnSpc>
            </a:pPr>
            <a:r>
              <a:rPr lang="en-US" sz="2000"/>
              <a:t>This relation R will include an attribute corresponding to A, plus the primary key attribute K-as a foreign key in R-of the relation that represents the entity type of relationship type that has A as an attribute. </a:t>
            </a:r>
          </a:p>
          <a:p>
            <a:pPr lvl="1">
              <a:lnSpc>
                <a:spcPct val="90000"/>
              </a:lnSpc>
            </a:pPr>
            <a:r>
              <a:rPr lang="en-US" sz="2000"/>
              <a:t>The primary key of R is the combination of A and K. If the multivalued attribute is composite, we include its simple components.</a:t>
            </a:r>
          </a:p>
          <a:p>
            <a:pPr>
              <a:lnSpc>
                <a:spcPct val="90000"/>
              </a:lnSpc>
            </a:pPr>
            <a:r>
              <a:rPr lang="en-US" sz="2400" b="1"/>
              <a:t>Example:</a:t>
            </a:r>
            <a:r>
              <a:rPr lang="en-US" sz="2400"/>
              <a:t> The relation DEPT_LOCATIONS is created. </a:t>
            </a:r>
          </a:p>
          <a:p>
            <a:pPr lvl="1">
              <a:lnSpc>
                <a:spcPct val="90000"/>
              </a:lnSpc>
            </a:pPr>
            <a:r>
              <a:rPr lang="en-US" sz="2000"/>
              <a:t>The attribute DLOCATION represents the multivalued attribute LOCATIONS of DEPARTMENT, while DNUMBER-as foreign key-represents the primary key of the DEPARTMENT relation.</a:t>
            </a:r>
          </a:p>
          <a:p>
            <a:pPr lvl="1">
              <a:lnSpc>
                <a:spcPct val="90000"/>
              </a:lnSpc>
            </a:pPr>
            <a:r>
              <a:rPr lang="en-US" sz="2000"/>
              <a:t>The primary key of R is the combination of {DNUMBER, DLOCATION}.</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7F060655-6AF1-4C31-A35D-76CEF521F7E4}" type="slidenum">
              <a:rPr lang="en-US"/>
              <a:pPr/>
              <a:t>12</a:t>
            </a:fld>
            <a:endParaRPr lang="en-CA"/>
          </a:p>
        </p:txBody>
      </p:sp>
      <p:sp>
        <p:nvSpPr>
          <p:cNvPr id="688130" name="Rectangle 2"/>
          <p:cNvSpPr>
            <a:spLocks noGrp="1" noChangeArrowheads="1"/>
          </p:cNvSpPr>
          <p:nvPr>
            <p:ph type="title"/>
          </p:nvPr>
        </p:nvSpPr>
        <p:spPr>
          <a:xfrm>
            <a:off x="685800" y="258763"/>
            <a:ext cx="7772400" cy="766762"/>
          </a:xfrm>
        </p:spPr>
        <p:txBody>
          <a:bodyPr/>
          <a:lstStyle/>
          <a:p>
            <a:r>
              <a:rPr lang="en-US" sz="2800" b="1"/>
              <a:t/>
            </a:r>
            <a:br>
              <a:rPr lang="en-US" sz="2800" b="1"/>
            </a:br>
            <a:r>
              <a:rPr lang="en-US" sz="2800" b="1"/>
              <a:t>ER-to-Relational Mapping Algorithm (contd.)</a:t>
            </a:r>
            <a:endParaRPr lang="en-US" sz="2800"/>
          </a:p>
        </p:txBody>
      </p:sp>
      <p:sp>
        <p:nvSpPr>
          <p:cNvPr id="688131" name="Rectangle 3"/>
          <p:cNvSpPr>
            <a:spLocks noGrp="1" noChangeArrowheads="1"/>
          </p:cNvSpPr>
          <p:nvPr>
            <p:ph type="body" idx="1"/>
          </p:nvPr>
        </p:nvSpPr>
        <p:spPr>
          <a:xfrm>
            <a:off x="323850" y="1533525"/>
            <a:ext cx="8343900" cy="4724400"/>
          </a:xfrm>
        </p:spPr>
        <p:txBody>
          <a:bodyPr/>
          <a:lstStyle/>
          <a:p>
            <a:pPr>
              <a:lnSpc>
                <a:spcPct val="90000"/>
              </a:lnSpc>
            </a:pPr>
            <a:r>
              <a:rPr lang="en-US" sz="2400" b="1" dirty="0"/>
              <a:t>Step 7: Mapping of N-</a:t>
            </a:r>
            <a:r>
              <a:rPr lang="en-US" sz="2400" b="1" dirty="0" err="1"/>
              <a:t>ary</a:t>
            </a:r>
            <a:r>
              <a:rPr lang="en-US" sz="2400" b="1" dirty="0"/>
              <a:t> Relationship Types.</a:t>
            </a:r>
            <a:endParaRPr lang="en-US" sz="2400" dirty="0"/>
          </a:p>
          <a:p>
            <a:pPr lvl="1">
              <a:lnSpc>
                <a:spcPct val="90000"/>
              </a:lnSpc>
            </a:pPr>
            <a:r>
              <a:rPr lang="en-US" sz="2200" dirty="0"/>
              <a:t>For each n-</a:t>
            </a:r>
            <a:r>
              <a:rPr lang="en-US" sz="2200" dirty="0" err="1"/>
              <a:t>ary</a:t>
            </a:r>
            <a:r>
              <a:rPr lang="en-US" sz="2200" dirty="0"/>
              <a:t> relationship type R, where n&gt;2, create a new relationship S to represent R.</a:t>
            </a:r>
          </a:p>
          <a:p>
            <a:pPr lvl="1">
              <a:lnSpc>
                <a:spcPct val="90000"/>
              </a:lnSpc>
            </a:pPr>
            <a:r>
              <a:rPr lang="en-US" sz="2200" dirty="0"/>
              <a:t>Include as foreign key attributes in S the primary keys of the relations that represent the participating entity types. </a:t>
            </a:r>
          </a:p>
          <a:p>
            <a:pPr lvl="1">
              <a:lnSpc>
                <a:spcPct val="90000"/>
              </a:lnSpc>
            </a:pPr>
            <a:r>
              <a:rPr lang="en-US" sz="2200" dirty="0"/>
              <a:t>Also include any simple attributes of the n-</a:t>
            </a:r>
            <a:r>
              <a:rPr lang="en-US" sz="2200" dirty="0" err="1"/>
              <a:t>ary</a:t>
            </a:r>
            <a:r>
              <a:rPr lang="en-US" sz="2200" dirty="0"/>
              <a:t> relationship type (or simple components of composite attributes) as attributes of S.</a:t>
            </a:r>
            <a:r>
              <a:rPr lang="en-US" sz="1700" dirty="0"/>
              <a:t> </a:t>
            </a:r>
          </a:p>
          <a:p>
            <a:pPr>
              <a:lnSpc>
                <a:spcPct val="90000"/>
              </a:lnSpc>
            </a:pPr>
            <a:r>
              <a:rPr lang="en-US" sz="2400" b="1" dirty="0"/>
              <a:t>Example: </a:t>
            </a:r>
            <a:r>
              <a:rPr lang="en-US" sz="2400" dirty="0"/>
              <a:t>The relationship type </a:t>
            </a:r>
            <a:r>
              <a:rPr lang="en-US" sz="2400" dirty="0" smtClean="0"/>
              <a:t>SUPPLY </a:t>
            </a:r>
            <a:r>
              <a:rPr lang="en-US" sz="2400" dirty="0"/>
              <a:t>in the ER on the next slide.</a:t>
            </a:r>
          </a:p>
          <a:p>
            <a:pPr lvl="1">
              <a:lnSpc>
                <a:spcPct val="90000"/>
              </a:lnSpc>
            </a:pPr>
            <a:r>
              <a:rPr lang="en-US" sz="2000" dirty="0"/>
              <a:t>This can be mapped to the relation SUPPLY shown in the relational schema, whose primary key is the combination of the three foreign keys {</a:t>
            </a:r>
            <a:r>
              <a:rPr lang="en-US" sz="2000" dirty="0" err="1"/>
              <a:t>SNAME</a:t>
            </a:r>
            <a:r>
              <a:rPr lang="en-US" sz="2000" dirty="0"/>
              <a:t>, </a:t>
            </a:r>
            <a:r>
              <a:rPr lang="en-US" sz="2000" dirty="0" err="1"/>
              <a:t>PARTNO</a:t>
            </a:r>
            <a:r>
              <a:rPr lang="en-US" sz="2000" dirty="0"/>
              <a:t>, </a:t>
            </a:r>
            <a:r>
              <a:rPr lang="en-US" sz="2000" dirty="0" err="1"/>
              <a:t>PROJNAME</a:t>
            </a:r>
            <a:r>
              <a:rPr lang="en-US" sz="2000" dirty="0"/>
              <a:t>}</a:t>
            </a:r>
            <a:endParaRPr lang="en-US" sz="2200" b="1" dirty="0">
              <a:solidFill>
                <a:srgbClr val="FF0066"/>
              </a:solidFill>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BF1D8ED5-3CDA-47E1-9ED9-C2DF646F932E}" type="slidenum">
              <a:rPr lang="en-US"/>
              <a:pPr/>
              <a:t>13</a:t>
            </a:fld>
            <a:endParaRPr lang="en-CA"/>
          </a:p>
        </p:txBody>
      </p:sp>
      <p:sp>
        <p:nvSpPr>
          <p:cNvPr id="690178" name="Rectangle 2"/>
          <p:cNvSpPr>
            <a:spLocks noGrp="1" noChangeArrowheads="1"/>
          </p:cNvSpPr>
          <p:nvPr>
            <p:ph type="title"/>
          </p:nvPr>
        </p:nvSpPr>
        <p:spPr>
          <a:xfrm>
            <a:off x="533400" y="304800"/>
            <a:ext cx="7924800" cy="1439863"/>
          </a:xfrm>
        </p:spPr>
        <p:txBody>
          <a:bodyPr anchor="t"/>
          <a:lstStyle/>
          <a:p>
            <a:r>
              <a:rPr lang="en-US" sz="1800" b="1"/>
              <a:t>FIGURE 4.11</a:t>
            </a:r>
            <a:r>
              <a:rPr lang="en-US" sz="1800"/>
              <a:t/>
            </a:r>
            <a:br>
              <a:rPr lang="en-US" sz="1800"/>
            </a:br>
            <a:r>
              <a:rPr lang="en-US" sz="1800"/>
              <a:t>Ternary relationship types. (a) The SUPPLY relationship. </a:t>
            </a:r>
            <a:endParaRPr lang="en-US"/>
          </a:p>
        </p:txBody>
      </p:sp>
      <p:pic>
        <p:nvPicPr>
          <p:cNvPr id="69017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911350"/>
            <a:ext cx="7772400" cy="2654300"/>
          </a:xfrm>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FC839B60-B44D-4CBD-88CC-AA4049950887}" type="slidenum">
              <a:rPr lang="en-US"/>
              <a:pPr/>
              <a:t>14</a:t>
            </a:fld>
            <a:endParaRPr lang="en-CA"/>
          </a:p>
        </p:txBody>
      </p:sp>
      <p:sp>
        <p:nvSpPr>
          <p:cNvPr id="692226" name="Rectangle 2"/>
          <p:cNvSpPr>
            <a:spLocks noGrp="1" noChangeArrowheads="1"/>
          </p:cNvSpPr>
          <p:nvPr>
            <p:ph type="title"/>
          </p:nvPr>
        </p:nvSpPr>
        <p:spPr>
          <a:xfrm>
            <a:off x="492125" y="304800"/>
            <a:ext cx="7173913" cy="1143000"/>
          </a:xfrm>
        </p:spPr>
        <p:txBody>
          <a:bodyPr anchor="t"/>
          <a:lstStyle/>
          <a:p>
            <a:r>
              <a:rPr lang="en-US" sz="1800" b="1"/>
              <a:t>FIGURE 7.3</a:t>
            </a:r>
            <a:br>
              <a:rPr lang="en-US" sz="1800" b="1"/>
            </a:br>
            <a:r>
              <a:rPr lang="en-US" sz="1800"/>
              <a:t>Mapping the </a:t>
            </a:r>
            <a:r>
              <a:rPr lang="en-US" sz="1800" i="1"/>
              <a:t>n</a:t>
            </a:r>
            <a:r>
              <a:rPr lang="en-US" sz="1800"/>
              <a:t>-ary relationship type SUPPLY from Figure 4.11a.</a:t>
            </a:r>
            <a:endParaRPr lang="en-US" b="1"/>
          </a:p>
        </p:txBody>
      </p:sp>
      <p:pic>
        <p:nvPicPr>
          <p:cNvPr id="6922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76375" y="1752600"/>
            <a:ext cx="6189663" cy="4114800"/>
          </a:xfrm>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Slide 7- </a:t>
            </a:r>
            <a:fld id="{B76B3A1C-095D-4532-9098-7894C7A6786A}" type="slidenum">
              <a:rPr lang="en-US"/>
              <a:pPr/>
              <a:t>15</a:t>
            </a:fld>
            <a:endParaRPr lang="en-CA"/>
          </a:p>
        </p:txBody>
      </p:sp>
      <p:sp>
        <p:nvSpPr>
          <p:cNvPr id="694274" name="Rectangle 2"/>
          <p:cNvSpPr>
            <a:spLocks noGrp="1" noChangeArrowheads="1"/>
          </p:cNvSpPr>
          <p:nvPr>
            <p:ph type="title"/>
          </p:nvPr>
        </p:nvSpPr>
        <p:spPr>
          <a:xfrm>
            <a:off x="685800" y="258763"/>
            <a:ext cx="7772400" cy="766762"/>
          </a:xfrm>
        </p:spPr>
        <p:txBody>
          <a:bodyPr/>
          <a:lstStyle/>
          <a:p>
            <a:r>
              <a:rPr lang="en-US" sz="2800" b="1"/>
              <a:t/>
            </a:r>
            <a:br>
              <a:rPr lang="en-US" sz="2800" b="1"/>
            </a:br>
            <a:r>
              <a:rPr lang="en-US" sz="2800" b="1"/>
              <a:t>Summary of Mapping constructs and constraints</a:t>
            </a:r>
            <a:endParaRPr lang="en-US" sz="2800"/>
          </a:p>
        </p:txBody>
      </p:sp>
      <p:sp>
        <p:nvSpPr>
          <p:cNvPr id="694275" name="Rectangle 3"/>
          <p:cNvSpPr>
            <a:spLocks noGrp="1" noChangeArrowheads="1"/>
          </p:cNvSpPr>
          <p:nvPr>
            <p:ph type="body" idx="1"/>
          </p:nvPr>
        </p:nvSpPr>
        <p:spPr>
          <a:xfrm>
            <a:off x="685800" y="1533525"/>
            <a:ext cx="7981950" cy="4724400"/>
          </a:xfrm>
        </p:spPr>
        <p:txBody>
          <a:bodyPr/>
          <a:lstStyle/>
          <a:p>
            <a:pPr>
              <a:buFont typeface="Wingdings" panose="05000000000000000000" pitchFamily="2" charset="2"/>
              <a:buNone/>
            </a:pPr>
            <a:endParaRPr lang="en-US" sz="2900"/>
          </a:p>
          <a:p>
            <a:pPr>
              <a:buFont typeface="Wingdings" panose="05000000000000000000" pitchFamily="2" charset="2"/>
              <a:buNone/>
            </a:pPr>
            <a:r>
              <a:rPr lang="en-US" sz="2000"/>
              <a:t>                               </a:t>
            </a:r>
            <a:endParaRPr lang="en-US" sz="2000" b="1">
              <a:solidFill>
                <a:srgbClr val="FF0066"/>
              </a:solidFill>
            </a:endParaRPr>
          </a:p>
        </p:txBody>
      </p:sp>
      <p:sp>
        <p:nvSpPr>
          <p:cNvPr id="694276" name="Text Box 4"/>
          <p:cNvSpPr txBox="1">
            <a:spLocks noChangeArrowheads="1"/>
          </p:cNvSpPr>
          <p:nvPr/>
        </p:nvSpPr>
        <p:spPr bwMode="auto">
          <a:xfrm>
            <a:off x="922338" y="2043113"/>
            <a:ext cx="7324725"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200" b="1" i="1">
                <a:solidFill>
                  <a:schemeClr val="tx2"/>
                </a:solidFill>
                <a:latin typeface="Times New Roman" panose="02020603050405020304" pitchFamily="18" charset="0"/>
              </a:rPr>
              <a:t>Table 7.1 Correspondence between ER and Relational Models</a:t>
            </a:r>
            <a:endParaRPr lang="en-US" sz="1800">
              <a:solidFill>
                <a:schemeClr val="tx2"/>
              </a:solidFill>
              <a:latin typeface="Times New Roman" panose="02020603050405020304" pitchFamily="18" charset="0"/>
            </a:endParaRPr>
          </a:p>
          <a:p>
            <a:endParaRPr lang="en-US" sz="1800">
              <a:solidFill>
                <a:schemeClr val="tx2"/>
              </a:solidFill>
              <a:latin typeface="Times New Roman" panose="02020603050405020304" pitchFamily="18" charset="0"/>
            </a:endParaRPr>
          </a:p>
          <a:p>
            <a:r>
              <a:rPr lang="en-US" sz="1800" b="1">
                <a:solidFill>
                  <a:schemeClr val="tx2"/>
                </a:solidFill>
              </a:rPr>
              <a:t>ER Model		Relational Model</a:t>
            </a:r>
            <a:endParaRPr lang="en-US" sz="1800">
              <a:solidFill>
                <a:schemeClr val="tx2"/>
              </a:solidFill>
              <a:latin typeface="Times New Roman" panose="02020603050405020304" pitchFamily="18" charset="0"/>
            </a:endParaRPr>
          </a:p>
          <a:p>
            <a:r>
              <a:rPr lang="en-US" sz="1800">
                <a:solidFill>
                  <a:schemeClr val="tx2"/>
                </a:solidFill>
                <a:latin typeface="Times New Roman" panose="02020603050405020304" pitchFamily="18" charset="0"/>
              </a:rPr>
              <a:t>Entity type		“Entity” relation</a:t>
            </a:r>
          </a:p>
          <a:p>
            <a:r>
              <a:rPr lang="en-US" sz="1800">
                <a:solidFill>
                  <a:schemeClr val="tx2"/>
                </a:solidFill>
                <a:latin typeface="Times New Roman" panose="02020603050405020304" pitchFamily="18" charset="0"/>
              </a:rPr>
              <a:t>1:1 or 1:N relationship type	Foreign key (or “relationship” relation)</a:t>
            </a:r>
          </a:p>
          <a:p>
            <a:r>
              <a:rPr lang="en-US" sz="1800">
                <a:solidFill>
                  <a:schemeClr val="tx2"/>
                </a:solidFill>
                <a:latin typeface="Times New Roman" panose="02020603050405020304" pitchFamily="18" charset="0"/>
              </a:rPr>
              <a:t>M:N relationship type	“Relationship” relation and two foreign keys</a:t>
            </a:r>
          </a:p>
          <a:p>
            <a:r>
              <a:rPr lang="en-US" sz="1800" i="1">
                <a:solidFill>
                  <a:schemeClr val="tx2"/>
                </a:solidFill>
                <a:latin typeface="Times New Roman" panose="02020603050405020304" pitchFamily="18" charset="0"/>
              </a:rPr>
              <a:t>n</a:t>
            </a:r>
            <a:r>
              <a:rPr lang="en-US" sz="1800">
                <a:solidFill>
                  <a:schemeClr val="tx2"/>
                </a:solidFill>
                <a:latin typeface="Times New Roman" panose="02020603050405020304" pitchFamily="18" charset="0"/>
              </a:rPr>
              <a:t>-ary relationship type	“Relationship” relation and n foreign keys</a:t>
            </a:r>
          </a:p>
          <a:p>
            <a:r>
              <a:rPr lang="en-US" sz="1800">
                <a:solidFill>
                  <a:schemeClr val="tx2"/>
                </a:solidFill>
                <a:latin typeface="Times New Roman" panose="02020603050405020304" pitchFamily="18" charset="0"/>
              </a:rPr>
              <a:t>Simple attribute		Attribute</a:t>
            </a:r>
          </a:p>
          <a:p>
            <a:r>
              <a:rPr lang="en-US" sz="1800">
                <a:solidFill>
                  <a:schemeClr val="tx2"/>
                </a:solidFill>
                <a:latin typeface="Times New Roman" panose="02020603050405020304" pitchFamily="18" charset="0"/>
              </a:rPr>
              <a:t>Composite attribute		Set of simple component attributes</a:t>
            </a:r>
          </a:p>
          <a:p>
            <a:r>
              <a:rPr lang="en-US" sz="1800">
                <a:solidFill>
                  <a:schemeClr val="tx2"/>
                </a:solidFill>
                <a:latin typeface="Times New Roman" panose="02020603050405020304" pitchFamily="18" charset="0"/>
              </a:rPr>
              <a:t>Multivalued attribute	Relation and foreign key</a:t>
            </a:r>
          </a:p>
          <a:p>
            <a:r>
              <a:rPr lang="en-US" sz="1800">
                <a:solidFill>
                  <a:schemeClr val="tx2"/>
                </a:solidFill>
                <a:latin typeface="Times New Roman" panose="02020603050405020304" pitchFamily="18" charset="0"/>
              </a:rPr>
              <a:t>Value set			Domain</a:t>
            </a:r>
          </a:p>
          <a:p>
            <a:r>
              <a:rPr lang="en-US" sz="1800">
                <a:solidFill>
                  <a:schemeClr val="tx2"/>
                </a:solidFill>
                <a:latin typeface="Times New Roman" panose="02020603050405020304" pitchFamily="18" charset="0"/>
              </a:rPr>
              <a:t>Key attribute		Primary (or secondary) key</a:t>
            </a:r>
            <a:endParaRPr lang="en-US">
              <a:solidFill>
                <a:schemeClr val="tx2"/>
              </a:solidFill>
              <a:latin typeface="Times New Roman" panose="02020603050405020304" pitchFamily="18" charset="0"/>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5C5E55EA-0935-422C-A143-0285C5D9D5A7}" type="slidenum">
              <a:rPr lang="en-US"/>
              <a:pPr/>
              <a:t>16</a:t>
            </a:fld>
            <a:endParaRPr lang="en-CA"/>
          </a:p>
        </p:txBody>
      </p:sp>
      <p:sp>
        <p:nvSpPr>
          <p:cNvPr id="696324" name="Rectangle 4"/>
          <p:cNvSpPr>
            <a:spLocks noGrp="1" noChangeArrowheads="1"/>
          </p:cNvSpPr>
          <p:nvPr>
            <p:ph type="title"/>
          </p:nvPr>
        </p:nvSpPr>
        <p:spPr/>
        <p:txBody>
          <a:bodyPr/>
          <a:lstStyle/>
          <a:p>
            <a:r>
              <a:rPr lang="en-US" sz="3200"/>
              <a:t>Mapping EER Model Constructs to Relations </a:t>
            </a:r>
          </a:p>
        </p:txBody>
      </p:sp>
      <p:sp>
        <p:nvSpPr>
          <p:cNvPr id="696325" name="Rectangle 5"/>
          <p:cNvSpPr>
            <a:spLocks noGrp="1" noChangeArrowheads="1"/>
          </p:cNvSpPr>
          <p:nvPr>
            <p:ph type="body" idx="1"/>
          </p:nvPr>
        </p:nvSpPr>
        <p:spPr>
          <a:noFill/>
          <a:ln/>
          <a:extLst>
            <a:ext uri="{91240B29-F687-4F45-9708-019B960494DF}">
              <a14:hiddenLine xmlns:a14="http://schemas.microsoft.com/office/drawing/2010/main" w="9525" cap="flat" cmpd="sng" algn="ctr">
                <a:solidFill>
                  <a:srgbClr val="CC0000"/>
                </a:solidFill>
                <a:prstDash val="solid"/>
                <a:miter lim="800000"/>
                <a:headEnd/>
                <a:tailEnd/>
              </a14:hiddenLine>
            </a:ext>
          </a:extLst>
        </p:spPr>
        <p:txBody>
          <a:bodyPr/>
          <a:lstStyle/>
          <a:p>
            <a:pPr>
              <a:lnSpc>
                <a:spcPct val="90000"/>
              </a:lnSpc>
            </a:pPr>
            <a:r>
              <a:rPr lang="en-US" b="1"/>
              <a:t>Step8: Options for Mapping Specialization or Generalization.</a:t>
            </a:r>
          </a:p>
          <a:p>
            <a:pPr lvl="1">
              <a:lnSpc>
                <a:spcPct val="90000"/>
              </a:lnSpc>
            </a:pPr>
            <a:r>
              <a:rPr lang="en-US" sz="2500"/>
              <a:t>Convert each specialization with m subclasses {S1, S2,….,Sm} and generalized superclass C, where the attributes of C are {k,a1,…an} and k is the (primary) key, into relational schemas using one of the four following options:</a:t>
            </a:r>
          </a:p>
          <a:p>
            <a:pPr lvl="2">
              <a:lnSpc>
                <a:spcPct val="90000"/>
              </a:lnSpc>
            </a:pPr>
            <a:r>
              <a:rPr lang="en-US"/>
              <a:t>Option 8A: Multiple relations-Superclass and subclasses</a:t>
            </a:r>
          </a:p>
          <a:p>
            <a:pPr lvl="2">
              <a:lnSpc>
                <a:spcPct val="90000"/>
              </a:lnSpc>
            </a:pPr>
            <a:r>
              <a:rPr lang="en-US"/>
              <a:t>Option 8B: Multiple relations-Subclass relations only</a:t>
            </a:r>
          </a:p>
          <a:p>
            <a:pPr lvl="2">
              <a:lnSpc>
                <a:spcPct val="80000"/>
              </a:lnSpc>
            </a:pPr>
            <a:r>
              <a:rPr lang="en-US"/>
              <a:t>Option 8C: Single relation with one type attribute</a:t>
            </a:r>
          </a:p>
          <a:p>
            <a:pPr lvl="2">
              <a:lnSpc>
                <a:spcPct val="80000"/>
              </a:lnSpc>
            </a:pPr>
            <a:r>
              <a:rPr lang="en-US"/>
              <a:t>Option 8D: Single relation with multiple type attributes</a:t>
            </a: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8D92AC7E-4C04-4426-968A-497AFE5786B5}" type="slidenum">
              <a:rPr lang="en-US"/>
              <a:pPr/>
              <a:t>17</a:t>
            </a:fld>
            <a:endParaRPr lang="en-CA"/>
          </a:p>
        </p:txBody>
      </p:sp>
      <p:sp>
        <p:nvSpPr>
          <p:cNvPr id="733186" name="Rectangle 2"/>
          <p:cNvSpPr>
            <a:spLocks noGrp="1" noChangeArrowheads="1"/>
          </p:cNvSpPr>
          <p:nvPr>
            <p:ph type="title"/>
          </p:nvPr>
        </p:nvSpPr>
        <p:spPr/>
        <p:txBody>
          <a:bodyPr/>
          <a:lstStyle/>
          <a:p>
            <a:r>
              <a:rPr lang="en-US" sz="3200"/>
              <a:t>Mapping EER Model Constructs to Relations </a:t>
            </a:r>
          </a:p>
        </p:txBody>
      </p:sp>
      <p:sp>
        <p:nvSpPr>
          <p:cNvPr id="733187" name="Rectangle 3"/>
          <p:cNvSpPr>
            <a:spLocks noGrp="1" noChangeArrowheads="1"/>
          </p:cNvSpPr>
          <p:nvPr>
            <p:ph type="body" idx="1"/>
          </p:nvPr>
        </p:nvSpPr>
        <p:spPr>
          <a:noFill/>
          <a:ln/>
          <a:extLst>
            <a:ext uri="{91240B29-F687-4F45-9708-019B960494DF}">
              <a14:hiddenLine xmlns:a14="http://schemas.microsoft.com/office/drawing/2010/main" w="9525" cap="flat" cmpd="sng" algn="ctr">
                <a:solidFill>
                  <a:srgbClr val="CC0000"/>
                </a:solidFill>
                <a:prstDash val="solid"/>
                <a:miter lim="800000"/>
                <a:headEnd/>
                <a:tailEnd/>
              </a14:hiddenLine>
            </a:ext>
          </a:extLst>
        </p:spPr>
        <p:txBody>
          <a:bodyPr/>
          <a:lstStyle/>
          <a:p>
            <a:pPr>
              <a:lnSpc>
                <a:spcPct val="90000"/>
              </a:lnSpc>
            </a:pPr>
            <a:r>
              <a:rPr lang="en-US" sz="2400" b="1"/>
              <a:t>Option 8A: Multiple relations-Superclass and subclasses</a:t>
            </a:r>
          </a:p>
          <a:p>
            <a:pPr lvl="1">
              <a:lnSpc>
                <a:spcPct val="90000"/>
              </a:lnSpc>
            </a:pPr>
            <a:r>
              <a:rPr lang="en-US" sz="2100"/>
              <a:t>Create a relation L for C with attributes Attrs(L) = {k,a1,…an} and PK(L) = k. Create a relation Li for each subclass Si, 1 &lt; i &lt; m, with the attributesAttrs(Li) = {k} U {attributes of Si} and PK(Li)=k. This option works for any specialization (total or partial, disjoint of over-lapping). </a:t>
            </a:r>
          </a:p>
          <a:p>
            <a:pPr>
              <a:lnSpc>
                <a:spcPct val="90000"/>
              </a:lnSpc>
            </a:pPr>
            <a:r>
              <a:rPr lang="en-US" sz="2400" b="1"/>
              <a:t>Option 8B: Multiple relations-Subclass relations only</a:t>
            </a:r>
          </a:p>
          <a:p>
            <a:pPr lvl="1">
              <a:lnSpc>
                <a:spcPct val="90000"/>
              </a:lnSpc>
            </a:pPr>
            <a:r>
              <a:rPr lang="en-US" sz="2100"/>
              <a:t>Create a relation Li for each subclass Si, 1 &lt; i &lt; m, with the attributes Attr(Li) = {attributes of Si} U {k,a1…,an} and PK(Li) = k. This option only works for a  specialization whose subclasses are total (every entity in the superclass must belong to (at least) one of the subclasses).</a:t>
            </a:r>
          </a:p>
          <a:p>
            <a:pPr>
              <a:lnSpc>
                <a:spcPct val="90000"/>
              </a:lnSpc>
            </a:pPr>
            <a:endParaRPr lang="en-US" sz="2400"/>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F5574707-B017-4BC9-8C19-09F028B79DBB}" type="slidenum">
              <a:rPr lang="en-US"/>
              <a:pPr/>
              <a:t>18</a:t>
            </a:fld>
            <a:endParaRPr lang="en-CA"/>
          </a:p>
        </p:txBody>
      </p:sp>
      <p:sp>
        <p:nvSpPr>
          <p:cNvPr id="698370" name="Rectangle 2"/>
          <p:cNvSpPr>
            <a:spLocks noGrp="1" noChangeArrowheads="1"/>
          </p:cNvSpPr>
          <p:nvPr>
            <p:ph type="title"/>
          </p:nvPr>
        </p:nvSpPr>
        <p:spPr>
          <a:xfrm>
            <a:off x="533400" y="304800"/>
            <a:ext cx="7620000" cy="914400"/>
          </a:xfrm>
        </p:spPr>
        <p:txBody>
          <a:bodyPr anchor="t"/>
          <a:lstStyle/>
          <a:p>
            <a:r>
              <a:rPr lang="en-US" sz="1800" b="1"/>
              <a:t>FIGURE 4.4</a:t>
            </a:r>
            <a:r>
              <a:rPr lang="en-US" sz="1800"/>
              <a:t/>
            </a:r>
            <a:br>
              <a:rPr lang="en-US" sz="1800"/>
            </a:br>
            <a:r>
              <a:rPr lang="en-US" sz="1800"/>
              <a:t>EER diagram notation for an attribute-defined specialization on JobType.</a:t>
            </a:r>
            <a:endParaRPr lang="en-US"/>
          </a:p>
        </p:txBody>
      </p:sp>
      <p:pic>
        <p:nvPicPr>
          <p:cNvPr id="69837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43200" y="1647825"/>
            <a:ext cx="5697538" cy="4600575"/>
          </a:xfrm>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D79BC90D-AA54-4DD5-A7CB-8A06BC95458C}" type="slidenum">
              <a:rPr lang="en-US"/>
              <a:pPr/>
              <a:t>19</a:t>
            </a:fld>
            <a:endParaRPr lang="en-CA"/>
          </a:p>
        </p:txBody>
      </p:sp>
      <p:pic>
        <p:nvPicPr>
          <p:cNvPr id="70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573338"/>
            <a:ext cx="8105775" cy="1985962"/>
          </a:xfrm>
          <a:prstGeom prst="rect">
            <a:avLst/>
          </a:prstGeom>
          <a:noFill/>
          <a:extLst>
            <a:ext uri="{909E8E84-426E-40DD-AFC4-6F175D3DCCD1}">
              <a14:hiddenFill xmlns:a14="http://schemas.microsoft.com/office/drawing/2010/main">
                <a:solidFill>
                  <a:srgbClr val="FFFFFF"/>
                </a:solidFill>
              </a14:hiddenFill>
            </a:ext>
          </a:extLst>
        </p:spPr>
      </p:pic>
      <p:sp>
        <p:nvSpPr>
          <p:cNvPr id="700419" name="Rectangle 3"/>
          <p:cNvSpPr>
            <a:spLocks noChangeArrowheads="1"/>
          </p:cNvSpPr>
          <p:nvPr/>
        </p:nvSpPr>
        <p:spPr bwMode="auto">
          <a:xfrm>
            <a:off x="685800" y="3587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3600">
                <a:solidFill>
                  <a:srgbClr val="800000"/>
                </a:solidFill>
                <a:latin typeface="Arial" panose="020B0604020202020204" pitchFamily="34" charset="0"/>
              </a:defRPr>
            </a:lvl1pPr>
            <a:lvl2pPr>
              <a:defRPr sz="3600">
                <a:solidFill>
                  <a:srgbClr val="800000"/>
                </a:solidFill>
                <a:latin typeface="Arial" panose="020B0604020202020204" pitchFamily="34" charset="0"/>
              </a:defRPr>
            </a:lvl2pPr>
            <a:lvl3pPr>
              <a:defRPr sz="3600">
                <a:solidFill>
                  <a:srgbClr val="800000"/>
                </a:solidFill>
                <a:latin typeface="Arial" panose="020B0604020202020204" pitchFamily="34" charset="0"/>
              </a:defRPr>
            </a:lvl3pPr>
            <a:lvl4pPr>
              <a:defRPr sz="3600">
                <a:solidFill>
                  <a:srgbClr val="800000"/>
                </a:solidFill>
                <a:latin typeface="Arial" panose="020B0604020202020204" pitchFamily="34" charset="0"/>
              </a:defRPr>
            </a:lvl4pPr>
            <a:lvl5pPr>
              <a:defRPr sz="3600">
                <a:solidFill>
                  <a:srgbClr val="800000"/>
                </a:solidFill>
                <a:latin typeface="Arial" panose="020B0604020202020204" pitchFamily="34" charset="0"/>
              </a:defRPr>
            </a:lvl5pPr>
            <a:lvl6pPr marL="457200" fontAlgn="base">
              <a:spcBef>
                <a:spcPct val="0"/>
              </a:spcBef>
              <a:spcAft>
                <a:spcPct val="0"/>
              </a:spcAft>
              <a:defRPr sz="3600">
                <a:solidFill>
                  <a:srgbClr val="800000"/>
                </a:solidFill>
                <a:latin typeface="Arial" panose="020B0604020202020204" pitchFamily="34" charset="0"/>
              </a:defRPr>
            </a:lvl6pPr>
            <a:lvl7pPr marL="914400" fontAlgn="base">
              <a:spcBef>
                <a:spcPct val="0"/>
              </a:spcBef>
              <a:spcAft>
                <a:spcPct val="0"/>
              </a:spcAft>
              <a:defRPr sz="3600">
                <a:solidFill>
                  <a:srgbClr val="800000"/>
                </a:solidFill>
                <a:latin typeface="Arial" panose="020B0604020202020204" pitchFamily="34" charset="0"/>
              </a:defRPr>
            </a:lvl7pPr>
            <a:lvl8pPr marL="1371600" fontAlgn="base">
              <a:spcBef>
                <a:spcPct val="0"/>
              </a:spcBef>
              <a:spcAft>
                <a:spcPct val="0"/>
              </a:spcAft>
              <a:defRPr sz="3600">
                <a:solidFill>
                  <a:srgbClr val="800000"/>
                </a:solidFill>
                <a:latin typeface="Arial" panose="020B0604020202020204" pitchFamily="34" charset="0"/>
              </a:defRPr>
            </a:lvl8pPr>
            <a:lvl9pPr marL="1828800" fontAlgn="base">
              <a:spcBef>
                <a:spcPct val="0"/>
              </a:spcBef>
              <a:spcAft>
                <a:spcPct val="0"/>
              </a:spcAft>
              <a:defRPr sz="3600">
                <a:solidFill>
                  <a:srgbClr val="800000"/>
                </a:solidFill>
                <a:latin typeface="Arial" panose="020B0604020202020204" pitchFamily="34" charset="0"/>
              </a:defRPr>
            </a:lvl9pPr>
          </a:lstStyle>
          <a:p>
            <a:r>
              <a:rPr lang="en-US" sz="1800" b="1"/>
              <a:t>FIGURE 7.4</a:t>
            </a:r>
            <a:br>
              <a:rPr lang="en-US" sz="1800" b="1"/>
            </a:br>
            <a:r>
              <a:rPr lang="en-US" sz="1800"/>
              <a:t>Options for mapping specialization or generalization. </a:t>
            </a:r>
            <a:br>
              <a:rPr lang="en-US" sz="1800"/>
            </a:br>
            <a:r>
              <a:rPr lang="en-US" sz="1800"/>
              <a:t>(a) Mapping the EER schema in Figure 4.4 using option 8A. </a:t>
            </a:r>
            <a:endParaRPr lang="en-US" sz="1800" b="1"/>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9"/>
          <p:cNvSpPr>
            <a:spLocks noGrp="1" noChangeArrowheads="1"/>
          </p:cNvSpPr>
          <p:nvPr>
            <p:ph type="ftr" sz="quarter" idx="3"/>
          </p:nvPr>
        </p:nvSpPr>
        <p:spPr/>
        <p:txBody>
          <a:bodyPr/>
          <a:lstStyle/>
          <a:p>
            <a:r>
              <a:rPr lang="en-US"/>
              <a:t>Copyright © 2007 </a:t>
            </a:r>
            <a:r>
              <a:rPr lang="en-US">
                <a:solidFill>
                  <a:srgbClr val="000000"/>
                </a:solidFill>
              </a:rPr>
              <a:t>Ramez Elmasri and Shamkant B. Navathe</a:t>
            </a:r>
          </a:p>
        </p:txBody>
      </p:sp>
      <p:sp>
        <p:nvSpPr>
          <p:cNvPr id="573442" name="Rectangle 2" descr="Pink tissue paper"/>
          <p:cNvSpPr>
            <a:spLocks noGrp="1" noChangeArrowheads="1"/>
          </p:cNvSpPr>
          <p:nvPr>
            <p:ph type="ctrTitle"/>
          </p:nvPr>
        </p:nvSpPr>
        <p:spPr/>
        <p:txBody>
          <a:bodyPr/>
          <a:lstStyle/>
          <a:p>
            <a:r>
              <a:rPr lang="en-US"/>
              <a:t>Chapter 7</a:t>
            </a:r>
          </a:p>
        </p:txBody>
      </p:sp>
      <p:sp>
        <p:nvSpPr>
          <p:cNvPr id="573443" name="Rectangle 3" descr="Pink tissue paper"/>
          <p:cNvSpPr>
            <a:spLocks noGrp="1" noChangeArrowheads="1"/>
          </p:cNvSpPr>
          <p:nvPr>
            <p:ph type="subTitle" idx="1"/>
          </p:nvPr>
        </p:nvSpPr>
        <p:spPr/>
        <p:txBody>
          <a:bodyPr/>
          <a:lstStyle/>
          <a:p>
            <a:r>
              <a:rPr lang="en-US" dirty="0"/>
              <a:t>Relational Database Design by ER- </a:t>
            </a:r>
            <a:r>
              <a:rPr lang="en-US"/>
              <a:t>and </a:t>
            </a:r>
            <a:r>
              <a:rPr lang="en-US" smtClean="0"/>
              <a:t>ERR-to-Relational </a:t>
            </a:r>
            <a:r>
              <a:rPr lang="en-US" dirty="0"/>
              <a:t>Mapping</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88D41E70-D598-4627-93E6-8D2717459A38}" type="slidenum">
              <a:rPr lang="en-US"/>
              <a:pPr/>
              <a:t>20</a:t>
            </a:fld>
            <a:endParaRPr lang="en-CA"/>
          </a:p>
        </p:txBody>
      </p:sp>
      <p:sp>
        <p:nvSpPr>
          <p:cNvPr id="702466" name="Rectangle 2"/>
          <p:cNvSpPr>
            <a:spLocks noGrp="1" noChangeArrowheads="1"/>
          </p:cNvSpPr>
          <p:nvPr>
            <p:ph type="title"/>
          </p:nvPr>
        </p:nvSpPr>
        <p:spPr>
          <a:xfrm>
            <a:off x="533400" y="304800"/>
            <a:ext cx="8420100" cy="2933700"/>
          </a:xfrm>
        </p:spPr>
        <p:txBody>
          <a:bodyPr anchor="t"/>
          <a:lstStyle/>
          <a:p>
            <a:r>
              <a:rPr lang="en-US" sz="1800" b="1"/>
              <a:t>FIGURE 4.3</a:t>
            </a:r>
            <a:r>
              <a:rPr lang="en-US" sz="1800"/>
              <a:t/>
            </a:r>
            <a:br>
              <a:rPr lang="en-US" sz="1800"/>
            </a:br>
            <a:r>
              <a:rPr lang="en-US" sz="1800"/>
              <a:t>Generalization. (b) Generalizing CAR and TRUCK into the superclass VEHICLE.</a:t>
            </a:r>
            <a:endParaRPr lang="en-US"/>
          </a:p>
        </p:txBody>
      </p:sp>
      <p:pic>
        <p:nvPicPr>
          <p:cNvPr id="70246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9713" y="1736725"/>
            <a:ext cx="8294687" cy="3806825"/>
          </a:xfrm>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A5FD5D0D-5B71-43A2-9611-38FE919C2F42}" type="slidenum">
              <a:rPr lang="en-US"/>
              <a:pPr/>
              <a:t>21</a:t>
            </a:fld>
            <a:endParaRPr lang="en-CA"/>
          </a:p>
        </p:txBody>
      </p:sp>
      <p:sp>
        <p:nvSpPr>
          <p:cNvPr id="704514" name="Rectangle 2"/>
          <p:cNvSpPr>
            <a:spLocks noChangeArrowheads="1"/>
          </p:cNvSpPr>
          <p:nvPr/>
        </p:nvSpPr>
        <p:spPr bwMode="auto">
          <a:xfrm>
            <a:off x="685800" y="3587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3600">
                <a:solidFill>
                  <a:srgbClr val="800000"/>
                </a:solidFill>
                <a:latin typeface="Arial" panose="020B0604020202020204" pitchFamily="34" charset="0"/>
              </a:defRPr>
            </a:lvl1pPr>
            <a:lvl2pPr>
              <a:defRPr sz="3600">
                <a:solidFill>
                  <a:srgbClr val="800000"/>
                </a:solidFill>
                <a:latin typeface="Arial" panose="020B0604020202020204" pitchFamily="34" charset="0"/>
              </a:defRPr>
            </a:lvl2pPr>
            <a:lvl3pPr>
              <a:defRPr sz="3600">
                <a:solidFill>
                  <a:srgbClr val="800000"/>
                </a:solidFill>
                <a:latin typeface="Arial" panose="020B0604020202020204" pitchFamily="34" charset="0"/>
              </a:defRPr>
            </a:lvl3pPr>
            <a:lvl4pPr>
              <a:defRPr sz="3600">
                <a:solidFill>
                  <a:srgbClr val="800000"/>
                </a:solidFill>
                <a:latin typeface="Arial" panose="020B0604020202020204" pitchFamily="34" charset="0"/>
              </a:defRPr>
            </a:lvl4pPr>
            <a:lvl5pPr>
              <a:defRPr sz="3600">
                <a:solidFill>
                  <a:srgbClr val="800000"/>
                </a:solidFill>
                <a:latin typeface="Arial" panose="020B0604020202020204" pitchFamily="34" charset="0"/>
              </a:defRPr>
            </a:lvl5pPr>
            <a:lvl6pPr marL="457200" fontAlgn="base">
              <a:spcBef>
                <a:spcPct val="0"/>
              </a:spcBef>
              <a:spcAft>
                <a:spcPct val="0"/>
              </a:spcAft>
              <a:defRPr sz="3600">
                <a:solidFill>
                  <a:srgbClr val="800000"/>
                </a:solidFill>
                <a:latin typeface="Arial" panose="020B0604020202020204" pitchFamily="34" charset="0"/>
              </a:defRPr>
            </a:lvl6pPr>
            <a:lvl7pPr marL="914400" fontAlgn="base">
              <a:spcBef>
                <a:spcPct val="0"/>
              </a:spcBef>
              <a:spcAft>
                <a:spcPct val="0"/>
              </a:spcAft>
              <a:defRPr sz="3600">
                <a:solidFill>
                  <a:srgbClr val="800000"/>
                </a:solidFill>
                <a:latin typeface="Arial" panose="020B0604020202020204" pitchFamily="34" charset="0"/>
              </a:defRPr>
            </a:lvl7pPr>
            <a:lvl8pPr marL="1371600" fontAlgn="base">
              <a:spcBef>
                <a:spcPct val="0"/>
              </a:spcBef>
              <a:spcAft>
                <a:spcPct val="0"/>
              </a:spcAft>
              <a:defRPr sz="3600">
                <a:solidFill>
                  <a:srgbClr val="800000"/>
                </a:solidFill>
                <a:latin typeface="Arial" panose="020B0604020202020204" pitchFamily="34" charset="0"/>
              </a:defRPr>
            </a:lvl8pPr>
            <a:lvl9pPr marL="1828800" fontAlgn="base">
              <a:spcBef>
                <a:spcPct val="0"/>
              </a:spcBef>
              <a:spcAft>
                <a:spcPct val="0"/>
              </a:spcAft>
              <a:defRPr sz="3600">
                <a:solidFill>
                  <a:srgbClr val="800000"/>
                </a:solidFill>
                <a:latin typeface="Arial" panose="020B0604020202020204" pitchFamily="34" charset="0"/>
              </a:defRPr>
            </a:lvl9pPr>
          </a:lstStyle>
          <a:p>
            <a:r>
              <a:rPr lang="en-US" sz="1800" b="1"/>
              <a:t>FIGURE 7.4</a:t>
            </a:r>
            <a:br>
              <a:rPr lang="en-US" sz="1800" b="1"/>
            </a:br>
            <a:r>
              <a:rPr lang="en-US" sz="1800"/>
              <a:t>Options for mapping specialization or generalization. </a:t>
            </a:r>
            <a:br>
              <a:rPr lang="en-US" sz="1800"/>
            </a:br>
            <a:r>
              <a:rPr lang="en-US" sz="1800"/>
              <a:t> (b) Mapping the EER schema in Figure 4.3b using option 8B. </a:t>
            </a:r>
            <a:endParaRPr lang="en-US" sz="1800" b="1"/>
          </a:p>
        </p:txBody>
      </p:sp>
      <p:pic>
        <p:nvPicPr>
          <p:cNvPr id="70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2362200"/>
            <a:ext cx="7935913"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73EEE920-C022-4A0F-B3EE-CA934F1925F4}" type="slidenum">
              <a:rPr lang="en-US"/>
              <a:pPr/>
              <a:t>22</a:t>
            </a:fld>
            <a:endParaRPr lang="en-CA"/>
          </a:p>
        </p:txBody>
      </p:sp>
      <p:sp>
        <p:nvSpPr>
          <p:cNvPr id="706562" name="Rectangle 2"/>
          <p:cNvSpPr>
            <a:spLocks noGrp="1" noChangeArrowheads="1"/>
          </p:cNvSpPr>
          <p:nvPr>
            <p:ph type="title"/>
          </p:nvPr>
        </p:nvSpPr>
        <p:spPr>
          <a:xfrm>
            <a:off x="250825" y="303213"/>
            <a:ext cx="8534400" cy="842962"/>
          </a:xfrm>
        </p:spPr>
        <p:txBody>
          <a:bodyPr/>
          <a:lstStyle/>
          <a:p>
            <a:r>
              <a:rPr lang="en-US" sz="2800" b="1"/>
              <a:t>Mapping EER Model Constructs to Relations (contd.)</a:t>
            </a:r>
          </a:p>
        </p:txBody>
      </p:sp>
      <p:sp>
        <p:nvSpPr>
          <p:cNvPr id="706563" name="Rectangle 3"/>
          <p:cNvSpPr>
            <a:spLocks noGrp="1" noChangeArrowheads="1"/>
          </p:cNvSpPr>
          <p:nvPr>
            <p:ph type="body" idx="1"/>
          </p:nvPr>
        </p:nvSpPr>
        <p:spPr>
          <a:xfrm>
            <a:off x="409575" y="1962150"/>
            <a:ext cx="8375650" cy="4257675"/>
          </a:xfrm>
        </p:spPr>
        <p:txBody>
          <a:bodyPr/>
          <a:lstStyle/>
          <a:p>
            <a:r>
              <a:rPr lang="en-US" sz="2400" b="1" dirty="0"/>
              <a:t>Option 8C: Single relation with one type attribute</a:t>
            </a:r>
          </a:p>
          <a:p>
            <a:pPr lvl="1"/>
            <a:r>
              <a:rPr lang="en-US" sz="2100" dirty="0"/>
              <a:t>Create a single relation L with attributes </a:t>
            </a:r>
            <a:r>
              <a:rPr lang="en-US" sz="2100" dirty="0" err="1"/>
              <a:t>Attrs</a:t>
            </a:r>
            <a:r>
              <a:rPr lang="en-US" sz="2100" dirty="0"/>
              <a:t>(L) = {k,a</a:t>
            </a:r>
            <a:r>
              <a:rPr lang="en-US" sz="2100" baseline="-25000" dirty="0"/>
              <a:t>1</a:t>
            </a:r>
            <a:r>
              <a:rPr lang="en-US" sz="2100" dirty="0"/>
              <a:t>,…a</a:t>
            </a:r>
            <a:r>
              <a:rPr lang="en-US" sz="2100" baseline="-25000" dirty="0"/>
              <a:t>n</a:t>
            </a:r>
            <a:r>
              <a:rPr lang="en-US" sz="2100" dirty="0"/>
              <a:t>} U {attributes of S</a:t>
            </a:r>
            <a:r>
              <a:rPr lang="en-US" sz="2100" baseline="-25000" dirty="0"/>
              <a:t>1</a:t>
            </a:r>
            <a:r>
              <a:rPr lang="en-US" sz="2100" dirty="0"/>
              <a:t>} U</a:t>
            </a:r>
            <a:r>
              <a:rPr lang="en-US" sz="2100" dirty="0">
                <a:latin typeface="Times New Roman" panose="02020603050405020304" pitchFamily="18" charset="0"/>
              </a:rPr>
              <a:t>…</a:t>
            </a:r>
            <a:r>
              <a:rPr lang="en-US" sz="2100" dirty="0"/>
              <a:t>U {attributes of S</a:t>
            </a:r>
            <a:r>
              <a:rPr lang="en-US" sz="2100" baseline="-25000" dirty="0"/>
              <a:t>m</a:t>
            </a:r>
            <a:r>
              <a:rPr lang="en-US" sz="2100" dirty="0"/>
              <a:t>} U {t} and </a:t>
            </a:r>
            <a:r>
              <a:rPr lang="en-US" sz="2100" dirty="0" err="1"/>
              <a:t>PK</a:t>
            </a:r>
            <a:r>
              <a:rPr lang="en-US" sz="2100" dirty="0"/>
              <a:t>(L) = k. The attribute t is called a type (or </a:t>
            </a:r>
            <a:r>
              <a:rPr lang="en-US" sz="2100" b="1" dirty="0"/>
              <a:t>discriminating</a:t>
            </a:r>
            <a:r>
              <a:rPr lang="en-US" sz="2100" dirty="0"/>
              <a:t>) attribute that indicates the subclass to which each tuple belongs</a:t>
            </a:r>
          </a:p>
          <a:p>
            <a:r>
              <a:rPr lang="en-US" sz="2400" b="1" dirty="0"/>
              <a:t>Option 8D: Single relation with multiple type attributes</a:t>
            </a:r>
          </a:p>
          <a:p>
            <a:pPr lvl="1"/>
            <a:r>
              <a:rPr lang="en-US" sz="2100" dirty="0"/>
              <a:t>Create a single relation schema L with attributes </a:t>
            </a:r>
            <a:r>
              <a:rPr lang="en-US" sz="2100" dirty="0" err="1"/>
              <a:t>Attrs</a:t>
            </a:r>
            <a:r>
              <a:rPr lang="en-US" sz="2100" dirty="0"/>
              <a:t>(L) = {k,a</a:t>
            </a:r>
            <a:r>
              <a:rPr lang="en-US" sz="2100" baseline="-25000" dirty="0"/>
              <a:t>1</a:t>
            </a:r>
            <a:r>
              <a:rPr lang="en-US" sz="2100" dirty="0"/>
              <a:t>,…a</a:t>
            </a:r>
            <a:r>
              <a:rPr lang="en-US" sz="2100" baseline="-25000" dirty="0"/>
              <a:t>n</a:t>
            </a:r>
            <a:r>
              <a:rPr lang="en-US" sz="2100" dirty="0"/>
              <a:t>} U {attributes of S</a:t>
            </a:r>
            <a:r>
              <a:rPr lang="en-US" sz="2100" baseline="-25000" dirty="0"/>
              <a:t>1</a:t>
            </a:r>
            <a:r>
              <a:rPr lang="en-US" sz="2100" dirty="0"/>
              <a:t>} U…U {attributes of S</a:t>
            </a:r>
            <a:r>
              <a:rPr lang="en-US" sz="2100" baseline="-25000" dirty="0"/>
              <a:t>m</a:t>
            </a:r>
            <a:r>
              <a:rPr lang="en-US" sz="2100" dirty="0"/>
              <a:t>} U {t</a:t>
            </a:r>
            <a:r>
              <a:rPr lang="en-US" sz="2100" baseline="-25000" dirty="0"/>
              <a:t>1</a:t>
            </a:r>
            <a:r>
              <a:rPr lang="en-US" sz="2100" dirty="0"/>
              <a:t>, t</a:t>
            </a:r>
            <a:r>
              <a:rPr lang="en-US" sz="2100" baseline="-25000" dirty="0"/>
              <a:t>2</a:t>
            </a:r>
            <a:r>
              <a:rPr lang="en-US" sz="2100" dirty="0"/>
              <a:t>,</a:t>
            </a:r>
            <a:r>
              <a:rPr lang="en-US" sz="2100" dirty="0">
                <a:latin typeface="Times New Roman" panose="02020603050405020304" pitchFamily="18" charset="0"/>
              </a:rPr>
              <a:t>…</a:t>
            </a:r>
            <a:r>
              <a:rPr lang="en-US" sz="2100" dirty="0"/>
              <a:t>,t</a:t>
            </a:r>
            <a:r>
              <a:rPr lang="en-US" sz="2100" baseline="-25000" dirty="0"/>
              <a:t>m</a:t>
            </a:r>
            <a:r>
              <a:rPr lang="en-US" sz="2100" dirty="0"/>
              <a:t>} and </a:t>
            </a:r>
            <a:r>
              <a:rPr lang="en-US" sz="2100" dirty="0" err="1"/>
              <a:t>PK</a:t>
            </a:r>
            <a:r>
              <a:rPr lang="en-US" sz="2100" dirty="0"/>
              <a:t>(L) = k. Each </a:t>
            </a:r>
            <a:r>
              <a:rPr lang="en-US" sz="2100" dirty="0" err="1"/>
              <a:t>t</a:t>
            </a:r>
            <a:r>
              <a:rPr lang="en-US" sz="2100" baseline="-25000" dirty="0" err="1"/>
              <a:t>i</a:t>
            </a:r>
            <a:r>
              <a:rPr lang="en-US" sz="2100" dirty="0"/>
              <a:t>, 1 &lt; I &lt; m, is a Boolean type attribute indicating whether a tuple belongs to the subclass S</a:t>
            </a:r>
            <a:r>
              <a:rPr lang="en-US" sz="2100" baseline="-25000" dirty="0"/>
              <a:t>i</a:t>
            </a:r>
            <a:r>
              <a:rPr lang="en-US" sz="2100" dirty="0"/>
              <a:t>.</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F3AD541A-28F9-400B-8033-22FA1A97121E}" type="slidenum">
              <a:rPr lang="en-US"/>
              <a:pPr/>
              <a:t>23</a:t>
            </a:fld>
            <a:endParaRPr lang="en-CA"/>
          </a:p>
        </p:txBody>
      </p:sp>
      <p:sp>
        <p:nvSpPr>
          <p:cNvPr id="708610" name="Rectangle 2"/>
          <p:cNvSpPr>
            <a:spLocks noGrp="1" noChangeArrowheads="1"/>
          </p:cNvSpPr>
          <p:nvPr>
            <p:ph type="title"/>
          </p:nvPr>
        </p:nvSpPr>
        <p:spPr>
          <a:xfrm>
            <a:off x="533400" y="304800"/>
            <a:ext cx="7907338" cy="838200"/>
          </a:xfrm>
        </p:spPr>
        <p:txBody>
          <a:bodyPr anchor="t"/>
          <a:lstStyle/>
          <a:p>
            <a:r>
              <a:rPr lang="en-US" sz="1800" b="1"/>
              <a:t>FIGURE 4.4</a:t>
            </a:r>
            <a:r>
              <a:rPr lang="en-US" sz="1800"/>
              <a:t/>
            </a:r>
            <a:br>
              <a:rPr lang="en-US" sz="1800"/>
            </a:br>
            <a:r>
              <a:rPr lang="en-US" sz="1800"/>
              <a:t>EER diagram notation for an attribute-defined specialization on JobType.</a:t>
            </a:r>
            <a:endParaRPr lang="en-US"/>
          </a:p>
        </p:txBody>
      </p:sp>
      <p:pic>
        <p:nvPicPr>
          <p:cNvPr id="70861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743200" y="1647825"/>
            <a:ext cx="5697538" cy="4600575"/>
          </a:xfrm>
        </p:spPr>
      </p:pic>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5176EB6B-031F-42F7-843B-2C1892DD9739}" type="slidenum">
              <a:rPr lang="en-US"/>
              <a:pPr/>
              <a:t>24</a:t>
            </a:fld>
            <a:endParaRPr lang="en-CA"/>
          </a:p>
        </p:txBody>
      </p:sp>
      <p:sp>
        <p:nvSpPr>
          <p:cNvPr id="710658" name="Rectangle 2"/>
          <p:cNvSpPr>
            <a:spLocks noChangeArrowheads="1"/>
          </p:cNvSpPr>
          <p:nvPr/>
        </p:nvSpPr>
        <p:spPr bwMode="auto">
          <a:xfrm>
            <a:off x="685800" y="3587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3600">
                <a:solidFill>
                  <a:srgbClr val="800000"/>
                </a:solidFill>
                <a:latin typeface="Arial" panose="020B0604020202020204" pitchFamily="34" charset="0"/>
              </a:defRPr>
            </a:lvl1pPr>
            <a:lvl2pPr>
              <a:defRPr sz="3600">
                <a:solidFill>
                  <a:srgbClr val="800000"/>
                </a:solidFill>
                <a:latin typeface="Arial" panose="020B0604020202020204" pitchFamily="34" charset="0"/>
              </a:defRPr>
            </a:lvl2pPr>
            <a:lvl3pPr>
              <a:defRPr sz="3600">
                <a:solidFill>
                  <a:srgbClr val="800000"/>
                </a:solidFill>
                <a:latin typeface="Arial" panose="020B0604020202020204" pitchFamily="34" charset="0"/>
              </a:defRPr>
            </a:lvl3pPr>
            <a:lvl4pPr>
              <a:defRPr sz="3600">
                <a:solidFill>
                  <a:srgbClr val="800000"/>
                </a:solidFill>
                <a:latin typeface="Arial" panose="020B0604020202020204" pitchFamily="34" charset="0"/>
              </a:defRPr>
            </a:lvl4pPr>
            <a:lvl5pPr>
              <a:defRPr sz="3600">
                <a:solidFill>
                  <a:srgbClr val="800000"/>
                </a:solidFill>
                <a:latin typeface="Arial" panose="020B0604020202020204" pitchFamily="34" charset="0"/>
              </a:defRPr>
            </a:lvl5pPr>
            <a:lvl6pPr marL="457200" fontAlgn="base">
              <a:spcBef>
                <a:spcPct val="0"/>
              </a:spcBef>
              <a:spcAft>
                <a:spcPct val="0"/>
              </a:spcAft>
              <a:defRPr sz="3600">
                <a:solidFill>
                  <a:srgbClr val="800000"/>
                </a:solidFill>
                <a:latin typeface="Arial" panose="020B0604020202020204" pitchFamily="34" charset="0"/>
              </a:defRPr>
            </a:lvl6pPr>
            <a:lvl7pPr marL="914400" fontAlgn="base">
              <a:spcBef>
                <a:spcPct val="0"/>
              </a:spcBef>
              <a:spcAft>
                <a:spcPct val="0"/>
              </a:spcAft>
              <a:defRPr sz="3600">
                <a:solidFill>
                  <a:srgbClr val="800000"/>
                </a:solidFill>
                <a:latin typeface="Arial" panose="020B0604020202020204" pitchFamily="34" charset="0"/>
              </a:defRPr>
            </a:lvl7pPr>
            <a:lvl8pPr marL="1371600" fontAlgn="base">
              <a:spcBef>
                <a:spcPct val="0"/>
              </a:spcBef>
              <a:spcAft>
                <a:spcPct val="0"/>
              </a:spcAft>
              <a:defRPr sz="3600">
                <a:solidFill>
                  <a:srgbClr val="800000"/>
                </a:solidFill>
                <a:latin typeface="Arial" panose="020B0604020202020204" pitchFamily="34" charset="0"/>
              </a:defRPr>
            </a:lvl8pPr>
            <a:lvl9pPr marL="1828800" fontAlgn="base">
              <a:spcBef>
                <a:spcPct val="0"/>
              </a:spcBef>
              <a:spcAft>
                <a:spcPct val="0"/>
              </a:spcAft>
              <a:defRPr sz="3600">
                <a:solidFill>
                  <a:srgbClr val="800000"/>
                </a:solidFill>
                <a:latin typeface="Arial" panose="020B0604020202020204" pitchFamily="34" charset="0"/>
              </a:defRPr>
            </a:lvl9pPr>
          </a:lstStyle>
          <a:p>
            <a:r>
              <a:rPr lang="en-US" sz="1800" b="1"/>
              <a:t>FIGURE 7.4</a:t>
            </a:r>
            <a:br>
              <a:rPr lang="en-US" sz="1800" b="1"/>
            </a:br>
            <a:r>
              <a:rPr lang="en-US" sz="1800"/>
              <a:t>Options for mapping specialization or generalization. </a:t>
            </a:r>
            <a:br>
              <a:rPr lang="en-US" sz="1800"/>
            </a:br>
            <a:r>
              <a:rPr lang="en-US" sz="1800"/>
              <a:t>(c) Mapping the EER schema in Figure 4.4 using option 8C.</a:t>
            </a:r>
            <a:endParaRPr lang="en-US" sz="1800" b="1"/>
          </a:p>
        </p:txBody>
      </p:sp>
      <p:pic>
        <p:nvPicPr>
          <p:cNvPr id="71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68588"/>
            <a:ext cx="7772400" cy="571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2098F056-B278-4859-86CD-99FD613BC9D8}" type="slidenum">
              <a:rPr lang="en-US"/>
              <a:pPr/>
              <a:t>25</a:t>
            </a:fld>
            <a:endParaRPr lang="en-CA"/>
          </a:p>
        </p:txBody>
      </p:sp>
      <p:sp>
        <p:nvSpPr>
          <p:cNvPr id="712706" name="Rectangle 2"/>
          <p:cNvSpPr>
            <a:spLocks noGrp="1" noChangeArrowheads="1"/>
          </p:cNvSpPr>
          <p:nvPr>
            <p:ph type="title"/>
          </p:nvPr>
        </p:nvSpPr>
        <p:spPr>
          <a:xfrm>
            <a:off x="533400" y="304800"/>
            <a:ext cx="7988300" cy="990600"/>
          </a:xfrm>
        </p:spPr>
        <p:txBody>
          <a:bodyPr anchor="t"/>
          <a:lstStyle/>
          <a:p>
            <a:r>
              <a:rPr lang="en-US" sz="1800" b="1"/>
              <a:t>FIGURE 4.5</a:t>
            </a:r>
            <a:r>
              <a:rPr lang="en-US" sz="1800"/>
              <a:t/>
            </a:r>
            <a:br>
              <a:rPr lang="en-US" sz="1800"/>
            </a:br>
            <a:r>
              <a:rPr lang="en-US" sz="1800"/>
              <a:t>EER diagram notation for an overlapping (non-disjoint) specialization.</a:t>
            </a:r>
            <a:endParaRPr lang="en-US"/>
          </a:p>
        </p:txBody>
      </p:sp>
      <p:pic>
        <p:nvPicPr>
          <p:cNvPr id="71270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98525" y="1644650"/>
            <a:ext cx="7343775" cy="4451350"/>
          </a:xfrm>
        </p:spPr>
      </p:pic>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0781DB08-E416-4EA1-A586-E0A709DDCEB3}" type="slidenum">
              <a:rPr lang="en-US"/>
              <a:pPr/>
              <a:t>26</a:t>
            </a:fld>
            <a:endParaRPr lang="en-CA"/>
          </a:p>
        </p:txBody>
      </p:sp>
      <p:sp>
        <p:nvSpPr>
          <p:cNvPr id="714754" name="Rectangle 2"/>
          <p:cNvSpPr>
            <a:spLocks noChangeArrowheads="1"/>
          </p:cNvSpPr>
          <p:nvPr/>
        </p:nvSpPr>
        <p:spPr bwMode="auto">
          <a:xfrm>
            <a:off x="685800" y="3587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3600">
                <a:solidFill>
                  <a:srgbClr val="800000"/>
                </a:solidFill>
                <a:latin typeface="Arial" panose="020B0604020202020204" pitchFamily="34" charset="0"/>
              </a:defRPr>
            </a:lvl1pPr>
            <a:lvl2pPr>
              <a:defRPr sz="3600">
                <a:solidFill>
                  <a:srgbClr val="800000"/>
                </a:solidFill>
                <a:latin typeface="Arial" panose="020B0604020202020204" pitchFamily="34" charset="0"/>
              </a:defRPr>
            </a:lvl2pPr>
            <a:lvl3pPr>
              <a:defRPr sz="3600">
                <a:solidFill>
                  <a:srgbClr val="800000"/>
                </a:solidFill>
                <a:latin typeface="Arial" panose="020B0604020202020204" pitchFamily="34" charset="0"/>
              </a:defRPr>
            </a:lvl3pPr>
            <a:lvl4pPr>
              <a:defRPr sz="3600">
                <a:solidFill>
                  <a:srgbClr val="800000"/>
                </a:solidFill>
                <a:latin typeface="Arial" panose="020B0604020202020204" pitchFamily="34" charset="0"/>
              </a:defRPr>
            </a:lvl4pPr>
            <a:lvl5pPr>
              <a:defRPr sz="3600">
                <a:solidFill>
                  <a:srgbClr val="800000"/>
                </a:solidFill>
                <a:latin typeface="Arial" panose="020B0604020202020204" pitchFamily="34" charset="0"/>
              </a:defRPr>
            </a:lvl5pPr>
            <a:lvl6pPr marL="457200" fontAlgn="base">
              <a:spcBef>
                <a:spcPct val="0"/>
              </a:spcBef>
              <a:spcAft>
                <a:spcPct val="0"/>
              </a:spcAft>
              <a:defRPr sz="3600">
                <a:solidFill>
                  <a:srgbClr val="800000"/>
                </a:solidFill>
                <a:latin typeface="Arial" panose="020B0604020202020204" pitchFamily="34" charset="0"/>
              </a:defRPr>
            </a:lvl6pPr>
            <a:lvl7pPr marL="914400" fontAlgn="base">
              <a:spcBef>
                <a:spcPct val="0"/>
              </a:spcBef>
              <a:spcAft>
                <a:spcPct val="0"/>
              </a:spcAft>
              <a:defRPr sz="3600">
                <a:solidFill>
                  <a:srgbClr val="800000"/>
                </a:solidFill>
                <a:latin typeface="Arial" panose="020B0604020202020204" pitchFamily="34" charset="0"/>
              </a:defRPr>
            </a:lvl7pPr>
            <a:lvl8pPr marL="1371600" fontAlgn="base">
              <a:spcBef>
                <a:spcPct val="0"/>
              </a:spcBef>
              <a:spcAft>
                <a:spcPct val="0"/>
              </a:spcAft>
              <a:defRPr sz="3600">
                <a:solidFill>
                  <a:srgbClr val="800000"/>
                </a:solidFill>
                <a:latin typeface="Arial" panose="020B0604020202020204" pitchFamily="34" charset="0"/>
              </a:defRPr>
            </a:lvl8pPr>
            <a:lvl9pPr marL="1828800" fontAlgn="base">
              <a:spcBef>
                <a:spcPct val="0"/>
              </a:spcBef>
              <a:spcAft>
                <a:spcPct val="0"/>
              </a:spcAft>
              <a:defRPr sz="3600">
                <a:solidFill>
                  <a:srgbClr val="800000"/>
                </a:solidFill>
                <a:latin typeface="Arial" panose="020B0604020202020204" pitchFamily="34" charset="0"/>
              </a:defRPr>
            </a:lvl9pPr>
          </a:lstStyle>
          <a:p>
            <a:r>
              <a:rPr lang="en-US" sz="1800" b="1"/>
              <a:t>FIGURE 7.4</a:t>
            </a:r>
            <a:br>
              <a:rPr lang="en-US" sz="1800" b="1"/>
            </a:br>
            <a:r>
              <a:rPr lang="en-US" sz="1800"/>
              <a:t>Options for mapping specialization or generalization. (d) Mapping Figure 4.5 using option 8D with Boolean type fields Mflag and Pflag.</a:t>
            </a:r>
            <a:endParaRPr lang="en-US" sz="1800" b="1"/>
          </a:p>
        </p:txBody>
      </p:sp>
      <p:pic>
        <p:nvPicPr>
          <p:cNvPr id="7147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 y="3043238"/>
            <a:ext cx="7775575" cy="48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tretch>
            <a:fillRect/>
          </a:stretch>
        </p:blipFill>
        <p:spPr>
          <a:xfrm>
            <a:off x="239713" y="1734475"/>
            <a:ext cx="8294687" cy="4303449"/>
          </a:xfrm>
          <a:prstGeom prst="rect">
            <a:avLst/>
          </a:prstGeom>
        </p:spPr>
      </p:pic>
      <p:sp>
        <p:nvSpPr>
          <p:cNvPr id="4" name="Slide Number Placeholder 3"/>
          <p:cNvSpPr>
            <a:spLocks noGrp="1"/>
          </p:cNvSpPr>
          <p:nvPr>
            <p:ph type="sldNum" sz="quarter" idx="10"/>
          </p:nvPr>
        </p:nvSpPr>
        <p:spPr/>
        <p:txBody>
          <a:bodyPr/>
          <a:lstStyle/>
          <a:p>
            <a:r>
              <a:rPr lang="en-US" smtClean="0"/>
              <a:t>Slide 7- </a:t>
            </a:r>
            <a:fld id="{38A5620A-5D86-426E-ADD2-14B7A7D8D3BE}" type="slidenum">
              <a:rPr lang="en-US" smtClean="0"/>
              <a:pPr/>
              <a:t>27</a:t>
            </a:fld>
            <a:endParaRPr lang="en-CA"/>
          </a:p>
        </p:txBody>
      </p:sp>
    </p:spTree>
    <p:extLst>
      <p:ext uri="{BB962C8B-B14F-4D97-AF65-F5344CB8AC3E}">
        <p14:creationId xmlns:p14="http://schemas.microsoft.com/office/powerpoint/2010/main" val="42711028"/>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58BF32CC-2906-4F44-9F86-48DCB52D839C}" type="slidenum">
              <a:rPr lang="en-US"/>
              <a:pPr/>
              <a:t>28</a:t>
            </a:fld>
            <a:endParaRPr lang="en-CA"/>
          </a:p>
        </p:txBody>
      </p:sp>
      <p:sp>
        <p:nvSpPr>
          <p:cNvPr id="716804" name="Rectangle 4"/>
          <p:cNvSpPr>
            <a:spLocks noGrp="1" noChangeArrowheads="1"/>
          </p:cNvSpPr>
          <p:nvPr>
            <p:ph type="title"/>
          </p:nvPr>
        </p:nvSpPr>
        <p:spPr/>
        <p:txBody>
          <a:bodyPr/>
          <a:lstStyle/>
          <a:p>
            <a:r>
              <a:rPr lang="en-US" sz="3200"/>
              <a:t>Mapping EER Model Constructs to Relations (contd.)</a:t>
            </a:r>
          </a:p>
        </p:txBody>
      </p:sp>
      <p:sp>
        <p:nvSpPr>
          <p:cNvPr id="716805" name="Rectangle 5"/>
          <p:cNvSpPr>
            <a:spLocks noGrp="1" noChangeArrowheads="1"/>
          </p:cNvSpPr>
          <p:nvPr>
            <p:ph type="body" idx="1"/>
          </p:nvPr>
        </p:nvSpPr>
        <p:spPr/>
        <p:txBody>
          <a:bodyPr/>
          <a:lstStyle/>
          <a:p>
            <a:r>
              <a:rPr lang="en-US" sz="2400"/>
              <a:t>Mapping of Shared Subclasses (Multiple Inheritance)</a:t>
            </a:r>
          </a:p>
          <a:p>
            <a:pPr lvl="1"/>
            <a:r>
              <a:rPr lang="en-US" sz="2200"/>
              <a:t>A shared subclass, such as STUDENT_ASSISTANT, is a subclass of several classes, indicating multiple inheritance. These classes must all have the same key attribute; otherwise, the shared subclass would be modeled as a category.</a:t>
            </a:r>
          </a:p>
          <a:p>
            <a:pPr lvl="1"/>
            <a:r>
              <a:rPr lang="en-US" sz="2200"/>
              <a:t>We can apply any of the options discussed in Step 8 to a shared subclass, subject to the restriction discussed in Step 8 of the mapping algorithm. Below both 8C and 8D are used for the shared class STUDENT_ASSISTANT.</a:t>
            </a:r>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B5FF1267-C6C5-4411-8617-475159F98A24}" type="slidenum">
              <a:rPr lang="en-US"/>
              <a:pPr/>
              <a:t>29</a:t>
            </a:fld>
            <a:endParaRPr lang="en-CA"/>
          </a:p>
        </p:txBody>
      </p:sp>
      <p:sp>
        <p:nvSpPr>
          <p:cNvPr id="718850" name="Rectangle 2"/>
          <p:cNvSpPr>
            <a:spLocks noGrp="1" noChangeArrowheads="1"/>
          </p:cNvSpPr>
          <p:nvPr>
            <p:ph type="title"/>
          </p:nvPr>
        </p:nvSpPr>
        <p:spPr>
          <a:xfrm>
            <a:off x="533400" y="304800"/>
            <a:ext cx="7772400" cy="990600"/>
          </a:xfrm>
        </p:spPr>
        <p:txBody>
          <a:bodyPr anchor="t"/>
          <a:lstStyle/>
          <a:p>
            <a:r>
              <a:rPr lang="en-US" sz="1800" b="1"/>
              <a:t>FIGURE 4.7</a:t>
            </a:r>
            <a:r>
              <a:rPr lang="en-US" sz="1800"/>
              <a:t/>
            </a:r>
            <a:br>
              <a:rPr lang="en-US" sz="1800"/>
            </a:br>
            <a:r>
              <a:rPr lang="en-US" sz="1800"/>
              <a:t>A specialization lattice with multiple inheritance for a UNIVERSITY database.</a:t>
            </a:r>
            <a:endParaRPr lang="en-US"/>
          </a:p>
        </p:txBody>
      </p:sp>
      <p:pic>
        <p:nvPicPr>
          <p:cNvPr id="718851"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446338" y="1524000"/>
            <a:ext cx="4335462" cy="4991100"/>
          </a:xfr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05EF000C-738B-4687-A3F4-A8A46D3151F5}" type="slidenum">
              <a:rPr lang="en-US"/>
              <a:pPr/>
              <a:t>3</a:t>
            </a:fld>
            <a:endParaRPr lang="en-CA"/>
          </a:p>
        </p:txBody>
      </p:sp>
      <p:sp>
        <p:nvSpPr>
          <p:cNvPr id="669700" name="Rectangle 4"/>
          <p:cNvSpPr>
            <a:spLocks noGrp="1" noChangeArrowheads="1"/>
          </p:cNvSpPr>
          <p:nvPr>
            <p:ph type="title"/>
          </p:nvPr>
        </p:nvSpPr>
        <p:spPr/>
        <p:txBody>
          <a:bodyPr/>
          <a:lstStyle/>
          <a:p>
            <a:r>
              <a:rPr lang="en-US"/>
              <a:t>Chapter Outline</a:t>
            </a:r>
          </a:p>
        </p:txBody>
      </p:sp>
      <p:sp>
        <p:nvSpPr>
          <p:cNvPr id="669701" name="Rectangle 5"/>
          <p:cNvSpPr>
            <a:spLocks noGrp="1" noChangeArrowheads="1"/>
          </p:cNvSpPr>
          <p:nvPr>
            <p:ph type="body" idx="1"/>
          </p:nvPr>
        </p:nvSpPr>
        <p:spPr/>
        <p:txBody>
          <a:bodyPr/>
          <a:lstStyle/>
          <a:p>
            <a:pPr>
              <a:lnSpc>
                <a:spcPct val="80000"/>
              </a:lnSpc>
            </a:pPr>
            <a:r>
              <a:rPr lang="en-US" sz="2400" b="1"/>
              <a:t>ER-to-Relational Mapping Algorithm </a:t>
            </a:r>
          </a:p>
          <a:p>
            <a:pPr lvl="1">
              <a:lnSpc>
                <a:spcPct val="80000"/>
              </a:lnSpc>
            </a:pPr>
            <a:r>
              <a:rPr lang="en-US" sz="2100"/>
              <a:t>Step 1: Mapping of Regular Entity Types</a:t>
            </a:r>
          </a:p>
          <a:p>
            <a:pPr lvl="1">
              <a:lnSpc>
                <a:spcPct val="80000"/>
              </a:lnSpc>
            </a:pPr>
            <a:r>
              <a:rPr lang="en-US" sz="2100"/>
              <a:t>Step 2: Mapping of Weak Entity Types</a:t>
            </a:r>
          </a:p>
          <a:p>
            <a:pPr lvl="1">
              <a:lnSpc>
                <a:spcPct val="80000"/>
              </a:lnSpc>
            </a:pPr>
            <a:r>
              <a:rPr lang="en-US" sz="2100"/>
              <a:t>Step 3: Mapping of Binary 1:1 Relation Types</a:t>
            </a:r>
          </a:p>
          <a:p>
            <a:pPr lvl="1">
              <a:lnSpc>
                <a:spcPct val="80000"/>
              </a:lnSpc>
            </a:pPr>
            <a:r>
              <a:rPr lang="en-US" sz="2100"/>
              <a:t>Step 4: Mapping of Binary 1:N Relationship Types.</a:t>
            </a:r>
          </a:p>
          <a:p>
            <a:pPr lvl="1">
              <a:lnSpc>
                <a:spcPct val="80000"/>
              </a:lnSpc>
            </a:pPr>
            <a:r>
              <a:rPr lang="en-US" sz="2100"/>
              <a:t>Step 5: Mapping of Binary M:N Relationship Types.</a:t>
            </a:r>
          </a:p>
          <a:p>
            <a:pPr lvl="1">
              <a:lnSpc>
                <a:spcPct val="80000"/>
              </a:lnSpc>
            </a:pPr>
            <a:r>
              <a:rPr lang="en-US" sz="2100"/>
              <a:t>Step 6: Mapping of Multivalued attributes.</a:t>
            </a:r>
          </a:p>
          <a:p>
            <a:pPr lvl="1">
              <a:lnSpc>
                <a:spcPct val="80000"/>
              </a:lnSpc>
            </a:pPr>
            <a:r>
              <a:rPr lang="en-US" sz="2100"/>
              <a:t>Step 7: Mapping of N-ary Relationship Types.</a:t>
            </a:r>
          </a:p>
          <a:p>
            <a:pPr lvl="1">
              <a:lnSpc>
                <a:spcPct val="80000"/>
              </a:lnSpc>
            </a:pPr>
            <a:endParaRPr lang="en-US" sz="2100"/>
          </a:p>
          <a:p>
            <a:pPr>
              <a:lnSpc>
                <a:spcPct val="80000"/>
              </a:lnSpc>
            </a:pPr>
            <a:r>
              <a:rPr lang="en-US" sz="2400" b="1"/>
              <a:t>Mapping EER Model Constructs to Relations </a:t>
            </a:r>
          </a:p>
          <a:p>
            <a:pPr lvl="1">
              <a:lnSpc>
                <a:spcPct val="80000"/>
              </a:lnSpc>
            </a:pPr>
            <a:r>
              <a:rPr lang="en-US" sz="2100"/>
              <a:t>Step 8: Options for Mapping Specialization or Generalization.</a:t>
            </a:r>
          </a:p>
          <a:p>
            <a:pPr lvl="1">
              <a:lnSpc>
                <a:spcPct val="80000"/>
              </a:lnSpc>
            </a:pPr>
            <a:r>
              <a:rPr lang="en-US" sz="2100"/>
              <a:t>Step 9: Mapping of Union Types (Categories).</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AEA20CEB-BE14-40BE-9672-CF32AA1D7009}" type="slidenum">
              <a:rPr lang="en-US"/>
              <a:pPr/>
              <a:t>30</a:t>
            </a:fld>
            <a:endParaRPr lang="en-CA"/>
          </a:p>
        </p:txBody>
      </p:sp>
      <p:sp>
        <p:nvSpPr>
          <p:cNvPr id="720898" name="Rectangle 2"/>
          <p:cNvSpPr>
            <a:spLocks noGrp="1" noChangeArrowheads="1"/>
          </p:cNvSpPr>
          <p:nvPr>
            <p:ph type="title"/>
          </p:nvPr>
        </p:nvSpPr>
        <p:spPr>
          <a:xfrm>
            <a:off x="850900" y="406400"/>
            <a:ext cx="7173913" cy="1143000"/>
          </a:xfrm>
        </p:spPr>
        <p:txBody>
          <a:bodyPr anchor="t"/>
          <a:lstStyle/>
          <a:p>
            <a:r>
              <a:rPr lang="en-US" sz="1800" b="1"/>
              <a:t>FIGURE 7.5</a:t>
            </a:r>
            <a:br>
              <a:rPr lang="en-US" sz="1800" b="1"/>
            </a:br>
            <a:r>
              <a:rPr lang="en-US" sz="1800"/>
              <a:t>Mapping the EER specialization lattice in Figure 4.6 using multiple options.</a:t>
            </a:r>
            <a:endParaRPr lang="en-US"/>
          </a:p>
        </p:txBody>
      </p:sp>
      <p:pic>
        <p:nvPicPr>
          <p:cNvPr id="7208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50900" y="2065338"/>
            <a:ext cx="7772400" cy="3132137"/>
          </a:xfrm>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366954A6-0861-402A-9F61-3E9414548DC6}" type="slidenum">
              <a:rPr lang="en-US"/>
              <a:pPr/>
              <a:t>31</a:t>
            </a:fld>
            <a:endParaRPr lang="en-CA"/>
          </a:p>
        </p:txBody>
      </p:sp>
      <p:sp>
        <p:nvSpPr>
          <p:cNvPr id="722948" name="Rectangle 4"/>
          <p:cNvSpPr>
            <a:spLocks noGrp="1" noChangeArrowheads="1"/>
          </p:cNvSpPr>
          <p:nvPr>
            <p:ph type="title"/>
          </p:nvPr>
        </p:nvSpPr>
        <p:spPr/>
        <p:txBody>
          <a:bodyPr/>
          <a:lstStyle/>
          <a:p>
            <a:r>
              <a:rPr lang="en-US" sz="3200"/>
              <a:t>Mapping EER Model Constructs to Relations (contd.)</a:t>
            </a:r>
          </a:p>
        </p:txBody>
      </p:sp>
      <p:sp>
        <p:nvSpPr>
          <p:cNvPr id="722949" name="Rectangle 5"/>
          <p:cNvSpPr>
            <a:spLocks noGrp="1" noChangeArrowheads="1"/>
          </p:cNvSpPr>
          <p:nvPr>
            <p:ph type="body" idx="1"/>
          </p:nvPr>
        </p:nvSpPr>
        <p:spPr/>
        <p:txBody>
          <a:bodyPr/>
          <a:lstStyle/>
          <a:p>
            <a:pPr>
              <a:lnSpc>
                <a:spcPct val="90000"/>
              </a:lnSpc>
            </a:pPr>
            <a:r>
              <a:rPr lang="en-US" b="1" dirty="0"/>
              <a:t>Step 9: Mapping of Union Types (Categories).</a:t>
            </a:r>
          </a:p>
          <a:p>
            <a:pPr lvl="1">
              <a:lnSpc>
                <a:spcPct val="90000"/>
              </a:lnSpc>
            </a:pPr>
            <a:r>
              <a:rPr lang="en-US" dirty="0"/>
              <a:t>For mapping a category whose defining superclass have different keys, it is customary to specify a new key attribute, called a surrogate key, when creating a relation to correspond to the category. </a:t>
            </a:r>
          </a:p>
          <a:p>
            <a:pPr lvl="1">
              <a:lnSpc>
                <a:spcPct val="90000"/>
              </a:lnSpc>
            </a:pPr>
            <a:r>
              <a:rPr lang="en-US" dirty="0"/>
              <a:t>In the example below we can create a relation OWNER to correspond to the OWNER category and include any attributes of the category in this relation. The primary key of the OWNER relation is the surrogate key, which we called </a:t>
            </a:r>
            <a:r>
              <a:rPr lang="en-US" dirty="0" err="1"/>
              <a:t>OwnerId</a:t>
            </a:r>
            <a:r>
              <a:rPr lang="en-US" dirty="0"/>
              <a:t>.</a:t>
            </a:r>
          </a:p>
        </p:txBody>
      </p:sp>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74C7F2A1-D9B5-4297-81ED-68CE01E136AF}" type="slidenum">
              <a:rPr lang="en-US"/>
              <a:pPr/>
              <a:t>32</a:t>
            </a:fld>
            <a:endParaRPr lang="en-CA"/>
          </a:p>
        </p:txBody>
      </p:sp>
      <p:sp>
        <p:nvSpPr>
          <p:cNvPr id="724994" name="Rectangle 2"/>
          <p:cNvSpPr>
            <a:spLocks noGrp="1" noChangeArrowheads="1"/>
          </p:cNvSpPr>
          <p:nvPr>
            <p:ph type="title"/>
          </p:nvPr>
        </p:nvSpPr>
        <p:spPr>
          <a:xfrm>
            <a:off x="533400" y="304800"/>
            <a:ext cx="8281988" cy="914400"/>
          </a:xfrm>
        </p:spPr>
        <p:txBody>
          <a:bodyPr anchor="t"/>
          <a:lstStyle/>
          <a:p>
            <a:r>
              <a:rPr lang="en-US" sz="1800" b="1"/>
              <a:t>FIGURE 4.8</a:t>
            </a:r>
            <a:r>
              <a:rPr lang="en-US" sz="1800"/>
              <a:t/>
            </a:r>
            <a:br>
              <a:rPr lang="en-US" sz="1800"/>
            </a:br>
            <a:r>
              <a:rPr lang="en-US" sz="1800"/>
              <a:t>Two categories (union types): OWNER and REGISTERED_VEHICLE.</a:t>
            </a:r>
            <a:endParaRPr lang="en-US"/>
          </a:p>
        </p:txBody>
      </p:sp>
      <p:pic>
        <p:nvPicPr>
          <p:cNvPr id="72499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778125" y="1600200"/>
            <a:ext cx="3592513" cy="4953000"/>
          </a:xfrm>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380FD149-6898-40F6-A3EC-D65D3A61CC22}" type="slidenum">
              <a:rPr lang="en-US"/>
              <a:pPr/>
              <a:t>33</a:t>
            </a:fld>
            <a:endParaRPr lang="en-CA"/>
          </a:p>
        </p:txBody>
      </p:sp>
      <p:sp>
        <p:nvSpPr>
          <p:cNvPr id="727042" name="Rectangle 2"/>
          <p:cNvSpPr>
            <a:spLocks noGrp="1" noChangeArrowheads="1"/>
          </p:cNvSpPr>
          <p:nvPr>
            <p:ph type="title"/>
          </p:nvPr>
        </p:nvSpPr>
        <p:spPr>
          <a:xfrm>
            <a:off x="457200" y="228600"/>
            <a:ext cx="7924800" cy="914400"/>
          </a:xfrm>
        </p:spPr>
        <p:txBody>
          <a:bodyPr anchor="t"/>
          <a:lstStyle/>
          <a:p>
            <a:r>
              <a:rPr lang="en-US" sz="1800" b="1"/>
              <a:t>FIGURE 7.6</a:t>
            </a:r>
            <a:br>
              <a:rPr lang="en-US" sz="1800" b="1"/>
            </a:br>
            <a:r>
              <a:rPr lang="en-US" sz="1800"/>
              <a:t>Mapping the EER categories (union types) in Figure 4.7 to relations.</a:t>
            </a:r>
            <a:endParaRPr lang="en-US"/>
          </a:p>
        </p:txBody>
      </p:sp>
      <p:pic>
        <p:nvPicPr>
          <p:cNvPr id="72704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878138" y="1600200"/>
            <a:ext cx="3903662" cy="4953000"/>
          </a:xfrm>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r>
              <a:rPr lang="en-US"/>
              <a:t>Slide 7- </a:t>
            </a:r>
            <a:fld id="{19EFEA80-6AB4-4CC8-BF1E-A621767C0FC3}" type="slidenum">
              <a:rPr lang="en-US"/>
              <a:pPr/>
              <a:t>34</a:t>
            </a:fld>
            <a:endParaRPr lang="en-CA"/>
          </a:p>
        </p:txBody>
      </p:sp>
      <p:pic>
        <p:nvPicPr>
          <p:cNvPr id="7290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113" y="1684338"/>
            <a:ext cx="7304087" cy="471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9091" name="Rectangle 3"/>
          <p:cNvSpPr>
            <a:spLocks noGrp="1" noChangeArrowheads="1"/>
          </p:cNvSpPr>
          <p:nvPr>
            <p:ph type="title"/>
          </p:nvPr>
        </p:nvSpPr>
        <p:spPr>
          <a:xfrm>
            <a:off x="371475" y="303213"/>
            <a:ext cx="8534400" cy="842962"/>
          </a:xfrm>
        </p:spPr>
        <p:txBody>
          <a:bodyPr/>
          <a:lstStyle/>
          <a:p>
            <a:r>
              <a:rPr lang="en-US" sz="3200" b="1"/>
              <a:t>Mapping Exercise</a:t>
            </a:r>
          </a:p>
        </p:txBody>
      </p:sp>
      <p:sp>
        <p:nvSpPr>
          <p:cNvPr id="729092" name="Rectangle 4"/>
          <p:cNvSpPr>
            <a:spLocks noGrp="1" noChangeArrowheads="1"/>
          </p:cNvSpPr>
          <p:nvPr>
            <p:ph type="body" idx="1"/>
          </p:nvPr>
        </p:nvSpPr>
        <p:spPr>
          <a:xfrm>
            <a:off x="371475" y="1146175"/>
            <a:ext cx="8413750" cy="5054600"/>
          </a:xfrm>
        </p:spPr>
        <p:txBody>
          <a:bodyPr/>
          <a:lstStyle/>
          <a:p>
            <a:pPr>
              <a:buFont typeface="Wingdings" panose="05000000000000000000" pitchFamily="2" charset="2"/>
              <a:buNone/>
            </a:pPr>
            <a:r>
              <a:rPr lang="en-US" sz="1800"/>
              <a:t>Exercise 7.4.</a:t>
            </a:r>
            <a:endParaRPr lang="en-US" sz="2400" b="1">
              <a:solidFill>
                <a:srgbClr val="FF0066"/>
              </a:solidFill>
            </a:endParaRPr>
          </a:p>
          <a:p>
            <a:pPr>
              <a:buFont typeface="Wingdings" panose="05000000000000000000" pitchFamily="2" charset="2"/>
              <a:buNone/>
            </a:pPr>
            <a:endParaRPr lang="en-US" sz="2400"/>
          </a:p>
          <a:p>
            <a:pPr>
              <a:buFont typeface="Wingdings" panose="05000000000000000000" pitchFamily="2" charset="2"/>
              <a:buNone/>
            </a:pPr>
            <a:endParaRPr lang="en-US" sz="2400"/>
          </a:p>
        </p:txBody>
      </p:sp>
      <p:sp>
        <p:nvSpPr>
          <p:cNvPr id="729093" name="Rectangle 5"/>
          <p:cNvSpPr>
            <a:spLocks noChangeArrowheads="1"/>
          </p:cNvSpPr>
          <p:nvPr/>
        </p:nvSpPr>
        <p:spPr bwMode="auto">
          <a:xfrm>
            <a:off x="5791200" y="1684338"/>
            <a:ext cx="2994025" cy="121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3600">
                <a:solidFill>
                  <a:srgbClr val="800000"/>
                </a:solidFill>
                <a:latin typeface="Arial" panose="020B0604020202020204" pitchFamily="34" charset="0"/>
              </a:defRPr>
            </a:lvl1pPr>
            <a:lvl2pPr>
              <a:defRPr sz="3600">
                <a:solidFill>
                  <a:srgbClr val="800000"/>
                </a:solidFill>
                <a:latin typeface="Arial" panose="020B0604020202020204" pitchFamily="34" charset="0"/>
              </a:defRPr>
            </a:lvl2pPr>
            <a:lvl3pPr>
              <a:defRPr sz="3600">
                <a:solidFill>
                  <a:srgbClr val="800000"/>
                </a:solidFill>
                <a:latin typeface="Arial" panose="020B0604020202020204" pitchFamily="34" charset="0"/>
              </a:defRPr>
            </a:lvl3pPr>
            <a:lvl4pPr>
              <a:defRPr sz="3600">
                <a:solidFill>
                  <a:srgbClr val="800000"/>
                </a:solidFill>
                <a:latin typeface="Arial" panose="020B0604020202020204" pitchFamily="34" charset="0"/>
              </a:defRPr>
            </a:lvl4pPr>
            <a:lvl5pPr>
              <a:defRPr sz="3600">
                <a:solidFill>
                  <a:srgbClr val="800000"/>
                </a:solidFill>
                <a:latin typeface="Arial" panose="020B0604020202020204" pitchFamily="34" charset="0"/>
              </a:defRPr>
            </a:lvl5pPr>
            <a:lvl6pPr marL="457200" fontAlgn="base">
              <a:spcBef>
                <a:spcPct val="0"/>
              </a:spcBef>
              <a:spcAft>
                <a:spcPct val="0"/>
              </a:spcAft>
              <a:defRPr sz="3600">
                <a:solidFill>
                  <a:srgbClr val="800000"/>
                </a:solidFill>
                <a:latin typeface="Arial" panose="020B0604020202020204" pitchFamily="34" charset="0"/>
              </a:defRPr>
            </a:lvl6pPr>
            <a:lvl7pPr marL="914400" fontAlgn="base">
              <a:spcBef>
                <a:spcPct val="0"/>
              </a:spcBef>
              <a:spcAft>
                <a:spcPct val="0"/>
              </a:spcAft>
              <a:defRPr sz="3600">
                <a:solidFill>
                  <a:srgbClr val="800000"/>
                </a:solidFill>
                <a:latin typeface="Arial" panose="020B0604020202020204" pitchFamily="34" charset="0"/>
              </a:defRPr>
            </a:lvl7pPr>
            <a:lvl8pPr marL="1371600" fontAlgn="base">
              <a:spcBef>
                <a:spcPct val="0"/>
              </a:spcBef>
              <a:spcAft>
                <a:spcPct val="0"/>
              </a:spcAft>
              <a:defRPr sz="3600">
                <a:solidFill>
                  <a:srgbClr val="800000"/>
                </a:solidFill>
                <a:latin typeface="Arial" panose="020B0604020202020204" pitchFamily="34" charset="0"/>
              </a:defRPr>
            </a:lvl8pPr>
            <a:lvl9pPr marL="1828800" fontAlgn="base">
              <a:spcBef>
                <a:spcPct val="0"/>
              </a:spcBef>
              <a:spcAft>
                <a:spcPct val="0"/>
              </a:spcAft>
              <a:defRPr sz="3600">
                <a:solidFill>
                  <a:srgbClr val="800000"/>
                </a:solidFill>
                <a:latin typeface="Arial" panose="020B0604020202020204" pitchFamily="34" charset="0"/>
              </a:defRPr>
            </a:lvl9pPr>
          </a:lstStyle>
          <a:p>
            <a:r>
              <a:rPr lang="en-US" sz="1800" b="1"/>
              <a:t>FIGURE 7.7</a:t>
            </a:r>
            <a:br>
              <a:rPr lang="en-US" sz="1800" b="1"/>
            </a:br>
            <a:r>
              <a:rPr lang="en-US" sz="1800"/>
              <a:t>An ER schema for a SHIP_TRACKING database.</a:t>
            </a:r>
            <a:r>
              <a:rPr lang="en-US" sz="1800" b="1"/>
              <a:t/>
            </a:r>
            <a:br>
              <a:rPr lang="en-US" sz="1800" b="1"/>
            </a:br>
            <a:endParaRPr lang="en-US" sz="1800" b="1"/>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534FD547-9C66-4AA4-AE6A-3885DD9B7BCB}" type="slidenum">
              <a:rPr lang="en-US"/>
              <a:pPr/>
              <a:t>35</a:t>
            </a:fld>
            <a:endParaRPr lang="en-CA"/>
          </a:p>
        </p:txBody>
      </p:sp>
      <p:sp>
        <p:nvSpPr>
          <p:cNvPr id="737282" name="Rectangle 2"/>
          <p:cNvSpPr>
            <a:spLocks noGrp="1" noChangeArrowheads="1"/>
          </p:cNvSpPr>
          <p:nvPr>
            <p:ph type="title"/>
          </p:nvPr>
        </p:nvSpPr>
        <p:spPr/>
        <p:txBody>
          <a:bodyPr/>
          <a:lstStyle/>
          <a:p>
            <a:r>
              <a:rPr lang="en-US"/>
              <a:t>Chapter Summary</a:t>
            </a:r>
          </a:p>
        </p:txBody>
      </p:sp>
      <p:sp>
        <p:nvSpPr>
          <p:cNvPr id="737283" name="Rectangle 3"/>
          <p:cNvSpPr>
            <a:spLocks noGrp="1" noChangeArrowheads="1"/>
          </p:cNvSpPr>
          <p:nvPr>
            <p:ph type="body" idx="1"/>
          </p:nvPr>
        </p:nvSpPr>
        <p:spPr/>
        <p:txBody>
          <a:bodyPr/>
          <a:lstStyle/>
          <a:p>
            <a:pPr>
              <a:lnSpc>
                <a:spcPct val="80000"/>
              </a:lnSpc>
            </a:pPr>
            <a:r>
              <a:rPr lang="en-US" sz="2400" b="1"/>
              <a:t>ER-to-Relational Mapping Algorithm </a:t>
            </a:r>
          </a:p>
          <a:p>
            <a:pPr lvl="1">
              <a:lnSpc>
                <a:spcPct val="80000"/>
              </a:lnSpc>
            </a:pPr>
            <a:r>
              <a:rPr lang="en-US" sz="2100"/>
              <a:t>Step 1: Mapping of Regular Entity Types</a:t>
            </a:r>
          </a:p>
          <a:p>
            <a:pPr lvl="1">
              <a:lnSpc>
                <a:spcPct val="80000"/>
              </a:lnSpc>
            </a:pPr>
            <a:r>
              <a:rPr lang="en-US" sz="2100"/>
              <a:t>Step 2: Mapping of Weak Entity Types</a:t>
            </a:r>
          </a:p>
          <a:p>
            <a:pPr lvl="1">
              <a:lnSpc>
                <a:spcPct val="80000"/>
              </a:lnSpc>
            </a:pPr>
            <a:r>
              <a:rPr lang="en-US" sz="2100"/>
              <a:t>Step 3: Mapping of Binary 1:1 Relation Types</a:t>
            </a:r>
          </a:p>
          <a:p>
            <a:pPr lvl="1">
              <a:lnSpc>
                <a:spcPct val="80000"/>
              </a:lnSpc>
            </a:pPr>
            <a:r>
              <a:rPr lang="en-US" sz="2100"/>
              <a:t>Step 4: Mapping of Binary 1:N Relationship Types.</a:t>
            </a:r>
          </a:p>
          <a:p>
            <a:pPr lvl="1">
              <a:lnSpc>
                <a:spcPct val="80000"/>
              </a:lnSpc>
            </a:pPr>
            <a:r>
              <a:rPr lang="en-US" sz="2100"/>
              <a:t>Step 5: Mapping of Binary M:N Relationship Types.</a:t>
            </a:r>
          </a:p>
          <a:p>
            <a:pPr lvl="1">
              <a:lnSpc>
                <a:spcPct val="80000"/>
              </a:lnSpc>
            </a:pPr>
            <a:r>
              <a:rPr lang="en-US" sz="2100"/>
              <a:t>Step 6: Mapping of Multivalued attributes.</a:t>
            </a:r>
          </a:p>
          <a:p>
            <a:pPr lvl="1">
              <a:lnSpc>
                <a:spcPct val="80000"/>
              </a:lnSpc>
            </a:pPr>
            <a:r>
              <a:rPr lang="en-US" sz="2100"/>
              <a:t>Step 7: Mapping of N-ary Relationship Types.</a:t>
            </a:r>
          </a:p>
          <a:p>
            <a:pPr lvl="1">
              <a:lnSpc>
                <a:spcPct val="80000"/>
              </a:lnSpc>
            </a:pPr>
            <a:endParaRPr lang="en-US" sz="2100"/>
          </a:p>
          <a:p>
            <a:pPr>
              <a:lnSpc>
                <a:spcPct val="80000"/>
              </a:lnSpc>
            </a:pPr>
            <a:r>
              <a:rPr lang="en-US" sz="2400" b="1"/>
              <a:t>Mapping EER Model Constructs to Relations </a:t>
            </a:r>
          </a:p>
          <a:p>
            <a:pPr lvl="1">
              <a:lnSpc>
                <a:spcPct val="80000"/>
              </a:lnSpc>
            </a:pPr>
            <a:r>
              <a:rPr lang="en-US" sz="2100"/>
              <a:t>Step 8: Options for Mapping Specialization or Generalization.</a:t>
            </a:r>
          </a:p>
          <a:p>
            <a:pPr lvl="1">
              <a:lnSpc>
                <a:spcPct val="80000"/>
              </a:lnSpc>
            </a:pPr>
            <a:r>
              <a:rPr lang="en-US" sz="2100"/>
              <a:t>Step 9: Mapping of Union Types (Categories).</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7A4034BE-28E4-48C6-B022-3F9C4CF094A5}" type="slidenum">
              <a:rPr lang="en-US"/>
              <a:pPr/>
              <a:t>4</a:t>
            </a:fld>
            <a:endParaRPr lang="en-CA"/>
          </a:p>
        </p:txBody>
      </p:sp>
      <p:sp>
        <p:nvSpPr>
          <p:cNvPr id="671748" name="Rectangle 4"/>
          <p:cNvSpPr>
            <a:spLocks noGrp="1" noChangeArrowheads="1"/>
          </p:cNvSpPr>
          <p:nvPr>
            <p:ph type="title"/>
          </p:nvPr>
        </p:nvSpPr>
        <p:spPr/>
        <p:txBody>
          <a:bodyPr/>
          <a:lstStyle/>
          <a:p>
            <a:r>
              <a:rPr lang="en-US"/>
              <a:t/>
            </a:r>
            <a:br>
              <a:rPr lang="en-US"/>
            </a:br>
            <a:r>
              <a:rPr lang="en-US"/>
              <a:t>ER-to-Relational Mapping Algorithm</a:t>
            </a:r>
          </a:p>
        </p:txBody>
      </p:sp>
      <p:sp>
        <p:nvSpPr>
          <p:cNvPr id="671749" name="Rectangle 5"/>
          <p:cNvSpPr>
            <a:spLocks noGrp="1" noChangeArrowheads="1"/>
          </p:cNvSpPr>
          <p:nvPr>
            <p:ph type="body" idx="1"/>
          </p:nvPr>
        </p:nvSpPr>
        <p:spPr/>
        <p:txBody>
          <a:bodyPr/>
          <a:lstStyle/>
          <a:p>
            <a:pPr>
              <a:lnSpc>
                <a:spcPct val="80000"/>
              </a:lnSpc>
            </a:pPr>
            <a:r>
              <a:rPr lang="en-US" sz="2400"/>
              <a:t>Step 1: Mapping of Regular Entity Types.</a:t>
            </a:r>
          </a:p>
          <a:p>
            <a:pPr lvl="1">
              <a:lnSpc>
                <a:spcPct val="80000"/>
              </a:lnSpc>
            </a:pPr>
            <a:r>
              <a:rPr lang="en-US" sz="2200"/>
              <a:t>For each regular (strong) entity type E in the ER schema, create a relation R that includes all the simple attributes of E.</a:t>
            </a:r>
          </a:p>
          <a:p>
            <a:pPr lvl="1">
              <a:lnSpc>
                <a:spcPct val="80000"/>
              </a:lnSpc>
            </a:pPr>
            <a:r>
              <a:rPr lang="en-US" sz="2200"/>
              <a:t>Choose one of the key attributes of E as the primary key for R.</a:t>
            </a:r>
          </a:p>
          <a:p>
            <a:pPr lvl="1">
              <a:lnSpc>
                <a:spcPct val="80000"/>
              </a:lnSpc>
            </a:pPr>
            <a:r>
              <a:rPr lang="en-US" sz="2200"/>
              <a:t>If the chosen key of E is composite, the set of simple attributes that form it will together form the primary key of R.</a:t>
            </a:r>
          </a:p>
          <a:p>
            <a:pPr>
              <a:lnSpc>
                <a:spcPct val="80000"/>
              </a:lnSpc>
            </a:pPr>
            <a:r>
              <a:rPr lang="en-US" sz="2400"/>
              <a:t>Example: We create the relations EMPLOYEE, DEPARTMENT, and PROJECT in the relational schema corresponding to the regular entities in the ER diagram.</a:t>
            </a:r>
          </a:p>
          <a:p>
            <a:pPr lvl="1">
              <a:lnSpc>
                <a:spcPct val="80000"/>
              </a:lnSpc>
            </a:pPr>
            <a:r>
              <a:rPr lang="en-US" sz="2200"/>
              <a:t>SSN, DNUMBER, and PNUMBER are the primary keys for the relations EMPLOYEE, DEPARTMENT, and PROJECT as shown.</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Slide 7- </a:t>
            </a:r>
            <a:fld id="{A09D9A32-B1DC-4487-9946-F1547557A572}" type="slidenum">
              <a:rPr lang="en-US"/>
              <a:pPr/>
              <a:t>5</a:t>
            </a:fld>
            <a:endParaRPr lang="en-CA"/>
          </a:p>
        </p:txBody>
      </p:sp>
      <p:sp>
        <p:nvSpPr>
          <p:cNvPr id="673794" name="Rectangle 2"/>
          <p:cNvSpPr>
            <a:spLocks noGrp="1" noChangeArrowheads="1"/>
          </p:cNvSpPr>
          <p:nvPr>
            <p:ph type="title"/>
          </p:nvPr>
        </p:nvSpPr>
        <p:spPr/>
        <p:txBody>
          <a:bodyPr anchor="t"/>
          <a:lstStyle/>
          <a:p>
            <a:r>
              <a:rPr lang="en-US" sz="1800" b="1"/>
              <a:t>FIGURE 7.1</a:t>
            </a:r>
            <a:r>
              <a:rPr lang="en-US" sz="1800"/>
              <a:t/>
            </a:r>
            <a:br>
              <a:rPr lang="en-US" sz="1800"/>
            </a:br>
            <a:r>
              <a:rPr lang="en-US" sz="1800"/>
              <a:t>The ER conceptual schema diagram for the COMPANY database.</a:t>
            </a:r>
            <a:endParaRPr lang="en-US"/>
          </a:p>
        </p:txBody>
      </p:sp>
      <p:pic>
        <p:nvPicPr>
          <p:cNvPr id="673795" name="Picture 3"/>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1219200" y="1479550"/>
            <a:ext cx="5867400" cy="5064125"/>
          </a:xfr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Slide 7- </a:t>
            </a:r>
            <a:fld id="{849F4E9A-64DE-4DB9-9D45-A5318C58CC1F}" type="slidenum">
              <a:rPr lang="en-US"/>
              <a:pPr/>
              <a:t>6</a:t>
            </a:fld>
            <a:endParaRPr lang="en-CA"/>
          </a:p>
        </p:txBody>
      </p:sp>
      <p:sp>
        <p:nvSpPr>
          <p:cNvPr id="675842" name="Rectangle 2"/>
          <p:cNvSpPr>
            <a:spLocks noGrp="1" noChangeArrowheads="1"/>
          </p:cNvSpPr>
          <p:nvPr>
            <p:ph type="title"/>
          </p:nvPr>
        </p:nvSpPr>
        <p:spPr/>
        <p:txBody>
          <a:bodyPr anchor="t"/>
          <a:lstStyle/>
          <a:p>
            <a:r>
              <a:rPr lang="en-US" sz="1800" b="1"/>
              <a:t>FIGURE 7.2</a:t>
            </a:r>
            <a:br>
              <a:rPr lang="en-US" sz="1800" b="1"/>
            </a:br>
            <a:r>
              <a:rPr lang="en-US" sz="1800"/>
              <a:t>Result of mapping the COMPANY ER schema into a relational schema.</a:t>
            </a:r>
            <a:endParaRPr lang="en-US" b="1"/>
          </a:p>
        </p:txBody>
      </p:sp>
      <p:pic>
        <p:nvPicPr>
          <p:cNvPr id="675844" name="Picture 4" descr="fig07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7369175" cy="4727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4360834C-DCB5-436B-918A-B4C1849ED80B}" type="slidenum">
              <a:rPr lang="en-US"/>
              <a:pPr/>
              <a:t>7</a:t>
            </a:fld>
            <a:endParaRPr lang="en-CA"/>
          </a:p>
        </p:txBody>
      </p:sp>
      <p:sp>
        <p:nvSpPr>
          <p:cNvPr id="677890" name="Rectangle 2"/>
          <p:cNvSpPr>
            <a:spLocks noGrp="1" noChangeArrowheads="1"/>
          </p:cNvSpPr>
          <p:nvPr>
            <p:ph type="title"/>
          </p:nvPr>
        </p:nvSpPr>
        <p:spPr>
          <a:xfrm>
            <a:off x="685800" y="258763"/>
            <a:ext cx="7772400" cy="766762"/>
          </a:xfrm>
        </p:spPr>
        <p:txBody>
          <a:bodyPr/>
          <a:lstStyle/>
          <a:p>
            <a:r>
              <a:rPr lang="en-US" b="1"/>
              <a:t/>
            </a:r>
            <a:br>
              <a:rPr lang="en-US" b="1"/>
            </a:br>
            <a:r>
              <a:rPr lang="en-US" sz="2800" b="1"/>
              <a:t>ER-to-Relational Mapping Algorithm (contd.)</a:t>
            </a:r>
            <a:endParaRPr lang="en-US" sz="2800"/>
          </a:p>
        </p:txBody>
      </p:sp>
      <p:sp>
        <p:nvSpPr>
          <p:cNvPr id="677891" name="Rectangle 3"/>
          <p:cNvSpPr>
            <a:spLocks noGrp="1" noChangeArrowheads="1"/>
          </p:cNvSpPr>
          <p:nvPr>
            <p:ph type="body" idx="1"/>
          </p:nvPr>
        </p:nvSpPr>
        <p:spPr>
          <a:xfrm>
            <a:off x="428625" y="1704975"/>
            <a:ext cx="8248650" cy="4886325"/>
          </a:xfrm>
        </p:spPr>
        <p:txBody>
          <a:bodyPr/>
          <a:lstStyle/>
          <a:p>
            <a:pPr>
              <a:lnSpc>
                <a:spcPct val="80000"/>
              </a:lnSpc>
            </a:pPr>
            <a:r>
              <a:rPr lang="en-US" sz="2400" b="1"/>
              <a:t>Step 2: Mapping of Weak Entity Types</a:t>
            </a:r>
          </a:p>
          <a:p>
            <a:pPr lvl="1">
              <a:lnSpc>
                <a:spcPct val="80000"/>
              </a:lnSpc>
            </a:pPr>
            <a:r>
              <a:rPr lang="en-US" sz="2000"/>
              <a:t>For each weak entity type W in the ER schema with owner entity type E, create a relation R &amp; include all simple attributes (or simple components of composite attributes) of W as attributes of R.</a:t>
            </a:r>
          </a:p>
          <a:p>
            <a:pPr lvl="1">
              <a:lnSpc>
                <a:spcPct val="80000"/>
              </a:lnSpc>
            </a:pPr>
            <a:r>
              <a:rPr lang="en-US" sz="2000"/>
              <a:t>Also, include as foreign key attributes of R the primary key attribute(s) of the relation(s) that correspond to the owner entity type(s).</a:t>
            </a:r>
          </a:p>
          <a:p>
            <a:pPr lvl="1">
              <a:lnSpc>
                <a:spcPct val="80000"/>
              </a:lnSpc>
            </a:pPr>
            <a:r>
              <a:rPr lang="en-US" sz="2000"/>
              <a:t>The primary key of R is the </a:t>
            </a:r>
            <a:r>
              <a:rPr lang="en-US" sz="2000" i="1"/>
              <a:t>combination of</a:t>
            </a:r>
            <a:r>
              <a:rPr lang="en-US" sz="2000"/>
              <a:t> the primary key(s) of the owner(s) and the partial key of the weak entity type W, if any.</a:t>
            </a:r>
          </a:p>
          <a:p>
            <a:pPr>
              <a:lnSpc>
                <a:spcPct val="80000"/>
              </a:lnSpc>
            </a:pPr>
            <a:r>
              <a:rPr lang="en-US" sz="2400" b="1"/>
              <a:t>Example:</a:t>
            </a:r>
            <a:r>
              <a:rPr lang="en-US" sz="2400"/>
              <a:t> Create the relation DEPENDENT in this step to correspond to the weak entity type DEPENDENT.</a:t>
            </a:r>
          </a:p>
          <a:p>
            <a:pPr lvl="1">
              <a:lnSpc>
                <a:spcPct val="80000"/>
              </a:lnSpc>
            </a:pPr>
            <a:r>
              <a:rPr lang="en-US" sz="2000"/>
              <a:t>Include the primary key SSN of the EMPLOYEE relation as a foreign key attribute of DEPENDENT (renamed to ESSN). </a:t>
            </a:r>
          </a:p>
          <a:p>
            <a:pPr lvl="1">
              <a:lnSpc>
                <a:spcPct val="80000"/>
              </a:lnSpc>
            </a:pPr>
            <a:r>
              <a:rPr lang="en-US" sz="2000"/>
              <a:t>The primary key of the DEPENDENT relation is the combination {ESSN, DEPENDENT_NAME} because DEPENDENT_NAME is the partial key of DEPENDENT. </a:t>
            </a:r>
            <a:endParaRPr lang="en-US" sz="1700"/>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44BB1EDE-A6D9-47E5-B6C8-B96826F41B91}" type="slidenum">
              <a:rPr lang="en-US"/>
              <a:pPr/>
              <a:t>8</a:t>
            </a:fld>
            <a:endParaRPr lang="en-CA"/>
          </a:p>
        </p:txBody>
      </p:sp>
      <p:sp>
        <p:nvSpPr>
          <p:cNvPr id="679940"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2800" b="1"/>
              <a:t/>
            </a:r>
            <a:br>
              <a:rPr lang="en-US" sz="2800" b="1"/>
            </a:br>
            <a:r>
              <a:rPr lang="en-US" sz="2800" b="1"/>
              <a:t>ER-to-Relational Mapping Algorithm (contd.)</a:t>
            </a:r>
          </a:p>
        </p:txBody>
      </p:sp>
      <p:sp>
        <p:nvSpPr>
          <p:cNvPr id="679941" name="Rectangle 5"/>
          <p:cNvSpPr>
            <a:spLocks noGrp="1" noChangeArrowheads="1"/>
          </p:cNvSpPr>
          <p:nvPr>
            <p:ph type="body" idx="1"/>
          </p:nvPr>
        </p:nvSpPr>
        <p:spPr/>
        <p:txBody>
          <a:bodyPr/>
          <a:lstStyle/>
          <a:p>
            <a:pPr>
              <a:lnSpc>
                <a:spcPct val="80000"/>
              </a:lnSpc>
            </a:pPr>
            <a:r>
              <a:rPr lang="en-US" sz="2000" b="1"/>
              <a:t>Step 3: Mapping of Binary 1:1 Relation Types</a:t>
            </a:r>
          </a:p>
          <a:p>
            <a:pPr marL="781050" lvl="1" indent="-323850">
              <a:lnSpc>
                <a:spcPct val="80000"/>
              </a:lnSpc>
            </a:pPr>
            <a:r>
              <a:rPr lang="en-US" sz="1800"/>
              <a:t>For each binary 1:1 relationship type R in the ER schema, identify the relations S and T that correspond to the entity types participating in R.</a:t>
            </a:r>
          </a:p>
          <a:p>
            <a:pPr>
              <a:lnSpc>
                <a:spcPct val="80000"/>
              </a:lnSpc>
            </a:pPr>
            <a:r>
              <a:rPr lang="en-US" sz="2000"/>
              <a:t>There are three possible approaches:</a:t>
            </a:r>
          </a:p>
          <a:p>
            <a:pPr marL="781050" lvl="1" indent="-323850">
              <a:lnSpc>
                <a:spcPct val="80000"/>
              </a:lnSpc>
              <a:buSzTx/>
              <a:buFont typeface="Wingdings" panose="05000000000000000000" pitchFamily="2" charset="2"/>
              <a:buAutoNum type="arabicPeriod"/>
            </a:pPr>
            <a:r>
              <a:rPr lang="en-US" sz="1800" b="1"/>
              <a:t>Foreign Key approach:</a:t>
            </a:r>
            <a:r>
              <a:rPr lang="en-US" sz="1800"/>
              <a:t> Choose one of the relations-say S-and include a foreign key in S the primary key of T. It is better to choose an entity type with total participation in R in the role of S. </a:t>
            </a:r>
          </a:p>
          <a:p>
            <a:pPr marL="1219200" lvl="2" indent="-304800">
              <a:lnSpc>
                <a:spcPct val="80000"/>
              </a:lnSpc>
            </a:pPr>
            <a:r>
              <a:rPr lang="en-US" sz="1600"/>
              <a:t>Example: 1:1 relation MANAGES is mapped by choosing the participating entity type DEPARTMENT to serve in the role of S, because its participation in the MANAGES relationship type is total.</a:t>
            </a:r>
          </a:p>
          <a:p>
            <a:pPr marL="781050" lvl="1" indent="-323850">
              <a:lnSpc>
                <a:spcPct val="80000"/>
              </a:lnSpc>
              <a:buSzTx/>
              <a:buFont typeface="Wingdings" panose="05000000000000000000" pitchFamily="2" charset="2"/>
              <a:buAutoNum type="arabicPeriod"/>
            </a:pPr>
            <a:r>
              <a:rPr lang="en-US" sz="1800" b="1"/>
              <a:t>Merged relation option:</a:t>
            </a:r>
            <a:r>
              <a:rPr lang="en-US" sz="1800"/>
              <a:t> An alternate mapping of a 1:1 relationship type is possible by merging the two entity types and the relationship into a single relation. This may be appropriate when both participations are total.</a:t>
            </a:r>
          </a:p>
          <a:p>
            <a:pPr marL="781050" lvl="1" indent="-323850">
              <a:lnSpc>
                <a:spcPct val="80000"/>
              </a:lnSpc>
              <a:buSzTx/>
              <a:buFont typeface="Wingdings" panose="05000000000000000000" pitchFamily="2" charset="2"/>
              <a:buAutoNum type="arabicPeriod"/>
            </a:pPr>
            <a:r>
              <a:rPr lang="en-US" sz="1800" b="1"/>
              <a:t>Cross-reference</a:t>
            </a:r>
            <a:r>
              <a:rPr lang="en-US" sz="1800"/>
              <a:t> </a:t>
            </a:r>
            <a:r>
              <a:rPr lang="en-US" sz="1800" b="1"/>
              <a:t>or relationship relation option:</a:t>
            </a:r>
            <a:r>
              <a:rPr lang="en-US" sz="1800"/>
              <a:t> The third alternative is to set up a third relation R for the purpose of cross-referencing the primary keys of the two relations S and T representing the entity types.</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7- </a:t>
            </a:r>
            <a:fld id="{5D6AE75C-6883-4745-9AA4-8639EB04389F}" type="slidenum">
              <a:rPr lang="en-US"/>
              <a:pPr/>
              <a:t>9</a:t>
            </a:fld>
            <a:endParaRPr lang="en-CA"/>
          </a:p>
        </p:txBody>
      </p:sp>
      <p:sp>
        <p:nvSpPr>
          <p:cNvPr id="681988" name="Rectangle 4"/>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n-US" sz="2800" b="1"/>
              <a:t/>
            </a:r>
            <a:br>
              <a:rPr lang="en-US" sz="2800" b="1"/>
            </a:br>
            <a:r>
              <a:rPr lang="en-US" sz="2800" b="1"/>
              <a:t>ER-to-Relational Mapping Algorithm (contd.)</a:t>
            </a:r>
          </a:p>
        </p:txBody>
      </p:sp>
      <p:sp>
        <p:nvSpPr>
          <p:cNvPr id="681989" name="Rectangle 5"/>
          <p:cNvSpPr>
            <a:spLocks noGrp="1" noChangeArrowheads="1"/>
          </p:cNvSpPr>
          <p:nvPr>
            <p:ph type="body" idx="1"/>
          </p:nvPr>
        </p:nvSpPr>
        <p:spPr/>
        <p:txBody>
          <a:bodyPr/>
          <a:lstStyle/>
          <a:p>
            <a:pPr>
              <a:lnSpc>
                <a:spcPct val="90000"/>
              </a:lnSpc>
            </a:pPr>
            <a:r>
              <a:rPr lang="en-US" sz="2400"/>
              <a:t>Step 4: Mapping of Binary 1:N Relationship Types.</a:t>
            </a:r>
          </a:p>
          <a:p>
            <a:pPr lvl="1">
              <a:lnSpc>
                <a:spcPct val="90000"/>
              </a:lnSpc>
            </a:pPr>
            <a:r>
              <a:rPr lang="en-US" sz="2200"/>
              <a:t>For each regular binary 1:N relationship type R, identify the relation S that represent the participating entity type at the N-side of the relationship type. </a:t>
            </a:r>
          </a:p>
          <a:p>
            <a:pPr lvl="1">
              <a:lnSpc>
                <a:spcPct val="90000"/>
              </a:lnSpc>
            </a:pPr>
            <a:r>
              <a:rPr lang="en-US" sz="2200"/>
              <a:t>Include as foreign key in S the primary key of the relation T that represents the other entity type participating in R. </a:t>
            </a:r>
          </a:p>
          <a:p>
            <a:pPr lvl="1">
              <a:lnSpc>
                <a:spcPct val="90000"/>
              </a:lnSpc>
            </a:pPr>
            <a:r>
              <a:rPr lang="en-US" sz="2200"/>
              <a:t>Include any simple attributes of the 1:N relation type as attributes of S. </a:t>
            </a:r>
          </a:p>
          <a:p>
            <a:pPr>
              <a:lnSpc>
                <a:spcPct val="90000"/>
              </a:lnSpc>
            </a:pPr>
            <a:r>
              <a:rPr lang="en-US" sz="2400"/>
              <a:t>Example: 1:N relationship types WORKS_FOR, CONTROLS, and SUPERVISION in the figure.</a:t>
            </a:r>
          </a:p>
          <a:p>
            <a:pPr lvl="1">
              <a:lnSpc>
                <a:spcPct val="90000"/>
              </a:lnSpc>
            </a:pPr>
            <a:r>
              <a:rPr lang="en-US" sz="2200"/>
              <a:t>For WORKS_FOR we include the primary key DNUMBER of the DEPARTMENT relation as foreign key in the EMPLOYEE relation and call it DNO. </a:t>
            </a: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CA"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4693</TotalTime>
  <Words>2243</Words>
  <Application>Microsoft Office PowerPoint</Application>
  <PresentationFormat>Letter Paper (8.5x11 in)</PresentationFormat>
  <Paragraphs>223</Paragraphs>
  <Slides>35</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Tahoma</vt:lpstr>
      <vt:lpstr>Times New Roman</vt:lpstr>
      <vt:lpstr>Wingdings</vt:lpstr>
      <vt:lpstr>Blends</vt:lpstr>
      <vt:lpstr>PowerPoint Presentation</vt:lpstr>
      <vt:lpstr>Chapter 7</vt:lpstr>
      <vt:lpstr>Chapter Outline</vt:lpstr>
      <vt:lpstr> ER-to-Relational Mapping Algorithm</vt:lpstr>
      <vt:lpstr>FIGURE 7.1 The ER conceptual schema diagram for the COMPANY database.</vt:lpstr>
      <vt:lpstr>FIGURE 7.2 Result of mapping the COMPANY ER schema into a relational schema.</vt:lpstr>
      <vt:lpstr> ER-to-Relational Mapping Algorithm (contd.)</vt:lpstr>
      <vt:lpstr> ER-to-Relational Mapping Algorithm (contd.)</vt:lpstr>
      <vt:lpstr> ER-to-Relational Mapping Algorithm (contd.)</vt:lpstr>
      <vt:lpstr> ER-to-Relational Mapping Algorithm (contd.)</vt:lpstr>
      <vt:lpstr> ER-to-Relational Mapping Algorithm (contd.)</vt:lpstr>
      <vt:lpstr> ER-to-Relational Mapping Algorithm (contd.)</vt:lpstr>
      <vt:lpstr>FIGURE 4.11 Ternary relationship types. (a) The SUPPLY relationship. </vt:lpstr>
      <vt:lpstr>FIGURE 7.3 Mapping the n-ary relationship type SUPPLY from Figure 4.11a.</vt:lpstr>
      <vt:lpstr> Summary of Mapping constructs and constraints</vt:lpstr>
      <vt:lpstr>Mapping EER Model Constructs to Relations </vt:lpstr>
      <vt:lpstr>Mapping EER Model Constructs to Relations </vt:lpstr>
      <vt:lpstr>FIGURE 4.4 EER diagram notation for an attribute-defined specialization on JobType.</vt:lpstr>
      <vt:lpstr>PowerPoint Presentation</vt:lpstr>
      <vt:lpstr>FIGURE 4.3 Generalization. (b) Generalizing CAR and TRUCK into the superclass VEHICLE.</vt:lpstr>
      <vt:lpstr>PowerPoint Presentation</vt:lpstr>
      <vt:lpstr>Mapping EER Model Constructs to Relations (contd.)</vt:lpstr>
      <vt:lpstr>FIGURE 4.4 EER diagram notation for an attribute-defined specialization on JobType.</vt:lpstr>
      <vt:lpstr>PowerPoint Presentation</vt:lpstr>
      <vt:lpstr>FIGURE 4.5 EER diagram notation for an overlapping (non-disjoint) specialization.</vt:lpstr>
      <vt:lpstr>PowerPoint Presentation</vt:lpstr>
      <vt:lpstr>PowerPoint Presentation</vt:lpstr>
      <vt:lpstr>Mapping EER Model Constructs to Relations (contd.)</vt:lpstr>
      <vt:lpstr>FIGURE 4.7 A specialization lattice with multiple inheritance for a UNIVERSITY database.</vt:lpstr>
      <vt:lpstr>FIGURE 7.5 Mapping the EER specialization lattice in Figure 4.6 using multiple options.</vt:lpstr>
      <vt:lpstr>Mapping EER Model Constructs to Relations (contd.)</vt:lpstr>
      <vt:lpstr>FIGURE 4.8 Two categories (union types): OWNER and REGISTERED_VEHICLE.</vt:lpstr>
      <vt:lpstr>FIGURE 7.6 Mapping the EER categories (union types) in Figure 4.7 to relations.</vt:lpstr>
      <vt:lpstr>Mapping Exercise</vt:lpstr>
      <vt:lpstr>Chapter Summary</vt:lpstr>
    </vt:vector>
  </TitlesOfParts>
  <Manager/>
  <Company>Copyright © 2007 Ramez Elmasri and Shamkant B. Navathe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subject>Relational Database Design by ER- and EERR-to-Relational Mapping</dc:subject>
  <dc:creator>Elmasri/Navathe</dc:creator>
  <cp:keywords/>
  <dc:description/>
  <cp:lastModifiedBy>Aminu Umar</cp:lastModifiedBy>
  <cp:revision>70</cp:revision>
  <cp:lastPrinted>2001-11-04T00:51:13Z</cp:lastPrinted>
  <dcterms:created xsi:type="dcterms:W3CDTF">2005-02-25T19:46:41Z</dcterms:created>
  <dcterms:modified xsi:type="dcterms:W3CDTF">2015-07-13T09:54:44Z</dcterms:modified>
  <cp:category/>
</cp:coreProperties>
</file>