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82" r:id="rId2"/>
    <p:sldId id="324" r:id="rId3"/>
    <p:sldId id="325" r:id="rId4"/>
    <p:sldId id="363" r:id="rId5"/>
    <p:sldId id="373" r:id="rId6"/>
    <p:sldId id="326" r:id="rId7"/>
    <p:sldId id="327" r:id="rId8"/>
    <p:sldId id="328" r:id="rId9"/>
    <p:sldId id="329" r:id="rId10"/>
    <p:sldId id="330" r:id="rId11"/>
    <p:sldId id="364" r:id="rId12"/>
    <p:sldId id="331" r:id="rId13"/>
    <p:sldId id="362" r:id="rId14"/>
    <p:sldId id="375" r:id="rId15"/>
    <p:sldId id="376" r:id="rId16"/>
    <p:sldId id="377" r:id="rId17"/>
    <p:sldId id="378" r:id="rId18"/>
    <p:sldId id="379" r:id="rId19"/>
    <p:sldId id="380" r:id="rId20"/>
    <p:sldId id="335" r:id="rId21"/>
    <p:sldId id="336" r:id="rId22"/>
    <p:sldId id="337" r:id="rId23"/>
    <p:sldId id="381" r:id="rId24"/>
    <p:sldId id="382" r:id="rId25"/>
    <p:sldId id="384" r:id="rId26"/>
    <p:sldId id="383" r:id="rId27"/>
    <p:sldId id="338" r:id="rId28"/>
    <p:sldId id="340" r:id="rId29"/>
    <p:sldId id="385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65" r:id="rId43"/>
    <p:sldId id="386" r:id="rId44"/>
    <p:sldId id="366" r:id="rId45"/>
    <p:sldId id="387" r:id="rId46"/>
    <p:sldId id="367" r:id="rId47"/>
    <p:sldId id="354" r:id="rId48"/>
    <p:sldId id="370" r:id="rId49"/>
    <p:sldId id="372" r:id="rId50"/>
    <p:sldId id="371" r:id="rId51"/>
    <p:sldId id="368" r:id="rId52"/>
    <p:sldId id="369" r:id="rId53"/>
    <p:sldId id="355" r:id="rId54"/>
    <p:sldId id="357" r:id="rId55"/>
    <p:sldId id="360" r:id="rId56"/>
    <p:sldId id="361" r:id="rId57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228"/>
    <a:srgbClr val="6E792B"/>
    <a:srgbClr val="76822E"/>
    <a:srgbClr val="4F571F"/>
    <a:srgbClr val="6F6A07"/>
    <a:srgbClr val="827C08"/>
    <a:srgbClr val="A29B0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844" autoAdjust="0"/>
  </p:normalViewPr>
  <p:slideViewPr>
    <p:cSldViewPr snapToObjects="1">
      <p:cViewPr varScale="1">
        <p:scale>
          <a:sx n="68" d="100"/>
          <a:sy n="68" d="100"/>
        </p:scale>
        <p:origin x="1470" y="48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F7E481CF-5592-4DD6-BEF3-BBEB1B41118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43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BAEE70DB-688B-471E-9AB1-E287CC0B8C6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65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AEBEF-E156-4879-B1EB-C2AA013FA794}" type="slidenum">
              <a:rPr lang="en-CA"/>
              <a:pPr/>
              <a:t>1</a:t>
            </a:fld>
            <a:endParaRPr lang="en-CA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40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66640-6889-40A0-8B9C-E85D97BCC98D}" type="slidenum">
              <a:rPr lang="en-CA"/>
              <a:pPr/>
              <a:t>13</a:t>
            </a:fld>
            <a:endParaRPr lang="en-CA"/>
          </a:p>
        </p:txBody>
      </p:sp>
      <p:sp>
        <p:nvSpPr>
          <p:cNvPr id="8990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Stored</a:t>
            </a:r>
            <a:r>
              <a:rPr lang="en-US" baseline="0" dirty="0" smtClean="0"/>
              <a:t> versus Derived 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70DB-688B-471E-9AB1-E287CC0B8C66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066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2890A-8921-40BE-9BDE-CBA5DCD968D9}" type="slidenum">
              <a:rPr lang="en-CA"/>
              <a:pPr/>
              <a:t>20</a:t>
            </a:fld>
            <a:endParaRPr lang="en-CA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FA740-ABB3-4DA2-AFF9-A6DE8E36C2A1}" type="slidenum">
              <a:rPr lang="en-CA"/>
              <a:pPr/>
              <a:t>21</a:t>
            </a:fld>
            <a:endParaRPr lang="en-CA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17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63CAA-E4D4-4F22-8792-13F5D461AA88}" type="slidenum">
              <a:rPr lang="en-CA"/>
              <a:pPr/>
              <a:t>22</a:t>
            </a:fld>
            <a:endParaRPr lang="en-CA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0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3BBC2-FC8A-4995-AEAB-B19F9ED32430}" type="slidenum">
              <a:rPr lang="en-CA"/>
              <a:pPr/>
              <a:t>26</a:t>
            </a:fld>
            <a:endParaRPr lang="en-CA"/>
          </a:p>
        </p:txBody>
      </p:sp>
      <p:sp>
        <p:nvSpPr>
          <p:cNvPr id="92160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9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6107A-2D9C-4EA6-AE05-89894A830DB5}" type="slidenum">
              <a:rPr lang="en-CA"/>
              <a:pPr/>
              <a:t>27</a:t>
            </a:fld>
            <a:endParaRPr lang="en-CA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3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BD415-D15F-4433-B497-AA0C543B8F3D}" type="slidenum">
              <a:rPr lang="en-CA"/>
              <a:pPr/>
              <a:t>28</a:t>
            </a:fld>
            <a:endParaRPr lang="en-CA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0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3F4F8-5412-4AF3-9708-E28E403B6524}" type="slidenum">
              <a:rPr lang="en-CA"/>
              <a:pPr/>
              <a:t>29</a:t>
            </a:fld>
            <a:endParaRPr lang="en-CA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510AE-5C6B-4CF6-9599-517E9A3F2C48}" type="slidenum">
              <a:rPr lang="en-CA"/>
              <a:pPr/>
              <a:t>30</a:t>
            </a:fld>
            <a:endParaRPr lang="en-CA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5E7DD-1AB4-4375-BF8A-328DBE834D52}" type="slidenum">
              <a:rPr lang="en-CA"/>
              <a:pPr/>
              <a:t>2</a:t>
            </a:fld>
            <a:endParaRPr lang="en-CA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89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1DE17-4864-40DC-9189-4B25EB24BDEF}" type="slidenum">
              <a:rPr lang="en-CA"/>
              <a:pPr/>
              <a:t>31</a:t>
            </a:fld>
            <a:endParaRPr lang="en-CA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45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09B81-4D57-4CB3-AFA2-20682E7FC81B}" type="slidenum">
              <a:rPr lang="en-CA"/>
              <a:pPr/>
              <a:t>32</a:t>
            </a:fld>
            <a:endParaRPr lang="en-CA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2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A9938-31A1-405B-BE74-D48C56994442}" type="slidenum">
              <a:rPr lang="en-CA"/>
              <a:pPr/>
              <a:t>33</a:t>
            </a:fld>
            <a:endParaRPr lang="en-CA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6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7C97F-BA98-4F83-BD74-A690D7B5B704}" type="slidenum">
              <a:rPr lang="en-CA"/>
              <a:pPr/>
              <a:t>34</a:t>
            </a:fld>
            <a:endParaRPr lang="en-CA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7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675866-F717-4CC8-89EF-56BFD21E79BC}" type="slidenum">
              <a:rPr lang="en-CA"/>
              <a:pPr/>
              <a:t>35</a:t>
            </a:fld>
            <a:endParaRPr lang="en-CA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8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E16BE-9A3A-45B0-8CBC-DE849955E8F7}" type="slidenum">
              <a:rPr lang="en-CA"/>
              <a:pPr/>
              <a:t>36</a:t>
            </a:fld>
            <a:endParaRPr lang="en-CA"/>
          </a:p>
        </p:txBody>
      </p:sp>
      <p:sp>
        <p:nvSpPr>
          <p:cNvPr id="86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6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7A947-93D0-46A7-B54C-918BC819EF02}" type="slidenum">
              <a:rPr lang="en-CA"/>
              <a:pPr/>
              <a:t>37</a:t>
            </a:fld>
            <a:endParaRPr lang="en-CA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1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09066-0ADD-478E-B67A-94FBCF8D5C1F}" type="slidenum">
              <a:rPr lang="en-CA"/>
              <a:pPr/>
              <a:t>38</a:t>
            </a:fld>
            <a:endParaRPr lang="en-CA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9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BEB41-D18B-4BB7-8AEB-9EA85F115206}" type="slidenum">
              <a:rPr lang="en-CA"/>
              <a:pPr/>
              <a:t>39</a:t>
            </a:fld>
            <a:endParaRPr lang="en-CA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06BB7-8685-47FC-A85D-C9F5D48FDA1D}" type="slidenum">
              <a:rPr lang="en-CA"/>
              <a:pPr/>
              <a:t>40</a:t>
            </a:fld>
            <a:endParaRPr lang="en-CA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90750-036D-4604-9DDE-EB0064F9535A}" type="slidenum">
              <a:rPr lang="en-CA"/>
              <a:pPr/>
              <a:t>3</a:t>
            </a:fld>
            <a:endParaRPr lang="en-CA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3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34083-88A1-4A20-AF7C-91C32C08991F}" type="slidenum">
              <a:rPr lang="en-CA"/>
              <a:pPr/>
              <a:t>41</a:t>
            </a:fld>
            <a:endParaRPr lang="en-CA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0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42AA4-AD9A-47F4-9CDC-9DC4CA1E9956}" type="slidenum">
              <a:rPr lang="en-CA"/>
              <a:pPr/>
              <a:t>47</a:t>
            </a:fld>
            <a:endParaRPr lang="en-CA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10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89CE8-3ACB-4F17-966F-4122DD4DD94C}" type="slidenum">
              <a:rPr lang="en-CA"/>
              <a:pPr/>
              <a:t>53</a:t>
            </a:fld>
            <a:endParaRPr lang="en-CA"/>
          </a:p>
        </p:txBody>
      </p:sp>
      <p:sp>
        <p:nvSpPr>
          <p:cNvPr id="881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651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319BE-10C0-495B-A976-72FC8CCBB80A}" type="slidenum">
              <a:rPr lang="en-CA"/>
              <a:pPr/>
              <a:t>54</a:t>
            </a:fld>
            <a:endParaRPr lang="en-CA"/>
          </a:p>
        </p:txBody>
      </p:sp>
      <p:sp>
        <p:nvSpPr>
          <p:cNvPr id="8857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90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C4278-34A0-4D95-9980-7E3FF35B1E4A}" type="slidenum">
              <a:rPr lang="en-CA"/>
              <a:pPr/>
              <a:t>55</a:t>
            </a:fld>
            <a:endParaRPr lang="en-CA"/>
          </a:p>
        </p:txBody>
      </p:sp>
      <p:sp>
        <p:nvSpPr>
          <p:cNvPr id="8919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24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81A03-0542-4A8E-BE3F-CAE660A85032}" type="slidenum">
              <a:rPr lang="en-CA"/>
              <a:pPr/>
              <a:t>56</a:t>
            </a:fld>
            <a:endParaRPr lang="en-CA"/>
          </a:p>
        </p:txBody>
      </p:sp>
      <p:sp>
        <p:nvSpPr>
          <p:cNvPr id="8970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87E66-CC42-470C-8DBF-578DC49686A8}" type="slidenum">
              <a:rPr lang="en-CA"/>
              <a:pPr/>
              <a:t>6</a:t>
            </a:fld>
            <a:endParaRPr lang="en-CA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A65F8-5772-4F46-824F-BF61939538E1}" type="slidenum">
              <a:rPr lang="en-CA"/>
              <a:pPr/>
              <a:t>7</a:t>
            </a:fld>
            <a:endParaRPr lang="en-CA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2DCC1-7375-450B-A81D-2BBC58C3EEE4}" type="slidenum">
              <a:rPr lang="en-CA"/>
              <a:pPr/>
              <a:t>8</a:t>
            </a:fld>
            <a:endParaRPr lang="en-CA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8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3F529-4DD1-4EA9-93EB-90ED6EB374C9}" type="slidenum">
              <a:rPr lang="en-CA"/>
              <a:pPr/>
              <a:t>9</a:t>
            </a:fld>
            <a:endParaRPr lang="en-CA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or Atomic </a:t>
            </a:r>
            <a:r>
              <a:rPr lang="en-US" dirty="0" err="1" smtClean="0"/>
              <a:t>attibutes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7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C90FE-8D48-425E-AB70-80D985574069}" type="slidenum">
              <a:rPr lang="en-CA"/>
              <a:pPr/>
              <a:t>10</a:t>
            </a:fld>
            <a:endParaRPr lang="en-CA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5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A16AA-5B22-4C32-BEE5-AC3520714543}" type="slidenum">
              <a:rPr lang="en-CA"/>
              <a:pPr/>
              <a:t>12</a:t>
            </a:fld>
            <a:endParaRPr lang="en-CA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8305800" y="0"/>
            <a:ext cx="609600" cy="6858000"/>
          </a:xfrm>
          <a:prstGeom prst="rect">
            <a:avLst/>
          </a:prstGeom>
          <a:gradFill rotWithShape="1">
            <a:gsLst>
              <a:gs pos="0">
                <a:srgbClr val="677228">
                  <a:alpha val="44000"/>
                </a:srgbClr>
              </a:gs>
              <a:gs pos="100000">
                <a:srgbClr val="677228">
                  <a:gamma/>
                  <a:shade val="8784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3" name="Rectangle 47"/>
          <p:cNvSpPr>
            <a:spLocks noChangeArrowheads="1"/>
          </p:cNvSpPr>
          <p:nvPr userDrawn="1"/>
        </p:nvSpPr>
        <p:spPr bwMode="auto">
          <a:xfrm rot="-5400000">
            <a:off x="3500437" y="-985837"/>
            <a:ext cx="2143125" cy="9144000"/>
          </a:xfrm>
          <a:prstGeom prst="rect">
            <a:avLst/>
          </a:prstGeom>
          <a:solidFill>
            <a:srgbClr val="677228">
              <a:alpha val="4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Rectangle 48"/>
          <p:cNvSpPr>
            <a:spLocks noChangeArrowheads="1"/>
          </p:cNvSpPr>
          <p:nvPr userDrawn="1"/>
        </p:nvSpPr>
        <p:spPr bwMode="auto">
          <a:xfrm>
            <a:off x="7315200" y="2438400"/>
            <a:ext cx="1828800" cy="229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Copyright © 2007 Ramez Elmasri and Shamkant B. Navathe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52400"/>
            <a:ext cx="70866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4131" name="Picture 35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2590800"/>
            <a:ext cx="66294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4142" name="Picture 46" descr="elmasri_thum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514600"/>
            <a:ext cx="17240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3- </a:t>
            </a:r>
            <a:fld id="{E4456421-6C5F-451A-9E2F-09A870540908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32581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3- </a:t>
            </a:r>
            <a:fld id="{7A8A052A-79F2-4D54-8953-FEFCA0A3407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7827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3- </a:t>
            </a:r>
            <a:fld id="{236450E1-70B1-477C-A3D4-D1A4F2D620AB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4514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3- </a:t>
            </a:r>
            <a:fld id="{CE355A93-E50E-4E7A-993D-6C4BCC0E5309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3502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4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3- </a:t>
            </a:r>
            <a:fld id="{C4D379EE-CF10-4AA4-9991-2D94B90D3B83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7308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3- </a:t>
            </a:r>
            <a:fld id="{08931FDE-6853-4CE4-B256-CBD6D5AE15A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0192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3- </a:t>
            </a:r>
            <a:fld id="{3C5292E7-53F4-46E8-94E4-E7DDA3827F9B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6620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3- </a:t>
            </a:r>
            <a:fld id="{2F80143B-C024-417A-B3DE-ADC6D05E62DC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1996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3- </a:t>
            </a:r>
            <a:fld id="{45EE7B71-38F3-4C92-B457-46AF3C2317AB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5589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3- </a:t>
            </a:r>
            <a:fld id="{12A10391-F2E5-4800-B892-07D1DF2CCC8B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5530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7" name="Group 45"/>
          <p:cNvGrpSpPr>
            <a:grpSpLocks/>
          </p:cNvGrpSpPr>
          <p:nvPr userDrawn="1"/>
        </p:nvGrpSpPr>
        <p:grpSpPr bwMode="auto">
          <a:xfrm>
            <a:off x="8936038" y="1449388"/>
            <a:ext cx="207962" cy="5408612"/>
            <a:chOff x="5606" y="889"/>
            <a:chExt cx="154" cy="3431"/>
          </a:xfrm>
        </p:grpSpPr>
        <p:sp>
          <p:nvSpPr>
            <p:cNvPr id="3110" name="Rectangle 38"/>
            <p:cNvSpPr>
              <a:spLocks noChangeArrowheads="1"/>
            </p:cNvSpPr>
            <p:nvPr userDrawn="1"/>
          </p:nvSpPr>
          <p:spPr bwMode="gray">
            <a:xfrm flipH="1">
              <a:off x="5685" y="889"/>
              <a:ext cx="75" cy="3431"/>
            </a:xfrm>
            <a:prstGeom prst="rect">
              <a:avLst/>
            </a:prstGeom>
            <a:solidFill>
              <a:srgbClr val="6772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3200">
                <a:latin typeface="Tahoma" panose="020B0604030504040204" pitchFamily="34" charset="0"/>
              </a:endParaRPr>
            </a:p>
          </p:txBody>
        </p:sp>
        <p:grpSp>
          <p:nvGrpSpPr>
            <p:cNvPr id="3116" name="Group 44"/>
            <p:cNvGrpSpPr>
              <a:grpSpLocks/>
            </p:cNvGrpSpPr>
            <p:nvPr userDrawn="1"/>
          </p:nvGrpSpPr>
          <p:grpSpPr bwMode="auto">
            <a:xfrm>
              <a:off x="5606" y="889"/>
              <a:ext cx="106" cy="3431"/>
              <a:chOff x="5606" y="889"/>
              <a:chExt cx="106" cy="3431"/>
            </a:xfrm>
          </p:grpSpPr>
          <p:sp>
            <p:nvSpPr>
              <p:cNvPr id="3115" name="Rectangle 43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06" y="889"/>
                <a:ext cx="58" cy="34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kumimoji="1" lang="en-US" sz="3200">
                  <a:latin typeface="Tahoma" panose="020B0604030504040204" pitchFamily="34" charset="0"/>
                </a:endParaRPr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54" y="889"/>
                <a:ext cx="58" cy="343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kumimoji="1" lang="en-US" sz="320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3109" name="Rectangle 37"/>
          <p:cNvSpPr>
            <a:spLocks noChangeArrowheads="1"/>
          </p:cNvSpPr>
          <p:nvPr userDrawn="1"/>
        </p:nvSpPr>
        <p:spPr bwMode="gray">
          <a:xfrm rot="16200000">
            <a:off x="3845719" y="-3845719"/>
            <a:ext cx="1449388" cy="9140825"/>
          </a:xfrm>
          <a:prstGeom prst="rect">
            <a:avLst/>
          </a:prstGeom>
          <a:solidFill>
            <a:srgbClr val="677228">
              <a:alpha val="3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kumimoji="1" lang="en-US" sz="3200">
              <a:latin typeface="Tahoma" panose="020B0604030504040204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3213"/>
            <a:ext cx="7796213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990033"/>
                </a:solidFill>
              </a:defRPr>
            </a:lvl1pPr>
          </a:lstStyle>
          <a:p>
            <a:r>
              <a:rPr lang="en-US"/>
              <a:t>Slide 3- </a:t>
            </a:r>
            <a:fld id="{9E169C5C-C0DA-4A0A-B2C1-22C4FEFB40B3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2007 Ramez Elmasr and Shamkant B. Navathei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33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6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339E6B20-50B6-4C62-A2C6-0D20FB338FAC}" type="slidenum">
              <a:rPr lang="en-US"/>
              <a:pPr/>
              <a:t>1</a:t>
            </a:fld>
            <a:endParaRPr lang="en-CA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2683" name="Picture 11" descr="Elmasri_c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AB0F2013-B9C7-428A-9A69-3605E79A38E9}" type="slidenum">
              <a:rPr lang="en-US"/>
              <a:pPr/>
              <a:t>10</a:t>
            </a:fld>
            <a:endParaRPr lang="en-CA"/>
          </a:p>
        </p:txBody>
      </p:sp>
      <p:sp>
        <p:nvSpPr>
          <p:cNvPr id="82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Attributes (2)</a:t>
            </a:r>
          </a:p>
        </p:txBody>
      </p:sp>
      <p:sp>
        <p:nvSpPr>
          <p:cNvPr id="829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general, composite and multi-valued attributes may be nested arbitrarily to any number of levels, although this is rare.</a:t>
            </a:r>
          </a:p>
          <a:p>
            <a:pPr lvl="1"/>
            <a:r>
              <a:rPr lang="en-US"/>
              <a:t>For example, PreviousDegrees of a STUDENT is a composite multi-valued attribute denoted by {PreviousDegrees (College, Year, Degree, Field)}</a:t>
            </a:r>
          </a:p>
          <a:p>
            <a:pPr lvl="1"/>
            <a:r>
              <a:rPr lang="en-US"/>
              <a:t>Multiple PreviousDegrees values can exist</a:t>
            </a:r>
          </a:p>
          <a:p>
            <a:pPr lvl="1"/>
            <a:r>
              <a:rPr lang="en-US"/>
              <a:t>Each has four subcomponent attributes:</a:t>
            </a:r>
          </a:p>
          <a:p>
            <a:pPr lvl="2"/>
            <a:r>
              <a:rPr lang="en-US"/>
              <a:t>College, Year, Degree, Field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F46693FE-6B07-404B-B368-9D49CA8E7849}" type="slidenum">
              <a:rPr lang="en-US"/>
              <a:pPr/>
              <a:t>11</a:t>
            </a:fld>
            <a:endParaRPr lang="en-CA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composite attribute</a:t>
            </a:r>
          </a:p>
        </p:txBody>
      </p:sp>
      <p:pic>
        <p:nvPicPr>
          <p:cNvPr id="901124" name="Picture 4" descr="fig03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362200"/>
            <a:ext cx="8061325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2C327A48-3E3A-46AF-94DD-9EB85071A33F}" type="slidenum">
              <a:rPr lang="en-US"/>
              <a:pPr/>
              <a:t>12</a:t>
            </a:fld>
            <a:endParaRPr lang="en-CA"/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Entity Types and Key Attributes (1)</a:t>
            </a:r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Entities with the same basic attributes are grouped or typed into an entity type. </a:t>
            </a:r>
          </a:p>
          <a:p>
            <a:pPr lvl="1"/>
            <a:r>
              <a:rPr lang="en-US" sz="3000"/>
              <a:t>For example, the entity type EMPLOYEE and PROJECT.</a:t>
            </a:r>
          </a:p>
          <a:p>
            <a:r>
              <a:rPr lang="en-US" sz="3200"/>
              <a:t>An attribute of an entity type for which each entity must have a unique value is called a key attribute of the entity type. </a:t>
            </a:r>
          </a:p>
          <a:p>
            <a:pPr lvl="1"/>
            <a:r>
              <a:rPr lang="en-US" sz="3000"/>
              <a:t>For example, SSN of EMPLOYEE.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36A406CE-9754-4AC1-8BCD-432289769B18}" type="slidenum">
              <a:rPr lang="en-US"/>
              <a:pPr/>
              <a:t>13</a:t>
            </a:fld>
            <a:endParaRPr lang="en-CA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Entity Types and Key Attributes (2)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key attribute may be composite. </a:t>
            </a:r>
          </a:p>
          <a:p>
            <a:pPr lvl="1"/>
            <a:r>
              <a:rPr lang="en-US" sz="2800"/>
              <a:t>VehicleTagNumber is a key of the CAR entity type with components (Number, State).</a:t>
            </a:r>
          </a:p>
          <a:p>
            <a:r>
              <a:rPr lang="en-US"/>
              <a:t>An entity type may have more than one key. </a:t>
            </a:r>
          </a:p>
          <a:p>
            <a:pPr lvl="1"/>
            <a:r>
              <a:rPr lang="en-US" sz="2800"/>
              <a:t>The CAR entity type may have two keys:</a:t>
            </a:r>
          </a:p>
          <a:p>
            <a:pPr lvl="2"/>
            <a:r>
              <a:rPr lang="en-US"/>
              <a:t>VehicleIdentificationNumber (popularly called VIN)</a:t>
            </a:r>
          </a:p>
          <a:p>
            <a:pPr lvl="2"/>
            <a:r>
              <a:rPr lang="en-US"/>
              <a:t>VehicleTagNumber (Number, State), aka license plate number.</a:t>
            </a:r>
          </a:p>
          <a:p>
            <a:r>
              <a:rPr lang="en-US"/>
              <a:t>Each key is </a:t>
            </a:r>
            <a:r>
              <a:rPr lang="en-US" u="sng"/>
              <a:t>underlined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94016E4E-FB47-4EF8-AFE1-DAC695118E96}" type="slidenum">
              <a:rPr lang="en-US"/>
              <a:pPr/>
              <a:t>14</a:t>
            </a:fld>
            <a:endParaRPr lang="en-CA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Displaying an Entity type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ER diagrams, an entity type is displayed in a rectangular box</a:t>
            </a:r>
          </a:p>
          <a:p>
            <a:pPr>
              <a:lnSpc>
                <a:spcPct val="90000"/>
              </a:lnSpc>
            </a:pPr>
            <a:r>
              <a:rPr lang="en-US"/>
              <a:t>Attributes are displayed in ovals</a:t>
            </a:r>
          </a:p>
          <a:p>
            <a:pPr lvl="1">
              <a:lnSpc>
                <a:spcPct val="90000"/>
              </a:lnSpc>
            </a:pPr>
            <a:r>
              <a:rPr lang="en-US"/>
              <a:t>Each attribute is connected to its entity type</a:t>
            </a:r>
          </a:p>
          <a:p>
            <a:pPr lvl="1">
              <a:lnSpc>
                <a:spcPct val="90000"/>
              </a:lnSpc>
            </a:pPr>
            <a:r>
              <a:rPr lang="en-US"/>
              <a:t>Components of a composite attribute are connected to the oval representing the composite attribute</a:t>
            </a:r>
          </a:p>
          <a:p>
            <a:pPr lvl="1">
              <a:lnSpc>
                <a:spcPct val="90000"/>
              </a:lnSpc>
            </a:pPr>
            <a:r>
              <a:rPr lang="en-US"/>
              <a:t>Each key attribute is underlined</a:t>
            </a:r>
          </a:p>
          <a:p>
            <a:pPr lvl="1">
              <a:lnSpc>
                <a:spcPct val="90000"/>
              </a:lnSpc>
            </a:pPr>
            <a:r>
              <a:rPr lang="en-US"/>
              <a:t>Multivalued attributes displayed in double ovals</a:t>
            </a:r>
          </a:p>
          <a:p>
            <a:pPr>
              <a:lnSpc>
                <a:spcPct val="90000"/>
              </a:lnSpc>
            </a:pPr>
            <a:r>
              <a:rPr lang="en-US"/>
              <a:t>See CAR example on next slide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0FA8F351-A9FA-4B2D-903E-98869E9C7EF5}" type="slidenum">
              <a:rPr lang="en-US"/>
              <a:pPr/>
              <a:t>15</a:t>
            </a:fld>
            <a:endParaRPr lang="en-CA"/>
          </a:p>
        </p:txBody>
      </p:sp>
      <p:sp>
        <p:nvSpPr>
          <p:cNvPr id="913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Entity Type CAR with two keys and a corresponding Entity Set</a:t>
            </a:r>
          </a:p>
        </p:txBody>
      </p:sp>
      <p:pic>
        <p:nvPicPr>
          <p:cNvPr id="913412" name="Picture 1028" descr="fig0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10400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CF4DC881-59C2-4894-99BA-E2FC3EB7BAD4}" type="slidenum">
              <a:rPr lang="en-US"/>
              <a:pPr/>
              <a:t>16</a:t>
            </a:fld>
            <a:endParaRPr lang="en-CA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Entity Set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entity type will have a collection of entities stored in the database</a:t>
            </a:r>
          </a:p>
          <a:p>
            <a:pPr lvl="1"/>
            <a:r>
              <a:rPr lang="en-US"/>
              <a:t>Called the </a:t>
            </a:r>
            <a:r>
              <a:rPr lang="en-US" b="1"/>
              <a:t>entity set</a:t>
            </a:r>
          </a:p>
          <a:p>
            <a:r>
              <a:rPr lang="en-US"/>
              <a:t>Previous slide shows three CAR entity instances in the entity set for CAR</a:t>
            </a:r>
          </a:p>
          <a:p>
            <a:r>
              <a:rPr lang="en-US"/>
              <a:t>Same name (CAR) used to refer to both the entity type and the entity set</a:t>
            </a:r>
          </a:p>
          <a:p>
            <a:r>
              <a:rPr lang="en-US"/>
              <a:t>Entity set is the current </a:t>
            </a:r>
            <a:r>
              <a:rPr lang="en-US" i="1"/>
              <a:t>state</a:t>
            </a:r>
            <a:r>
              <a:rPr lang="en-US"/>
              <a:t> of the entities of that type that are stored in the database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AFB2EFF4-AE69-4FD1-84B0-FA07A0C03303}" type="slidenum">
              <a:rPr lang="en-US"/>
              <a:pPr/>
              <a:t>17</a:t>
            </a:fld>
            <a:endParaRPr lang="en-CA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Design of Entity Types for the </a:t>
            </a:r>
            <a:r>
              <a:rPr lang="en-US" sz="2400"/>
              <a:t>COMPANY </a:t>
            </a:r>
            <a:r>
              <a:rPr lang="en-US"/>
              <a:t>Database Schema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Based on the requirements, we can identify four initial entity types in the COMPANY database:</a:t>
            </a:r>
          </a:p>
          <a:p>
            <a:pPr lvl="1"/>
            <a:r>
              <a:rPr lang="en-US"/>
              <a:t>DEPARTMENT</a:t>
            </a:r>
          </a:p>
          <a:p>
            <a:pPr lvl="1"/>
            <a:r>
              <a:rPr lang="en-US"/>
              <a:t>PROJECT</a:t>
            </a:r>
          </a:p>
          <a:p>
            <a:pPr lvl="1"/>
            <a:r>
              <a:rPr lang="en-US"/>
              <a:t>EMPLOYEE</a:t>
            </a:r>
          </a:p>
          <a:p>
            <a:pPr lvl="1"/>
            <a:r>
              <a:rPr lang="en-US"/>
              <a:t>DEPENDENT</a:t>
            </a:r>
          </a:p>
          <a:p>
            <a:r>
              <a:rPr lang="en-US"/>
              <a:t>Their initial design is shown on the following slide</a:t>
            </a:r>
          </a:p>
          <a:p>
            <a:r>
              <a:rPr lang="en-US"/>
              <a:t>The initial attributes shown are derived from the requirements description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CB44AA12-0E76-427D-ABD6-62E964369EB0}" type="slidenum">
              <a:rPr lang="en-US"/>
              <a:pPr/>
              <a:t>18</a:t>
            </a:fld>
            <a:endParaRPr lang="en-CA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Design of Entity Types:</a:t>
            </a:r>
            <a:br>
              <a:rPr lang="en-US"/>
            </a:br>
            <a:r>
              <a:rPr lang="en-US" sz="2400"/>
              <a:t>EMPLOYEE, DEPARTMENT, PROJECT, DEPENDENT</a:t>
            </a:r>
          </a:p>
        </p:txBody>
      </p:sp>
      <p:pic>
        <p:nvPicPr>
          <p:cNvPr id="916484" name="Picture 4" descr="fig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59338" cy="4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968A1947-B4BE-4EDF-A815-03CDB18E7C76}" type="slidenum">
              <a:rPr lang="en-US"/>
              <a:pPr/>
              <a:t>19</a:t>
            </a:fld>
            <a:endParaRPr lang="en-CA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Refining the initial design by introducing </a:t>
            </a:r>
            <a:r>
              <a:rPr lang="en-US" sz="3200" b="1"/>
              <a:t>relationships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initial design is typically not complete</a:t>
            </a:r>
          </a:p>
          <a:p>
            <a:r>
              <a:rPr lang="en-US"/>
              <a:t>Some aspects in the requirements will be represented as </a:t>
            </a:r>
            <a:r>
              <a:rPr lang="en-US" b="1"/>
              <a:t>relationships</a:t>
            </a:r>
            <a:endParaRPr lang="en-US"/>
          </a:p>
          <a:p>
            <a:r>
              <a:rPr lang="en-US"/>
              <a:t>ER model has three main concepts:</a:t>
            </a:r>
          </a:p>
          <a:p>
            <a:pPr lvl="1"/>
            <a:r>
              <a:rPr lang="en-US"/>
              <a:t>Entities (and their entity types and entity sets)</a:t>
            </a:r>
          </a:p>
          <a:p>
            <a:pPr lvl="1"/>
            <a:r>
              <a:rPr lang="en-US"/>
              <a:t>Attributes (simple, composite, multivalued)</a:t>
            </a:r>
          </a:p>
          <a:p>
            <a:pPr lvl="1"/>
            <a:r>
              <a:rPr lang="en-US"/>
              <a:t>Relationships (and their relationship types and relationship sets)</a:t>
            </a:r>
          </a:p>
          <a:p>
            <a:r>
              <a:rPr lang="en-US"/>
              <a:t>We introduce relationship concepts next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2007 Ramez Elmasri and Shamkant B. Navathe</a:t>
            </a:r>
          </a:p>
        </p:txBody>
      </p:sp>
      <p:sp>
        <p:nvSpPr>
          <p:cNvPr id="573442" name="Rectangle 2" descr="Pink tissue paper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3</a:t>
            </a:r>
          </a:p>
        </p:txBody>
      </p:sp>
      <p:sp>
        <p:nvSpPr>
          <p:cNvPr id="573443" name="Rectangle 3" descr="Pink tissue paper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Data Modeling Using the Entity-Relationship (ER)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CF9C6758-1F2C-4BB7-A07E-6A2AA541906F}" type="slidenum">
              <a:rPr lang="en-US"/>
              <a:pPr/>
              <a:t>20</a:t>
            </a:fld>
            <a:endParaRPr lang="en-CA"/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Relationships and Relationship Types (1)</a:t>
            </a:r>
          </a:p>
        </p:txBody>
      </p:sp>
      <p:sp>
        <p:nvSpPr>
          <p:cNvPr id="839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</a:t>
            </a:r>
            <a:r>
              <a:rPr lang="en-US" sz="2400" b="1"/>
              <a:t>relationship</a:t>
            </a:r>
            <a:r>
              <a:rPr lang="en-US" sz="2400"/>
              <a:t> relates two or more distinct entities with a specific meaning.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For example, EMPLOYEE John Smith </a:t>
            </a:r>
            <a:r>
              <a:rPr lang="en-US" sz="2100" i="1"/>
              <a:t>works on</a:t>
            </a:r>
            <a:r>
              <a:rPr lang="en-US" sz="2100"/>
              <a:t> the ProductX PROJECT, or EMPLOYEE Franklin Wong </a:t>
            </a:r>
            <a:r>
              <a:rPr lang="en-US" sz="2100" i="1"/>
              <a:t>manages</a:t>
            </a:r>
            <a:r>
              <a:rPr lang="en-US" sz="2100"/>
              <a:t> the Research DEPARTMENT.</a:t>
            </a:r>
          </a:p>
          <a:p>
            <a:pPr>
              <a:lnSpc>
                <a:spcPct val="80000"/>
              </a:lnSpc>
            </a:pPr>
            <a:r>
              <a:rPr lang="en-US" sz="2400"/>
              <a:t>Relationships of the same type are grouped or typed into a </a:t>
            </a:r>
            <a:r>
              <a:rPr lang="en-US" sz="2400" b="1"/>
              <a:t>relationship type</a:t>
            </a:r>
            <a:r>
              <a:rPr lang="en-US" sz="2400"/>
              <a:t>.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For example, the WORKS_ON relationship type in which EMPLOYEEs and PROJECTs participate, or the MANAGES relationship type in which EMPLOYEEs and DEPARTMENTs participate.</a:t>
            </a:r>
          </a:p>
          <a:p>
            <a:pPr>
              <a:lnSpc>
                <a:spcPct val="80000"/>
              </a:lnSpc>
            </a:pPr>
            <a:r>
              <a:rPr lang="en-US" sz="2400"/>
              <a:t>The degree of a relationship type is the number of participating entity types. 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Both MANAGES and WORKS_ON are </a:t>
            </a:r>
            <a:r>
              <a:rPr lang="en-US" sz="2100" i="1"/>
              <a:t>binary</a:t>
            </a:r>
            <a:r>
              <a:rPr lang="en-US" sz="2100"/>
              <a:t> relationships.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2775FF91-6636-41E0-984E-E7CBA28C8317}" type="slidenum">
              <a:rPr lang="en-US"/>
              <a:pPr/>
              <a:t>21</a:t>
            </a:fld>
            <a:endParaRPr lang="en-CA"/>
          </a:p>
        </p:txBody>
      </p:sp>
      <p:sp>
        <p:nvSpPr>
          <p:cNvPr id="841743" name="Rectangle 15"/>
          <p:cNvSpPr>
            <a:spLocks noGrp="1" noChangeArrowheads="1"/>
          </p:cNvSpPr>
          <p:nvPr>
            <p:ph type="title"/>
          </p:nvPr>
        </p:nvSpPr>
        <p:spPr>
          <a:xfrm>
            <a:off x="152400" y="290513"/>
            <a:ext cx="8763000" cy="7762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/>
              <a:t>Relationship instances of the WORKS_FOR N:1 relationship between EMPLOYEE and DEPARTMENT</a:t>
            </a:r>
          </a:p>
        </p:txBody>
      </p:sp>
      <p:pic>
        <p:nvPicPr>
          <p:cNvPr id="841759" name="Picture 31" descr="fig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8138"/>
            <a:ext cx="7924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1568F7D9-752D-4D59-BB5E-8A0DD6DB8FE0}" type="slidenum">
              <a:rPr lang="en-US"/>
              <a:pPr/>
              <a:t>22</a:t>
            </a:fld>
            <a:endParaRPr lang="en-CA"/>
          </a:p>
        </p:txBody>
      </p:sp>
      <p:sp>
        <p:nvSpPr>
          <p:cNvPr id="843796" name="Rectangle 20"/>
          <p:cNvSpPr>
            <a:spLocks noGrp="1" noChangeArrowheads="1"/>
          </p:cNvSpPr>
          <p:nvPr>
            <p:ph type="title"/>
          </p:nvPr>
        </p:nvSpPr>
        <p:spPr>
          <a:xfrm>
            <a:off x="296863" y="85725"/>
            <a:ext cx="84963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/>
              <a:t>Relationship instances of the M:N  WORKS_ON relationship between EMPLOYEE and PROJECT</a:t>
            </a:r>
          </a:p>
        </p:txBody>
      </p:sp>
      <p:sp>
        <p:nvSpPr>
          <p:cNvPr id="843797" name="Text Box 21"/>
          <p:cNvSpPr txBox="1">
            <a:spLocks noChangeArrowheads="1"/>
          </p:cNvSpPr>
          <p:nvPr/>
        </p:nvSpPr>
        <p:spPr bwMode="auto">
          <a:xfrm>
            <a:off x="685800" y="1822450"/>
            <a:ext cx="809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43814" name="Picture 38" descr="fig0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644650"/>
            <a:ext cx="6948487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B6CDA011-61CD-4419-A899-186FEDBC4A13}" type="slidenum">
              <a:rPr lang="en-US"/>
              <a:pPr/>
              <a:t>23</a:t>
            </a:fld>
            <a:endParaRPr lang="en-CA"/>
          </a:p>
        </p:txBody>
      </p:sp>
      <p:sp>
        <p:nvSpPr>
          <p:cNvPr id="918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Relationship type vs. relationship set (1)</a:t>
            </a:r>
          </a:p>
        </p:txBody>
      </p:sp>
      <p:sp>
        <p:nvSpPr>
          <p:cNvPr id="91853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Relationship Type:</a:t>
            </a:r>
          </a:p>
          <a:p>
            <a:pPr lvl="1"/>
            <a:r>
              <a:rPr lang="en-US"/>
              <a:t>Is the schema description of a relationship</a:t>
            </a:r>
          </a:p>
          <a:p>
            <a:pPr lvl="1"/>
            <a:r>
              <a:rPr lang="en-US"/>
              <a:t>Identifies the relationship name and the participating entity types</a:t>
            </a:r>
          </a:p>
          <a:p>
            <a:pPr lvl="1"/>
            <a:r>
              <a:rPr lang="en-US"/>
              <a:t>Also identifies certain relationship constraints</a:t>
            </a:r>
          </a:p>
          <a:p>
            <a:r>
              <a:rPr lang="en-US"/>
              <a:t>Relationship Set:</a:t>
            </a:r>
          </a:p>
          <a:p>
            <a:pPr lvl="1"/>
            <a:r>
              <a:rPr lang="en-US"/>
              <a:t>The current set of relationship instances represented in the database</a:t>
            </a:r>
          </a:p>
          <a:p>
            <a:pPr lvl="1"/>
            <a:r>
              <a:rPr lang="en-US"/>
              <a:t>The current </a:t>
            </a:r>
            <a:r>
              <a:rPr lang="en-US" i="1"/>
              <a:t>state</a:t>
            </a:r>
            <a:r>
              <a:rPr lang="en-US"/>
              <a:t> of a relationship type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BB534BA7-85C0-44AA-BDF5-1EC14CD6AF03}" type="slidenum">
              <a:rPr lang="en-US"/>
              <a:pPr/>
              <a:t>24</a:t>
            </a:fld>
            <a:endParaRPr lang="en-CA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Relationship type vs. relationship set (2)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Previous figures displayed the relationship sets</a:t>
            </a:r>
          </a:p>
          <a:p>
            <a:r>
              <a:rPr lang="en-US"/>
              <a:t>Each instance in the set relates individual participating entities – one from each participating entity type</a:t>
            </a:r>
          </a:p>
          <a:p>
            <a:r>
              <a:rPr lang="en-US"/>
              <a:t>In ER diagrams, we represent the </a:t>
            </a:r>
            <a:r>
              <a:rPr lang="en-US" i="1"/>
              <a:t>relationship type </a:t>
            </a:r>
            <a:r>
              <a:rPr lang="en-US"/>
              <a:t>as follows:</a:t>
            </a:r>
          </a:p>
          <a:p>
            <a:pPr lvl="1"/>
            <a:r>
              <a:rPr lang="en-US"/>
              <a:t>Diamond-shaped box is used to display a relationship type</a:t>
            </a:r>
          </a:p>
          <a:p>
            <a:pPr lvl="1"/>
            <a:r>
              <a:rPr lang="en-US"/>
              <a:t>Connected to the participating entity types via straight lines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5FAF882E-DE0B-4279-8BEB-25AF803C15A6}" type="slidenum">
              <a:rPr lang="en-US"/>
              <a:pPr/>
              <a:t>25</a:t>
            </a:fld>
            <a:endParaRPr lang="en-CA"/>
          </a:p>
        </p:txBody>
      </p:sp>
      <p:sp>
        <p:nvSpPr>
          <p:cNvPr id="922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Refining the COMPANY database schema by introducing relationships</a:t>
            </a:r>
          </a:p>
        </p:txBody>
      </p:sp>
      <p:sp>
        <p:nvSpPr>
          <p:cNvPr id="9226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By examining the requirements, six relationship types are identified</a:t>
            </a:r>
          </a:p>
          <a:p>
            <a:r>
              <a:rPr lang="en-US" sz="2400"/>
              <a:t>All are </a:t>
            </a:r>
            <a:r>
              <a:rPr lang="en-US" sz="2400" i="1"/>
              <a:t>binary</a:t>
            </a:r>
            <a:r>
              <a:rPr lang="en-US" sz="2400"/>
              <a:t> relationships( degree 2)</a:t>
            </a:r>
          </a:p>
          <a:p>
            <a:r>
              <a:rPr lang="en-US" sz="2400"/>
              <a:t>Listed below with their participating entity types:</a:t>
            </a:r>
          </a:p>
          <a:p>
            <a:pPr lvl="1"/>
            <a:r>
              <a:rPr lang="en-US" sz="2200"/>
              <a:t>WORKS_FOR (between EMPLOYEE, DEPARTMENT)</a:t>
            </a:r>
          </a:p>
          <a:p>
            <a:pPr lvl="1"/>
            <a:r>
              <a:rPr lang="en-US" sz="2200"/>
              <a:t>MANAGES (also between EMPLOYEE, DEPARTMENT)</a:t>
            </a:r>
          </a:p>
          <a:p>
            <a:pPr lvl="1"/>
            <a:r>
              <a:rPr lang="en-US" sz="2200"/>
              <a:t>CONTROLS (between DEPARTMENT, PROJECT)</a:t>
            </a:r>
          </a:p>
          <a:p>
            <a:pPr lvl="1"/>
            <a:r>
              <a:rPr lang="en-US" sz="2200"/>
              <a:t>WORKS_ON (between EMPLOYEE, PROJECT)</a:t>
            </a:r>
          </a:p>
          <a:p>
            <a:pPr lvl="1"/>
            <a:r>
              <a:rPr lang="en-US" sz="2200"/>
              <a:t>SUPERVISION (between EMPLOYEE (as subordinate), EMPLOYEE (as supervisor))</a:t>
            </a:r>
          </a:p>
          <a:p>
            <a:pPr lvl="1"/>
            <a:r>
              <a:rPr lang="en-US" sz="2200"/>
              <a:t>DEPENDENTS_OF (between EMPLOYEE, DEPENDENT)</a:t>
            </a:r>
          </a:p>
          <a:p>
            <a:pPr lvl="1"/>
            <a:endParaRPr lang="en-US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077C4AD3-99D8-49CB-AF2C-E5252F028D1E}" type="slidenum">
              <a:rPr lang="en-US"/>
              <a:pPr/>
              <a:t>26</a:t>
            </a:fld>
            <a:endParaRPr lang="en-CA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15900"/>
            <a:ext cx="7940675" cy="7683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/>
              <a:t>ER DIAGRAM – Relationship Types are:</a:t>
            </a:r>
            <a:br>
              <a:rPr lang="en-US" sz="3200"/>
            </a:br>
            <a:r>
              <a:rPr lang="en-US" sz="1400" b="1"/>
              <a:t>WORKS_FOR, MANAGES, WORKS_ON, CONTROLS, SUPERVISION, DEPENDENTS_OF</a:t>
            </a:r>
          </a:p>
        </p:txBody>
      </p:sp>
      <p:pic>
        <p:nvPicPr>
          <p:cNvPr id="920580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65275"/>
            <a:ext cx="5181600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27C0BD91-9DAD-4C7B-99F0-390E8238E95D}" type="slidenum">
              <a:rPr lang="en-US"/>
              <a:pPr/>
              <a:t>27</a:t>
            </a:fld>
            <a:endParaRPr lang="en-CA"/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on Relationship Types</a:t>
            </a:r>
          </a:p>
        </p:txBody>
      </p:sp>
      <p:sp>
        <p:nvSpPr>
          <p:cNvPr id="845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In the refined design, some attributes from the initial entity types are refined into relationships:</a:t>
            </a:r>
          </a:p>
          <a:p>
            <a:pPr lvl="1"/>
            <a:r>
              <a:rPr lang="en-US" sz="2200"/>
              <a:t>Manager of DEPARTMENT -&gt; MANAGES</a:t>
            </a:r>
          </a:p>
          <a:p>
            <a:pPr lvl="1"/>
            <a:r>
              <a:rPr lang="en-US" sz="2200"/>
              <a:t>Works_on of EMPLOYEE -&gt; WORKS_ON</a:t>
            </a:r>
          </a:p>
          <a:p>
            <a:pPr lvl="1"/>
            <a:r>
              <a:rPr lang="en-US" sz="2200"/>
              <a:t>Department of EMPLOYEE -&gt; WORKS_FOR</a:t>
            </a:r>
          </a:p>
          <a:p>
            <a:pPr lvl="1"/>
            <a:r>
              <a:rPr lang="en-US" sz="2200"/>
              <a:t>etc</a:t>
            </a:r>
          </a:p>
          <a:p>
            <a:r>
              <a:rPr lang="en-US" sz="2400"/>
              <a:t>In general, more than one relationship type can exist between the same participating entity types </a:t>
            </a:r>
          </a:p>
          <a:p>
            <a:pPr lvl="1"/>
            <a:r>
              <a:rPr lang="en-US" sz="2200"/>
              <a:t>MANAGES and WORKS_FOR are distinct relationship types between EMPLOYEE and DEPARTMENT</a:t>
            </a:r>
          </a:p>
          <a:p>
            <a:pPr lvl="1"/>
            <a:r>
              <a:rPr lang="en-US" sz="2200"/>
              <a:t>Different meanings and different relationship instances.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FDC42D6E-9894-484F-9774-96BC2E5D8B7C}" type="slidenum">
              <a:rPr lang="en-US"/>
              <a:pPr/>
              <a:t>28</a:t>
            </a:fld>
            <a:endParaRPr lang="en-CA"/>
          </a:p>
        </p:txBody>
      </p:sp>
      <p:sp>
        <p:nvSpPr>
          <p:cNvPr id="84992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Relationship Type</a:t>
            </a:r>
          </a:p>
        </p:txBody>
      </p:sp>
      <p:sp>
        <p:nvSpPr>
          <p:cNvPr id="849925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An relationship type whose with the same participating entity type in </a:t>
            </a:r>
            <a:r>
              <a:rPr lang="en-US" sz="2400" b="1"/>
              <a:t>distinct roles</a:t>
            </a:r>
          </a:p>
          <a:p>
            <a:r>
              <a:rPr lang="en-US" sz="2400"/>
              <a:t>Example: the SUPERVISION relationship</a:t>
            </a:r>
          </a:p>
          <a:p>
            <a:r>
              <a:rPr lang="en-US" sz="2400"/>
              <a:t>EMPLOYEE participates twice in two distinct roles:</a:t>
            </a:r>
          </a:p>
          <a:p>
            <a:pPr lvl="1"/>
            <a:r>
              <a:rPr lang="en-US" sz="2200"/>
              <a:t>supervisor (or boss) role</a:t>
            </a:r>
          </a:p>
          <a:p>
            <a:pPr lvl="1"/>
            <a:r>
              <a:rPr lang="en-US" sz="2200"/>
              <a:t>supervisee (or subordinate) role</a:t>
            </a:r>
          </a:p>
          <a:p>
            <a:r>
              <a:rPr lang="en-US" sz="2400"/>
              <a:t>Each relationship instance relates two distinct EMPLOYEE entities:</a:t>
            </a:r>
          </a:p>
          <a:p>
            <a:pPr lvl="1"/>
            <a:r>
              <a:rPr lang="en-US" sz="2200"/>
              <a:t>One employee in </a:t>
            </a:r>
            <a:r>
              <a:rPr lang="en-US" sz="2200" i="1"/>
              <a:t>supervisor</a:t>
            </a:r>
            <a:r>
              <a:rPr lang="en-US" sz="2200"/>
              <a:t> role</a:t>
            </a:r>
          </a:p>
          <a:p>
            <a:pPr lvl="1"/>
            <a:r>
              <a:rPr lang="en-US" sz="2200"/>
              <a:t>One employee in </a:t>
            </a:r>
            <a:r>
              <a:rPr lang="en-US" sz="2200" i="1"/>
              <a:t>supervisee</a:t>
            </a:r>
            <a:r>
              <a:rPr lang="en-US" sz="2200"/>
              <a:t> role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D3064308-21DD-4548-A022-90B9B1380E5C}" type="slidenum">
              <a:rPr lang="en-US"/>
              <a:pPr/>
              <a:t>29</a:t>
            </a:fld>
            <a:endParaRPr lang="en-CA"/>
          </a:p>
        </p:txBody>
      </p:sp>
      <p:sp>
        <p:nvSpPr>
          <p:cNvPr id="9236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Entity Types</a:t>
            </a:r>
          </a:p>
        </p:txBody>
      </p:sp>
      <p:sp>
        <p:nvSpPr>
          <p:cNvPr id="9236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An entity that does not have a key attribute</a:t>
            </a:r>
          </a:p>
          <a:p>
            <a:pPr>
              <a:lnSpc>
                <a:spcPct val="90000"/>
              </a:lnSpc>
            </a:pPr>
            <a:r>
              <a:rPr lang="en-US" sz="2000"/>
              <a:t>A weak entity must participate in an identifying relationship type with an owner or identifying entity type</a:t>
            </a:r>
          </a:p>
          <a:p>
            <a:pPr>
              <a:lnSpc>
                <a:spcPct val="90000"/>
              </a:lnSpc>
            </a:pPr>
            <a:r>
              <a:rPr lang="en-US" sz="2000"/>
              <a:t>Entities are identified by the combination of: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partial key of the weak entity type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particular entity they are related to in the identifying entity type</a:t>
            </a:r>
          </a:p>
          <a:p>
            <a:pPr>
              <a:lnSpc>
                <a:spcPct val="90000"/>
              </a:lnSpc>
            </a:pPr>
            <a:r>
              <a:rPr lang="en-US" sz="2000" b="1"/>
              <a:t>Example: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DEPENDENT entity is identified by the dependent’s first name, </a:t>
            </a:r>
            <a:r>
              <a:rPr lang="en-US" sz="2000" i="1"/>
              <a:t>and</a:t>
            </a:r>
            <a:r>
              <a:rPr lang="en-US" sz="2000"/>
              <a:t> the specific EMPLOYEE with whom the dependent is related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Name of DEPENDENT is the </a:t>
            </a:r>
            <a:r>
              <a:rPr lang="en-US" sz="2000" i="1"/>
              <a:t>partial key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DEPENDENT is a </a:t>
            </a:r>
            <a:r>
              <a:rPr lang="en-US" sz="2000" i="1"/>
              <a:t>weak entity type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EMPLOYEE is its identifying entity type via the identifying relationship type DEPENDENT_OF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D154D16D-1500-4CA2-A8D5-08FA35215228}" type="slidenum">
              <a:rPr lang="en-US"/>
              <a:pPr/>
              <a:t>3</a:t>
            </a:fld>
            <a:endParaRPr lang="en-CA"/>
          </a:p>
        </p:txBody>
      </p:sp>
      <p:sp>
        <p:nvSpPr>
          <p:cNvPr id="81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Outline</a:t>
            </a:r>
          </a:p>
        </p:txBody>
      </p:sp>
      <p:sp>
        <p:nvSpPr>
          <p:cNvPr id="819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Overview of Database Design Process</a:t>
            </a:r>
          </a:p>
          <a:p>
            <a:pPr>
              <a:lnSpc>
                <a:spcPct val="90000"/>
              </a:lnSpc>
            </a:pPr>
            <a:r>
              <a:rPr lang="en-US" sz="2400"/>
              <a:t>Example Database Application (COMPANY)</a:t>
            </a:r>
          </a:p>
          <a:p>
            <a:pPr>
              <a:lnSpc>
                <a:spcPct val="90000"/>
              </a:lnSpc>
            </a:pPr>
            <a:r>
              <a:rPr lang="en-US" sz="2400"/>
              <a:t>ER Model Concepts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Entities and Attributes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Entity Types, Value Sets, and Key Attributes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Relationships and Relationship Types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Weak Entity Types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Roles and Attributes in Relationship Types</a:t>
            </a:r>
          </a:p>
          <a:p>
            <a:pPr>
              <a:lnSpc>
                <a:spcPct val="90000"/>
              </a:lnSpc>
            </a:pPr>
            <a:r>
              <a:rPr lang="en-US" sz="2400"/>
              <a:t>ER Diagrams - Notation</a:t>
            </a:r>
          </a:p>
          <a:p>
            <a:pPr>
              <a:lnSpc>
                <a:spcPct val="90000"/>
              </a:lnSpc>
            </a:pPr>
            <a:r>
              <a:rPr lang="en-US" sz="2400"/>
              <a:t>ER Diagram for COMPANY Schema</a:t>
            </a:r>
          </a:p>
          <a:p>
            <a:pPr>
              <a:lnSpc>
                <a:spcPct val="90000"/>
              </a:lnSpc>
            </a:pPr>
            <a:r>
              <a:rPr lang="en-US" sz="2400"/>
              <a:t>Alternative Notations – UML class diagrams, others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07161A19-019B-4DBD-9867-52F12308CC73}" type="slidenum">
              <a:rPr lang="en-US"/>
              <a:pPr/>
              <a:t>30</a:t>
            </a:fld>
            <a:endParaRPr lang="en-CA"/>
          </a:p>
        </p:txBody>
      </p:sp>
      <p:sp>
        <p:nvSpPr>
          <p:cNvPr id="85402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 on Relationships</a:t>
            </a:r>
          </a:p>
        </p:txBody>
      </p:sp>
      <p:sp>
        <p:nvSpPr>
          <p:cNvPr id="85402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Constraints on Relationship Types</a:t>
            </a:r>
          </a:p>
          <a:p>
            <a:pPr lvl="1"/>
            <a:r>
              <a:rPr lang="en-US" sz="2200"/>
              <a:t>(Also known as ratio constraints)</a:t>
            </a:r>
          </a:p>
          <a:p>
            <a:pPr lvl="1"/>
            <a:r>
              <a:rPr lang="en-US" sz="2200"/>
              <a:t>Cardinality Ratio (specifies </a:t>
            </a:r>
            <a:r>
              <a:rPr lang="en-US" sz="2200" i="1"/>
              <a:t>maximum</a:t>
            </a:r>
            <a:r>
              <a:rPr lang="en-US" sz="2200"/>
              <a:t> participation) </a:t>
            </a:r>
          </a:p>
          <a:p>
            <a:pPr lvl="2"/>
            <a:r>
              <a:rPr lang="en-US" sz="2000"/>
              <a:t>One-to-one (1:1)</a:t>
            </a:r>
          </a:p>
          <a:p>
            <a:pPr lvl="2"/>
            <a:r>
              <a:rPr lang="en-US" sz="2000"/>
              <a:t>One-to-many (1:N) or Many-to-one (N:1)</a:t>
            </a:r>
          </a:p>
          <a:p>
            <a:pPr lvl="2"/>
            <a:r>
              <a:rPr lang="en-US" sz="2000"/>
              <a:t>Many-to-many (M:N)</a:t>
            </a:r>
          </a:p>
          <a:p>
            <a:pPr lvl="1"/>
            <a:r>
              <a:rPr lang="en-US" sz="2200"/>
              <a:t>Existence Dependency Constraint (specifies </a:t>
            </a:r>
            <a:r>
              <a:rPr lang="en-US" sz="2200" i="1"/>
              <a:t>minimum</a:t>
            </a:r>
            <a:r>
              <a:rPr lang="en-US" sz="2200"/>
              <a:t> participation) (also called participation constraint)</a:t>
            </a:r>
          </a:p>
          <a:p>
            <a:pPr lvl="2"/>
            <a:r>
              <a:rPr lang="en-US" sz="2000"/>
              <a:t>zero (optional participation, not existence-dependent)</a:t>
            </a:r>
          </a:p>
          <a:p>
            <a:pPr lvl="2"/>
            <a:r>
              <a:rPr lang="en-US" sz="2000"/>
              <a:t>one or more (mandatory participation, existence-dependent)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DA87F6A9-CBBE-4613-89DE-4C75AD07633F}" type="slidenum">
              <a:rPr lang="en-US"/>
              <a:pPr/>
              <a:t>31</a:t>
            </a:fld>
            <a:endParaRPr lang="en-CA"/>
          </a:p>
        </p:txBody>
      </p:sp>
      <p:sp>
        <p:nvSpPr>
          <p:cNvPr id="856079" name="Rectangle 1039"/>
          <p:cNvSpPr>
            <a:spLocks noGrp="1" noChangeArrowheads="1"/>
          </p:cNvSpPr>
          <p:nvPr>
            <p:ph type="title"/>
          </p:nvPr>
        </p:nvSpPr>
        <p:spPr>
          <a:xfrm>
            <a:off x="228600" y="325438"/>
            <a:ext cx="8418513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Many-to-one (N:1) Relationship</a:t>
            </a:r>
          </a:p>
        </p:txBody>
      </p:sp>
      <p:pic>
        <p:nvPicPr>
          <p:cNvPr id="856094" name="Picture 1054" descr="fig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2275"/>
            <a:ext cx="777240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7AC0D739-55B5-4C01-9F38-EF0B754E8CEB}" type="slidenum">
              <a:rPr lang="en-US"/>
              <a:pPr/>
              <a:t>32</a:t>
            </a:fld>
            <a:endParaRPr lang="en-CA"/>
          </a:p>
        </p:txBody>
      </p:sp>
      <p:sp>
        <p:nvSpPr>
          <p:cNvPr id="858132" name="Rectangle 1044"/>
          <p:cNvSpPr>
            <a:spLocks noGrp="1" noChangeArrowheads="1"/>
          </p:cNvSpPr>
          <p:nvPr>
            <p:ph type="title"/>
          </p:nvPr>
        </p:nvSpPr>
        <p:spPr>
          <a:xfrm>
            <a:off x="296863" y="85725"/>
            <a:ext cx="84963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/>
              <a:t>Many-to-many (M:N) Relationship</a:t>
            </a:r>
          </a:p>
        </p:txBody>
      </p:sp>
      <p:pic>
        <p:nvPicPr>
          <p:cNvPr id="858150" name="Picture 1062" descr="fig0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81800" cy="4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90479DD9-FBE2-4240-B3A9-7A96980F794B}" type="slidenum">
              <a:rPr lang="en-US"/>
              <a:pPr/>
              <a:t>33</a:t>
            </a:fld>
            <a:endParaRPr lang="en-CA"/>
          </a:p>
        </p:txBody>
      </p:sp>
      <p:sp>
        <p:nvSpPr>
          <p:cNvPr id="86016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/>
              <a:t>Displaying a recursive relationship</a:t>
            </a:r>
          </a:p>
        </p:txBody>
      </p:sp>
      <p:sp>
        <p:nvSpPr>
          <p:cNvPr id="860165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In a recursive relationship type.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Both participations are same entity type in different roles.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For example, SUPERVISION relationships between EMPLOYEE (in role of supervisor or boss) and (another) EMPLOYEE (in role of subordinate or worker).</a:t>
            </a:r>
          </a:p>
          <a:p>
            <a:pPr>
              <a:lnSpc>
                <a:spcPct val="80000"/>
              </a:lnSpc>
            </a:pPr>
            <a:r>
              <a:rPr lang="en-US"/>
              <a:t>In following figure, first role participation labeled with 1 and second role participation labeled with 2.</a:t>
            </a:r>
          </a:p>
          <a:p>
            <a:pPr>
              <a:lnSpc>
                <a:spcPct val="80000"/>
              </a:lnSpc>
            </a:pPr>
            <a:r>
              <a:rPr lang="en-US"/>
              <a:t>In ER diagram, need to display role names to distinguish participations.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5011395A-ACB5-4E7F-B8F7-A5530AFDDCC5}" type="slidenum">
              <a:rPr lang="en-US"/>
              <a:pPr/>
              <a:t>34</a:t>
            </a:fld>
            <a:endParaRPr lang="en-CA"/>
          </a:p>
        </p:txBody>
      </p:sp>
      <p:sp>
        <p:nvSpPr>
          <p:cNvPr id="862221" name="Rectangle 1037"/>
          <p:cNvSpPr>
            <a:spLocks noGrp="1" noChangeArrowheads="1"/>
          </p:cNvSpPr>
          <p:nvPr>
            <p:ph type="title"/>
          </p:nvPr>
        </p:nvSpPr>
        <p:spPr>
          <a:xfrm>
            <a:off x="474663" y="-76200"/>
            <a:ext cx="8364537" cy="10525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 Recursive Relationship Supervision`</a:t>
            </a:r>
          </a:p>
        </p:txBody>
      </p:sp>
      <p:pic>
        <p:nvPicPr>
          <p:cNvPr id="862258" name="Picture 1074" descr="fig03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52600"/>
            <a:ext cx="7754937" cy="4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2C14C988-A663-452F-8532-A6E0A5903787}" type="slidenum">
              <a:rPr lang="en-US"/>
              <a:pPr/>
              <a:t>35</a:t>
            </a:fld>
            <a:endParaRPr lang="en-CA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15900"/>
            <a:ext cx="7940675" cy="7683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b="1"/>
              <a:t>Recursive Relationship Type is: </a:t>
            </a:r>
            <a:r>
              <a:rPr lang="en-US" sz="2400" b="1"/>
              <a:t>SUPERVISION</a:t>
            </a:r>
            <a:br>
              <a:rPr lang="en-US" sz="2400" b="1"/>
            </a:br>
            <a:r>
              <a:rPr lang="en-US" sz="2800" b="1"/>
              <a:t>(participation role names are shown)</a:t>
            </a:r>
            <a:endParaRPr lang="en-US" sz="2400" b="1"/>
          </a:p>
        </p:txBody>
      </p:sp>
      <p:pic>
        <p:nvPicPr>
          <p:cNvPr id="864260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156200" cy="49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1692EEF3-A6D8-4511-8270-1C995AB20A2E}" type="slidenum">
              <a:rPr lang="en-US"/>
              <a:pPr/>
              <a:t>36</a:t>
            </a:fld>
            <a:endParaRPr lang="en-CA"/>
          </a:p>
        </p:txBody>
      </p:sp>
      <p:sp>
        <p:nvSpPr>
          <p:cNvPr id="8663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 of Relationship types</a:t>
            </a:r>
          </a:p>
        </p:txBody>
      </p:sp>
      <p:sp>
        <p:nvSpPr>
          <p:cNvPr id="8663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relationship type can have attributes:</a:t>
            </a:r>
          </a:p>
          <a:p>
            <a:pPr lvl="1">
              <a:lnSpc>
                <a:spcPct val="90000"/>
              </a:lnSpc>
            </a:pPr>
            <a:r>
              <a:rPr lang="en-US"/>
              <a:t>For example, HoursPerWeek of WORKS_ON</a:t>
            </a:r>
          </a:p>
          <a:p>
            <a:pPr lvl="1">
              <a:lnSpc>
                <a:spcPct val="90000"/>
              </a:lnSpc>
            </a:pPr>
            <a:r>
              <a:rPr lang="en-US"/>
              <a:t>Its value for each relationship instance describes the number of hours per week that an EMPLOYEE works on a PROJECT.</a:t>
            </a:r>
          </a:p>
          <a:p>
            <a:pPr lvl="2">
              <a:lnSpc>
                <a:spcPct val="90000"/>
              </a:lnSpc>
            </a:pPr>
            <a:r>
              <a:rPr lang="en-US"/>
              <a:t>A value of HoursPerWeek depends on a particular (employee, project) combination</a:t>
            </a:r>
          </a:p>
          <a:p>
            <a:pPr lvl="1">
              <a:lnSpc>
                <a:spcPct val="90000"/>
              </a:lnSpc>
            </a:pPr>
            <a:r>
              <a:rPr lang="en-US"/>
              <a:t>Most relationship attributes are used with M:N relationships</a:t>
            </a:r>
          </a:p>
          <a:p>
            <a:pPr lvl="2">
              <a:lnSpc>
                <a:spcPct val="90000"/>
              </a:lnSpc>
            </a:pPr>
            <a:r>
              <a:rPr lang="en-US"/>
              <a:t>In 1:N relationships, they can be transferred to the entity type on the N-side of the relationship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9653DBE9-D957-48B1-889B-D190A73357E6}" type="slidenum">
              <a:rPr lang="en-US"/>
              <a:pPr/>
              <a:t>37</a:t>
            </a:fld>
            <a:endParaRPr lang="en-CA"/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Example Attribute of a Relationship Type: </a:t>
            </a:r>
            <a:br>
              <a:rPr lang="en-US"/>
            </a:br>
            <a:r>
              <a:rPr lang="en-US"/>
              <a:t>Hours of WORKS_ON</a:t>
            </a:r>
          </a:p>
        </p:txBody>
      </p:sp>
      <p:pic>
        <p:nvPicPr>
          <p:cNvPr id="868356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9563"/>
            <a:ext cx="5080000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2983381D-B91F-4D97-8CF4-3AB1677B807F}" type="slidenum">
              <a:rPr lang="en-US"/>
              <a:pPr/>
              <a:t>38</a:t>
            </a:fld>
            <a:endParaRPr lang="en-CA"/>
          </a:p>
        </p:txBody>
      </p:sp>
      <p:sp>
        <p:nvSpPr>
          <p:cNvPr id="870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Notation for Constraints on Relationships</a:t>
            </a:r>
          </a:p>
        </p:txBody>
      </p:sp>
      <p:sp>
        <p:nvSpPr>
          <p:cNvPr id="870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Cardinality ratio (of a binary relationship): 1:1, 1:N, N:1, or M:N</a:t>
            </a:r>
          </a:p>
          <a:p>
            <a:pPr lvl="1">
              <a:lnSpc>
                <a:spcPct val="90000"/>
              </a:lnSpc>
            </a:pPr>
            <a:r>
              <a:rPr lang="en-US"/>
              <a:t>Shown by placing appropriate numbers on the relationship edges.</a:t>
            </a:r>
          </a:p>
          <a:p>
            <a:pPr>
              <a:lnSpc>
                <a:spcPct val="90000"/>
              </a:lnSpc>
            </a:pPr>
            <a:r>
              <a:rPr lang="en-US"/>
              <a:t>Participation constraint (on each participating entity type): total (called existence dependency) or partial.</a:t>
            </a:r>
          </a:p>
          <a:p>
            <a:pPr lvl="1">
              <a:lnSpc>
                <a:spcPct val="90000"/>
              </a:lnSpc>
            </a:pPr>
            <a:r>
              <a:rPr lang="en-US"/>
              <a:t>Total shown by double line, partial by single line.</a:t>
            </a:r>
          </a:p>
          <a:p>
            <a:pPr>
              <a:lnSpc>
                <a:spcPct val="90000"/>
              </a:lnSpc>
            </a:pPr>
            <a:r>
              <a:rPr lang="en-US"/>
              <a:t>NOTE: These are easy to specify for Binary Relationship Types.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DB335682-BF7D-4344-9F06-ED0D912B6B0F}" type="slidenum">
              <a:rPr lang="en-US"/>
              <a:pPr/>
              <a:t>39</a:t>
            </a:fld>
            <a:endParaRPr lang="en-CA"/>
          </a:p>
        </p:txBody>
      </p:sp>
      <p:sp>
        <p:nvSpPr>
          <p:cNvPr id="872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(min, max) notation for relationship structural constraints:</a:t>
            </a:r>
          </a:p>
        </p:txBody>
      </p:sp>
      <p:sp>
        <p:nvSpPr>
          <p:cNvPr id="8724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Specified on each participation of an entity type E in a relationship type R</a:t>
            </a:r>
          </a:p>
          <a:p>
            <a:pPr>
              <a:lnSpc>
                <a:spcPct val="80000"/>
              </a:lnSpc>
            </a:pPr>
            <a:r>
              <a:rPr lang="en-US" sz="2000"/>
              <a:t>Specifies that each entity e in E participates in at least </a:t>
            </a:r>
            <a:r>
              <a:rPr lang="en-US" sz="2000" i="1"/>
              <a:t>min</a:t>
            </a:r>
            <a:r>
              <a:rPr lang="en-US" sz="2000"/>
              <a:t> and at most </a:t>
            </a:r>
            <a:r>
              <a:rPr lang="en-US" sz="2000" i="1"/>
              <a:t>max</a:t>
            </a:r>
            <a:r>
              <a:rPr lang="en-US" sz="2000"/>
              <a:t> relationship instances in R</a:t>
            </a:r>
          </a:p>
          <a:p>
            <a:pPr>
              <a:lnSpc>
                <a:spcPct val="80000"/>
              </a:lnSpc>
            </a:pPr>
            <a:r>
              <a:rPr lang="en-US" sz="2000"/>
              <a:t>Default(no constraint): min</a:t>
            </a:r>
            <a:r>
              <a:rPr lang="en-US" sz="2000">
                <a:sym typeface="Symbol" panose="05050102010706020507" pitchFamily="18" charset="2"/>
              </a:rPr>
              <a:t>=0, max=n (signifying no limit)</a:t>
            </a:r>
          </a:p>
          <a:p>
            <a:pPr>
              <a:lnSpc>
                <a:spcPct val="80000"/>
              </a:lnSpc>
            </a:pPr>
            <a:r>
              <a:rPr lang="en-US" sz="2000">
                <a:sym typeface="Symbol" panose="05050102010706020507" pitchFamily="18" charset="2"/>
              </a:rPr>
              <a:t>Must have minmax, min0, max 1</a:t>
            </a:r>
          </a:p>
          <a:p>
            <a:pPr>
              <a:lnSpc>
                <a:spcPct val="80000"/>
              </a:lnSpc>
            </a:pPr>
            <a:r>
              <a:rPr lang="en-US" sz="2000">
                <a:sym typeface="Symbol" panose="05050102010706020507" pitchFamily="18" charset="2"/>
              </a:rPr>
              <a:t>Derived from the knowledge of mini-world constraints</a:t>
            </a:r>
          </a:p>
          <a:p>
            <a:pPr>
              <a:lnSpc>
                <a:spcPct val="80000"/>
              </a:lnSpc>
            </a:pPr>
            <a:r>
              <a:rPr lang="en-US" sz="2000">
                <a:sym typeface="Symbol" panose="05050102010706020507" pitchFamily="18" charset="2"/>
              </a:rPr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ym typeface="Symbol" panose="05050102010706020507" pitchFamily="18" charset="2"/>
              </a:rPr>
              <a:t>A department has exactly one manager and an employee can manage at most one department.</a:t>
            </a:r>
          </a:p>
          <a:p>
            <a:pPr lvl="2">
              <a:lnSpc>
                <a:spcPct val="80000"/>
              </a:lnSpc>
            </a:pPr>
            <a:r>
              <a:rPr lang="en-US" sz="1800">
                <a:sym typeface="Symbol" panose="05050102010706020507" pitchFamily="18" charset="2"/>
              </a:rPr>
              <a:t>Specify (0,1) for participation of EMPLOYEE in MANAGES</a:t>
            </a:r>
          </a:p>
          <a:p>
            <a:pPr lvl="2">
              <a:lnSpc>
                <a:spcPct val="80000"/>
              </a:lnSpc>
            </a:pPr>
            <a:r>
              <a:rPr lang="en-US" sz="1800">
                <a:sym typeface="Symbol" panose="05050102010706020507" pitchFamily="18" charset="2"/>
              </a:rPr>
              <a:t>Specify (1,1) for participation of DEPARTMENT in MANAGES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ym typeface="Symbol" panose="05050102010706020507" pitchFamily="18" charset="2"/>
              </a:rPr>
              <a:t>An employee can work for exactly one department but a department can have any number of employees.</a:t>
            </a:r>
          </a:p>
          <a:p>
            <a:pPr lvl="2">
              <a:lnSpc>
                <a:spcPct val="80000"/>
              </a:lnSpc>
            </a:pPr>
            <a:r>
              <a:rPr lang="en-US" sz="1800">
                <a:sym typeface="Symbol" panose="05050102010706020507" pitchFamily="18" charset="2"/>
              </a:rPr>
              <a:t>Specify (1,1) for participation of EMPLOYEE in WORKS_FOR</a:t>
            </a:r>
          </a:p>
          <a:p>
            <a:pPr lvl="2">
              <a:lnSpc>
                <a:spcPct val="80000"/>
              </a:lnSpc>
            </a:pPr>
            <a:r>
              <a:rPr lang="en-US" sz="1800">
                <a:sym typeface="Symbol" panose="05050102010706020507" pitchFamily="18" charset="2"/>
              </a:rPr>
              <a:t>Specify (0,n) for participation of DEPARTMENT in WORKS_FOR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30768F16-05D3-4DE7-81DB-CF18C86784E0}" type="slidenum">
              <a:rPr lang="en-US"/>
              <a:pPr/>
              <a:t>4</a:t>
            </a:fld>
            <a:endParaRPr lang="en-CA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Overview of Database Design Process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main activities:</a:t>
            </a:r>
          </a:p>
          <a:p>
            <a:pPr lvl="1"/>
            <a:r>
              <a:rPr lang="en-US"/>
              <a:t>Database design</a:t>
            </a:r>
          </a:p>
          <a:p>
            <a:pPr lvl="1"/>
            <a:r>
              <a:rPr lang="en-US"/>
              <a:t>Applications design</a:t>
            </a:r>
          </a:p>
          <a:p>
            <a:r>
              <a:rPr lang="en-US"/>
              <a:t>Focus in this chapter on database design</a:t>
            </a:r>
          </a:p>
          <a:p>
            <a:pPr lvl="1"/>
            <a:r>
              <a:rPr lang="en-US"/>
              <a:t>To design the conceptual schema for a database application</a:t>
            </a:r>
          </a:p>
          <a:p>
            <a:r>
              <a:rPr lang="en-US"/>
              <a:t>Applications design focuses on the programs and interfaces that access the database</a:t>
            </a:r>
          </a:p>
          <a:p>
            <a:pPr lvl="1"/>
            <a:r>
              <a:rPr lang="en-US"/>
              <a:t>Generally considered part of software engineering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18DB07AC-E1EE-46FA-B3EA-01569EBD08CB}" type="slidenum">
              <a:rPr lang="en-US"/>
              <a:pPr/>
              <a:t>40</a:t>
            </a:fld>
            <a:endParaRPr lang="en-CA"/>
          </a:p>
        </p:txBody>
      </p:sp>
      <p:sp>
        <p:nvSpPr>
          <p:cNvPr id="874520" name="Rectangle 2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(min,max) notation for relationship constraints</a:t>
            </a:r>
          </a:p>
        </p:txBody>
      </p:sp>
      <p:pic>
        <p:nvPicPr>
          <p:cNvPr id="874523" name="Picture 27" descr="Slide3-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209800"/>
            <a:ext cx="7773987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4524" name="Text Box 28" descr="Pink tissue paper"/>
          <p:cNvSpPr txBox="1">
            <a:spLocks noChangeArrowheads="1"/>
          </p:cNvSpPr>
          <p:nvPr/>
        </p:nvSpPr>
        <p:spPr bwMode="auto">
          <a:xfrm>
            <a:off x="1295400" y="5410200"/>
            <a:ext cx="647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Read the min,max numbers next to the entity type and looking </a:t>
            </a:r>
            <a:r>
              <a:rPr lang="en-US" b="1"/>
              <a:t>away from </a:t>
            </a:r>
            <a:r>
              <a:rPr lang="en-US"/>
              <a:t>the entity type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C6E3C31C-A069-4DB0-AC51-DF996C75E1CF}" type="slidenum">
              <a:rPr lang="en-US"/>
              <a:pPr/>
              <a:t>41</a:t>
            </a:fld>
            <a:endParaRPr lang="en-CA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8429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/>
              <a:t>COMPANY ER Schema Diagram using (min, max) notation</a:t>
            </a:r>
          </a:p>
        </p:txBody>
      </p:sp>
      <p:pic>
        <p:nvPicPr>
          <p:cNvPr id="876548" name="Picture 4" descr="fig03_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600200"/>
            <a:ext cx="4586287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6F845359-1917-4D2F-BFBB-A8A6F5668B78}" type="slidenum">
              <a:rPr lang="en-US"/>
              <a:pPr/>
              <a:t>42</a:t>
            </a:fld>
            <a:endParaRPr lang="en-CA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diagrammatic notation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 diagrams is one popular example for displaying database schemas</a:t>
            </a:r>
          </a:p>
          <a:p>
            <a:r>
              <a:rPr lang="en-US"/>
              <a:t>Many other notations exist in the literature and in various database design and modeling tools</a:t>
            </a:r>
          </a:p>
          <a:p>
            <a:r>
              <a:rPr lang="en-US"/>
              <a:t>Appendix A illustrates some of the alternative notations that have been used</a:t>
            </a:r>
          </a:p>
          <a:p>
            <a:r>
              <a:rPr lang="en-US"/>
              <a:t>UML class diagrams is representative of another way of displaying ER concepts that is used in several commercial design tools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426B7913-3A8E-4761-AA21-86EEF0585A7D}" type="slidenum">
              <a:rPr lang="en-US"/>
              <a:pPr/>
              <a:t>43</a:t>
            </a:fld>
            <a:endParaRPr lang="en-CA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 of notation for ER diagrams</a:t>
            </a:r>
          </a:p>
        </p:txBody>
      </p:sp>
      <p:pic>
        <p:nvPicPr>
          <p:cNvPr id="925700" name="Picture 4" descr="fig03_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600200"/>
            <a:ext cx="3754437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5CD6B1D0-8406-424B-AC84-FB033BEF4672}" type="slidenum">
              <a:rPr lang="en-US"/>
              <a:pPr/>
              <a:t>44</a:t>
            </a:fld>
            <a:endParaRPr lang="en-CA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UML class diagrams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Represent classes (similar to entity types) as large rounded boxes with three sections: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Top section includes entity type (class) name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Second section includes attributes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Third section includes class operations (operations are not in basic ER model)</a:t>
            </a:r>
          </a:p>
          <a:p>
            <a:pPr>
              <a:lnSpc>
                <a:spcPct val="80000"/>
              </a:lnSpc>
            </a:pPr>
            <a:r>
              <a:rPr lang="en-US" sz="2400"/>
              <a:t>Relationships (called associations) represented as lines connecting the classes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Other UML terminology also differs from ER terminology</a:t>
            </a:r>
          </a:p>
          <a:p>
            <a:pPr>
              <a:lnSpc>
                <a:spcPct val="80000"/>
              </a:lnSpc>
            </a:pPr>
            <a:r>
              <a:rPr lang="en-US" sz="2400"/>
              <a:t>Used in database design and object-oriented software design</a:t>
            </a:r>
          </a:p>
          <a:p>
            <a:pPr>
              <a:lnSpc>
                <a:spcPct val="80000"/>
              </a:lnSpc>
            </a:pPr>
            <a:r>
              <a:rPr lang="en-US" sz="2400"/>
              <a:t>UML has many other types of diagrams for software design (see Chapter 12)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75AA85ED-925D-40CA-9DB4-93EECA4053A3}" type="slidenum">
              <a:rPr lang="en-US"/>
              <a:pPr/>
              <a:t>45</a:t>
            </a:fld>
            <a:endParaRPr lang="en-CA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UML class diagram for COMPANY database schema</a:t>
            </a:r>
          </a:p>
        </p:txBody>
      </p:sp>
      <p:pic>
        <p:nvPicPr>
          <p:cNvPr id="926724" name="Picture 4" descr="fig03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600200"/>
            <a:ext cx="6854825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C11705E4-499E-46A6-81B5-13F578464BA6}" type="slidenum">
              <a:rPr lang="en-US"/>
              <a:pPr/>
              <a:t>46</a:t>
            </a:fld>
            <a:endParaRPr lang="en-CA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Other alternative diagrammatic notations</a:t>
            </a:r>
          </a:p>
        </p:txBody>
      </p:sp>
      <p:pic>
        <p:nvPicPr>
          <p:cNvPr id="904196" name="Picture 4" descr="figA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524000"/>
            <a:ext cx="40417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07F30EA7-475A-4974-A8E0-5F1607DD6EFF}" type="slidenum">
              <a:rPr lang="en-US"/>
              <a:pPr/>
              <a:t>47</a:t>
            </a:fld>
            <a:endParaRPr lang="en-CA"/>
          </a:p>
        </p:txBody>
      </p:sp>
      <p:sp>
        <p:nvSpPr>
          <p:cNvPr id="87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Relationships of Higher Degree</a:t>
            </a:r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Relationship types of degree 2 are called binary</a:t>
            </a:r>
          </a:p>
          <a:p>
            <a:r>
              <a:rPr lang="en-US"/>
              <a:t>Relationship types of degree 3 are called ternary and of degree n are called n-ary</a:t>
            </a:r>
          </a:p>
          <a:p>
            <a:r>
              <a:rPr lang="en-US"/>
              <a:t>In general, an n-ary relationship is not equivalent to n binary relationships</a:t>
            </a:r>
          </a:p>
          <a:p>
            <a:r>
              <a:rPr lang="en-US"/>
              <a:t>Constraints are harder to specify for higher-degree relationships (n &gt; 2) than for binary relationships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E8CC8B3A-6EF8-4BB6-9239-D3BC3ADC67E0}" type="slidenum">
              <a:rPr lang="en-US"/>
              <a:pPr/>
              <a:t>48</a:t>
            </a:fld>
            <a:endParaRPr lang="en-CA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Discussion of n-ary relationships (n &gt; 2)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In general, 3 binary relationships can represent different information than a single ternary relationship (see Figure 3.17a and b on next slide)</a:t>
            </a:r>
          </a:p>
          <a:p>
            <a:r>
              <a:rPr lang="en-US" sz="2400"/>
              <a:t>If needed, the binary and n-ary relationships can all be included in the schema design (see Figure 3.17a and b, where all relationships convey different meanings)</a:t>
            </a:r>
          </a:p>
          <a:p>
            <a:r>
              <a:rPr lang="en-US" sz="2400"/>
              <a:t>In some cases, a ternary relationship can be represented as a weak entity if the data model allows a weak entity type to have multiple identifying relationships (and hence multiple owner entity types) (see Figure 3.17c)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21144DB8-5289-4194-A1C6-3A99890444B8}" type="slidenum">
              <a:rPr lang="en-US"/>
              <a:pPr/>
              <a:t>49</a:t>
            </a:fld>
            <a:endParaRPr lang="en-CA"/>
          </a:p>
        </p:txBody>
      </p:sp>
      <p:sp>
        <p:nvSpPr>
          <p:cNvPr id="909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ternary relationship</a:t>
            </a:r>
          </a:p>
        </p:txBody>
      </p:sp>
      <p:pic>
        <p:nvPicPr>
          <p:cNvPr id="909317" name="Picture 1029" descr="fig03_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9576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7CEACB4B-C036-468A-AE45-65B980C5FEA7}" type="slidenum">
              <a:rPr lang="en-US"/>
              <a:pPr/>
              <a:t>5</a:t>
            </a:fld>
            <a:endParaRPr lang="en-CA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Overview of Database Design Process</a:t>
            </a:r>
          </a:p>
        </p:txBody>
      </p:sp>
      <p:pic>
        <p:nvPicPr>
          <p:cNvPr id="910340" name="Picture 4" descr="fig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272088" cy="50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9983A810-250C-41E7-B8AC-ED67A4453CB9}" type="slidenum">
              <a:rPr lang="en-US"/>
              <a:pPr/>
              <a:t>50</a:t>
            </a:fld>
            <a:endParaRPr lang="en-CA"/>
          </a:p>
        </p:txBody>
      </p:sp>
      <p:sp>
        <p:nvSpPr>
          <p:cNvPr id="908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Discussion of n-ary relationships (n &gt; 2)</a:t>
            </a:r>
          </a:p>
        </p:txBody>
      </p:sp>
      <p:sp>
        <p:nvSpPr>
          <p:cNvPr id="908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 particular binary relationship can be derived from a higher-degree relationship at all times, then it is redundant</a:t>
            </a:r>
          </a:p>
          <a:p>
            <a:r>
              <a:rPr lang="en-US"/>
              <a:t>For example, the TAUGHT_DURING binary relationship in Figure 3.18 (see next slide) can be derived from the ternary relationship OFFERS (based on the meaning of the relationships)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D7CD4238-9B0B-4B7D-8706-B950F37DEA38}" type="slidenum">
              <a:rPr lang="en-US"/>
              <a:pPr/>
              <a:t>51</a:t>
            </a:fld>
            <a:endParaRPr lang="en-CA"/>
          </a:p>
        </p:txBody>
      </p:sp>
      <p:sp>
        <p:nvSpPr>
          <p:cNvPr id="905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Another example of a ternary relationship</a:t>
            </a:r>
          </a:p>
        </p:txBody>
      </p:sp>
      <p:pic>
        <p:nvPicPr>
          <p:cNvPr id="905221" name="Picture 1029" descr="fig03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905000"/>
            <a:ext cx="798988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2731F35D-D006-4A56-9A3D-76D503E3E451}" type="slidenum">
              <a:rPr lang="en-US"/>
              <a:pPr/>
              <a:t>52</a:t>
            </a:fld>
            <a:endParaRPr lang="en-CA"/>
          </a:p>
        </p:txBody>
      </p:sp>
      <p:sp>
        <p:nvSpPr>
          <p:cNvPr id="906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Displaying constraints on higher-degree relationships</a:t>
            </a:r>
          </a:p>
        </p:txBody>
      </p:sp>
      <p:sp>
        <p:nvSpPr>
          <p:cNvPr id="906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 (min, max) constraints can be displayed on the edges – however, they do not fully describe the constraints</a:t>
            </a:r>
          </a:p>
          <a:p>
            <a:r>
              <a:rPr lang="en-US" sz="2400"/>
              <a:t>Displaying a 1, M, or N indicates additional constraints</a:t>
            </a:r>
          </a:p>
          <a:p>
            <a:pPr lvl="1"/>
            <a:r>
              <a:rPr lang="en-US" sz="2200"/>
              <a:t>An M or N indicates no constraint</a:t>
            </a:r>
          </a:p>
          <a:p>
            <a:pPr lvl="1"/>
            <a:r>
              <a:rPr lang="en-US" sz="2200"/>
              <a:t>A 1 indicates that an entity can participate in at most one relationship instance </a:t>
            </a:r>
            <a:r>
              <a:rPr lang="en-US" sz="2200" i="1"/>
              <a:t>that has a particular combination of the other participating entities</a:t>
            </a:r>
          </a:p>
          <a:p>
            <a:r>
              <a:rPr lang="en-US" sz="2400"/>
              <a:t>In general, both (min, max) and 1, M, or N are needed to describe fully the constraints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02020CBF-372B-41C0-9D8B-D17DC85EB265}" type="slidenum">
              <a:rPr lang="en-US"/>
              <a:pPr/>
              <a:t>53</a:t>
            </a:fld>
            <a:endParaRPr lang="en-CA"/>
          </a:p>
        </p:txBody>
      </p:sp>
      <p:sp>
        <p:nvSpPr>
          <p:cNvPr id="88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Modeling Tools</a:t>
            </a:r>
          </a:p>
        </p:txBody>
      </p:sp>
      <p:sp>
        <p:nvSpPr>
          <p:cNvPr id="8806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 number of popular tools that cover conceptual modeling and mapping into relational schema design.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Examples: ERWin, S- Designer (Enterprise Application Suite), ER- Studio,  etc.</a:t>
            </a:r>
          </a:p>
          <a:p>
            <a:pPr>
              <a:lnSpc>
                <a:spcPct val="90000"/>
              </a:lnSpc>
            </a:pPr>
            <a:r>
              <a:rPr lang="en-US" sz="2400"/>
              <a:t>POSITIVES: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Serves as documentation of application requirements, easy user interface - mostly graphics editor support</a:t>
            </a:r>
          </a:p>
          <a:p>
            <a:pPr>
              <a:lnSpc>
                <a:spcPct val="90000"/>
              </a:lnSpc>
            </a:pPr>
            <a:r>
              <a:rPr lang="en-US" sz="2400"/>
              <a:t>NEGATIVES: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Most tools lack a proper distinct notation for relationships with relationship attributes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Mostly represent a relational design in a diagrammatic form rather than a conceptual ER-based design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/>
              <a:t>(See Chapter 12 for details)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5ED7D859-7BC0-4FFB-A323-01C03B6AF26C}" type="slidenum">
              <a:rPr lang="en-US"/>
              <a:pPr/>
              <a:t>54</a:t>
            </a:fld>
            <a:endParaRPr lang="en-CA"/>
          </a:p>
        </p:txBody>
      </p:sp>
      <p:sp>
        <p:nvSpPr>
          <p:cNvPr id="884738" name="Text Box 2"/>
          <p:cNvSpPr txBox="1">
            <a:spLocks noChangeArrowheads="1"/>
          </p:cNvSpPr>
          <p:nvPr/>
        </p:nvSpPr>
        <p:spPr bwMode="auto">
          <a:xfrm>
            <a:off x="914400" y="396875"/>
            <a:ext cx="7288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800000"/>
                </a:solidFill>
              </a:rPr>
              <a:t>Some of the Currently Available Automated Database Design Tools</a:t>
            </a:r>
          </a:p>
        </p:txBody>
      </p:sp>
      <p:graphicFrame>
        <p:nvGraphicFramePr>
          <p:cNvPr id="884809" name="Group 73"/>
          <p:cNvGraphicFramePr>
            <a:graphicFrameLocks noGrp="1"/>
          </p:cNvGraphicFramePr>
          <p:nvPr/>
        </p:nvGraphicFramePr>
        <p:xfrm>
          <a:off x="228600" y="1447800"/>
          <a:ext cx="8664575" cy="5045711"/>
        </p:xfrm>
        <a:graphic>
          <a:graphicData uri="http://schemas.openxmlformats.org/drawingml/2006/table">
            <a:tbl>
              <a:tblPr/>
              <a:tblGrid>
                <a:gridCol w="1446213"/>
                <a:gridCol w="2713037"/>
                <a:gridCol w="4505325"/>
              </a:tblGrid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TOOL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FUNCTIONALITY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Embarcadero Technologies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ER Studio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Database Modeling in ER and IDEF1X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DB Artisan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Database administration, space and security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Oracle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Developer 2000/Designer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Database modeling, application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Popkin 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System Architect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 modeling, object modeling, process modeling, structured analysis/design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Platinum (Computer Associates)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Enterprise Modeling Suite: Erwin, BPWin, Paradigm 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Data, process, and business component modeling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Persistence Inc.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Pwertier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Mapping from O-O to relational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Rational (IBM)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Rational Rose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UML Modeling &amp; application generation in C++/JAVA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Resolution Ltd.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Xcase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Conceptual modeling up to code maintenance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Sybase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Enterprise Application Suite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 modeling, business logic modeling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Visio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Visio Enterprise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 modeling, design/reengineering Visual Basic/C++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7E592574-0E6A-4249-989E-D6054A6F77F4}" type="slidenum">
              <a:rPr lang="en-US"/>
              <a:pPr/>
              <a:t>55</a:t>
            </a:fld>
            <a:endParaRPr lang="en-CA"/>
          </a:p>
        </p:txBody>
      </p:sp>
      <p:sp>
        <p:nvSpPr>
          <p:cNvPr id="89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Entity-Relationship (EER) Model (in next chapter)</a:t>
            </a:r>
          </a:p>
        </p:txBody>
      </p:sp>
      <p:sp>
        <p:nvSpPr>
          <p:cNvPr id="8908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/>
          </a:p>
          <a:p>
            <a:r>
              <a:rPr lang="en-US"/>
              <a:t>The entity relationship model in its original form did not support the specialization and generalization abstractions</a:t>
            </a:r>
          </a:p>
          <a:p>
            <a:r>
              <a:rPr lang="en-US"/>
              <a:t>Next chapter illustrates how the ER model can be extended with </a:t>
            </a:r>
          </a:p>
          <a:p>
            <a:pPr lvl="1"/>
            <a:r>
              <a:rPr lang="en-US"/>
              <a:t>Type-subtype and set-subset relationships</a:t>
            </a:r>
          </a:p>
          <a:p>
            <a:pPr lvl="1"/>
            <a:r>
              <a:rPr lang="en-US"/>
              <a:t>Specialization/Generalization Hierarchies</a:t>
            </a:r>
          </a:p>
          <a:p>
            <a:pPr lvl="1"/>
            <a:r>
              <a:rPr lang="en-US"/>
              <a:t>Notation to display them in EER diagrams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3DC59377-95D9-4A5B-989A-02684F68CCE1}" type="slidenum">
              <a:rPr lang="en-US"/>
              <a:pPr/>
              <a:t>56</a:t>
            </a:fld>
            <a:endParaRPr lang="en-CA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Summary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 Model Concepts: Entities, attributes, relationships</a:t>
            </a:r>
          </a:p>
          <a:p>
            <a:r>
              <a:rPr lang="en-US"/>
              <a:t>Constraints in the ER model</a:t>
            </a:r>
          </a:p>
          <a:p>
            <a:r>
              <a:rPr lang="en-US"/>
              <a:t>Using ER in step-by-step conceptual schema design for the COMPANY database</a:t>
            </a:r>
          </a:p>
          <a:p>
            <a:r>
              <a:rPr lang="en-US"/>
              <a:t>ER Diagrams - Notation</a:t>
            </a:r>
          </a:p>
          <a:p>
            <a:r>
              <a:rPr lang="en-US"/>
              <a:t>Alternative Notations – UML class diagrams, others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9E48576A-A6AF-4F4B-A22D-232328D8583B}" type="slidenum">
              <a:rPr lang="en-US"/>
              <a:pPr/>
              <a:t>6</a:t>
            </a:fld>
            <a:endParaRPr lang="en-CA"/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COMPANY Database</a:t>
            </a:r>
          </a:p>
        </p:txBody>
      </p:sp>
      <p:sp>
        <p:nvSpPr>
          <p:cNvPr id="821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 need to create a database schema design based on the following (simplified) </a:t>
            </a:r>
            <a:r>
              <a:rPr lang="en-US" b="1"/>
              <a:t>requirements</a:t>
            </a:r>
            <a:r>
              <a:rPr lang="en-US"/>
              <a:t> of the COMPANY Database:</a:t>
            </a:r>
          </a:p>
          <a:p>
            <a:pPr lvl="1">
              <a:lnSpc>
                <a:spcPct val="90000"/>
              </a:lnSpc>
            </a:pPr>
            <a:r>
              <a:rPr lang="en-US"/>
              <a:t>The company is organized into DEPARTMENTs. Each department has a name, number and an employee who </a:t>
            </a:r>
            <a:r>
              <a:rPr lang="en-US" i="1"/>
              <a:t>manages</a:t>
            </a:r>
            <a:r>
              <a:rPr lang="en-US"/>
              <a:t> the department. We keep track of the start date of the department manager. A department may have several locations.</a:t>
            </a:r>
          </a:p>
          <a:p>
            <a:pPr lvl="1">
              <a:lnSpc>
                <a:spcPct val="90000"/>
              </a:lnSpc>
            </a:pPr>
            <a:r>
              <a:rPr lang="en-US"/>
              <a:t>Each department </a:t>
            </a:r>
            <a:r>
              <a:rPr lang="en-US" i="1"/>
              <a:t>controls</a:t>
            </a:r>
            <a:r>
              <a:rPr lang="en-US"/>
              <a:t> a number of PROJECTs. Each project has a unique name, unique number and is located at a single location.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E6E0A9C9-00D3-439C-A4C4-B9F1C9489233}" type="slidenum">
              <a:rPr lang="en-US"/>
              <a:pPr/>
              <a:t>7</a:t>
            </a:fld>
            <a:endParaRPr lang="en-CA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COMPANY Database (Contd.)</a:t>
            </a:r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We store each EMPLOYEE’s social security number, address, salary, sex, and birthdate. </a:t>
            </a:r>
          </a:p>
          <a:p>
            <a:pPr lvl="2">
              <a:lnSpc>
                <a:spcPct val="90000"/>
              </a:lnSpc>
            </a:pPr>
            <a:r>
              <a:rPr lang="en-US"/>
              <a:t>Each employee </a:t>
            </a:r>
            <a:r>
              <a:rPr lang="en-US" i="1"/>
              <a:t>works for</a:t>
            </a:r>
            <a:r>
              <a:rPr lang="en-US"/>
              <a:t> one department but may </a:t>
            </a:r>
            <a:r>
              <a:rPr lang="en-US" i="1"/>
              <a:t>work on</a:t>
            </a:r>
            <a:r>
              <a:rPr lang="en-US"/>
              <a:t> several projects.</a:t>
            </a:r>
          </a:p>
          <a:p>
            <a:pPr lvl="2">
              <a:lnSpc>
                <a:spcPct val="90000"/>
              </a:lnSpc>
            </a:pPr>
            <a:r>
              <a:rPr lang="en-US"/>
              <a:t>We keep track of the number of hours per week that an employee currently works on each project.</a:t>
            </a:r>
          </a:p>
          <a:p>
            <a:pPr lvl="2">
              <a:lnSpc>
                <a:spcPct val="90000"/>
              </a:lnSpc>
            </a:pPr>
            <a:r>
              <a:rPr lang="en-US"/>
              <a:t>We also keep track of the </a:t>
            </a:r>
            <a:r>
              <a:rPr lang="en-US" i="1"/>
              <a:t>direct supervisor</a:t>
            </a:r>
            <a:r>
              <a:rPr lang="en-US"/>
              <a:t> of each employee.</a:t>
            </a:r>
          </a:p>
          <a:p>
            <a:pPr lvl="1">
              <a:lnSpc>
                <a:spcPct val="90000"/>
              </a:lnSpc>
            </a:pPr>
            <a:r>
              <a:rPr lang="en-US"/>
              <a:t>Each employee may </a:t>
            </a:r>
            <a:r>
              <a:rPr lang="en-US" i="1"/>
              <a:t>have</a:t>
            </a:r>
            <a:r>
              <a:rPr lang="en-US"/>
              <a:t> a number of DEPENDENTs.</a:t>
            </a:r>
          </a:p>
          <a:p>
            <a:pPr lvl="2">
              <a:lnSpc>
                <a:spcPct val="90000"/>
              </a:lnSpc>
            </a:pPr>
            <a:r>
              <a:rPr lang="en-US"/>
              <a:t>For each dependent, we keep track of their name, sex, birthdate, and relationship to the employee.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A4DCAF24-5151-415E-8218-A04DF1B355D2}" type="slidenum">
              <a:rPr lang="en-US"/>
              <a:pPr/>
              <a:t>8</a:t>
            </a:fld>
            <a:endParaRPr lang="en-CA"/>
          </a:p>
        </p:txBody>
      </p:sp>
      <p:sp>
        <p:nvSpPr>
          <p:cNvPr id="82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 Model Concepts</a:t>
            </a:r>
          </a:p>
        </p:txBody>
      </p:sp>
      <p:sp>
        <p:nvSpPr>
          <p:cNvPr id="825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Entities and Attributes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Entities are specific objects or things in the mini-world that are represented in the database.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For example the EMPLOYEE John Smith, the Research DEPARTMENT, the ProductX PROJECT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Attributes are properties used to describe an entity.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For example an EMPLOYEE entity may have the attributes Name, SSN, Address, Sex, BirthDate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A specific entity will have a value for each of its attributes.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For example a specific employee entity may have Name='John Smith', SSN='123456789', Address ='731, Fondren, Houston, TX', Sex='M', BirthDate='09-JAN-55‘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Each attribute has a </a:t>
            </a:r>
            <a:r>
              <a:rPr lang="en-US" sz="2200" i="1"/>
              <a:t>value set</a:t>
            </a:r>
            <a:r>
              <a:rPr lang="en-US" sz="2200"/>
              <a:t> (or data type) associated with it – e.g. integer, string, subrange, enumerated type,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719CF328-845C-4E54-B442-37974A228782}" type="slidenum">
              <a:rPr lang="en-US"/>
              <a:pPr/>
              <a:t>9</a:t>
            </a:fld>
            <a:endParaRPr lang="en-CA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Attributes (1)</a:t>
            </a:r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Simple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Each entity has a single atomic value for the attribute. For example, SSN or Sex.</a:t>
            </a:r>
          </a:p>
          <a:p>
            <a:pPr>
              <a:lnSpc>
                <a:spcPct val="80000"/>
              </a:lnSpc>
            </a:pPr>
            <a:r>
              <a:rPr lang="en-US" sz="2400"/>
              <a:t>Composite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The attribute may be composed of several components. For example:</a:t>
            </a:r>
          </a:p>
          <a:p>
            <a:pPr lvl="2">
              <a:lnSpc>
                <a:spcPct val="80000"/>
              </a:lnSpc>
            </a:pPr>
            <a:r>
              <a:rPr lang="en-US" sz="1900"/>
              <a:t>Address(Apt#, House#, Street, City, State, ZipCode, Country), or</a:t>
            </a:r>
          </a:p>
          <a:p>
            <a:pPr lvl="2">
              <a:lnSpc>
                <a:spcPct val="80000"/>
              </a:lnSpc>
            </a:pPr>
            <a:r>
              <a:rPr lang="en-US" sz="1900"/>
              <a:t>Name(FirstName, MiddleName, LastName).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Composition may form a hierarchy where some components are themselves composite.</a:t>
            </a:r>
          </a:p>
          <a:p>
            <a:pPr>
              <a:lnSpc>
                <a:spcPct val="80000"/>
              </a:lnSpc>
            </a:pPr>
            <a:r>
              <a:rPr lang="en-US" sz="2400"/>
              <a:t>Multi-valued</a:t>
            </a:r>
          </a:p>
          <a:p>
            <a:pPr lvl="1">
              <a:lnSpc>
                <a:spcPct val="80000"/>
              </a:lnSpc>
            </a:pPr>
            <a:r>
              <a:rPr lang="en-US" sz="2100"/>
              <a:t>An entity may have multiple values for that attribute. For example, Color of a CAR or PreviousDegrees of a STUDENT.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Denoted as {Color} or {PreviousDegrees}.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2742</TotalTime>
  <Words>3122</Words>
  <Application>Microsoft Office PowerPoint</Application>
  <PresentationFormat>Letter Paper (8.5x11 in)</PresentationFormat>
  <Paragraphs>404</Paragraphs>
  <Slides>56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Arial Narrow</vt:lpstr>
      <vt:lpstr>Symbol</vt:lpstr>
      <vt:lpstr>Tahoma</vt:lpstr>
      <vt:lpstr>Times New Roman</vt:lpstr>
      <vt:lpstr>Wingdings</vt:lpstr>
      <vt:lpstr>Blends</vt:lpstr>
      <vt:lpstr>PowerPoint Presentation</vt:lpstr>
      <vt:lpstr>Chapter 3</vt:lpstr>
      <vt:lpstr>Chapter Outline</vt:lpstr>
      <vt:lpstr>Overview of Database Design Process</vt:lpstr>
      <vt:lpstr>Overview of Database Design Process</vt:lpstr>
      <vt:lpstr>Example COMPANY Database</vt:lpstr>
      <vt:lpstr>Example COMPANY Database (Contd.)</vt:lpstr>
      <vt:lpstr>ER Model Concepts</vt:lpstr>
      <vt:lpstr>Types of Attributes (1)</vt:lpstr>
      <vt:lpstr>Types of Attributes (2)</vt:lpstr>
      <vt:lpstr>Example of a composite attribute</vt:lpstr>
      <vt:lpstr>Entity Types and Key Attributes (1)</vt:lpstr>
      <vt:lpstr>Entity Types and Key Attributes (2)</vt:lpstr>
      <vt:lpstr>Displaying an Entity type</vt:lpstr>
      <vt:lpstr>Entity Type CAR with two keys and a corresponding Entity Set</vt:lpstr>
      <vt:lpstr>Entity Set</vt:lpstr>
      <vt:lpstr>Initial Design of Entity Types for the COMPANY Database Schema</vt:lpstr>
      <vt:lpstr>Initial Design of Entity Types: EMPLOYEE, DEPARTMENT, PROJECT, DEPENDENT</vt:lpstr>
      <vt:lpstr>Refining the initial design by introducing relationships</vt:lpstr>
      <vt:lpstr>Relationships and Relationship Types (1)</vt:lpstr>
      <vt:lpstr>Relationship instances of the WORKS_FOR N:1 relationship between EMPLOYEE and DEPARTMENT</vt:lpstr>
      <vt:lpstr>Relationship instances of the M:N  WORKS_ON relationship between EMPLOYEE and PROJECT</vt:lpstr>
      <vt:lpstr>Relationship type vs. relationship set (1)</vt:lpstr>
      <vt:lpstr>Relationship type vs. relationship set (2)</vt:lpstr>
      <vt:lpstr>Refining the COMPANY database schema by introducing relationships</vt:lpstr>
      <vt:lpstr>ER DIAGRAM – Relationship Types are: WORKS_FOR, MANAGES, WORKS_ON, CONTROLS, SUPERVISION, DEPENDENTS_OF</vt:lpstr>
      <vt:lpstr>Discussion on Relationship Types</vt:lpstr>
      <vt:lpstr>Recursive Relationship Type</vt:lpstr>
      <vt:lpstr>Weak Entity Types</vt:lpstr>
      <vt:lpstr>Constraints on Relationships</vt:lpstr>
      <vt:lpstr>Many-to-one (N:1) Relationship</vt:lpstr>
      <vt:lpstr>Many-to-many (M:N) Relationship</vt:lpstr>
      <vt:lpstr>Displaying a recursive relationship</vt:lpstr>
      <vt:lpstr>A Recursive Relationship Supervision`</vt:lpstr>
      <vt:lpstr>Recursive Relationship Type is: SUPERVISION (participation role names are shown)</vt:lpstr>
      <vt:lpstr>Attributes of Relationship types</vt:lpstr>
      <vt:lpstr>Example Attribute of a Relationship Type:  Hours of WORKS_ON</vt:lpstr>
      <vt:lpstr>Notation for Constraints on Relationships</vt:lpstr>
      <vt:lpstr>Alternative (min, max) notation for relationship structural constraints:</vt:lpstr>
      <vt:lpstr>The (min,max) notation for relationship constraints</vt:lpstr>
      <vt:lpstr>COMPANY ER Schema Diagram using (min, max) notation</vt:lpstr>
      <vt:lpstr>Alternative diagrammatic notation</vt:lpstr>
      <vt:lpstr>Summary of notation for ER diagrams</vt:lpstr>
      <vt:lpstr>UML class diagrams</vt:lpstr>
      <vt:lpstr>UML class diagram for COMPANY database schema</vt:lpstr>
      <vt:lpstr>Other alternative diagrammatic notations</vt:lpstr>
      <vt:lpstr>Relationships of Higher Degree</vt:lpstr>
      <vt:lpstr>Discussion of n-ary relationships (n &gt; 2)</vt:lpstr>
      <vt:lpstr>Example of a ternary relationship</vt:lpstr>
      <vt:lpstr>Discussion of n-ary relationships (n &gt; 2)</vt:lpstr>
      <vt:lpstr>Another example of a ternary relationship</vt:lpstr>
      <vt:lpstr>Displaying constraints on higher-degree relationships</vt:lpstr>
      <vt:lpstr>Data Modeling Tools</vt:lpstr>
      <vt:lpstr>PowerPoint Presentation</vt:lpstr>
      <vt:lpstr>Extended Entity-Relationship (EER) Model (in next chapter)</vt:lpstr>
      <vt:lpstr>Chapter Summary</vt:lpstr>
    </vt:vector>
  </TitlesOfParts>
  <Manager/>
  <Company>©2007 Pearson Addison-Wesley. All rights reserved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subject>Data Modeling Using the Entity-Relationship (ER) Model</dc:subject>
  <dc:creator>Elmasri/Navathe</dc:creator>
  <cp:keywords/>
  <dc:description/>
  <cp:lastModifiedBy>Aminu Umar</cp:lastModifiedBy>
  <cp:revision>63</cp:revision>
  <cp:lastPrinted>2001-11-04T00:51:13Z</cp:lastPrinted>
  <dcterms:created xsi:type="dcterms:W3CDTF">2005-02-25T19:46:41Z</dcterms:created>
  <dcterms:modified xsi:type="dcterms:W3CDTF">2016-01-20T12:06:34Z</dcterms:modified>
  <cp:category/>
</cp:coreProperties>
</file>