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55"/>
  </p:notesMasterIdLst>
  <p:handoutMasterIdLst>
    <p:handoutMasterId r:id="rId56"/>
  </p:handoutMasterIdLst>
  <p:sldIdLst>
    <p:sldId id="282" r:id="rId2"/>
    <p:sldId id="324" r:id="rId3"/>
    <p:sldId id="322" r:id="rId4"/>
    <p:sldId id="325" r:id="rId5"/>
    <p:sldId id="368" r:id="rId6"/>
    <p:sldId id="326" r:id="rId7"/>
    <p:sldId id="331" r:id="rId8"/>
    <p:sldId id="361" r:id="rId9"/>
    <p:sldId id="332" r:id="rId10"/>
    <p:sldId id="362" r:id="rId11"/>
    <p:sldId id="378" r:id="rId12"/>
    <p:sldId id="379" r:id="rId13"/>
    <p:sldId id="333" r:id="rId14"/>
    <p:sldId id="334" r:id="rId15"/>
    <p:sldId id="391" r:id="rId16"/>
    <p:sldId id="335" r:id="rId17"/>
    <p:sldId id="336" r:id="rId18"/>
    <p:sldId id="337" r:id="rId19"/>
    <p:sldId id="363" r:id="rId20"/>
    <p:sldId id="338" r:id="rId21"/>
    <p:sldId id="339" r:id="rId22"/>
    <p:sldId id="340" r:id="rId23"/>
    <p:sldId id="341" r:id="rId24"/>
    <p:sldId id="364" r:id="rId25"/>
    <p:sldId id="365" r:id="rId26"/>
    <p:sldId id="342" r:id="rId27"/>
    <p:sldId id="343" r:id="rId28"/>
    <p:sldId id="344" r:id="rId29"/>
    <p:sldId id="366" r:id="rId30"/>
    <p:sldId id="389" r:id="rId31"/>
    <p:sldId id="345" r:id="rId32"/>
    <p:sldId id="380" r:id="rId33"/>
    <p:sldId id="346" r:id="rId34"/>
    <p:sldId id="381" r:id="rId35"/>
    <p:sldId id="348" r:id="rId36"/>
    <p:sldId id="349" r:id="rId37"/>
    <p:sldId id="351" r:id="rId38"/>
    <p:sldId id="352" r:id="rId39"/>
    <p:sldId id="382" r:id="rId40"/>
    <p:sldId id="353" r:id="rId41"/>
    <p:sldId id="390" r:id="rId42"/>
    <p:sldId id="383" r:id="rId43"/>
    <p:sldId id="369" r:id="rId44"/>
    <p:sldId id="371" r:id="rId45"/>
    <p:sldId id="388" r:id="rId46"/>
    <p:sldId id="387" r:id="rId47"/>
    <p:sldId id="386" r:id="rId48"/>
    <p:sldId id="372" r:id="rId49"/>
    <p:sldId id="385" r:id="rId50"/>
    <p:sldId id="384" r:id="rId51"/>
    <p:sldId id="373" r:id="rId52"/>
    <p:sldId id="374" r:id="rId53"/>
    <p:sldId id="367" r:id="rId54"/>
  </p:sldIdLst>
  <p:sldSz cx="9144000" cy="6858000" type="letter"/>
  <p:notesSz cx="6858000" cy="9144000"/>
  <p:defaultTextStyle>
    <a:defPPr>
      <a:defRPr lang="en-CA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9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77228"/>
    <a:srgbClr val="6E792B"/>
    <a:srgbClr val="76822E"/>
    <a:srgbClr val="4F571F"/>
    <a:srgbClr val="6F6A07"/>
    <a:srgbClr val="827C08"/>
    <a:srgbClr val="A29B0A"/>
    <a:srgbClr val="9900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434" autoAdjust="0"/>
  </p:normalViewPr>
  <p:slideViewPr>
    <p:cSldViewPr snapToObjects="1">
      <p:cViewPr varScale="1">
        <p:scale>
          <a:sx n="70" d="100"/>
          <a:sy n="70" d="100"/>
        </p:scale>
        <p:origin x="1410" y="60"/>
      </p:cViewPr>
      <p:guideLst>
        <p:guide orient="horz" pos="19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912"/>
    </p:cViewPr>
  </p:sorterViewPr>
  <p:notesViewPr>
    <p:cSldViewPr snapToObjects="1">
      <p:cViewPr>
        <p:scale>
          <a:sx n="100" d="100"/>
          <a:sy n="100" d="100"/>
        </p:scale>
        <p:origin x="-780" y="21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viewProps" Target="viewProps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presProps" Target="presProp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ahoma" panose="020B0604030504040204" pitchFamily="34" charset="0"/>
              </a:defRPr>
            </a:lvl1pPr>
          </a:lstStyle>
          <a:p>
            <a:endParaRPr lang="en-CA"/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panose="020B0604030504040204" pitchFamily="34" charset="0"/>
              </a:defRPr>
            </a:lvl1pPr>
          </a:lstStyle>
          <a:p>
            <a:endParaRPr lang="en-CA"/>
          </a:p>
        </p:txBody>
      </p:sp>
      <p:sp>
        <p:nvSpPr>
          <p:cNvPr id="604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ahoma" panose="020B0604030504040204" pitchFamily="34" charset="0"/>
              </a:defRPr>
            </a:lvl1pPr>
          </a:lstStyle>
          <a:p>
            <a:endParaRPr lang="en-CA"/>
          </a:p>
        </p:txBody>
      </p:sp>
      <p:sp>
        <p:nvSpPr>
          <p:cNvPr id="604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panose="020B0604030504040204" pitchFamily="34" charset="0"/>
              </a:defRPr>
            </a:lvl1pPr>
          </a:lstStyle>
          <a:p>
            <a:fld id="{FCF666FB-8EB2-46FC-B9F9-6C926FCB8615}" type="slidenum">
              <a:rPr lang="en-CA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36353694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ahoma" panose="020B0604030504040204" pitchFamily="34" charset="0"/>
              </a:defRPr>
            </a:lvl1pPr>
          </a:lstStyle>
          <a:p>
            <a:endParaRPr lang="en-CA"/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panose="020B0604030504040204" pitchFamily="34" charset="0"/>
              </a:defRPr>
            </a:lvl1pPr>
          </a:lstStyle>
          <a:p>
            <a:endParaRPr lang="en-CA"/>
          </a:p>
        </p:txBody>
      </p:sp>
      <p:sp>
        <p:nvSpPr>
          <p:cNvPr id="614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14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</a:p>
        </p:txBody>
      </p:sp>
      <p:sp>
        <p:nvSpPr>
          <p:cNvPr id="614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ahoma" panose="020B0604030504040204" pitchFamily="34" charset="0"/>
              </a:defRPr>
            </a:lvl1pPr>
          </a:lstStyle>
          <a:p>
            <a:endParaRPr lang="en-CA"/>
          </a:p>
        </p:txBody>
      </p:sp>
      <p:sp>
        <p:nvSpPr>
          <p:cNvPr id="614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panose="020B0604030504040204" pitchFamily="34" charset="0"/>
              </a:defRPr>
            </a:lvl1pPr>
          </a:lstStyle>
          <a:p>
            <a:fld id="{CE725E28-04E6-489E-AADC-ACA740233CEF}" type="slidenum">
              <a:rPr lang="en-CA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25560847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CF91CD0-B972-4660-8FE4-E6C9E6E2B695}" type="slidenum">
              <a:rPr lang="en-CA"/>
              <a:pPr/>
              <a:t>1</a:t>
            </a:fld>
            <a:endParaRPr lang="en-CA"/>
          </a:p>
        </p:txBody>
      </p:sp>
      <p:sp>
        <p:nvSpPr>
          <p:cNvPr id="5120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162258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794F8DC-AEA6-4081-8663-5F82016FF04D}" type="slidenum">
              <a:rPr lang="en-CA"/>
              <a:pPr/>
              <a:t>10</a:t>
            </a:fld>
            <a:endParaRPr lang="en-CA"/>
          </a:p>
        </p:txBody>
      </p:sp>
      <p:sp>
        <p:nvSpPr>
          <p:cNvPr id="654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699115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7494B2F-16E5-475B-B49D-F63DD54DDCC4}" type="slidenum">
              <a:rPr lang="en-CA"/>
              <a:pPr/>
              <a:t>13</a:t>
            </a:fld>
            <a:endParaRPr lang="en-CA"/>
          </a:p>
        </p:txBody>
      </p:sp>
      <p:sp>
        <p:nvSpPr>
          <p:cNvPr id="592898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2899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565631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BA63050-C48D-4D02-B6F4-76B49B07CC2A}" type="slidenum">
              <a:rPr lang="en-CA"/>
              <a:pPr/>
              <a:t>14</a:t>
            </a:fld>
            <a:endParaRPr lang="en-CA"/>
          </a:p>
        </p:txBody>
      </p:sp>
      <p:sp>
        <p:nvSpPr>
          <p:cNvPr id="594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4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13641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DC3137C-4A8C-47A4-92DD-67D282709D69}" type="slidenum">
              <a:rPr lang="en-CA"/>
              <a:pPr/>
              <a:t>16</a:t>
            </a:fld>
            <a:endParaRPr lang="en-CA"/>
          </a:p>
        </p:txBody>
      </p:sp>
      <p:sp>
        <p:nvSpPr>
          <p:cNvPr id="596994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6995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740742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452F336-1A98-473F-BA3B-7AFC71A38B9A}" type="slidenum">
              <a:rPr lang="en-CA"/>
              <a:pPr/>
              <a:t>17</a:t>
            </a:fld>
            <a:endParaRPr lang="en-CA"/>
          </a:p>
        </p:txBody>
      </p:sp>
      <p:sp>
        <p:nvSpPr>
          <p:cNvPr id="5990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9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940577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14BE631-0573-418D-9F2F-615C262B5DAF}" type="slidenum">
              <a:rPr lang="en-CA"/>
              <a:pPr/>
              <a:t>18</a:t>
            </a:fld>
            <a:endParaRPr lang="en-CA"/>
          </a:p>
        </p:txBody>
      </p:sp>
      <p:sp>
        <p:nvSpPr>
          <p:cNvPr id="601090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1091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71601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99B508D-0A52-46BF-BDE2-462682492207}" type="slidenum">
              <a:rPr lang="en-CA"/>
              <a:pPr/>
              <a:t>19</a:t>
            </a:fld>
            <a:endParaRPr lang="en-CA"/>
          </a:p>
        </p:txBody>
      </p:sp>
      <p:sp>
        <p:nvSpPr>
          <p:cNvPr id="65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229266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8745FAC-CB71-40FF-A95F-2E7C248919BC}" type="slidenum">
              <a:rPr lang="en-CA"/>
              <a:pPr/>
              <a:t>20</a:t>
            </a:fld>
            <a:endParaRPr lang="en-CA"/>
          </a:p>
        </p:txBody>
      </p:sp>
      <p:sp>
        <p:nvSpPr>
          <p:cNvPr id="6031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3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171295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5BC03F5-0EE7-4A98-AF0C-FF2B52E906C2}" type="slidenum">
              <a:rPr lang="en-CA"/>
              <a:pPr/>
              <a:t>21</a:t>
            </a:fld>
            <a:endParaRPr lang="en-CA"/>
          </a:p>
        </p:txBody>
      </p:sp>
      <p:sp>
        <p:nvSpPr>
          <p:cNvPr id="6051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51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774943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90A00B7-6F77-479B-A988-42AD7651B7A7}" type="slidenum">
              <a:rPr lang="en-CA"/>
              <a:pPr/>
              <a:t>22</a:t>
            </a:fld>
            <a:endParaRPr lang="en-CA"/>
          </a:p>
        </p:txBody>
      </p:sp>
      <p:sp>
        <p:nvSpPr>
          <p:cNvPr id="6072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72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96562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2F710C2-9B60-44C7-95A5-D8D3D4AF2415}" type="slidenum">
              <a:rPr lang="en-CA"/>
              <a:pPr/>
              <a:t>2</a:t>
            </a:fld>
            <a:endParaRPr lang="en-CA"/>
          </a:p>
        </p:txBody>
      </p:sp>
      <p:sp>
        <p:nvSpPr>
          <p:cNvPr id="5744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4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581156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734BAAD-0B9E-451A-BBD0-723056DC550E}" type="slidenum">
              <a:rPr lang="en-CA"/>
              <a:pPr/>
              <a:t>23</a:t>
            </a:fld>
            <a:endParaRPr lang="en-CA"/>
          </a:p>
        </p:txBody>
      </p:sp>
      <p:sp>
        <p:nvSpPr>
          <p:cNvPr id="6092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92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426109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7938209-E3AC-4168-88DE-8411C3E501FF}" type="slidenum">
              <a:rPr lang="en-CA"/>
              <a:pPr/>
              <a:t>24</a:t>
            </a:fld>
            <a:endParaRPr lang="en-CA"/>
          </a:p>
        </p:txBody>
      </p:sp>
      <p:sp>
        <p:nvSpPr>
          <p:cNvPr id="65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643377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C7A71A9-1790-4319-8136-9D5A17C39E7A}" type="slidenum">
              <a:rPr lang="en-CA"/>
              <a:pPr/>
              <a:t>25</a:t>
            </a:fld>
            <a:endParaRPr lang="en-CA"/>
          </a:p>
        </p:txBody>
      </p:sp>
      <p:sp>
        <p:nvSpPr>
          <p:cNvPr id="660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2062900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153856C-1DF2-4F15-A0EC-FDB50CFABCF9}" type="slidenum">
              <a:rPr lang="en-CA"/>
              <a:pPr/>
              <a:t>26</a:t>
            </a:fld>
            <a:endParaRPr lang="en-CA"/>
          </a:p>
        </p:txBody>
      </p:sp>
      <p:sp>
        <p:nvSpPr>
          <p:cNvPr id="6113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13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9855123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5DFE6A6-CA47-4DFC-8D3D-37907508E850}" type="slidenum">
              <a:rPr lang="en-CA"/>
              <a:pPr/>
              <a:t>27</a:t>
            </a:fld>
            <a:endParaRPr lang="en-CA"/>
          </a:p>
        </p:txBody>
      </p:sp>
      <p:sp>
        <p:nvSpPr>
          <p:cNvPr id="6133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33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5002182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6A28500-C28D-4843-ACD0-E44D78019283}" type="slidenum">
              <a:rPr lang="en-CA"/>
              <a:pPr/>
              <a:t>28</a:t>
            </a:fld>
            <a:endParaRPr lang="en-CA"/>
          </a:p>
        </p:txBody>
      </p:sp>
      <p:sp>
        <p:nvSpPr>
          <p:cNvPr id="6154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54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0303381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77610D7-19DF-474A-B16F-EED89F4FB231}" type="slidenum">
              <a:rPr lang="en-CA"/>
              <a:pPr/>
              <a:t>29</a:t>
            </a:fld>
            <a:endParaRPr lang="en-CA"/>
          </a:p>
        </p:txBody>
      </p:sp>
      <p:sp>
        <p:nvSpPr>
          <p:cNvPr id="662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6545673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7443F0E-8DC3-4C68-A553-05B2D3F1E363}" type="slidenum">
              <a:rPr lang="en-CA"/>
              <a:pPr/>
              <a:t>31</a:t>
            </a:fld>
            <a:endParaRPr lang="en-CA"/>
          </a:p>
        </p:txBody>
      </p:sp>
      <p:sp>
        <p:nvSpPr>
          <p:cNvPr id="6174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74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2989184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A4E632F-D3A4-4BFC-929B-715F3C84BAE1}" type="slidenum">
              <a:rPr lang="en-CA"/>
              <a:pPr/>
              <a:t>33</a:t>
            </a:fld>
            <a:endParaRPr lang="en-CA"/>
          </a:p>
        </p:txBody>
      </p:sp>
      <p:sp>
        <p:nvSpPr>
          <p:cNvPr id="6195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95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7101091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305F53D-746E-4DA3-A389-DCE3B94BBD78}" type="slidenum">
              <a:rPr lang="en-CA"/>
              <a:pPr/>
              <a:t>35</a:t>
            </a:fld>
            <a:endParaRPr lang="en-CA"/>
          </a:p>
        </p:txBody>
      </p:sp>
      <p:sp>
        <p:nvSpPr>
          <p:cNvPr id="6236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36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120302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8877EAE-8317-4FFF-99A2-3ED57605A23A}" type="slidenum">
              <a:rPr lang="en-CA"/>
              <a:pPr/>
              <a:t>3</a:t>
            </a:fld>
            <a:endParaRPr lang="en-CA"/>
          </a:p>
        </p:txBody>
      </p:sp>
      <p:sp>
        <p:nvSpPr>
          <p:cNvPr id="569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9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4251463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507FDE7-9A5C-49AB-A3E1-F1F48AA058E0}" type="slidenum">
              <a:rPr lang="en-CA"/>
              <a:pPr/>
              <a:t>36</a:t>
            </a:fld>
            <a:endParaRPr lang="en-CA"/>
          </a:p>
        </p:txBody>
      </p:sp>
      <p:sp>
        <p:nvSpPr>
          <p:cNvPr id="6256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56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763641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FE6D212-3130-46EA-B6F5-977A667F8A5A}" type="slidenum">
              <a:rPr lang="en-CA"/>
              <a:pPr/>
              <a:t>37</a:t>
            </a:fld>
            <a:endParaRPr lang="en-CA"/>
          </a:p>
        </p:txBody>
      </p:sp>
      <p:sp>
        <p:nvSpPr>
          <p:cNvPr id="6297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97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0254777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D8BD795-1E78-4F2E-A477-B2BE1D4A4220}" type="slidenum">
              <a:rPr lang="en-CA"/>
              <a:pPr/>
              <a:t>38</a:t>
            </a:fld>
            <a:endParaRPr lang="en-CA"/>
          </a:p>
        </p:txBody>
      </p:sp>
      <p:sp>
        <p:nvSpPr>
          <p:cNvPr id="6318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18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3424069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FE4B937-D3C2-4C48-92BE-B9149645F6AF}" type="slidenum">
              <a:rPr lang="en-CA"/>
              <a:pPr/>
              <a:t>40</a:t>
            </a:fld>
            <a:endParaRPr lang="en-CA"/>
          </a:p>
        </p:txBody>
      </p:sp>
      <p:sp>
        <p:nvSpPr>
          <p:cNvPr id="6338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38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918061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2E892B4-F698-4668-9C3B-4943511EBE5A}" type="slidenum">
              <a:rPr lang="en-CA"/>
              <a:pPr/>
              <a:t>41</a:t>
            </a:fld>
            <a:endParaRPr lang="en-CA"/>
          </a:p>
        </p:txBody>
      </p:sp>
      <p:sp>
        <p:nvSpPr>
          <p:cNvPr id="7045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4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800" b="0" i="0" u="none" strike="noStrike" kern="1200" baseline="0" dirty="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rPr>
              <a:t>Distributed Db = collection of multiple logically interrelated databases distributed over a computer network</a:t>
            </a:r>
          </a:p>
          <a:p>
            <a:pPr marL="0" marR="0" lvl="1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Homo = </a:t>
            </a:r>
            <a:r>
              <a:rPr lang="en-US" altLang="en-US" sz="2200" dirty="0" smtClean="0"/>
              <a:t>All sites of the database system have identical setup, i.e., same database system software. </a:t>
            </a:r>
          </a:p>
          <a:p>
            <a:r>
              <a:rPr lang="en-US" dirty="0" err="1" smtClean="0"/>
              <a:t>Hetro</a:t>
            </a:r>
            <a:r>
              <a:rPr lang="en-US" baseline="0" dirty="0" smtClean="0"/>
              <a:t> = </a:t>
            </a:r>
            <a:r>
              <a:rPr lang="en-US" altLang="en-US" sz="1800" dirty="0" smtClean="0"/>
              <a:t>Each site may run different database system</a:t>
            </a:r>
          </a:p>
          <a:p>
            <a:r>
              <a:rPr lang="en-US" sz="1800" dirty="0" smtClean="0"/>
              <a:t>Federated</a:t>
            </a:r>
            <a:r>
              <a:rPr lang="en-US" sz="1800" baseline="0" dirty="0" smtClean="0"/>
              <a:t> = </a:t>
            </a:r>
            <a:r>
              <a:rPr lang="en-US" altLang="en-US" sz="1800" dirty="0" smtClean="0"/>
              <a:t>There is no one conceptual global schema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0876611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C2CF40C-1276-4954-9FB3-301151C16516}" type="slidenum">
              <a:rPr lang="en-CA"/>
              <a:pPr/>
              <a:t>42</a:t>
            </a:fld>
            <a:endParaRPr lang="en-CA"/>
          </a:p>
        </p:txBody>
      </p:sp>
      <p:sp>
        <p:nvSpPr>
          <p:cNvPr id="692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2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8818677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8868417-DC8A-49E1-9AE9-0A54BBE4562D}" type="slidenum">
              <a:rPr lang="en-CA"/>
              <a:pPr/>
              <a:t>43</a:t>
            </a:fld>
            <a:endParaRPr lang="en-CA"/>
          </a:p>
        </p:txBody>
      </p:sp>
      <p:sp>
        <p:nvSpPr>
          <p:cNvPr id="668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800" b="1" i="0" u="none" strike="noStrike" kern="1200" baseline="0" dirty="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rPr>
              <a:t>network model </a:t>
            </a:r>
            <a:r>
              <a:rPr lang="en-US" sz="1800" b="0" i="0" u="none" strike="noStrike" kern="1200" baseline="0" dirty="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rPr>
              <a:t>represents data as record types and also represents a limited type of 1:N relationship</a:t>
            </a:r>
          </a:p>
          <a:p>
            <a:r>
              <a:rPr lang="en-US" sz="1800" b="0" i="0" u="none" strike="noStrike" kern="1200" baseline="0" dirty="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rPr>
              <a:t>The </a:t>
            </a:r>
            <a:r>
              <a:rPr lang="en-US" sz="1800" b="1" i="0" u="none" strike="noStrike" kern="1200" baseline="0" dirty="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rPr>
              <a:t>hierarchical model </a:t>
            </a:r>
            <a:r>
              <a:rPr lang="en-US" sz="1800" b="0" i="0" u="none" strike="noStrike" kern="1200" baseline="0" dirty="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rPr>
              <a:t>represents data as hierarchical tree structures. Each hierarchy represents a number of related records.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7743077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F46BA49-0778-409F-BFB4-09CB8337B5DC}" type="slidenum">
              <a:rPr lang="en-CA"/>
              <a:pPr/>
              <a:t>44</a:t>
            </a:fld>
            <a:endParaRPr lang="en-CA"/>
          </a:p>
        </p:txBody>
      </p:sp>
      <p:sp>
        <p:nvSpPr>
          <p:cNvPr id="67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1846349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745C3C7-994E-4E96-B2F2-1797D7937B72}" type="slidenum">
              <a:rPr lang="en-CA"/>
              <a:pPr/>
              <a:t>46</a:t>
            </a:fld>
            <a:endParaRPr lang="en-CA"/>
          </a:p>
        </p:txBody>
      </p:sp>
      <p:sp>
        <p:nvSpPr>
          <p:cNvPr id="7004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0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1195265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01593C4-EAE3-40EA-AFE6-001783D27093}" type="slidenum">
              <a:rPr lang="en-CA"/>
              <a:pPr/>
              <a:t>47</a:t>
            </a:fld>
            <a:endParaRPr lang="en-CA"/>
          </a:p>
        </p:txBody>
      </p:sp>
      <p:sp>
        <p:nvSpPr>
          <p:cNvPr id="698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8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254137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F6F0EDD-B4AE-436F-B884-C7B4EF001A22}" type="slidenum">
              <a:rPr lang="en-CA"/>
              <a:pPr/>
              <a:t>4</a:t>
            </a:fld>
            <a:endParaRPr lang="en-CA"/>
          </a:p>
        </p:txBody>
      </p:sp>
      <p:sp>
        <p:nvSpPr>
          <p:cNvPr id="5765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6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3123581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E18351D-B81F-4C6E-8B81-EF5B51894359}" type="slidenum">
              <a:rPr lang="en-CA"/>
              <a:pPr/>
              <a:t>48</a:t>
            </a:fld>
            <a:endParaRPr lang="en-CA"/>
          </a:p>
        </p:txBody>
      </p:sp>
      <p:sp>
        <p:nvSpPr>
          <p:cNvPr id="674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3392659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6DB1CD1-26D9-435A-9E27-F9C468353FCA}" type="slidenum">
              <a:rPr lang="en-CA"/>
              <a:pPr/>
              <a:t>49</a:t>
            </a:fld>
            <a:endParaRPr lang="en-CA"/>
          </a:p>
        </p:txBody>
      </p:sp>
      <p:sp>
        <p:nvSpPr>
          <p:cNvPr id="696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7569702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567CDEA-010D-41D4-86E5-F03D85BDB16E}" type="slidenum">
              <a:rPr lang="en-CA"/>
              <a:pPr/>
              <a:t>50</a:t>
            </a:fld>
            <a:endParaRPr lang="en-CA"/>
          </a:p>
        </p:txBody>
      </p:sp>
      <p:sp>
        <p:nvSpPr>
          <p:cNvPr id="694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4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3965500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25F951D-49B0-44BF-8121-8FC95FE12FDD}" type="slidenum">
              <a:rPr lang="en-CA"/>
              <a:pPr/>
              <a:t>51</a:t>
            </a:fld>
            <a:endParaRPr lang="en-CA"/>
          </a:p>
        </p:txBody>
      </p:sp>
      <p:sp>
        <p:nvSpPr>
          <p:cNvPr id="67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3188273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A6A1130-794B-4560-AC49-E7A7512E8FD5}" type="slidenum">
              <a:rPr lang="en-CA"/>
              <a:pPr/>
              <a:t>52</a:t>
            </a:fld>
            <a:endParaRPr lang="en-CA"/>
          </a:p>
        </p:txBody>
      </p:sp>
      <p:sp>
        <p:nvSpPr>
          <p:cNvPr id="678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9094414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B88FFA3-FB5D-4FDE-AD37-E8BCAEBFAADC}" type="slidenum">
              <a:rPr lang="en-CA"/>
              <a:pPr/>
              <a:t>53</a:t>
            </a:fld>
            <a:endParaRPr lang="en-CA"/>
          </a:p>
        </p:txBody>
      </p:sp>
      <p:sp>
        <p:nvSpPr>
          <p:cNvPr id="66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376247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902EAA8-8316-47FD-B8F3-76BF9154C5A1}" type="slidenum">
              <a:rPr lang="en-CA"/>
              <a:pPr/>
              <a:t>5</a:t>
            </a:fld>
            <a:endParaRPr lang="en-CA"/>
          </a:p>
        </p:txBody>
      </p:sp>
      <p:sp>
        <p:nvSpPr>
          <p:cNvPr id="666626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6627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155823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A7073AE-24A0-4A03-A15C-58F2FEDF6C94}" type="slidenum">
              <a:rPr lang="en-CA"/>
              <a:pPr/>
              <a:t>6</a:t>
            </a:fld>
            <a:endParaRPr lang="en-CA"/>
          </a:p>
        </p:txBody>
      </p:sp>
      <p:sp>
        <p:nvSpPr>
          <p:cNvPr id="578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8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431669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C562C3F-BFC8-4F3C-BDC2-9E99DD81BF54}" type="slidenum">
              <a:rPr lang="en-CA"/>
              <a:pPr/>
              <a:t>7</a:t>
            </a:fld>
            <a:endParaRPr lang="en-CA"/>
          </a:p>
        </p:txBody>
      </p:sp>
      <p:sp>
        <p:nvSpPr>
          <p:cNvPr id="588802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8803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688183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D973106-BEFE-4EF7-B66F-0F988D4FD387}" type="slidenum">
              <a:rPr lang="en-CA"/>
              <a:pPr/>
              <a:t>8</a:t>
            </a:fld>
            <a:endParaRPr lang="en-CA"/>
          </a:p>
        </p:txBody>
      </p:sp>
      <p:sp>
        <p:nvSpPr>
          <p:cNvPr id="652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546009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47C0AAB-C77D-4825-887C-3697DB3F0B39}" type="slidenum">
              <a:rPr lang="en-CA"/>
              <a:pPr/>
              <a:t>9</a:t>
            </a:fld>
            <a:endParaRPr lang="en-CA"/>
          </a:p>
        </p:txBody>
      </p:sp>
      <p:sp>
        <p:nvSpPr>
          <p:cNvPr id="590850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0851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25063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40" name="Rectangle 44"/>
          <p:cNvSpPr>
            <a:spLocks noChangeArrowheads="1"/>
          </p:cNvSpPr>
          <p:nvPr/>
        </p:nvSpPr>
        <p:spPr bwMode="auto">
          <a:xfrm>
            <a:off x="8305800" y="0"/>
            <a:ext cx="609600" cy="6858000"/>
          </a:xfrm>
          <a:prstGeom prst="rect">
            <a:avLst/>
          </a:prstGeom>
          <a:gradFill rotWithShape="1">
            <a:gsLst>
              <a:gs pos="0">
                <a:srgbClr val="677228">
                  <a:alpha val="44000"/>
                </a:srgbClr>
              </a:gs>
              <a:gs pos="100000">
                <a:srgbClr val="677228">
                  <a:gamma/>
                  <a:shade val="87843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43" name="Rectangle 47"/>
          <p:cNvSpPr>
            <a:spLocks noChangeArrowheads="1"/>
          </p:cNvSpPr>
          <p:nvPr userDrawn="1"/>
        </p:nvSpPr>
        <p:spPr bwMode="auto">
          <a:xfrm rot="-5400000">
            <a:off x="3500437" y="-985837"/>
            <a:ext cx="2143125" cy="9144000"/>
          </a:xfrm>
          <a:prstGeom prst="rect">
            <a:avLst/>
          </a:prstGeom>
          <a:solidFill>
            <a:srgbClr val="677228">
              <a:alpha val="4400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44" name="Rectangle 48"/>
          <p:cNvSpPr>
            <a:spLocks noChangeArrowheads="1"/>
          </p:cNvSpPr>
          <p:nvPr userDrawn="1"/>
        </p:nvSpPr>
        <p:spPr bwMode="auto">
          <a:xfrm>
            <a:off x="7315200" y="2438400"/>
            <a:ext cx="1828800" cy="229076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25" name="Rectangle 2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38200" y="6397625"/>
            <a:ext cx="449580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900"/>
            </a:lvl1pPr>
          </a:lstStyle>
          <a:p>
            <a:r>
              <a:rPr lang="en-US"/>
              <a:t>Copyright © 2007 Ramez Elmasri and Shamkant B. Navathe</a:t>
            </a:r>
          </a:p>
        </p:txBody>
      </p:sp>
      <p:sp>
        <p:nvSpPr>
          <p:cNvPr id="4126" name="Rectangle 30" descr="Pink tissue paper"/>
          <p:cNvSpPr>
            <a:spLocks noGrp="1" noChangeArrowheads="1"/>
          </p:cNvSpPr>
          <p:nvPr>
            <p:ph type="ctrTitle" sz="quarter"/>
          </p:nvPr>
        </p:nvSpPr>
        <p:spPr>
          <a:xfrm>
            <a:off x="228600" y="152400"/>
            <a:ext cx="7086600" cy="2286000"/>
          </a:xfrm>
          <a:extLst>
            <a:ext uri="{909E8E84-426E-40DD-AFC4-6F175D3DCCD1}">
              <a14:hiddenFill xmlns:a14="http://schemas.microsoft.com/office/drawing/2010/main">
                <a:blipFill dpi="0" rotWithShape="0">
                  <a:blip r:embed="rId2"/>
                  <a:srcRect/>
                  <a:tile tx="0" ty="0" sx="100000" sy="100000" flip="none" algn="tl"/>
                </a:blipFill>
              </a14:hiddenFill>
            </a:ext>
          </a:extLst>
        </p:spPr>
        <p:txBody>
          <a:bodyPr wrap="none" anchor="ctr"/>
          <a:lstStyle>
            <a:lvl1pPr>
              <a:defRPr sz="6600">
                <a:solidFill>
                  <a:srgbClr val="990033"/>
                </a:solidFill>
              </a:defRPr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pic>
        <p:nvPicPr>
          <p:cNvPr id="4131" name="Picture 35" descr="awtri_4c UPDATE_color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5949950"/>
            <a:ext cx="684213" cy="831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134" name="Rectangle 38" descr="Pink tissue paper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304800" y="2590800"/>
            <a:ext cx="6629400" cy="1905000"/>
          </a:xfrm>
          <a:extLst>
            <a:ext uri="{909E8E84-426E-40DD-AFC4-6F175D3DCCD1}">
              <a14:hiddenFill xmlns:a14="http://schemas.microsoft.com/office/drawing/2010/main">
                <a:blipFill dpi="0" rotWithShape="0">
                  <a:blip r:embed="rId2"/>
                  <a:srcRect/>
                  <a:tile tx="0" ty="0" sx="100000" sy="100000" flip="none" algn="tl"/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0" indent="0">
              <a:buFont typeface="Wingdings" panose="05000000000000000000" pitchFamily="2" charset="2"/>
              <a:buNone/>
              <a:defRPr sz="3200"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pic>
        <p:nvPicPr>
          <p:cNvPr id="4142" name="Picture 46" descr="elmasri_thumb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19975" y="2514600"/>
            <a:ext cx="17240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2- </a:t>
            </a:r>
            <a:fld id="{3365FC55-C650-492D-8381-5751A1190F81}" type="slidenum">
              <a:rPr lang="en-US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520184158"/>
      </p:ext>
    </p:extLst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57950" y="303213"/>
            <a:ext cx="2076450" cy="58689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8600" y="303213"/>
            <a:ext cx="6076950" cy="58689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2- </a:t>
            </a:r>
            <a:fld id="{C501969C-FED5-4744-ADEF-CCF05E94EA4A}" type="slidenum">
              <a:rPr lang="en-US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818659502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2- </a:t>
            </a:r>
            <a:fld id="{082CED58-EC19-435B-9089-F1C28E4E1CCA}" type="slidenum">
              <a:rPr lang="en-US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910831443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2- </a:t>
            </a:r>
            <a:fld id="{08476163-31F2-4C33-AD2C-B36FC8F8410F}" type="slidenum">
              <a:rPr lang="en-US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946026397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39713" y="1600200"/>
            <a:ext cx="407035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62463" y="1600200"/>
            <a:ext cx="4071937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2- </a:t>
            </a:r>
            <a:fld id="{E83CB6B4-E122-4555-8974-DCA0B1F2A204}" type="slidenum">
              <a:rPr lang="en-US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211084380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2- </a:t>
            </a:r>
            <a:fld id="{F0F36003-E4AE-47FF-BDF2-FB6907A65B61}" type="slidenum">
              <a:rPr lang="en-US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45562685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2- </a:t>
            </a:r>
            <a:fld id="{9FA5164C-EC47-4D4A-9908-A18B12BC2027}" type="slidenum">
              <a:rPr lang="en-US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246266567"/>
      </p:ext>
    </p:extLst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2- </a:t>
            </a:r>
            <a:fld id="{0281D570-2DE3-4D7D-9E75-26E0BE5BE000}" type="slidenum">
              <a:rPr lang="en-US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441272974"/>
      </p:ext>
    </p:extLst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2- </a:t>
            </a:r>
            <a:fld id="{A7602BE1-018F-435B-B1FF-1113B254AB65}" type="slidenum">
              <a:rPr lang="en-US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406187726"/>
      </p:ext>
    </p:extLst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2- </a:t>
            </a:r>
            <a:fld id="{E8067C86-1C8C-401B-8A4B-5FF7F81E2E0E}" type="slidenum">
              <a:rPr lang="en-US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067250128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17" name="Group 45"/>
          <p:cNvGrpSpPr>
            <a:grpSpLocks/>
          </p:cNvGrpSpPr>
          <p:nvPr userDrawn="1"/>
        </p:nvGrpSpPr>
        <p:grpSpPr bwMode="auto">
          <a:xfrm>
            <a:off x="8936038" y="1449388"/>
            <a:ext cx="207962" cy="5408612"/>
            <a:chOff x="5606" y="889"/>
            <a:chExt cx="154" cy="3431"/>
          </a:xfrm>
        </p:grpSpPr>
        <p:sp>
          <p:nvSpPr>
            <p:cNvPr id="3110" name="Rectangle 38"/>
            <p:cNvSpPr>
              <a:spLocks noChangeArrowheads="1"/>
            </p:cNvSpPr>
            <p:nvPr userDrawn="1"/>
          </p:nvSpPr>
          <p:spPr bwMode="gray">
            <a:xfrm flipH="1">
              <a:off x="5685" y="889"/>
              <a:ext cx="75" cy="3431"/>
            </a:xfrm>
            <a:prstGeom prst="rect">
              <a:avLst/>
            </a:prstGeom>
            <a:solidFill>
              <a:srgbClr val="677228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FF9966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sz="3200">
                <a:latin typeface="Tahoma" panose="020B0604030504040204" pitchFamily="34" charset="0"/>
              </a:endParaRPr>
            </a:p>
          </p:txBody>
        </p:sp>
        <p:grpSp>
          <p:nvGrpSpPr>
            <p:cNvPr id="3116" name="Group 44"/>
            <p:cNvGrpSpPr>
              <a:grpSpLocks/>
            </p:cNvGrpSpPr>
            <p:nvPr userDrawn="1"/>
          </p:nvGrpSpPr>
          <p:grpSpPr bwMode="auto">
            <a:xfrm>
              <a:off x="5606" y="889"/>
              <a:ext cx="106" cy="3431"/>
              <a:chOff x="5606" y="889"/>
              <a:chExt cx="106" cy="3431"/>
            </a:xfrm>
          </p:grpSpPr>
          <p:sp>
            <p:nvSpPr>
              <p:cNvPr id="3115" name="Rectangle 43"/>
              <p:cNvSpPr>
                <a:spLocks noChangeArrowheads="1"/>
              </p:cNvSpPr>
              <p:nvPr userDrawn="1"/>
            </p:nvSpPr>
            <p:spPr bwMode="gray">
              <a:xfrm rot="10800000" flipH="1">
                <a:off x="5606" y="889"/>
                <a:ext cx="58" cy="3431"/>
              </a:xfrm>
              <a:prstGeom prst="rect">
                <a:avLst/>
              </a:pr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FF9966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rot="10800000" wrap="none" anchor="ctr"/>
              <a:lstStyle/>
              <a:p>
                <a:pPr algn="ctr"/>
                <a:endParaRPr kumimoji="1" lang="en-US" sz="3200">
                  <a:latin typeface="Tahoma" panose="020B0604030504040204" pitchFamily="34" charset="0"/>
                </a:endParaRPr>
              </a:p>
            </p:txBody>
          </p:sp>
          <p:sp>
            <p:nvSpPr>
              <p:cNvPr id="3104" name="Rectangle 32"/>
              <p:cNvSpPr>
                <a:spLocks noChangeArrowheads="1"/>
              </p:cNvSpPr>
              <p:nvPr userDrawn="1"/>
            </p:nvSpPr>
            <p:spPr bwMode="gray">
              <a:xfrm rot="10800000" flipH="1">
                <a:off x="5654" y="889"/>
                <a:ext cx="58" cy="3431"/>
              </a:xfrm>
              <a:prstGeom prst="rect">
                <a:avLst/>
              </a:prstGeom>
              <a:solidFill>
                <a:srgbClr val="990033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FF9966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rot="10800000" wrap="none" anchor="ctr"/>
              <a:lstStyle/>
              <a:p>
                <a:pPr algn="ctr"/>
                <a:endParaRPr kumimoji="1" lang="en-US" sz="3200">
                  <a:latin typeface="Tahoma" panose="020B0604030504040204" pitchFamily="34" charset="0"/>
                </a:endParaRPr>
              </a:p>
            </p:txBody>
          </p:sp>
        </p:grpSp>
      </p:grpSp>
      <p:sp>
        <p:nvSpPr>
          <p:cNvPr id="3109" name="Rectangle 37"/>
          <p:cNvSpPr>
            <a:spLocks noChangeArrowheads="1"/>
          </p:cNvSpPr>
          <p:nvPr userDrawn="1"/>
        </p:nvSpPr>
        <p:spPr bwMode="gray">
          <a:xfrm rot="16200000">
            <a:off x="3845719" y="-3845719"/>
            <a:ext cx="1449388" cy="9140825"/>
          </a:xfrm>
          <a:prstGeom prst="rect">
            <a:avLst/>
          </a:prstGeom>
          <a:solidFill>
            <a:srgbClr val="677228">
              <a:alpha val="3600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FF9966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pPr algn="ctr"/>
            <a:endParaRPr kumimoji="1" lang="en-US" sz="3200">
              <a:latin typeface="Tahoma" panose="020B0604030504040204" pitchFamily="34" charset="0"/>
            </a:endParaRPr>
          </a:p>
        </p:txBody>
      </p:sp>
      <p:sp>
        <p:nvSpPr>
          <p:cNvPr id="3081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303213"/>
            <a:ext cx="7796213" cy="992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085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34200" y="64008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 b="1">
                <a:solidFill>
                  <a:srgbClr val="990033"/>
                </a:solidFill>
              </a:defRPr>
            </a:lvl1pPr>
          </a:lstStyle>
          <a:p>
            <a:r>
              <a:rPr lang="en-US"/>
              <a:t>Slide 2- </a:t>
            </a:r>
            <a:fld id="{26B5EE78-55E6-45AD-B679-B0C26348215A}" type="slidenum">
              <a:rPr lang="en-US"/>
              <a:pPr/>
              <a:t>‹#›</a:t>
            </a:fld>
            <a:endParaRPr lang="en-CA"/>
          </a:p>
        </p:txBody>
      </p:sp>
      <p:sp>
        <p:nvSpPr>
          <p:cNvPr id="3093" name="Rectangle 21"/>
          <p:cNvSpPr>
            <a:spLocks noGrp="1" noChangeArrowheads="1"/>
          </p:cNvSpPr>
          <p:nvPr>
            <p:ph type="body" idx="1"/>
          </p:nvPr>
        </p:nvSpPr>
        <p:spPr bwMode="auto">
          <a:xfrm>
            <a:off x="239713" y="1600200"/>
            <a:ext cx="8294687" cy="457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CC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102" name="Rectangle 30"/>
          <p:cNvSpPr>
            <a:spLocks noChangeArrowheads="1"/>
          </p:cNvSpPr>
          <p:nvPr/>
        </p:nvSpPr>
        <p:spPr bwMode="auto">
          <a:xfrm>
            <a:off x="838200" y="6397625"/>
            <a:ext cx="449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/>
          <a:p>
            <a:r>
              <a:rPr lang="en-US" sz="900"/>
              <a:t>Copyright © 2007 Ramez Elmasri and Shamkant B. Navathe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ransition spd="med"/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3600" kern="1200">
          <a:solidFill>
            <a:srgbClr val="800000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rgbClr val="800000"/>
          </a:solidFill>
          <a:latin typeface="Arial" panose="020B0604020202020204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rgbClr val="800000"/>
          </a:solidFill>
          <a:latin typeface="Arial" panose="020B0604020202020204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rgbClr val="800000"/>
          </a:solidFill>
          <a:latin typeface="Arial" panose="020B0604020202020204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rgbClr val="800000"/>
          </a:solidFill>
          <a:latin typeface="Arial" panose="020B06040202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rgbClr val="800000"/>
          </a:solidFill>
          <a:latin typeface="Arial" panose="020B06040202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rgbClr val="800000"/>
          </a:solidFill>
          <a:latin typeface="Arial" panose="020B06040202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rgbClr val="800000"/>
          </a:solidFill>
          <a:latin typeface="Arial" panose="020B06040202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rgbClr val="800000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rgbClr val="990033"/>
        </a:buClr>
        <a:buSzPct val="60000"/>
        <a:buFont typeface="Wingdings" panose="05000000000000000000" pitchFamily="2" charset="2"/>
        <a:buChar char="n"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2"/>
        </a:buClr>
        <a:buSzPct val="55000"/>
        <a:buFont typeface="Wingdings" panose="05000000000000000000" pitchFamily="2" charset="2"/>
        <a:buChar char="n"/>
        <a:defRPr sz="2600" kern="1200">
          <a:solidFill>
            <a:srgbClr val="800000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rgbClr val="990033"/>
        </a:buClr>
        <a:buSzPct val="50000"/>
        <a:buFont typeface="Wingdings" panose="05000000000000000000" pitchFamily="2" charset="2"/>
        <a:buChar char="n"/>
        <a:defRPr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55000"/>
        <a:buFont typeface="Wingdings" panose="05000000000000000000" pitchFamily="2" charset="2"/>
        <a:buChar char="n"/>
        <a:defRPr sz="2000" kern="1200">
          <a:solidFill>
            <a:srgbClr val="800000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rgbClr val="990033"/>
        </a:buClr>
        <a:buSzPct val="50000"/>
        <a:buFont typeface="Wingdings" panose="05000000000000000000" pitchFamily="2" charset="2"/>
        <a:buChar char="n"/>
        <a:defRPr sz="20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/>
              <a:t>Slide 2- </a:t>
            </a:r>
            <a:fld id="{21B8E7D5-C4A4-43D9-99D1-63EF04935746}" type="slidenum">
              <a:rPr lang="en-US"/>
              <a:pPr/>
              <a:t>1</a:t>
            </a:fld>
            <a:endParaRPr lang="en-CA"/>
          </a:p>
        </p:txBody>
      </p:sp>
      <p:sp>
        <p:nvSpPr>
          <p:cNvPr id="412675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12683" name="Picture 11" descr="Elmasri_cov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/>
              <a:t>Slide 2- </a:t>
            </a:r>
            <a:fld id="{4C5C3B2A-E736-4347-BFFF-E14371DF158F}" type="slidenum">
              <a:rPr lang="en-US"/>
              <a:pPr/>
              <a:t>10</a:t>
            </a:fld>
            <a:endParaRPr lang="en-CA"/>
          </a:p>
        </p:txBody>
      </p:sp>
      <p:sp>
        <p:nvSpPr>
          <p:cNvPr id="65331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Database Schema </a:t>
            </a:r>
            <a:br>
              <a:rPr lang="en-US"/>
            </a:br>
            <a:r>
              <a:rPr lang="en-US"/>
              <a:t>vs. Database State (continued)</a:t>
            </a:r>
          </a:p>
        </p:txBody>
      </p:sp>
      <p:sp>
        <p:nvSpPr>
          <p:cNvPr id="653317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Distinction</a:t>
            </a:r>
          </a:p>
          <a:p>
            <a:pPr lvl="1"/>
            <a:r>
              <a:rPr lang="en-US"/>
              <a:t>The </a:t>
            </a:r>
            <a:r>
              <a:rPr lang="en-US" b="1" i="1"/>
              <a:t>database schema</a:t>
            </a:r>
            <a:r>
              <a:rPr lang="en-US"/>
              <a:t> changes very infrequently. </a:t>
            </a:r>
          </a:p>
          <a:p>
            <a:pPr lvl="1"/>
            <a:r>
              <a:rPr lang="en-US"/>
              <a:t>The </a:t>
            </a:r>
            <a:r>
              <a:rPr lang="en-US" b="1" i="1"/>
              <a:t>database state</a:t>
            </a:r>
            <a:r>
              <a:rPr lang="en-US"/>
              <a:t> changes every time the database is updated. </a:t>
            </a:r>
          </a:p>
          <a:p>
            <a:pPr lvl="1"/>
            <a:endParaRPr lang="en-US"/>
          </a:p>
          <a:p>
            <a:r>
              <a:rPr lang="en-US" b="1"/>
              <a:t>Schema</a:t>
            </a:r>
            <a:r>
              <a:rPr lang="en-US"/>
              <a:t> is also called </a:t>
            </a:r>
            <a:r>
              <a:rPr lang="en-US" b="1"/>
              <a:t>intension</a:t>
            </a:r>
            <a:r>
              <a:rPr lang="en-US"/>
              <a:t>.</a:t>
            </a:r>
          </a:p>
          <a:p>
            <a:r>
              <a:rPr lang="en-US" b="1"/>
              <a:t>State</a:t>
            </a:r>
            <a:r>
              <a:rPr lang="en-US"/>
              <a:t> is also called </a:t>
            </a:r>
            <a:r>
              <a:rPr lang="en-US" b="1"/>
              <a:t>extension</a:t>
            </a:r>
            <a:r>
              <a:rPr lang="en-US"/>
              <a:t>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/>
              <a:t>Slide 2- </a:t>
            </a:r>
            <a:fld id="{E16D1565-2FA1-42E7-97CE-C06BC5BE977C}" type="slidenum">
              <a:rPr lang="en-US"/>
              <a:pPr/>
              <a:t>11</a:t>
            </a:fld>
            <a:endParaRPr lang="en-CA"/>
          </a:p>
        </p:txBody>
      </p:sp>
      <p:sp>
        <p:nvSpPr>
          <p:cNvPr id="68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 of a Database Schema</a:t>
            </a:r>
          </a:p>
        </p:txBody>
      </p:sp>
      <p:pic>
        <p:nvPicPr>
          <p:cNvPr id="686086" name="Picture 6" descr="fig02_0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1905000"/>
            <a:ext cx="7772400" cy="4203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/>
              <a:t>Slide 2- </a:t>
            </a:r>
            <a:fld id="{E5B6E0E8-BBE4-424E-B668-249617D22A40}" type="slidenum">
              <a:rPr lang="en-US"/>
              <a:pPr/>
              <a:t>12</a:t>
            </a:fld>
            <a:endParaRPr lang="en-CA"/>
          </a:p>
        </p:txBody>
      </p:sp>
      <p:sp>
        <p:nvSpPr>
          <p:cNvPr id="68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 of a database state</a:t>
            </a:r>
          </a:p>
        </p:txBody>
      </p:sp>
      <p:pic>
        <p:nvPicPr>
          <p:cNvPr id="687108" name="Picture 4" descr="fig01_0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3425" y="1492250"/>
            <a:ext cx="4397375" cy="5060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/>
              <a:t>Slide 2- </a:t>
            </a:r>
            <a:fld id="{7339FE5C-5E22-4B4D-A54A-94DE89AA82BD}" type="slidenum">
              <a:rPr lang="en-US"/>
              <a:pPr/>
              <a:t>13</a:t>
            </a:fld>
            <a:endParaRPr lang="en-CA"/>
          </a:p>
        </p:txBody>
      </p:sp>
      <p:sp>
        <p:nvSpPr>
          <p:cNvPr id="59187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Three-Schema Architecture</a:t>
            </a:r>
          </a:p>
        </p:txBody>
      </p:sp>
      <p:sp>
        <p:nvSpPr>
          <p:cNvPr id="591877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Proposed to support DBMS characteristics of:</a:t>
            </a:r>
          </a:p>
          <a:p>
            <a:pPr lvl="1"/>
            <a:r>
              <a:rPr lang="en-US" b="1"/>
              <a:t>Program-data independence.</a:t>
            </a:r>
          </a:p>
          <a:p>
            <a:pPr lvl="1"/>
            <a:r>
              <a:rPr lang="en-US"/>
              <a:t>Support of </a:t>
            </a:r>
            <a:r>
              <a:rPr lang="en-US" b="1"/>
              <a:t>multiple views</a:t>
            </a:r>
            <a:r>
              <a:rPr lang="en-US"/>
              <a:t> of the data.</a:t>
            </a:r>
          </a:p>
          <a:p>
            <a:r>
              <a:rPr lang="en-US"/>
              <a:t>Not explicitly used in commercial DBMS products, but has been useful in explaining database system organization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/>
              <a:t>Slide 2- </a:t>
            </a:r>
            <a:fld id="{851A1D4F-8A41-4A69-A694-DE9D6448B913}" type="slidenum">
              <a:rPr lang="en-US"/>
              <a:pPr/>
              <a:t>14</a:t>
            </a:fld>
            <a:endParaRPr lang="en-CA"/>
          </a:p>
        </p:txBody>
      </p:sp>
      <p:sp>
        <p:nvSpPr>
          <p:cNvPr id="59392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Three-Schema Architecture</a:t>
            </a:r>
          </a:p>
        </p:txBody>
      </p:sp>
      <p:sp>
        <p:nvSpPr>
          <p:cNvPr id="593925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/>
              <a:t>Defines DBMS schemas at </a:t>
            </a:r>
            <a:r>
              <a:rPr lang="en-US" sz="2400" b="1" i="1"/>
              <a:t>three</a:t>
            </a:r>
            <a:r>
              <a:rPr lang="en-US" sz="2400"/>
              <a:t> levels:</a:t>
            </a:r>
          </a:p>
          <a:p>
            <a:pPr lvl="1"/>
            <a:r>
              <a:rPr lang="en-US" sz="2200" b="1"/>
              <a:t>Internal schema</a:t>
            </a:r>
            <a:r>
              <a:rPr lang="en-US" sz="2200"/>
              <a:t> at the internal level to describe physical storage structures and access paths (e.g indexes). </a:t>
            </a:r>
          </a:p>
          <a:p>
            <a:pPr lvl="2"/>
            <a:r>
              <a:rPr lang="en-US" sz="2000"/>
              <a:t>Typically uses a </a:t>
            </a:r>
            <a:r>
              <a:rPr lang="en-US" sz="2000" b="1"/>
              <a:t>physical</a:t>
            </a:r>
            <a:r>
              <a:rPr lang="en-US" sz="2000"/>
              <a:t> data model.</a:t>
            </a:r>
          </a:p>
          <a:p>
            <a:pPr lvl="1"/>
            <a:r>
              <a:rPr lang="en-US" sz="2200" b="1"/>
              <a:t>Conceptual schema</a:t>
            </a:r>
            <a:r>
              <a:rPr lang="en-US" sz="2200"/>
              <a:t> at the conceptual level to describe the structure and constraints for the whole database for a community of users. </a:t>
            </a:r>
          </a:p>
          <a:p>
            <a:pPr lvl="2"/>
            <a:r>
              <a:rPr lang="en-US" sz="2000"/>
              <a:t>Uses a </a:t>
            </a:r>
            <a:r>
              <a:rPr lang="en-US" sz="2000" b="1"/>
              <a:t>conceptual</a:t>
            </a:r>
            <a:r>
              <a:rPr lang="en-US" sz="2000"/>
              <a:t> or an </a:t>
            </a:r>
            <a:r>
              <a:rPr lang="en-US" sz="2000" b="1"/>
              <a:t>implementation</a:t>
            </a:r>
            <a:r>
              <a:rPr lang="en-US" sz="2000"/>
              <a:t> data model.</a:t>
            </a:r>
          </a:p>
          <a:p>
            <a:pPr lvl="1"/>
            <a:r>
              <a:rPr lang="en-US" sz="2200" b="1"/>
              <a:t>External schemas</a:t>
            </a:r>
            <a:r>
              <a:rPr lang="en-US" sz="2200"/>
              <a:t> at the external level to describe the various user views. </a:t>
            </a:r>
          </a:p>
          <a:p>
            <a:pPr lvl="2"/>
            <a:r>
              <a:rPr lang="en-US" sz="2000"/>
              <a:t>Usually uses the same data model as the conceptual schema.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/>
              <a:t>Slide 2- </a:t>
            </a:r>
            <a:fld id="{17838E23-9D89-4606-AC34-3383E5817E2B}" type="slidenum">
              <a:rPr lang="en-US"/>
              <a:pPr/>
              <a:t>15</a:t>
            </a:fld>
            <a:endParaRPr lang="en-CA"/>
          </a:p>
        </p:txBody>
      </p:sp>
      <p:sp>
        <p:nvSpPr>
          <p:cNvPr id="705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three-schema architecture</a:t>
            </a:r>
          </a:p>
        </p:txBody>
      </p:sp>
      <p:pic>
        <p:nvPicPr>
          <p:cNvPr id="705540" name="Picture 4" descr="fig02_0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4413" y="1762125"/>
            <a:ext cx="7010400" cy="4486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/>
              <a:t>Slide 2- </a:t>
            </a:r>
            <a:fld id="{B8201709-995E-403D-8018-7343F66EFE18}" type="slidenum">
              <a:rPr lang="en-US"/>
              <a:pPr/>
              <a:t>16</a:t>
            </a:fld>
            <a:endParaRPr lang="en-CA"/>
          </a:p>
        </p:txBody>
      </p:sp>
      <p:sp>
        <p:nvSpPr>
          <p:cNvPr id="59597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Three-Schema Architecture</a:t>
            </a:r>
          </a:p>
        </p:txBody>
      </p:sp>
      <p:sp>
        <p:nvSpPr>
          <p:cNvPr id="595973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Mappings among schema levels are needed to transform requests and data. </a:t>
            </a:r>
          </a:p>
          <a:p>
            <a:pPr lvl="1"/>
            <a:r>
              <a:rPr lang="en-US"/>
              <a:t>Programs refer to an external schema, and are mapped by the DBMS to the internal schema for execution.</a:t>
            </a:r>
          </a:p>
          <a:p>
            <a:pPr lvl="1"/>
            <a:r>
              <a:rPr lang="en-US"/>
              <a:t>Data extracted from the internal DBMS level is reformatted to match the user’s external view (e.g. formatting the results of an SQL query for display in a Web page)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/>
              <a:t>Slide 2- </a:t>
            </a:r>
            <a:fld id="{10A9BA49-F684-43B9-AA66-B0FB6E1CF260}" type="slidenum">
              <a:rPr lang="en-US"/>
              <a:pPr/>
              <a:t>17</a:t>
            </a:fld>
            <a:endParaRPr lang="en-CA"/>
          </a:p>
        </p:txBody>
      </p:sp>
      <p:sp>
        <p:nvSpPr>
          <p:cNvPr id="59802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Data Independence</a:t>
            </a:r>
          </a:p>
        </p:txBody>
      </p:sp>
      <p:sp>
        <p:nvSpPr>
          <p:cNvPr id="598021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b="1"/>
              <a:t>Logical Data Independence: </a:t>
            </a:r>
          </a:p>
          <a:p>
            <a:pPr lvl="1">
              <a:lnSpc>
                <a:spcPct val="90000"/>
              </a:lnSpc>
            </a:pPr>
            <a:r>
              <a:rPr lang="en-US"/>
              <a:t>The capacity to change the conceptual schema without having to change the external schemas and their associated application programs.</a:t>
            </a:r>
          </a:p>
          <a:p>
            <a:pPr>
              <a:lnSpc>
                <a:spcPct val="90000"/>
              </a:lnSpc>
            </a:pPr>
            <a:r>
              <a:rPr lang="en-US" b="1"/>
              <a:t>Physical Data Independence:</a:t>
            </a:r>
          </a:p>
          <a:p>
            <a:pPr lvl="1">
              <a:lnSpc>
                <a:spcPct val="90000"/>
              </a:lnSpc>
            </a:pPr>
            <a:r>
              <a:rPr lang="en-US"/>
              <a:t>The capacity to change the internal schema without having to change the conceptual schema.</a:t>
            </a:r>
          </a:p>
          <a:p>
            <a:pPr lvl="1">
              <a:lnSpc>
                <a:spcPct val="90000"/>
              </a:lnSpc>
            </a:pPr>
            <a:r>
              <a:rPr lang="en-US"/>
              <a:t>For example, the internal schema may be changed when certain file structures are reorganized or new indexes are created to improve database performance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/>
              <a:t>Slide 2- </a:t>
            </a:r>
            <a:fld id="{81EAFAFF-6367-4008-BF19-F6A98DEDC0EF}" type="slidenum">
              <a:rPr lang="en-US"/>
              <a:pPr/>
              <a:t>18</a:t>
            </a:fld>
            <a:endParaRPr lang="en-CA"/>
          </a:p>
        </p:txBody>
      </p:sp>
      <p:sp>
        <p:nvSpPr>
          <p:cNvPr id="60006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Data Independence (continued)</a:t>
            </a:r>
          </a:p>
        </p:txBody>
      </p:sp>
      <p:sp>
        <p:nvSpPr>
          <p:cNvPr id="600069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When a schema at a lower level is changed, only the </a:t>
            </a:r>
            <a:r>
              <a:rPr lang="en-US" b="1"/>
              <a:t>mappings</a:t>
            </a:r>
            <a:r>
              <a:rPr lang="en-US"/>
              <a:t> between this schema and higher-level schemas need to be changed in a DBMS that fully supports data independence.</a:t>
            </a:r>
          </a:p>
          <a:p>
            <a:r>
              <a:rPr lang="en-US"/>
              <a:t>The higher-level schemas themselves are </a:t>
            </a:r>
            <a:r>
              <a:rPr lang="en-US" b="1"/>
              <a:t>unchanged</a:t>
            </a:r>
            <a:r>
              <a:rPr lang="en-US"/>
              <a:t>.</a:t>
            </a:r>
          </a:p>
          <a:p>
            <a:pPr lvl="1"/>
            <a:r>
              <a:rPr lang="en-US"/>
              <a:t>Hence, the application programs need not be changed since they refer to the external schemas.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/>
              <a:t>Slide 2- </a:t>
            </a:r>
            <a:fld id="{B2731154-6DCF-4A8B-9D6C-5969A4F0573E}" type="slidenum">
              <a:rPr lang="en-US"/>
              <a:pPr/>
              <a:t>19</a:t>
            </a:fld>
            <a:endParaRPr lang="en-CA"/>
          </a:p>
        </p:txBody>
      </p:sp>
      <p:sp>
        <p:nvSpPr>
          <p:cNvPr id="65536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DBMS Languages</a:t>
            </a:r>
          </a:p>
        </p:txBody>
      </p:sp>
      <p:sp>
        <p:nvSpPr>
          <p:cNvPr id="655365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Data Definition Language (DDL)</a:t>
            </a:r>
          </a:p>
          <a:p>
            <a:r>
              <a:rPr lang="en-US"/>
              <a:t>Data Manipulation Language (DML)</a:t>
            </a:r>
          </a:p>
          <a:p>
            <a:pPr lvl="1"/>
            <a:r>
              <a:rPr lang="en-US"/>
              <a:t>High-Level or Non-procedural Languages: These include the relational language SQL</a:t>
            </a:r>
          </a:p>
          <a:p>
            <a:pPr lvl="2"/>
            <a:r>
              <a:rPr lang="en-US"/>
              <a:t>May be used in a standalone way or may be embedded in a programming language</a:t>
            </a:r>
          </a:p>
          <a:p>
            <a:pPr lvl="1"/>
            <a:r>
              <a:rPr lang="en-US"/>
              <a:t>Low Level or Procedural Languages:</a:t>
            </a:r>
          </a:p>
          <a:p>
            <a:pPr lvl="2"/>
            <a:r>
              <a:rPr lang="en-US"/>
              <a:t>These must be embedded in a programming language</a:t>
            </a:r>
          </a:p>
          <a:p>
            <a:endParaRPr lang="en-US"/>
          </a:p>
          <a:p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9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Copyright © 2007 Ramez Elmasri and Shamkant B. Navathe</a:t>
            </a:r>
          </a:p>
        </p:txBody>
      </p:sp>
      <p:sp>
        <p:nvSpPr>
          <p:cNvPr id="573442" name="Rectangle 2" descr="Pink tissue paper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Chapter 2</a:t>
            </a:r>
          </a:p>
        </p:txBody>
      </p:sp>
      <p:sp>
        <p:nvSpPr>
          <p:cNvPr id="573443" name="Rectangle 3" descr="Pink tissue paper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Database System Concepts and Architecture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/>
              <a:t>Slide 2- </a:t>
            </a:r>
            <a:fld id="{6047BDD4-3182-445D-B136-FD3B0469A3CA}" type="slidenum">
              <a:rPr lang="en-US"/>
              <a:pPr/>
              <a:t>20</a:t>
            </a:fld>
            <a:endParaRPr lang="en-CA"/>
          </a:p>
        </p:txBody>
      </p:sp>
      <p:sp>
        <p:nvSpPr>
          <p:cNvPr id="60211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DBMS Languages</a:t>
            </a:r>
          </a:p>
        </p:txBody>
      </p:sp>
      <p:sp>
        <p:nvSpPr>
          <p:cNvPr id="602117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b="1"/>
              <a:t>Data Definition Language (DDL): </a:t>
            </a:r>
          </a:p>
          <a:p>
            <a:pPr lvl="1">
              <a:lnSpc>
                <a:spcPct val="90000"/>
              </a:lnSpc>
            </a:pPr>
            <a:r>
              <a:rPr lang="en-US"/>
              <a:t>Used by the DBA and database designers to specify the conceptual schema of a database.</a:t>
            </a:r>
          </a:p>
          <a:p>
            <a:pPr lvl="1">
              <a:lnSpc>
                <a:spcPct val="90000"/>
              </a:lnSpc>
            </a:pPr>
            <a:r>
              <a:rPr lang="en-US"/>
              <a:t>In many DBMSs, the DDL is also used to define internal and external schemas (views).</a:t>
            </a:r>
          </a:p>
          <a:p>
            <a:pPr lvl="1">
              <a:lnSpc>
                <a:spcPct val="90000"/>
              </a:lnSpc>
            </a:pPr>
            <a:r>
              <a:rPr lang="en-US"/>
              <a:t>In some DBMSs, separate </a:t>
            </a:r>
            <a:r>
              <a:rPr lang="en-US" b="1"/>
              <a:t>storage definition language (SDL) </a:t>
            </a:r>
            <a:r>
              <a:rPr lang="en-US"/>
              <a:t>and</a:t>
            </a:r>
            <a:r>
              <a:rPr lang="en-US" b="1"/>
              <a:t> view definition language (VDL)</a:t>
            </a:r>
            <a:r>
              <a:rPr lang="en-US"/>
              <a:t> are used to define internal and external schemas.</a:t>
            </a:r>
          </a:p>
          <a:p>
            <a:pPr lvl="2">
              <a:lnSpc>
                <a:spcPct val="90000"/>
              </a:lnSpc>
            </a:pPr>
            <a:r>
              <a:rPr lang="en-US"/>
              <a:t>SDL is typically realized via DBMS commands provided to the DBA and database designers</a:t>
            </a:r>
          </a:p>
          <a:p>
            <a:pPr>
              <a:lnSpc>
                <a:spcPct val="90000"/>
              </a:lnSpc>
            </a:pPr>
            <a:endParaRPr lang="en-US"/>
          </a:p>
          <a:p>
            <a:pPr>
              <a:lnSpc>
                <a:spcPct val="90000"/>
              </a:lnSpc>
            </a:pPr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/>
              <a:t>Slide 2- </a:t>
            </a:r>
            <a:fld id="{69E935C6-7588-4003-8A5F-B1178331EB5C}" type="slidenum">
              <a:rPr lang="en-US"/>
              <a:pPr/>
              <a:t>21</a:t>
            </a:fld>
            <a:endParaRPr lang="en-CA"/>
          </a:p>
        </p:txBody>
      </p:sp>
      <p:sp>
        <p:nvSpPr>
          <p:cNvPr id="60416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DBMS Languages</a:t>
            </a:r>
          </a:p>
        </p:txBody>
      </p:sp>
      <p:sp>
        <p:nvSpPr>
          <p:cNvPr id="604165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/>
              <a:t>Data Manipulation Language (DML):</a:t>
            </a:r>
            <a:endParaRPr lang="en-US"/>
          </a:p>
          <a:p>
            <a:pPr lvl="1"/>
            <a:r>
              <a:rPr lang="en-US"/>
              <a:t>Used to specify database retrievals and updates</a:t>
            </a:r>
          </a:p>
          <a:p>
            <a:pPr lvl="1"/>
            <a:r>
              <a:rPr lang="en-US"/>
              <a:t>DML commands (data sublanguage) can be </a:t>
            </a:r>
            <a:r>
              <a:rPr lang="en-US" i="1"/>
              <a:t>embedded</a:t>
            </a:r>
            <a:r>
              <a:rPr lang="en-US"/>
              <a:t> in a general-purpose programming language (host language), such as COBOL, C, C++, or Java.</a:t>
            </a:r>
          </a:p>
          <a:p>
            <a:pPr lvl="2"/>
            <a:r>
              <a:rPr lang="en-US"/>
              <a:t>A library of functions can also be provided to access the DBMS from a programming language</a:t>
            </a:r>
          </a:p>
          <a:p>
            <a:pPr lvl="1"/>
            <a:r>
              <a:rPr lang="en-US"/>
              <a:t>Alternatively, stand-alone DML commands can be applied directly (called a </a:t>
            </a:r>
            <a:r>
              <a:rPr lang="en-US" i="1"/>
              <a:t>query language</a:t>
            </a:r>
            <a:r>
              <a:rPr lang="en-US"/>
              <a:t>).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/>
              <a:t>Slide 2- </a:t>
            </a:r>
            <a:fld id="{A20238EA-77BE-465F-A88D-B64A0337CBBE}" type="slidenum">
              <a:rPr lang="en-US"/>
              <a:pPr/>
              <a:t>22</a:t>
            </a:fld>
            <a:endParaRPr lang="en-CA"/>
          </a:p>
        </p:txBody>
      </p:sp>
      <p:sp>
        <p:nvSpPr>
          <p:cNvPr id="60621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Types of DML</a:t>
            </a:r>
          </a:p>
        </p:txBody>
      </p:sp>
      <p:sp>
        <p:nvSpPr>
          <p:cNvPr id="606213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/>
              <a:t>High Level or Non-procedural Language:</a:t>
            </a:r>
          </a:p>
          <a:p>
            <a:pPr lvl="1"/>
            <a:r>
              <a:rPr lang="en-US"/>
              <a:t>For example, the SQL relational language</a:t>
            </a:r>
          </a:p>
          <a:p>
            <a:pPr lvl="1"/>
            <a:r>
              <a:rPr lang="en-US"/>
              <a:t>Are “set”-oriented and specify what data to retrieve rather than how to retrieve it. </a:t>
            </a:r>
          </a:p>
          <a:p>
            <a:pPr lvl="1"/>
            <a:r>
              <a:rPr lang="en-US"/>
              <a:t>Also called </a:t>
            </a:r>
            <a:r>
              <a:rPr lang="en-US" b="1"/>
              <a:t>declarative</a:t>
            </a:r>
            <a:r>
              <a:rPr lang="en-US"/>
              <a:t> languages.</a:t>
            </a:r>
          </a:p>
          <a:p>
            <a:r>
              <a:rPr lang="en-US" b="1"/>
              <a:t>Low Level or Procedural Language:</a:t>
            </a:r>
          </a:p>
          <a:p>
            <a:pPr lvl="1"/>
            <a:r>
              <a:rPr lang="en-US"/>
              <a:t>Retrieve data one record-at-a-time; </a:t>
            </a:r>
          </a:p>
          <a:p>
            <a:pPr lvl="1"/>
            <a:r>
              <a:rPr lang="en-US"/>
              <a:t>Constructs such as looping are needed to retrieve multiple records, along with positioning pointers.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/>
              <a:t>Slide 2- </a:t>
            </a:r>
            <a:fld id="{AFC88CF9-6C6B-4E78-A63C-AA6615D0EF79}" type="slidenum">
              <a:rPr lang="en-US"/>
              <a:pPr/>
              <a:t>23</a:t>
            </a:fld>
            <a:endParaRPr lang="en-CA"/>
          </a:p>
        </p:txBody>
      </p:sp>
      <p:sp>
        <p:nvSpPr>
          <p:cNvPr id="60826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DBMS Interfaces</a:t>
            </a:r>
          </a:p>
        </p:txBody>
      </p:sp>
      <p:sp>
        <p:nvSpPr>
          <p:cNvPr id="608261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Stand-alone query language interfaces</a:t>
            </a:r>
          </a:p>
          <a:p>
            <a:pPr lvl="1"/>
            <a:r>
              <a:rPr lang="en-US"/>
              <a:t>Example: Entering SQL queries at the DBMS interactive SQL interface (e.g. SQL*Plus in ORACLE)</a:t>
            </a:r>
          </a:p>
          <a:p>
            <a:r>
              <a:rPr lang="en-US"/>
              <a:t>Programmer interfaces for embedding DML in programming languages</a:t>
            </a:r>
          </a:p>
          <a:p>
            <a:r>
              <a:rPr lang="en-US"/>
              <a:t>User-friendly interfaces</a:t>
            </a:r>
          </a:p>
          <a:p>
            <a:pPr lvl="1"/>
            <a:r>
              <a:rPr lang="en-US"/>
              <a:t>Menu-based, forms-based, graphics-based, etc.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/>
              <a:t>Slide 2- </a:t>
            </a:r>
            <a:fld id="{D5EC43BB-E42B-4E87-B7E5-61F9952A16FD}" type="slidenum">
              <a:rPr lang="en-US"/>
              <a:pPr/>
              <a:t>24</a:t>
            </a:fld>
            <a:endParaRPr lang="en-CA"/>
          </a:p>
        </p:txBody>
      </p:sp>
      <p:sp>
        <p:nvSpPr>
          <p:cNvPr id="65741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/>
              <a:t>DBMS Programming Language Interfaces</a:t>
            </a:r>
          </a:p>
        </p:txBody>
      </p:sp>
      <p:sp>
        <p:nvSpPr>
          <p:cNvPr id="657413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Programmer interfaces for embedding DML in a programming languages:</a:t>
            </a:r>
          </a:p>
          <a:p>
            <a:pPr lvl="1"/>
            <a:r>
              <a:rPr lang="en-US" b="1"/>
              <a:t>Embedded Approach</a:t>
            </a:r>
            <a:r>
              <a:rPr lang="en-US"/>
              <a:t>: e.g embedded SQL (for C, C++, etc.), SQLJ (for Java)</a:t>
            </a:r>
          </a:p>
          <a:p>
            <a:pPr lvl="1"/>
            <a:r>
              <a:rPr lang="en-US" b="1"/>
              <a:t>Procedure Call Approach</a:t>
            </a:r>
            <a:r>
              <a:rPr lang="en-US"/>
              <a:t>: e.g. JDBC for Java, ODBC for other programming languages</a:t>
            </a:r>
          </a:p>
          <a:p>
            <a:pPr lvl="1"/>
            <a:r>
              <a:rPr lang="en-US" b="1"/>
              <a:t>Database Programming Language Approach</a:t>
            </a:r>
            <a:r>
              <a:rPr lang="en-US"/>
              <a:t>: e.g. ORACLE has PL/SQL, a programming language based on SQL; language incorporates SQL and its data types as integral components</a:t>
            </a:r>
          </a:p>
          <a:p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/>
              <a:t>Slide 2- </a:t>
            </a:r>
            <a:fld id="{991FC96C-FA5B-43C1-930A-C41427F8EB2F}" type="slidenum">
              <a:rPr lang="en-US"/>
              <a:pPr/>
              <a:t>25</a:t>
            </a:fld>
            <a:endParaRPr lang="en-CA"/>
          </a:p>
        </p:txBody>
      </p:sp>
      <p:sp>
        <p:nvSpPr>
          <p:cNvPr id="65946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User-Friendly DBMS Interfaces</a:t>
            </a:r>
          </a:p>
        </p:txBody>
      </p:sp>
      <p:sp>
        <p:nvSpPr>
          <p:cNvPr id="659461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None/>
            </a:pPr>
            <a:endParaRPr lang="en-US"/>
          </a:p>
          <a:p>
            <a:pPr lvl="1"/>
            <a:r>
              <a:rPr lang="en-US"/>
              <a:t>Menu-based, popular for browsing on the web</a:t>
            </a:r>
          </a:p>
          <a:p>
            <a:pPr lvl="1"/>
            <a:r>
              <a:rPr lang="en-US"/>
              <a:t>Forms-based, designed for naïve users</a:t>
            </a:r>
          </a:p>
          <a:p>
            <a:pPr lvl="1"/>
            <a:r>
              <a:rPr lang="en-US"/>
              <a:t>Graphics-based </a:t>
            </a:r>
          </a:p>
          <a:p>
            <a:pPr lvl="2"/>
            <a:r>
              <a:rPr lang="en-US"/>
              <a:t>(Point and Click, Drag and Drop, etc.)</a:t>
            </a:r>
          </a:p>
          <a:p>
            <a:pPr lvl="1"/>
            <a:r>
              <a:rPr lang="en-US"/>
              <a:t>Natural language: requests in written English</a:t>
            </a:r>
          </a:p>
          <a:p>
            <a:pPr lvl="1"/>
            <a:r>
              <a:rPr lang="en-US"/>
              <a:t>Combinations of the above:</a:t>
            </a:r>
          </a:p>
          <a:p>
            <a:pPr lvl="2"/>
            <a:r>
              <a:rPr lang="en-US"/>
              <a:t>For example, both menus and forms used extensively in Web database interfaces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/>
              <a:t>Slide 2- </a:t>
            </a:r>
            <a:fld id="{CF8E8551-0E6C-4B56-AE1F-4E38068E37BF}" type="slidenum">
              <a:rPr lang="en-US"/>
              <a:pPr/>
              <a:t>26</a:t>
            </a:fld>
            <a:endParaRPr lang="en-CA"/>
          </a:p>
        </p:txBody>
      </p:sp>
      <p:sp>
        <p:nvSpPr>
          <p:cNvPr id="61030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Other DBMS Interfaces</a:t>
            </a:r>
          </a:p>
        </p:txBody>
      </p:sp>
      <p:sp>
        <p:nvSpPr>
          <p:cNvPr id="610309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/>
            <a:r>
              <a:rPr lang="en-US"/>
              <a:t>Speech as Input and Output</a:t>
            </a:r>
          </a:p>
          <a:p>
            <a:pPr lvl="1"/>
            <a:r>
              <a:rPr lang="en-US"/>
              <a:t>Web Browser as an interface</a:t>
            </a:r>
          </a:p>
          <a:p>
            <a:pPr lvl="1"/>
            <a:r>
              <a:rPr lang="en-US"/>
              <a:t>Parametric interfaces, e.g., bank tellers using function keys.</a:t>
            </a:r>
          </a:p>
          <a:p>
            <a:pPr lvl="1"/>
            <a:r>
              <a:rPr lang="en-US"/>
              <a:t>Interfaces for the DBA:</a:t>
            </a:r>
          </a:p>
          <a:p>
            <a:pPr lvl="2"/>
            <a:r>
              <a:rPr lang="en-US"/>
              <a:t>Creating user accounts, granting authorizations</a:t>
            </a:r>
          </a:p>
          <a:p>
            <a:pPr lvl="2"/>
            <a:r>
              <a:rPr lang="en-US"/>
              <a:t>Setting system parameters</a:t>
            </a:r>
          </a:p>
          <a:p>
            <a:pPr lvl="2"/>
            <a:r>
              <a:rPr lang="en-US"/>
              <a:t>Changing schemas or access paths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/>
              <a:t>Slide 2- </a:t>
            </a:r>
            <a:fld id="{146211DF-7F26-4D6B-B6AF-A17F1C7032FA}" type="slidenum">
              <a:rPr lang="en-US"/>
              <a:pPr/>
              <a:t>27</a:t>
            </a:fld>
            <a:endParaRPr lang="en-CA"/>
          </a:p>
        </p:txBody>
      </p:sp>
      <p:sp>
        <p:nvSpPr>
          <p:cNvPr id="61235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Database System Utilities</a:t>
            </a:r>
          </a:p>
        </p:txBody>
      </p:sp>
      <p:sp>
        <p:nvSpPr>
          <p:cNvPr id="612357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To perform certain functions such as:</a:t>
            </a:r>
          </a:p>
          <a:p>
            <a:pPr lvl="1"/>
            <a:r>
              <a:rPr lang="en-US"/>
              <a:t>Loading data stored in files into a database. Includes data conversion tools.</a:t>
            </a:r>
          </a:p>
          <a:p>
            <a:pPr lvl="1"/>
            <a:r>
              <a:rPr lang="en-US"/>
              <a:t>Backing up the database periodically on tape.</a:t>
            </a:r>
          </a:p>
          <a:p>
            <a:pPr lvl="1"/>
            <a:r>
              <a:rPr lang="en-US"/>
              <a:t>Reorganizing database file structures.</a:t>
            </a:r>
          </a:p>
          <a:p>
            <a:pPr lvl="1"/>
            <a:r>
              <a:rPr lang="en-US"/>
              <a:t>Report generation utilities.</a:t>
            </a:r>
          </a:p>
          <a:p>
            <a:pPr lvl="1"/>
            <a:r>
              <a:rPr lang="en-US"/>
              <a:t>Performance monitoring utilities.</a:t>
            </a:r>
          </a:p>
          <a:p>
            <a:pPr lvl="1"/>
            <a:r>
              <a:rPr lang="en-US"/>
              <a:t>Other functions, such as sorting, user monitoring, data compression, etc.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/>
              <a:t>Slide 2- </a:t>
            </a:r>
            <a:fld id="{F728ECEA-BEBE-4EA9-A4F6-DCE0B0F6D36A}" type="slidenum">
              <a:rPr lang="en-US"/>
              <a:pPr/>
              <a:t>28</a:t>
            </a:fld>
            <a:endParaRPr lang="en-CA"/>
          </a:p>
        </p:txBody>
      </p:sp>
      <p:sp>
        <p:nvSpPr>
          <p:cNvPr id="61440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Other Tools</a:t>
            </a:r>
          </a:p>
        </p:txBody>
      </p:sp>
      <p:sp>
        <p:nvSpPr>
          <p:cNvPr id="614405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Data dictionary / repository:</a:t>
            </a:r>
          </a:p>
          <a:p>
            <a:pPr lvl="1"/>
            <a:r>
              <a:rPr lang="en-US"/>
              <a:t>Used to store schema descriptions and other information such as design decisions, application program descriptions, user information, usage standards, etc.</a:t>
            </a:r>
          </a:p>
          <a:p>
            <a:pPr lvl="1"/>
            <a:r>
              <a:rPr lang="en-US" b="1"/>
              <a:t>Active data dictionary</a:t>
            </a:r>
            <a:r>
              <a:rPr lang="en-US"/>
              <a:t> is accessed by DBMS software and users/DBA.</a:t>
            </a:r>
          </a:p>
          <a:p>
            <a:pPr lvl="1"/>
            <a:r>
              <a:rPr lang="en-US" b="1"/>
              <a:t>Passive data dictionary</a:t>
            </a:r>
            <a:r>
              <a:rPr lang="en-US"/>
              <a:t> is accessed by users/DBA only.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/>
              <a:t>Slide 2- </a:t>
            </a:r>
            <a:fld id="{116C487B-F545-479F-B4D5-AF30FAACE474}" type="slidenum">
              <a:rPr lang="en-US"/>
              <a:pPr/>
              <a:t>29</a:t>
            </a:fld>
            <a:endParaRPr lang="en-CA"/>
          </a:p>
        </p:txBody>
      </p:sp>
      <p:sp>
        <p:nvSpPr>
          <p:cNvPr id="66150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Other Tools</a:t>
            </a:r>
          </a:p>
        </p:txBody>
      </p:sp>
      <p:sp>
        <p:nvSpPr>
          <p:cNvPr id="661509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Application Development Environments and CASE (computer-aided software engineering) tools:</a:t>
            </a:r>
          </a:p>
          <a:p>
            <a:r>
              <a:rPr lang="en-US"/>
              <a:t>Examples:</a:t>
            </a:r>
          </a:p>
          <a:p>
            <a:pPr lvl="1"/>
            <a:r>
              <a:rPr lang="en-US"/>
              <a:t>PowerBuilder (Sybase)</a:t>
            </a:r>
          </a:p>
          <a:p>
            <a:pPr lvl="1"/>
            <a:r>
              <a:rPr lang="en-US"/>
              <a:t>JBuilder (Borland)</a:t>
            </a:r>
          </a:p>
          <a:p>
            <a:pPr lvl="1"/>
            <a:r>
              <a:rPr lang="en-US"/>
              <a:t>JDeveloper 10G (Oracle)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/>
              <a:t>Slide 2- </a:t>
            </a:r>
            <a:fld id="{1F23B4B6-157E-479B-824A-AC4F2DD155FF}" type="slidenum">
              <a:rPr lang="en-US"/>
              <a:pPr/>
              <a:t>3</a:t>
            </a:fld>
            <a:endParaRPr lang="en-CA"/>
          </a:p>
        </p:txBody>
      </p:sp>
      <p:sp>
        <p:nvSpPr>
          <p:cNvPr id="56730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Outline</a:t>
            </a:r>
          </a:p>
        </p:txBody>
      </p:sp>
      <p:sp>
        <p:nvSpPr>
          <p:cNvPr id="567301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Data Models and Their Categories</a:t>
            </a:r>
          </a:p>
          <a:p>
            <a:pPr>
              <a:lnSpc>
                <a:spcPct val="90000"/>
              </a:lnSpc>
            </a:pPr>
            <a:r>
              <a:rPr lang="en-US"/>
              <a:t>History of Data Models</a:t>
            </a:r>
          </a:p>
          <a:p>
            <a:pPr>
              <a:lnSpc>
                <a:spcPct val="90000"/>
              </a:lnSpc>
            </a:pPr>
            <a:r>
              <a:rPr lang="en-US"/>
              <a:t>Schemas, Instances, and States</a:t>
            </a:r>
          </a:p>
          <a:p>
            <a:pPr>
              <a:lnSpc>
                <a:spcPct val="90000"/>
              </a:lnSpc>
            </a:pPr>
            <a:r>
              <a:rPr lang="en-US"/>
              <a:t>Three-Schema Architecture</a:t>
            </a:r>
          </a:p>
          <a:p>
            <a:pPr>
              <a:lnSpc>
                <a:spcPct val="90000"/>
              </a:lnSpc>
            </a:pPr>
            <a:r>
              <a:rPr lang="en-US"/>
              <a:t>Data Independence</a:t>
            </a:r>
          </a:p>
          <a:p>
            <a:pPr>
              <a:lnSpc>
                <a:spcPct val="90000"/>
              </a:lnSpc>
            </a:pPr>
            <a:r>
              <a:rPr lang="en-US"/>
              <a:t>DBMS Languages and Interfaces</a:t>
            </a:r>
          </a:p>
          <a:p>
            <a:pPr>
              <a:lnSpc>
                <a:spcPct val="90000"/>
              </a:lnSpc>
            </a:pPr>
            <a:r>
              <a:rPr lang="en-US"/>
              <a:t>Database System Utilities and Tools</a:t>
            </a:r>
          </a:p>
          <a:p>
            <a:pPr>
              <a:lnSpc>
                <a:spcPct val="90000"/>
              </a:lnSpc>
            </a:pPr>
            <a:r>
              <a:rPr lang="en-US"/>
              <a:t>Centralized and Client-Server Architectures</a:t>
            </a:r>
          </a:p>
          <a:p>
            <a:pPr>
              <a:lnSpc>
                <a:spcPct val="90000"/>
              </a:lnSpc>
            </a:pPr>
            <a:r>
              <a:rPr lang="en-US"/>
              <a:t>Classification of DBMSs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/>
              <a:t>Slide 2- </a:t>
            </a:r>
            <a:fld id="{F41C3EA5-7BA6-4506-B97A-8FA02F50B1D7}" type="slidenum">
              <a:rPr lang="en-US"/>
              <a:pPr/>
              <a:t>30</a:t>
            </a:fld>
            <a:endParaRPr lang="en-CA"/>
          </a:p>
        </p:txBody>
      </p:sp>
      <p:sp>
        <p:nvSpPr>
          <p:cNvPr id="702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Typical DBMS Component Modules</a:t>
            </a:r>
          </a:p>
        </p:txBody>
      </p:sp>
      <p:pic>
        <p:nvPicPr>
          <p:cNvPr id="702468" name="Picture 4" descr="fig02_0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1600200"/>
            <a:ext cx="4860925" cy="48688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/>
              <a:t>Slide 2- </a:t>
            </a:r>
            <a:fld id="{03FB27CB-6C11-4B78-8B20-418F2EB056B4}" type="slidenum">
              <a:rPr lang="en-US"/>
              <a:pPr/>
              <a:t>31</a:t>
            </a:fld>
            <a:endParaRPr lang="en-CA"/>
          </a:p>
        </p:txBody>
      </p:sp>
      <p:sp>
        <p:nvSpPr>
          <p:cNvPr id="61645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Centralized and </a:t>
            </a:r>
            <a:br>
              <a:rPr lang="en-US"/>
            </a:br>
            <a:r>
              <a:rPr lang="en-US"/>
              <a:t>Client-Server DBMS Architectures </a:t>
            </a:r>
          </a:p>
        </p:txBody>
      </p:sp>
      <p:sp>
        <p:nvSpPr>
          <p:cNvPr id="616453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Centralized DBMS:</a:t>
            </a:r>
          </a:p>
          <a:p>
            <a:pPr lvl="1"/>
            <a:r>
              <a:rPr lang="en-US"/>
              <a:t>Combines everything into single system including- DBMS software, hardware, application programs, and user interface processing software.</a:t>
            </a:r>
          </a:p>
          <a:p>
            <a:pPr lvl="1"/>
            <a:r>
              <a:rPr lang="en-US"/>
              <a:t>User can still connect through a remote terminal – however, all processing is done at centralized site.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/>
              <a:t>Slide 2- </a:t>
            </a:r>
            <a:fld id="{058B5FD0-32B0-468E-87B0-6F215F254074}" type="slidenum">
              <a:rPr lang="en-US"/>
              <a:pPr/>
              <a:t>32</a:t>
            </a:fld>
            <a:endParaRPr lang="en-CA"/>
          </a:p>
        </p:txBody>
      </p:sp>
      <p:sp>
        <p:nvSpPr>
          <p:cNvPr id="68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 Physical Centralized Architecture</a:t>
            </a:r>
          </a:p>
        </p:txBody>
      </p:sp>
      <p:pic>
        <p:nvPicPr>
          <p:cNvPr id="688132" name="Picture 4" descr="fig02_0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1697038"/>
            <a:ext cx="6477000" cy="44751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/>
              <a:t>Slide 2- </a:t>
            </a:r>
            <a:fld id="{E541906C-9638-4A77-9CEF-9501F3BAFF0C}" type="slidenum">
              <a:rPr lang="en-US"/>
              <a:pPr/>
              <a:t>33</a:t>
            </a:fld>
            <a:endParaRPr lang="en-CA"/>
          </a:p>
        </p:txBody>
      </p:sp>
      <p:sp>
        <p:nvSpPr>
          <p:cNvPr id="618500" name="Rectangle 102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/>
              <a:t>Basic 2-tier Client-Server Architectures</a:t>
            </a:r>
          </a:p>
        </p:txBody>
      </p:sp>
      <p:sp>
        <p:nvSpPr>
          <p:cNvPr id="618501" name="Rectangle 1029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Specialized Servers with Specialized functions</a:t>
            </a:r>
          </a:p>
          <a:p>
            <a:pPr lvl="1"/>
            <a:r>
              <a:rPr lang="en-US"/>
              <a:t>Print server</a:t>
            </a:r>
          </a:p>
          <a:p>
            <a:pPr lvl="1"/>
            <a:r>
              <a:rPr lang="en-US"/>
              <a:t>File server</a:t>
            </a:r>
          </a:p>
          <a:p>
            <a:pPr lvl="1"/>
            <a:r>
              <a:rPr lang="en-US"/>
              <a:t>DBMS server</a:t>
            </a:r>
          </a:p>
          <a:p>
            <a:pPr lvl="1"/>
            <a:r>
              <a:rPr lang="en-US"/>
              <a:t>Web server</a:t>
            </a:r>
          </a:p>
          <a:p>
            <a:pPr lvl="1"/>
            <a:r>
              <a:rPr lang="en-US"/>
              <a:t>Email server</a:t>
            </a:r>
          </a:p>
          <a:p>
            <a:r>
              <a:rPr lang="en-US"/>
              <a:t>Clients can access the specialized servers as needed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/>
              <a:t>Slide 2- </a:t>
            </a:r>
            <a:fld id="{26FDF8E6-1A13-4D53-8AFF-76DC7DF0658A}" type="slidenum">
              <a:rPr lang="en-US"/>
              <a:pPr/>
              <a:t>34</a:t>
            </a:fld>
            <a:endParaRPr lang="en-CA"/>
          </a:p>
        </p:txBody>
      </p:sp>
      <p:sp>
        <p:nvSpPr>
          <p:cNvPr id="68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/>
              <a:t>Logical two-tier client server architecture</a:t>
            </a:r>
          </a:p>
        </p:txBody>
      </p:sp>
      <p:pic>
        <p:nvPicPr>
          <p:cNvPr id="689156" name="Picture 4" descr="fig02_0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2563813"/>
            <a:ext cx="7810500" cy="1730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/>
              <a:t>Slide 2- </a:t>
            </a:r>
            <a:fld id="{D8E0462A-86AB-446D-BCFF-EFD21952D2AB}" type="slidenum">
              <a:rPr lang="en-US"/>
              <a:pPr/>
              <a:t>35</a:t>
            </a:fld>
            <a:endParaRPr lang="en-CA"/>
          </a:p>
        </p:txBody>
      </p:sp>
      <p:sp>
        <p:nvSpPr>
          <p:cNvPr id="622596" name="Rectangle 102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Clients</a:t>
            </a:r>
          </a:p>
        </p:txBody>
      </p:sp>
      <p:sp>
        <p:nvSpPr>
          <p:cNvPr id="622597" name="Rectangle 1029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Provide appropriate interfaces through a client software module to access and utilize the various server resources. </a:t>
            </a:r>
          </a:p>
          <a:p>
            <a:r>
              <a:rPr lang="en-US"/>
              <a:t>Clients may be diskless machines or PCs or Workstations with disks with only the client software installed.</a:t>
            </a:r>
          </a:p>
          <a:p>
            <a:r>
              <a:rPr lang="en-US"/>
              <a:t>Connected to the servers via some form of a network.</a:t>
            </a:r>
          </a:p>
          <a:p>
            <a:pPr lvl="1"/>
            <a:r>
              <a:rPr lang="en-US"/>
              <a:t>(LAN: local area network, wireless network, etc.)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/>
              <a:t>Slide 2- </a:t>
            </a:r>
            <a:fld id="{8EC1B079-7492-4A2A-8394-65713577A1AF}" type="slidenum">
              <a:rPr lang="en-US"/>
              <a:pPr/>
              <a:t>36</a:t>
            </a:fld>
            <a:endParaRPr lang="en-CA"/>
          </a:p>
        </p:txBody>
      </p:sp>
      <p:sp>
        <p:nvSpPr>
          <p:cNvPr id="62464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DBMS Server</a:t>
            </a:r>
          </a:p>
        </p:txBody>
      </p:sp>
      <p:sp>
        <p:nvSpPr>
          <p:cNvPr id="624645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400"/>
              <a:t>Provides database query and transaction services to the clients</a:t>
            </a:r>
          </a:p>
          <a:p>
            <a:pPr>
              <a:lnSpc>
                <a:spcPct val="90000"/>
              </a:lnSpc>
            </a:pPr>
            <a:r>
              <a:rPr lang="en-US" sz="2400"/>
              <a:t>Relational DBMS servers are often called SQL servers, query servers, or transaction servers</a:t>
            </a:r>
          </a:p>
          <a:p>
            <a:pPr>
              <a:lnSpc>
                <a:spcPct val="90000"/>
              </a:lnSpc>
            </a:pPr>
            <a:r>
              <a:rPr lang="en-US" sz="2400"/>
              <a:t>Applications running on clients utilize an Application Program Interface (</a:t>
            </a:r>
            <a:r>
              <a:rPr lang="en-US" sz="2400" b="1"/>
              <a:t>API</a:t>
            </a:r>
            <a:r>
              <a:rPr lang="en-US" sz="2400"/>
              <a:t>) to access server databases via standard interface such as:</a:t>
            </a:r>
          </a:p>
          <a:p>
            <a:pPr lvl="1">
              <a:lnSpc>
                <a:spcPct val="90000"/>
              </a:lnSpc>
            </a:pPr>
            <a:r>
              <a:rPr lang="en-US" sz="2200"/>
              <a:t>ODBC: Open Database Connectivity standard</a:t>
            </a:r>
          </a:p>
          <a:p>
            <a:pPr lvl="1">
              <a:lnSpc>
                <a:spcPct val="90000"/>
              </a:lnSpc>
            </a:pPr>
            <a:r>
              <a:rPr lang="en-US" sz="2200"/>
              <a:t>JDBC: for Java programming access</a:t>
            </a:r>
          </a:p>
          <a:p>
            <a:pPr>
              <a:lnSpc>
                <a:spcPct val="90000"/>
              </a:lnSpc>
            </a:pPr>
            <a:r>
              <a:rPr lang="en-US" sz="2400"/>
              <a:t>Client and server must install appropriate client module and server module software for ODBC or JDBC</a:t>
            </a:r>
          </a:p>
          <a:p>
            <a:pPr>
              <a:lnSpc>
                <a:spcPct val="90000"/>
              </a:lnSpc>
            </a:pPr>
            <a:r>
              <a:rPr lang="en-US" sz="2400"/>
              <a:t>See Chapter 9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/>
              <a:t>Slide 2- </a:t>
            </a:r>
            <a:fld id="{238A1B65-1055-41BA-8BFF-1CA4CFC6BC2B}" type="slidenum">
              <a:rPr lang="en-US"/>
              <a:pPr/>
              <a:t>37</a:t>
            </a:fld>
            <a:endParaRPr lang="en-CA"/>
          </a:p>
        </p:txBody>
      </p:sp>
      <p:sp>
        <p:nvSpPr>
          <p:cNvPr id="628740" name="Rectangle 102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Two Tier Client-Server Architecture</a:t>
            </a:r>
          </a:p>
        </p:txBody>
      </p:sp>
      <p:sp>
        <p:nvSpPr>
          <p:cNvPr id="628741" name="Rectangle 1029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A client program may connect to several DBMSs, sometimes called the data sources.</a:t>
            </a:r>
          </a:p>
          <a:p>
            <a:r>
              <a:rPr lang="en-US"/>
              <a:t>In general, data sources can be files or other non-DBMS software that manages data.</a:t>
            </a:r>
          </a:p>
          <a:p>
            <a:r>
              <a:rPr lang="en-US"/>
              <a:t>Other variations of clients are possible: e.g., in some object DBMSs, more functionality is transferred to clients including data dictionary functions, optimization and recovery across multiple servers, etc.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/>
              <a:t>Slide 2- </a:t>
            </a:r>
            <a:fld id="{A24C3F57-0562-42B5-8386-E652CB4BADF4}" type="slidenum">
              <a:rPr lang="en-US"/>
              <a:pPr/>
              <a:t>38</a:t>
            </a:fld>
            <a:endParaRPr lang="en-CA"/>
          </a:p>
        </p:txBody>
      </p:sp>
      <p:sp>
        <p:nvSpPr>
          <p:cNvPr id="63078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Three Tier Client-Server Architecture</a:t>
            </a:r>
          </a:p>
        </p:txBody>
      </p:sp>
      <p:sp>
        <p:nvSpPr>
          <p:cNvPr id="630789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/>
              <a:t>Common for Web applications</a:t>
            </a:r>
          </a:p>
          <a:p>
            <a:r>
              <a:rPr lang="en-US" sz="2400"/>
              <a:t>Intermediate Layer called Application Server or Web Server: </a:t>
            </a:r>
          </a:p>
          <a:p>
            <a:pPr lvl="1"/>
            <a:r>
              <a:rPr lang="en-US" sz="2200"/>
              <a:t>Stores the web connectivity software and the business logic part of the application used to access the corresponding data from the database server</a:t>
            </a:r>
          </a:p>
          <a:p>
            <a:pPr lvl="1"/>
            <a:r>
              <a:rPr lang="en-US" sz="2200"/>
              <a:t>Acts like a conduit for sending partially processed data between the database server and the client.</a:t>
            </a:r>
          </a:p>
          <a:p>
            <a:r>
              <a:rPr lang="en-US" sz="2400"/>
              <a:t>Three-tier Architecture Can Enhance Security: </a:t>
            </a:r>
          </a:p>
          <a:p>
            <a:pPr lvl="1"/>
            <a:r>
              <a:rPr lang="en-US" sz="2200"/>
              <a:t>Database server only accessible via middle tier</a:t>
            </a:r>
          </a:p>
          <a:p>
            <a:pPr lvl="1"/>
            <a:r>
              <a:rPr lang="en-US" sz="2200"/>
              <a:t>Clients cannot directly access database server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/>
              <a:t>Slide 2- </a:t>
            </a:r>
            <a:fld id="{807BEA0A-25FB-4BCE-AEFC-9228329E7293}" type="slidenum">
              <a:rPr lang="en-US"/>
              <a:pPr/>
              <a:t>39</a:t>
            </a:fld>
            <a:endParaRPr lang="en-CA"/>
          </a:p>
        </p:txBody>
      </p:sp>
      <p:sp>
        <p:nvSpPr>
          <p:cNvPr id="69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Three-tier client-server architecture</a:t>
            </a:r>
          </a:p>
        </p:txBody>
      </p:sp>
      <p:pic>
        <p:nvPicPr>
          <p:cNvPr id="690180" name="Picture 4" descr="fig02_0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9725" y="1847850"/>
            <a:ext cx="8194675" cy="4400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/>
              <a:t>Slide 2- </a:t>
            </a:r>
            <a:fld id="{8CF93C6B-D7CD-4DDE-94C8-953043ACBC6D}" type="slidenum">
              <a:rPr lang="en-US"/>
              <a:pPr/>
              <a:t>4</a:t>
            </a:fld>
            <a:endParaRPr lang="en-CA"/>
          </a:p>
        </p:txBody>
      </p:sp>
      <p:sp>
        <p:nvSpPr>
          <p:cNvPr id="57549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Data Models</a:t>
            </a:r>
          </a:p>
        </p:txBody>
      </p:sp>
      <p:sp>
        <p:nvSpPr>
          <p:cNvPr id="575493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 b="1"/>
              <a:t>Data Model:</a:t>
            </a:r>
          </a:p>
          <a:p>
            <a:pPr lvl="1"/>
            <a:r>
              <a:rPr lang="en-US" sz="2200"/>
              <a:t>A set of concepts to describe the </a:t>
            </a:r>
            <a:r>
              <a:rPr lang="en-US" sz="2200" b="1" i="1"/>
              <a:t>structure</a:t>
            </a:r>
            <a:r>
              <a:rPr lang="en-US" sz="2200"/>
              <a:t> of a database, the </a:t>
            </a:r>
            <a:r>
              <a:rPr lang="en-US" sz="2200" b="1" i="1"/>
              <a:t>operations </a:t>
            </a:r>
            <a:r>
              <a:rPr lang="en-US" sz="2200"/>
              <a:t>for manipulating these structures, and certain </a:t>
            </a:r>
            <a:r>
              <a:rPr lang="en-US" sz="2200" b="1" i="1"/>
              <a:t>constraints</a:t>
            </a:r>
            <a:r>
              <a:rPr lang="en-US" sz="2200"/>
              <a:t> that the database should obey.</a:t>
            </a:r>
          </a:p>
          <a:p>
            <a:r>
              <a:rPr lang="en-US" sz="2400" b="1"/>
              <a:t>Data Model Structure and Constraints:</a:t>
            </a:r>
          </a:p>
          <a:p>
            <a:pPr lvl="1"/>
            <a:r>
              <a:rPr lang="en-US" sz="2200"/>
              <a:t>Constructs are used to define the database structure</a:t>
            </a:r>
          </a:p>
          <a:p>
            <a:pPr lvl="1"/>
            <a:r>
              <a:rPr lang="en-US" sz="2200"/>
              <a:t>Constructs typically include </a:t>
            </a:r>
            <a:r>
              <a:rPr lang="en-US" sz="2200" b="1" i="1"/>
              <a:t>elements </a:t>
            </a:r>
            <a:r>
              <a:rPr lang="en-US" sz="2200"/>
              <a:t>(and their </a:t>
            </a:r>
            <a:r>
              <a:rPr lang="en-US" sz="2200" b="1" i="1"/>
              <a:t>data types</a:t>
            </a:r>
            <a:r>
              <a:rPr lang="en-US" sz="2200"/>
              <a:t>) as well as groups of elements (e.g. </a:t>
            </a:r>
            <a:r>
              <a:rPr lang="en-US" sz="2200" b="1" i="1"/>
              <a:t>entity, record, table</a:t>
            </a:r>
            <a:r>
              <a:rPr lang="en-US" sz="2200"/>
              <a:t>), and </a:t>
            </a:r>
            <a:r>
              <a:rPr lang="en-US" sz="2200" b="1" i="1"/>
              <a:t>relationships</a:t>
            </a:r>
            <a:r>
              <a:rPr lang="en-US" sz="2200"/>
              <a:t> among such groups</a:t>
            </a:r>
          </a:p>
          <a:p>
            <a:pPr lvl="1"/>
            <a:r>
              <a:rPr lang="en-US" sz="2200"/>
              <a:t>Constraints specify some restrictions on valid data; these constraints must be enforced at all times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/>
              <a:t>Slide 2- </a:t>
            </a:r>
            <a:fld id="{FE2A51C5-CD37-4E93-BA5B-E8FD54CC8C3F}" type="slidenum">
              <a:rPr lang="en-US"/>
              <a:pPr/>
              <a:t>40</a:t>
            </a:fld>
            <a:endParaRPr lang="en-CA"/>
          </a:p>
        </p:txBody>
      </p:sp>
      <p:sp>
        <p:nvSpPr>
          <p:cNvPr id="632836" name="Rectangle 102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Classification of DBMSs</a:t>
            </a:r>
          </a:p>
        </p:txBody>
      </p:sp>
      <p:sp>
        <p:nvSpPr>
          <p:cNvPr id="632837" name="Rectangle 1029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Based on the data model used</a:t>
            </a:r>
          </a:p>
          <a:p>
            <a:pPr lvl="1">
              <a:lnSpc>
                <a:spcPct val="90000"/>
              </a:lnSpc>
            </a:pPr>
            <a:r>
              <a:rPr lang="en-US"/>
              <a:t>Traditional: Relational, Network, Hierarchical.</a:t>
            </a:r>
          </a:p>
          <a:p>
            <a:pPr lvl="1">
              <a:lnSpc>
                <a:spcPct val="90000"/>
              </a:lnSpc>
            </a:pPr>
            <a:r>
              <a:rPr lang="en-US"/>
              <a:t>Emerging: Object-oriented, Object-relational.</a:t>
            </a:r>
          </a:p>
          <a:p>
            <a:pPr>
              <a:lnSpc>
                <a:spcPct val="90000"/>
              </a:lnSpc>
            </a:pPr>
            <a:r>
              <a:rPr lang="en-US"/>
              <a:t>Other classifications</a:t>
            </a:r>
          </a:p>
          <a:p>
            <a:pPr lvl="1">
              <a:lnSpc>
                <a:spcPct val="90000"/>
              </a:lnSpc>
            </a:pPr>
            <a:r>
              <a:rPr lang="en-US"/>
              <a:t>Single-user (typically used with personal computers)</a:t>
            </a:r>
            <a:br>
              <a:rPr lang="en-US"/>
            </a:br>
            <a:r>
              <a:rPr lang="en-US"/>
              <a:t>vs. multi-user (most DBMSs).</a:t>
            </a:r>
          </a:p>
          <a:p>
            <a:pPr lvl="1">
              <a:lnSpc>
                <a:spcPct val="90000"/>
              </a:lnSpc>
            </a:pPr>
            <a:r>
              <a:rPr lang="en-US"/>
              <a:t>Centralized (uses a single computer with one database) </a:t>
            </a:r>
            <a:br>
              <a:rPr lang="en-US"/>
            </a:br>
            <a:r>
              <a:rPr lang="en-US"/>
              <a:t>vs. distributed (uses multiple computers, multiple databases)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/>
              <a:t>Slide 2- </a:t>
            </a:r>
            <a:fld id="{9E944306-077B-48CC-8219-C7389877E85A}" type="slidenum">
              <a:rPr lang="en-US"/>
              <a:pPr/>
              <a:t>41</a:t>
            </a:fld>
            <a:endParaRPr lang="en-CA"/>
          </a:p>
        </p:txBody>
      </p:sp>
      <p:sp>
        <p:nvSpPr>
          <p:cNvPr id="703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Variations of Distributed DBMSs (DDBMSs)</a:t>
            </a:r>
          </a:p>
        </p:txBody>
      </p:sp>
      <p:sp>
        <p:nvSpPr>
          <p:cNvPr id="703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Homogeneous DDBMS</a:t>
            </a:r>
          </a:p>
          <a:p>
            <a:r>
              <a:rPr lang="en-US"/>
              <a:t>Heterogeneous DDBMS</a:t>
            </a:r>
          </a:p>
          <a:p>
            <a:r>
              <a:rPr lang="en-US"/>
              <a:t>Federated or Multidatabase Systems</a:t>
            </a:r>
          </a:p>
          <a:p>
            <a:r>
              <a:rPr lang="en-US"/>
              <a:t>Distributed Database Systems have now come to be known as client-server based database systems because:</a:t>
            </a:r>
          </a:p>
          <a:p>
            <a:pPr lvl="1"/>
            <a:r>
              <a:rPr lang="en-US"/>
              <a:t>They do not support a totally distributed environment, but rather a set of database servers supporting a set of clients.</a:t>
            </a:r>
          </a:p>
          <a:p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/>
              <a:t>Slide 2- </a:t>
            </a:r>
            <a:fld id="{00435D5C-6DA2-4CEE-8722-8575EE76E1D3}" type="slidenum">
              <a:rPr lang="en-US"/>
              <a:pPr/>
              <a:t>42</a:t>
            </a:fld>
            <a:endParaRPr lang="en-CA"/>
          </a:p>
        </p:txBody>
      </p:sp>
      <p:sp>
        <p:nvSpPr>
          <p:cNvPr id="691202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Cost considerations for DBMSs</a:t>
            </a:r>
          </a:p>
        </p:txBody>
      </p:sp>
      <p:sp>
        <p:nvSpPr>
          <p:cNvPr id="691203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400"/>
              <a:t>Cost Range: from free open-source systems to configurations costing millions of dollars</a:t>
            </a:r>
          </a:p>
          <a:p>
            <a:pPr>
              <a:lnSpc>
                <a:spcPct val="90000"/>
              </a:lnSpc>
            </a:pPr>
            <a:r>
              <a:rPr lang="en-US" sz="2400"/>
              <a:t>Examples of free relational DBMSs: MySQL, PostgreSQL, others</a:t>
            </a:r>
          </a:p>
          <a:p>
            <a:pPr>
              <a:lnSpc>
                <a:spcPct val="90000"/>
              </a:lnSpc>
            </a:pPr>
            <a:r>
              <a:rPr lang="en-US" sz="2400"/>
              <a:t>Commercial DBMS offer additional specialized modules, e.g. time-series module, spatial data module, document module, XML module</a:t>
            </a:r>
          </a:p>
          <a:p>
            <a:pPr lvl="1">
              <a:lnSpc>
                <a:spcPct val="90000"/>
              </a:lnSpc>
            </a:pPr>
            <a:r>
              <a:rPr lang="en-US" sz="2200"/>
              <a:t>These offer additional specialized functionality when purchased separately</a:t>
            </a:r>
          </a:p>
          <a:p>
            <a:pPr lvl="1">
              <a:lnSpc>
                <a:spcPct val="90000"/>
              </a:lnSpc>
            </a:pPr>
            <a:r>
              <a:rPr lang="en-US" sz="2200"/>
              <a:t>Sometimes called cartridges (e.g., in Oracle) or blades</a:t>
            </a:r>
          </a:p>
          <a:p>
            <a:pPr>
              <a:lnSpc>
                <a:spcPct val="90000"/>
              </a:lnSpc>
            </a:pPr>
            <a:r>
              <a:rPr lang="en-US" sz="2400"/>
              <a:t>Different licensing options: site license, maximum number of concurrent users (seat license), single user, etc.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/>
              <a:t>Slide 2- </a:t>
            </a:r>
            <a:fld id="{1E6EA9F1-3BC2-4E5B-B362-ABEFE963E73E}" type="slidenum">
              <a:rPr lang="en-US"/>
              <a:pPr/>
              <a:t>43</a:t>
            </a:fld>
            <a:endParaRPr lang="en-CA"/>
          </a:p>
        </p:txBody>
      </p:sp>
      <p:sp>
        <p:nvSpPr>
          <p:cNvPr id="66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History of Data Models </a:t>
            </a:r>
          </a:p>
        </p:txBody>
      </p:sp>
      <p:sp>
        <p:nvSpPr>
          <p:cNvPr id="66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Network Model</a:t>
            </a:r>
          </a:p>
          <a:p>
            <a:r>
              <a:rPr lang="en-US"/>
              <a:t>Hierarchical Model</a:t>
            </a:r>
          </a:p>
          <a:p>
            <a:r>
              <a:rPr lang="en-US"/>
              <a:t>Relational Model</a:t>
            </a:r>
          </a:p>
          <a:p>
            <a:r>
              <a:rPr lang="en-US"/>
              <a:t>Object-oriented Data Models</a:t>
            </a:r>
          </a:p>
          <a:p>
            <a:r>
              <a:rPr lang="en-US"/>
              <a:t>Object-Relational Models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/>
              <a:t>Slide 2- </a:t>
            </a:r>
            <a:fld id="{3039B587-BDD4-4E9C-9A21-E1C8ABA0C1EF}" type="slidenum">
              <a:rPr lang="en-US"/>
              <a:pPr/>
              <a:t>44</a:t>
            </a:fld>
            <a:endParaRPr lang="en-CA"/>
          </a:p>
        </p:txBody>
      </p:sp>
      <p:sp>
        <p:nvSpPr>
          <p:cNvPr id="671746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History of Data Models </a:t>
            </a:r>
          </a:p>
        </p:txBody>
      </p:sp>
      <p:sp>
        <p:nvSpPr>
          <p:cNvPr id="671747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b="1"/>
              <a:t>Network Model:</a:t>
            </a:r>
          </a:p>
          <a:p>
            <a:pPr lvl="1">
              <a:lnSpc>
                <a:spcPct val="90000"/>
              </a:lnSpc>
            </a:pPr>
            <a:r>
              <a:rPr lang="en-US"/>
              <a:t>The first network DBMS was implemented by Honeywell in 1964-65 (IDS System).</a:t>
            </a:r>
          </a:p>
          <a:p>
            <a:pPr lvl="1">
              <a:lnSpc>
                <a:spcPct val="90000"/>
              </a:lnSpc>
            </a:pPr>
            <a:r>
              <a:rPr lang="en-US"/>
              <a:t>Adopted heavily due to the support by CODASYL (Conference on Data Systems Languages) (CODASYL - DBTG report of 1971).</a:t>
            </a:r>
          </a:p>
          <a:p>
            <a:pPr lvl="1">
              <a:lnSpc>
                <a:spcPct val="90000"/>
              </a:lnSpc>
            </a:pPr>
            <a:r>
              <a:rPr lang="en-US"/>
              <a:t>Later implemented in a large variety of systems - IDMS (Cullinet - now Computer Associates), DMS 1100 (Unisys), IMAGE (H.P. (Hewlett-Packard)), VAX -DBMS (Digital Equipment Corp., next COMPAQ, now H.P.).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/>
              <a:t>Slide 2- </a:t>
            </a:r>
            <a:fld id="{613CD44C-0A4F-4893-92C3-EA99B2220825}" type="slidenum">
              <a:rPr lang="en-US"/>
              <a:pPr/>
              <a:t>45</a:t>
            </a:fld>
            <a:endParaRPr lang="en-CA"/>
          </a:p>
        </p:txBody>
      </p:sp>
      <p:sp>
        <p:nvSpPr>
          <p:cNvPr id="701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 of Network Model Schema</a:t>
            </a:r>
          </a:p>
        </p:txBody>
      </p:sp>
      <p:pic>
        <p:nvPicPr>
          <p:cNvPr id="701444" name="Picture 4" descr="fig02_0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913" y="2224088"/>
            <a:ext cx="8294687" cy="30654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/>
              <a:t>Slide 2- </a:t>
            </a:r>
            <a:fld id="{48A27F3C-8D30-44DD-A6EA-72C2FC9B3470}" type="slidenum">
              <a:rPr lang="en-US"/>
              <a:pPr/>
              <a:t>46</a:t>
            </a:fld>
            <a:endParaRPr lang="en-CA"/>
          </a:p>
        </p:txBody>
      </p:sp>
      <p:sp>
        <p:nvSpPr>
          <p:cNvPr id="699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Network Model</a:t>
            </a:r>
          </a:p>
        </p:txBody>
      </p:sp>
      <p:sp>
        <p:nvSpPr>
          <p:cNvPr id="699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Advantages:</a:t>
            </a:r>
          </a:p>
          <a:p>
            <a:pPr lvl="1">
              <a:lnSpc>
                <a:spcPct val="90000"/>
              </a:lnSpc>
            </a:pPr>
            <a:r>
              <a:rPr lang="en-US"/>
              <a:t>Network Model is able to model complex relationships and represents semantics of add/delete on the relationships.</a:t>
            </a:r>
          </a:p>
          <a:p>
            <a:pPr lvl="1">
              <a:lnSpc>
                <a:spcPct val="90000"/>
              </a:lnSpc>
            </a:pPr>
            <a:r>
              <a:rPr lang="en-US"/>
              <a:t>Can handle most situations for modeling using record types and relationship types.</a:t>
            </a:r>
          </a:p>
          <a:p>
            <a:pPr lvl="1">
              <a:lnSpc>
                <a:spcPct val="90000"/>
              </a:lnSpc>
            </a:pPr>
            <a:r>
              <a:rPr lang="en-US"/>
              <a:t>Language is navigational; uses constructs like FIND, FIND member, FIND owner, FIND NEXT within set, GET, etc. </a:t>
            </a:r>
          </a:p>
          <a:p>
            <a:pPr lvl="2">
              <a:lnSpc>
                <a:spcPct val="90000"/>
              </a:lnSpc>
            </a:pPr>
            <a:r>
              <a:rPr lang="en-US"/>
              <a:t>Programmers can do optimal navigation through the database.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/>
              <a:t>Slide 2- </a:t>
            </a:r>
            <a:fld id="{E5525249-6D78-4EFA-BDCB-C3BCCB3B1890}" type="slidenum">
              <a:rPr lang="en-US"/>
              <a:pPr/>
              <a:t>47</a:t>
            </a:fld>
            <a:endParaRPr lang="en-CA"/>
          </a:p>
        </p:txBody>
      </p:sp>
      <p:sp>
        <p:nvSpPr>
          <p:cNvPr id="697346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Network Model</a:t>
            </a:r>
          </a:p>
        </p:txBody>
      </p:sp>
      <p:sp>
        <p:nvSpPr>
          <p:cNvPr id="697347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Disadvantages:</a:t>
            </a:r>
          </a:p>
          <a:p>
            <a:pPr lvl="1"/>
            <a:r>
              <a:rPr lang="en-US"/>
              <a:t>Navigational and procedural nature of processing</a:t>
            </a:r>
          </a:p>
          <a:p>
            <a:pPr lvl="1"/>
            <a:r>
              <a:rPr lang="en-US"/>
              <a:t>Database contains a complex array of pointers that thread through a set of records.</a:t>
            </a:r>
          </a:p>
          <a:p>
            <a:pPr lvl="2"/>
            <a:r>
              <a:rPr lang="en-US"/>
              <a:t>Little scope for automated “query optimization”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/>
              <a:t>Slide 2- </a:t>
            </a:r>
            <a:fld id="{96C753F4-B5D5-466A-95BB-8F9A874559B2}" type="slidenum">
              <a:rPr lang="en-US"/>
              <a:pPr/>
              <a:t>48</a:t>
            </a:fld>
            <a:endParaRPr lang="en-CA"/>
          </a:p>
        </p:txBody>
      </p:sp>
      <p:sp>
        <p:nvSpPr>
          <p:cNvPr id="67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History of Data Models </a:t>
            </a:r>
          </a:p>
        </p:txBody>
      </p:sp>
      <p:sp>
        <p:nvSpPr>
          <p:cNvPr id="67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/>
              <a:t>Hierarchical Data Model:</a:t>
            </a:r>
          </a:p>
          <a:p>
            <a:pPr lvl="1"/>
            <a:r>
              <a:rPr lang="en-US"/>
              <a:t>Initially implemented in a joint effort by IBM and North American Rockwell around 1965. Resulted in the IMS family of systems.</a:t>
            </a:r>
          </a:p>
          <a:p>
            <a:pPr lvl="1"/>
            <a:r>
              <a:rPr lang="en-US"/>
              <a:t>IBM’s IMS product had (and still has) a very large customer base worldwide</a:t>
            </a:r>
          </a:p>
          <a:p>
            <a:pPr lvl="1"/>
            <a:r>
              <a:rPr lang="en-US"/>
              <a:t>Hierarchical model was formalized based on the IMS system</a:t>
            </a:r>
          </a:p>
          <a:p>
            <a:pPr lvl="1"/>
            <a:r>
              <a:rPr lang="en-US"/>
              <a:t>Other systems based on this model: System 2k (SAS inc.)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/>
              <a:t>Slide 2- </a:t>
            </a:r>
            <a:fld id="{F09B871F-85A3-4991-AD8A-FA8836E54E6D}" type="slidenum">
              <a:rPr lang="en-US"/>
              <a:pPr/>
              <a:t>49</a:t>
            </a:fld>
            <a:endParaRPr lang="en-CA"/>
          </a:p>
        </p:txBody>
      </p:sp>
      <p:sp>
        <p:nvSpPr>
          <p:cNvPr id="695298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Hierarchical Model</a:t>
            </a:r>
          </a:p>
        </p:txBody>
      </p:sp>
      <p:sp>
        <p:nvSpPr>
          <p:cNvPr id="695299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/>
              <a:t>Advantages:</a:t>
            </a:r>
          </a:p>
          <a:p>
            <a:pPr lvl="1"/>
            <a:r>
              <a:rPr lang="en-US" sz="2200"/>
              <a:t>Simple to construct and operate</a:t>
            </a:r>
          </a:p>
          <a:p>
            <a:pPr lvl="1"/>
            <a:r>
              <a:rPr lang="en-US" sz="2200"/>
              <a:t>Corresponds to a number of natural hierarchically organized domains, e.g., organization (“org”) chart</a:t>
            </a:r>
          </a:p>
          <a:p>
            <a:pPr lvl="1"/>
            <a:r>
              <a:rPr lang="en-US" sz="2200"/>
              <a:t>Language is simple: </a:t>
            </a:r>
          </a:p>
          <a:p>
            <a:pPr lvl="2"/>
            <a:r>
              <a:rPr lang="en-US" sz="2000"/>
              <a:t>Uses constructs like GET, GET UNIQUE, GET NEXT, GET NEXT WITHIN PARENT, etc.</a:t>
            </a:r>
          </a:p>
          <a:p>
            <a:r>
              <a:rPr lang="en-US" sz="2400"/>
              <a:t>Disadvantages:</a:t>
            </a:r>
          </a:p>
          <a:p>
            <a:pPr lvl="1"/>
            <a:r>
              <a:rPr lang="en-US" sz="2200"/>
              <a:t>Navigational and procedural nature of processing</a:t>
            </a:r>
          </a:p>
          <a:p>
            <a:pPr lvl="1"/>
            <a:r>
              <a:rPr lang="en-US" sz="2200"/>
              <a:t>Database is visualized as a linear arrangement of records</a:t>
            </a:r>
          </a:p>
          <a:p>
            <a:pPr lvl="1"/>
            <a:r>
              <a:rPr lang="en-US" sz="2200"/>
              <a:t>Little scope for "query optimization"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/>
              <a:t>Slide 2- </a:t>
            </a:r>
            <a:fld id="{33F0921B-3136-468B-8284-F8AD41781BEE}" type="slidenum">
              <a:rPr lang="en-US"/>
              <a:pPr/>
              <a:t>5</a:t>
            </a:fld>
            <a:endParaRPr lang="en-CA"/>
          </a:p>
        </p:txBody>
      </p:sp>
      <p:sp>
        <p:nvSpPr>
          <p:cNvPr id="66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Data Models (continued)</a:t>
            </a:r>
          </a:p>
        </p:txBody>
      </p:sp>
      <p:sp>
        <p:nvSpPr>
          <p:cNvPr id="66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/>
              <a:t>Data Model Operations:</a:t>
            </a:r>
          </a:p>
          <a:p>
            <a:pPr lvl="1"/>
            <a:r>
              <a:rPr lang="en-US"/>
              <a:t>These operations are used for specifying database </a:t>
            </a:r>
            <a:r>
              <a:rPr lang="en-US" i="1"/>
              <a:t>retrievals</a:t>
            </a:r>
            <a:r>
              <a:rPr lang="en-US"/>
              <a:t> and </a:t>
            </a:r>
            <a:r>
              <a:rPr lang="en-US" i="1"/>
              <a:t>updates</a:t>
            </a:r>
            <a:r>
              <a:rPr lang="en-US"/>
              <a:t> by referring to the constructs of the data model.</a:t>
            </a:r>
          </a:p>
          <a:p>
            <a:pPr lvl="1"/>
            <a:r>
              <a:rPr lang="en-US"/>
              <a:t>Operations on the data model may include </a:t>
            </a:r>
            <a:r>
              <a:rPr lang="en-US" b="1" i="1"/>
              <a:t>basic model operations </a:t>
            </a:r>
            <a:r>
              <a:rPr lang="en-US"/>
              <a:t>(e.g. generic insert, delete, update) and</a:t>
            </a:r>
            <a:r>
              <a:rPr lang="en-US" b="1" i="1"/>
              <a:t> user-defined operations </a:t>
            </a:r>
            <a:r>
              <a:rPr lang="en-US"/>
              <a:t>(e.g. compute_student_gpa, update_inventory)</a:t>
            </a:r>
            <a:endParaRPr lang="en-US" b="1" i="1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/>
              <a:t>Slide 2- </a:t>
            </a:r>
            <a:fld id="{FCD91358-E32B-4759-AFC5-1066F4DDF8B3}" type="slidenum">
              <a:rPr lang="en-US"/>
              <a:pPr/>
              <a:t>50</a:t>
            </a:fld>
            <a:endParaRPr lang="en-CA"/>
          </a:p>
        </p:txBody>
      </p:sp>
      <p:sp>
        <p:nvSpPr>
          <p:cNvPr id="69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History of Data Models </a:t>
            </a:r>
          </a:p>
        </p:txBody>
      </p:sp>
      <p:sp>
        <p:nvSpPr>
          <p:cNvPr id="693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 b="1"/>
              <a:t>Relational Model: </a:t>
            </a:r>
          </a:p>
          <a:p>
            <a:pPr lvl="1"/>
            <a:r>
              <a:rPr lang="en-US" sz="2200"/>
              <a:t>Proposed in 1970 by E.F. Codd (IBM), first commercial system in 1981-82.</a:t>
            </a:r>
          </a:p>
          <a:p>
            <a:pPr lvl="1"/>
            <a:r>
              <a:rPr lang="en-US" sz="2200"/>
              <a:t>Now in several commercial products (e.g. DB2, ORACLE, MS SQL Server, SYBASE, INFORMIX).</a:t>
            </a:r>
          </a:p>
          <a:p>
            <a:pPr lvl="1"/>
            <a:r>
              <a:rPr lang="en-US" sz="2200"/>
              <a:t>Several free open source implementations, e.g. MySQL, PostgreSQL</a:t>
            </a:r>
          </a:p>
          <a:p>
            <a:pPr lvl="1"/>
            <a:r>
              <a:rPr lang="en-US" sz="2200"/>
              <a:t>Currently most dominant for developing database applications.</a:t>
            </a:r>
          </a:p>
          <a:p>
            <a:pPr lvl="1"/>
            <a:r>
              <a:rPr lang="en-US" sz="2200"/>
              <a:t>SQL relational standards: SQL-89 (SQL1), SQL-92 (SQL2), SQL-99, SQL3, …</a:t>
            </a:r>
          </a:p>
          <a:p>
            <a:pPr lvl="1"/>
            <a:r>
              <a:rPr lang="en-US" sz="2200"/>
              <a:t>Chapters 5 through 11 describe this model in detail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/>
              <a:t>Slide 2- </a:t>
            </a:r>
            <a:fld id="{096C92B9-37FC-433C-A9EA-EF8593AD1E59}" type="slidenum">
              <a:rPr lang="en-US"/>
              <a:pPr/>
              <a:t>51</a:t>
            </a:fld>
            <a:endParaRPr lang="en-CA"/>
          </a:p>
        </p:txBody>
      </p:sp>
      <p:sp>
        <p:nvSpPr>
          <p:cNvPr id="675842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History of Data Models</a:t>
            </a:r>
          </a:p>
        </p:txBody>
      </p:sp>
      <p:sp>
        <p:nvSpPr>
          <p:cNvPr id="675843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 b="1"/>
              <a:t>Object-oriented Data Models:</a:t>
            </a:r>
          </a:p>
          <a:p>
            <a:pPr lvl="1"/>
            <a:r>
              <a:rPr lang="en-US" sz="2200"/>
              <a:t>Several models have been proposed for implementing in a database system. </a:t>
            </a:r>
          </a:p>
          <a:p>
            <a:pPr lvl="1"/>
            <a:r>
              <a:rPr lang="en-US" sz="2200"/>
              <a:t>One set comprises models of persistent O-O Programming Languages such as C++ (e.g., in OBJECTSTORE or VERSANT), and Smalltalk (e.g., in GEMSTONE).</a:t>
            </a:r>
          </a:p>
          <a:p>
            <a:pPr lvl="1"/>
            <a:r>
              <a:rPr lang="en-US" sz="2200"/>
              <a:t>Additionally, systems like O2, ORION (at MCC - then ITASCA), IRIS (at H.P.- used in Open OODB).</a:t>
            </a:r>
          </a:p>
          <a:p>
            <a:pPr lvl="1"/>
            <a:r>
              <a:rPr lang="en-US" sz="2200"/>
              <a:t>Object Database Standard: ODMG-93, ODMG-version 2.0, ODMG-version 3.0.</a:t>
            </a:r>
          </a:p>
          <a:p>
            <a:pPr lvl="1"/>
            <a:r>
              <a:rPr lang="en-US" sz="2200"/>
              <a:t>Chapters 20 and 21 describe this model.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/>
              <a:t>Slide 2- </a:t>
            </a:r>
            <a:fld id="{32C4B9AA-6815-4C65-8104-45DDD65F8706}" type="slidenum">
              <a:rPr lang="en-US"/>
              <a:pPr/>
              <a:t>52</a:t>
            </a:fld>
            <a:endParaRPr lang="en-CA"/>
          </a:p>
        </p:txBody>
      </p:sp>
      <p:sp>
        <p:nvSpPr>
          <p:cNvPr id="67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History of Data Models</a:t>
            </a:r>
          </a:p>
        </p:txBody>
      </p:sp>
      <p:sp>
        <p:nvSpPr>
          <p:cNvPr id="67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/>
              <a:t>Object-Relational Models: </a:t>
            </a:r>
          </a:p>
          <a:p>
            <a:pPr lvl="1"/>
            <a:r>
              <a:rPr lang="en-US"/>
              <a:t>Most Recent Trend. Started with Informix Universal Server.</a:t>
            </a:r>
          </a:p>
          <a:p>
            <a:pPr lvl="1"/>
            <a:r>
              <a:rPr lang="en-US"/>
              <a:t>Relational systems incorporate concepts from object databases leading to object-relational.</a:t>
            </a:r>
          </a:p>
          <a:p>
            <a:pPr lvl="1"/>
            <a:r>
              <a:rPr lang="en-US"/>
              <a:t>Exemplified in the latest versions of Oracle-10i, DB2, and SQL Server and other DBMSs.</a:t>
            </a:r>
          </a:p>
          <a:p>
            <a:pPr lvl="1"/>
            <a:r>
              <a:rPr lang="en-US"/>
              <a:t>Standards included in SQL-99 and expected to be enhanced in future SQL standards.</a:t>
            </a:r>
          </a:p>
          <a:p>
            <a:pPr lvl="1"/>
            <a:r>
              <a:rPr lang="en-US"/>
              <a:t>Chapter 22 describes this model.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/>
              <a:t>Slide 2- </a:t>
            </a:r>
            <a:fld id="{51E51147-6E3C-4929-A75D-C23044335594}" type="slidenum">
              <a:rPr lang="en-US"/>
              <a:pPr/>
              <a:t>53</a:t>
            </a:fld>
            <a:endParaRPr lang="en-CA"/>
          </a:p>
        </p:txBody>
      </p:sp>
      <p:sp>
        <p:nvSpPr>
          <p:cNvPr id="663556" name="Rectangle 102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Summary</a:t>
            </a:r>
          </a:p>
        </p:txBody>
      </p:sp>
      <p:sp>
        <p:nvSpPr>
          <p:cNvPr id="663557" name="Rectangle 1029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Data Models and Their Categories</a:t>
            </a:r>
          </a:p>
          <a:p>
            <a:pPr>
              <a:lnSpc>
                <a:spcPct val="90000"/>
              </a:lnSpc>
            </a:pPr>
            <a:r>
              <a:rPr lang="en-US"/>
              <a:t>History of Data Models</a:t>
            </a:r>
          </a:p>
          <a:p>
            <a:pPr>
              <a:lnSpc>
                <a:spcPct val="90000"/>
              </a:lnSpc>
            </a:pPr>
            <a:r>
              <a:rPr lang="en-US"/>
              <a:t>Schemas, Instances, and States</a:t>
            </a:r>
          </a:p>
          <a:p>
            <a:pPr>
              <a:lnSpc>
                <a:spcPct val="90000"/>
              </a:lnSpc>
            </a:pPr>
            <a:r>
              <a:rPr lang="en-US"/>
              <a:t>Three-Schema Architecture</a:t>
            </a:r>
          </a:p>
          <a:p>
            <a:pPr>
              <a:lnSpc>
                <a:spcPct val="90000"/>
              </a:lnSpc>
            </a:pPr>
            <a:r>
              <a:rPr lang="en-US"/>
              <a:t>Data Independence</a:t>
            </a:r>
          </a:p>
          <a:p>
            <a:pPr>
              <a:lnSpc>
                <a:spcPct val="90000"/>
              </a:lnSpc>
            </a:pPr>
            <a:r>
              <a:rPr lang="en-US"/>
              <a:t>DBMS Languages and Interfaces</a:t>
            </a:r>
          </a:p>
          <a:p>
            <a:pPr>
              <a:lnSpc>
                <a:spcPct val="90000"/>
              </a:lnSpc>
            </a:pPr>
            <a:r>
              <a:rPr lang="en-US"/>
              <a:t>Database System Utilities and Tools</a:t>
            </a:r>
          </a:p>
          <a:p>
            <a:pPr>
              <a:lnSpc>
                <a:spcPct val="90000"/>
              </a:lnSpc>
            </a:pPr>
            <a:r>
              <a:rPr lang="en-US"/>
              <a:t>Centralized and Client-Server Architectures</a:t>
            </a:r>
          </a:p>
          <a:p>
            <a:pPr>
              <a:lnSpc>
                <a:spcPct val="90000"/>
              </a:lnSpc>
            </a:pPr>
            <a:r>
              <a:rPr lang="en-US"/>
              <a:t>Classification of DBMSs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/>
              <a:t>Slide 2- </a:t>
            </a:r>
            <a:fld id="{6E3A0F0B-9523-479A-B4BA-7B4E894CFA99}" type="slidenum">
              <a:rPr lang="en-US"/>
              <a:pPr/>
              <a:t>6</a:t>
            </a:fld>
            <a:endParaRPr lang="en-CA"/>
          </a:p>
        </p:txBody>
      </p:sp>
      <p:sp>
        <p:nvSpPr>
          <p:cNvPr id="57754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Categories of Data Models</a:t>
            </a:r>
          </a:p>
        </p:txBody>
      </p:sp>
      <p:sp>
        <p:nvSpPr>
          <p:cNvPr id="577541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400" b="1"/>
              <a:t>Conceptual (high-level, semantic) data models:</a:t>
            </a:r>
          </a:p>
          <a:p>
            <a:pPr lvl="1">
              <a:lnSpc>
                <a:spcPct val="90000"/>
              </a:lnSpc>
            </a:pPr>
            <a:r>
              <a:rPr lang="en-US" sz="2200"/>
              <a:t>Provide concepts that are close to the way many users perceive data. </a:t>
            </a:r>
          </a:p>
          <a:p>
            <a:pPr lvl="2">
              <a:lnSpc>
                <a:spcPct val="90000"/>
              </a:lnSpc>
            </a:pPr>
            <a:r>
              <a:rPr lang="en-US" sz="2000"/>
              <a:t>(Also called </a:t>
            </a:r>
            <a:r>
              <a:rPr lang="en-US" sz="2000" b="1" i="1"/>
              <a:t>entity-based</a:t>
            </a:r>
            <a:r>
              <a:rPr lang="en-US" sz="2000" i="1"/>
              <a:t> </a:t>
            </a:r>
            <a:r>
              <a:rPr lang="en-US" sz="2000"/>
              <a:t>or</a:t>
            </a:r>
            <a:r>
              <a:rPr lang="en-US" sz="2000" i="1"/>
              <a:t> </a:t>
            </a:r>
            <a:r>
              <a:rPr lang="en-US" sz="2000" b="1" i="1"/>
              <a:t>object-based</a:t>
            </a:r>
            <a:r>
              <a:rPr lang="en-US" sz="2000"/>
              <a:t> data models.)</a:t>
            </a:r>
          </a:p>
          <a:p>
            <a:pPr>
              <a:lnSpc>
                <a:spcPct val="90000"/>
              </a:lnSpc>
            </a:pPr>
            <a:r>
              <a:rPr lang="en-US" sz="2400" b="1"/>
              <a:t>Physical (low-level, internal) data models:</a:t>
            </a:r>
          </a:p>
          <a:p>
            <a:pPr lvl="1">
              <a:lnSpc>
                <a:spcPct val="90000"/>
              </a:lnSpc>
            </a:pPr>
            <a:r>
              <a:rPr lang="en-US" sz="2200"/>
              <a:t>Provide concepts that describe details of how data is stored in the computer. These are usually specified in an ad-hoc manner through DBMS design and administration manuals</a:t>
            </a:r>
          </a:p>
          <a:p>
            <a:pPr>
              <a:lnSpc>
                <a:spcPct val="90000"/>
              </a:lnSpc>
            </a:pPr>
            <a:r>
              <a:rPr lang="en-US" sz="2400" b="1"/>
              <a:t>Implementation (representational) data models:</a:t>
            </a:r>
          </a:p>
          <a:p>
            <a:pPr lvl="1">
              <a:lnSpc>
                <a:spcPct val="90000"/>
              </a:lnSpc>
            </a:pPr>
            <a:r>
              <a:rPr lang="en-US" sz="2200"/>
              <a:t>Provide concepts that fall between the above two, used by many commercial DBMS implementations (e.g. relational data models used in many commercial systems).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/>
              <a:t>Slide 2- </a:t>
            </a:r>
            <a:fld id="{6B1CE9CA-683E-472C-99BC-EE4BF7E00907}" type="slidenum">
              <a:rPr lang="en-US"/>
              <a:pPr/>
              <a:t>7</a:t>
            </a:fld>
            <a:endParaRPr lang="en-CA"/>
          </a:p>
        </p:txBody>
      </p:sp>
      <p:sp>
        <p:nvSpPr>
          <p:cNvPr id="58778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Schemas versus Instances</a:t>
            </a:r>
          </a:p>
        </p:txBody>
      </p:sp>
      <p:sp>
        <p:nvSpPr>
          <p:cNvPr id="587781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Database Schema:</a:t>
            </a:r>
          </a:p>
          <a:p>
            <a:pPr lvl="1">
              <a:lnSpc>
                <a:spcPct val="90000"/>
              </a:lnSpc>
            </a:pPr>
            <a:r>
              <a:rPr lang="en-US"/>
              <a:t>The </a:t>
            </a:r>
            <a:r>
              <a:rPr lang="en-US" b="1" i="1"/>
              <a:t>description</a:t>
            </a:r>
            <a:r>
              <a:rPr lang="en-US"/>
              <a:t> of a database.</a:t>
            </a:r>
          </a:p>
          <a:p>
            <a:pPr lvl="1">
              <a:lnSpc>
                <a:spcPct val="90000"/>
              </a:lnSpc>
            </a:pPr>
            <a:r>
              <a:rPr lang="en-US"/>
              <a:t>Includes descriptions of the database structure, data types, and the constraints on the database.</a:t>
            </a:r>
          </a:p>
          <a:p>
            <a:pPr>
              <a:lnSpc>
                <a:spcPct val="90000"/>
              </a:lnSpc>
            </a:pPr>
            <a:r>
              <a:rPr lang="en-US"/>
              <a:t>Schema Diagram:</a:t>
            </a:r>
          </a:p>
          <a:p>
            <a:pPr lvl="1">
              <a:lnSpc>
                <a:spcPct val="90000"/>
              </a:lnSpc>
            </a:pPr>
            <a:r>
              <a:rPr lang="en-US"/>
              <a:t>An </a:t>
            </a:r>
            <a:r>
              <a:rPr lang="en-US" b="1" i="1"/>
              <a:t>illustrative</a:t>
            </a:r>
            <a:r>
              <a:rPr lang="en-US"/>
              <a:t> display of (most aspects of) a database schema.</a:t>
            </a:r>
          </a:p>
          <a:p>
            <a:pPr>
              <a:lnSpc>
                <a:spcPct val="90000"/>
              </a:lnSpc>
            </a:pPr>
            <a:r>
              <a:rPr lang="en-US"/>
              <a:t>Schema Construct:</a:t>
            </a:r>
          </a:p>
          <a:p>
            <a:pPr lvl="1">
              <a:lnSpc>
                <a:spcPct val="90000"/>
              </a:lnSpc>
            </a:pPr>
            <a:r>
              <a:rPr lang="en-US"/>
              <a:t>A </a:t>
            </a:r>
            <a:r>
              <a:rPr lang="en-US" b="1" i="1"/>
              <a:t>component</a:t>
            </a:r>
            <a:r>
              <a:rPr lang="en-US"/>
              <a:t> of the schema or an object within the schema, e.g., STUDENT, COURSE.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/>
              <a:t>Slide 2- </a:t>
            </a:r>
            <a:fld id="{4DBA2B36-A187-48C0-84F7-6EEBCC991290}" type="slidenum">
              <a:rPr lang="en-US"/>
              <a:pPr/>
              <a:t>8</a:t>
            </a:fld>
            <a:endParaRPr lang="en-CA"/>
          </a:p>
        </p:txBody>
      </p:sp>
      <p:sp>
        <p:nvSpPr>
          <p:cNvPr id="65126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Schemas versus Instances</a:t>
            </a:r>
          </a:p>
        </p:txBody>
      </p:sp>
      <p:sp>
        <p:nvSpPr>
          <p:cNvPr id="651269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Database State:</a:t>
            </a:r>
          </a:p>
          <a:p>
            <a:pPr lvl="1"/>
            <a:r>
              <a:rPr lang="en-US"/>
              <a:t>The actual data stored in a database at a </a:t>
            </a:r>
            <a:r>
              <a:rPr lang="en-US" b="1" i="1"/>
              <a:t>particular moment in time</a:t>
            </a:r>
            <a:r>
              <a:rPr lang="en-US"/>
              <a:t>. This includes the collection of all the data in the database.</a:t>
            </a:r>
          </a:p>
          <a:p>
            <a:pPr lvl="1"/>
            <a:r>
              <a:rPr lang="en-US"/>
              <a:t>Also called database instance (or occurrence or snapshot).</a:t>
            </a:r>
          </a:p>
          <a:p>
            <a:pPr lvl="2"/>
            <a:r>
              <a:rPr lang="en-US"/>
              <a:t>The term </a:t>
            </a:r>
            <a:r>
              <a:rPr lang="en-US" i="1"/>
              <a:t>instance </a:t>
            </a:r>
            <a:r>
              <a:rPr lang="en-US"/>
              <a:t> is also applied to individual database components, e.g. </a:t>
            </a:r>
            <a:r>
              <a:rPr lang="en-US" i="1"/>
              <a:t>record instance, table instance, entity instance</a:t>
            </a:r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/>
              <a:t>Slide 2- </a:t>
            </a:r>
            <a:fld id="{E04B8260-6526-4698-8F76-47385EE2D4ED}" type="slidenum">
              <a:rPr lang="en-US"/>
              <a:pPr/>
              <a:t>9</a:t>
            </a:fld>
            <a:endParaRPr lang="en-CA"/>
          </a:p>
        </p:txBody>
      </p:sp>
      <p:sp>
        <p:nvSpPr>
          <p:cNvPr id="58982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Database Schema </a:t>
            </a:r>
            <a:br>
              <a:rPr lang="en-US"/>
            </a:br>
            <a:r>
              <a:rPr lang="en-US"/>
              <a:t>vs. Database State</a:t>
            </a:r>
          </a:p>
        </p:txBody>
      </p:sp>
      <p:sp>
        <p:nvSpPr>
          <p:cNvPr id="589829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Database State: </a:t>
            </a:r>
          </a:p>
          <a:p>
            <a:pPr lvl="1"/>
            <a:r>
              <a:rPr lang="en-US"/>
              <a:t>Refers to the </a:t>
            </a:r>
            <a:r>
              <a:rPr lang="en-US" b="1" i="1"/>
              <a:t>content</a:t>
            </a:r>
            <a:r>
              <a:rPr lang="en-US"/>
              <a:t> of a database at a moment in time.</a:t>
            </a:r>
          </a:p>
          <a:p>
            <a:r>
              <a:rPr lang="en-US"/>
              <a:t>Initial Database State:</a:t>
            </a:r>
          </a:p>
          <a:p>
            <a:pPr lvl="1"/>
            <a:r>
              <a:rPr lang="en-US"/>
              <a:t>Refers to the database state when it is initially loaded into the system.</a:t>
            </a:r>
          </a:p>
          <a:p>
            <a:r>
              <a:rPr lang="en-US"/>
              <a:t>Valid State:</a:t>
            </a:r>
          </a:p>
          <a:p>
            <a:pPr lvl="1"/>
            <a:r>
              <a:rPr lang="en-US"/>
              <a:t>A state that satisfies the structure and constraints of the database.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lends">
  <a:themeElements>
    <a:clrScheme name="Blends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CA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CA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Designs\Blends.pot</Template>
  <TotalTime>2122</TotalTime>
  <Words>2954</Words>
  <Application>Microsoft Office PowerPoint</Application>
  <PresentationFormat>Letter Paper (8.5x11 in)</PresentationFormat>
  <Paragraphs>398</Paragraphs>
  <Slides>53</Slides>
  <Notes>45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53</vt:i4>
      </vt:variant>
    </vt:vector>
  </HeadingPairs>
  <TitlesOfParts>
    <vt:vector size="57" baseType="lpstr">
      <vt:lpstr>Arial</vt:lpstr>
      <vt:lpstr>Tahoma</vt:lpstr>
      <vt:lpstr>Wingdings</vt:lpstr>
      <vt:lpstr>Blends</vt:lpstr>
      <vt:lpstr>PowerPoint Presentation</vt:lpstr>
      <vt:lpstr>Chapter 2</vt:lpstr>
      <vt:lpstr>Outline</vt:lpstr>
      <vt:lpstr>Data Models</vt:lpstr>
      <vt:lpstr>Data Models (continued)</vt:lpstr>
      <vt:lpstr>Categories of Data Models</vt:lpstr>
      <vt:lpstr>Schemas versus Instances</vt:lpstr>
      <vt:lpstr>Schemas versus Instances</vt:lpstr>
      <vt:lpstr>Database Schema  vs. Database State</vt:lpstr>
      <vt:lpstr>Database Schema  vs. Database State (continued)</vt:lpstr>
      <vt:lpstr>Example of a Database Schema</vt:lpstr>
      <vt:lpstr>Example of a database state</vt:lpstr>
      <vt:lpstr>Three-Schema Architecture</vt:lpstr>
      <vt:lpstr>Three-Schema Architecture</vt:lpstr>
      <vt:lpstr>The three-schema architecture</vt:lpstr>
      <vt:lpstr>Three-Schema Architecture</vt:lpstr>
      <vt:lpstr>Data Independence</vt:lpstr>
      <vt:lpstr>Data Independence (continued)</vt:lpstr>
      <vt:lpstr>DBMS Languages</vt:lpstr>
      <vt:lpstr>DBMS Languages</vt:lpstr>
      <vt:lpstr>DBMS Languages</vt:lpstr>
      <vt:lpstr>Types of DML</vt:lpstr>
      <vt:lpstr>DBMS Interfaces</vt:lpstr>
      <vt:lpstr>DBMS Programming Language Interfaces</vt:lpstr>
      <vt:lpstr>User-Friendly DBMS Interfaces</vt:lpstr>
      <vt:lpstr>Other DBMS Interfaces</vt:lpstr>
      <vt:lpstr>Database System Utilities</vt:lpstr>
      <vt:lpstr>Other Tools</vt:lpstr>
      <vt:lpstr>Other Tools</vt:lpstr>
      <vt:lpstr>Typical DBMS Component Modules</vt:lpstr>
      <vt:lpstr>Centralized and  Client-Server DBMS Architectures </vt:lpstr>
      <vt:lpstr>A Physical Centralized Architecture</vt:lpstr>
      <vt:lpstr>Basic 2-tier Client-Server Architectures</vt:lpstr>
      <vt:lpstr>Logical two-tier client server architecture</vt:lpstr>
      <vt:lpstr>Clients</vt:lpstr>
      <vt:lpstr>DBMS Server</vt:lpstr>
      <vt:lpstr>Two Tier Client-Server Architecture</vt:lpstr>
      <vt:lpstr>Three Tier Client-Server Architecture</vt:lpstr>
      <vt:lpstr>Three-tier client-server architecture</vt:lpstr>
      <vt:lpstr>Classification of DBMSs</vt:lpstr>
      <vt:lpstr>Variations of Distributed DBMSs (DDBMSs)</vt:lpstr>
      <vt:lpstr>Cost considerations for DBMSs</vt:lpstr>
      <vt:lpstr>History of Data Models </vt:lpstr>
      <vt:lpstr>History of Data Models </vt:lpstr>
      <vt:lpstr>Example of Network Model Schema</vt:lpstr>
      <vt:lpstr>Network Model</vt:lpstr>
      <vt:lpstr>Network Model</vt:lpstr>
      <vt:lpstr>History of Data Models </vt:lpstr>
      <vt:lpstr>Hierarchical Model</vt:lpstr>
      <vt:lpstr>History of Data Models </vt:lpstr>
      <vt:lpstr>History of Data Models</vt:lpstr>
      <vt:lpstr>History of Data Models</vt:lpstr>
      <vt:lpstr>Summary</vt:lpstr>
    </vt:vector>
  </TitlesOfParts>
  <Manager/>
  <Company>©2007 Pearson Addison-Wesley. All rights reserved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2</dc:title>
  <dc:subject>Database System Concepts and Architecture</dc:subject>
  <dc:creator>Elmasri/Navathe</dc:creator>
  <cp:keywords/>
  <dc:description/>
  <cp:lastModifiedBy>Aminu Umar</cp:lastModifiedBy>
  <cp:revision>56</cp:revision>
  <cp:lastPrinted>2001-11-04T00:51:13Z</cp:lastPrinted>
  <dcterms:created xsi:type="dcterms:W3CDTF">2005-02-25T19:46:41Z</dcterms:created>
  <dcterms:modified xsi:type="dcterms:W3CDTF">2016-01-20T12:06:39Z</dcterms:modified>
  <cp:category/>
</cp:coreProperties>
</file>