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62" r:id="rId9"/>
    <p:sldId id="263" r:id="rId10"/>
    <p:sldId id="264" r:id="rId11"/>
    <p:sldId id="284" r:id="rId12"/>
    <p:sldId id="265" r:id="rId13"/>
    <p:sldId id="28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2" r:id="rId27"/>
    <p:sldId id="278" r:id="rId28"/>
    <p:sldId id="279" r:id="rId29"/>
    <p:sldId id="280" r:id="rId30"/>
    <p:sldId id="281" r:id="rId31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Objects="1">
      <p:cViewPr varScale="1">
        <p:scale>
          <a:sx n="74" d="100"/>
          <a:sy n="74" d="100"/>
        </p:scale>
        <p:origin x="1290" y="66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B7C5CADE-9A85-46EE-AC1E-A30BAD3DD4A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263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B63F8466-6919-4E6F-8903-ADEEBB3071D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4569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305CF-F250-41CE-BEDA-B3FE79C7622C}" type="slidenum">
              <a:rPr lang="en-CA"/>
              <a:pPr/>
              <a:t>1</a:t>
            </a:fld>
            <a:endParaRPr lang="en-CA"/>
          </a:p>
        </p:txBody>
      </p:sp>
      <p:sp>
        <p:nvSpPr>
          <p:cNvPr id="572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04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A1642-0169-4B44-A334-7621F92B8DA2}" type="slidenum">
              <a:rPr lang="en-CA"/>
              <a:pPr/>
              <a:t>12</a:t>
            </a:fld>
            <a:endParaRPr lang="en-CA"/>
          </a:p>
        </p:txBody>
      </p:sp>
      <p:sp>
        <p:nvSpPr>
          <p:cNvPr id="590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61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6DEBD-DE09-4884-A9C4-223EE0CD815B}" type="slidenum">
              <a:rPr lang="en-CA"/>
              <a:pPr/>
              <a:t>14</a:t>
            </a:fld>
            <a:endParaRPr lang="en-CA"/>
          </a:p>
        </p:txBody>
      </p:sp>
      <p:sp>
        <p:nvSpPr>
          <p:cNvPr id="5928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39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2BA44-FFF6-4CA6-91D8-28A5E2033EBB}" type="slidenum">
              <a:rPr lang="en-CA"/>
              <a:pPr/>
              <a:t>15</a:t>
            </a:fld>
            <a:endParaRPr lang="en-CA"/>
          </a:p>
        </p:txBody>
      </p:sp>
      <p:sp>
        <p:nvSpPr>
          <p:cNvPr id="594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89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090EA-8DFD-4D9D-8558-FB170A74C9DA}" type="slidenum">
              <a:rPr lang="en-CA"/>
              <a:pPr/>
              <a:t>16</a:t>
            </a:fld>
            <a:endParaRPr lang="en-CA"/>
          </a:p>
        </p:txBody>
      </p:sp>
      <p:sp>
        <p:nvSpPr>
          <p:cNvPr id="596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9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C6AB4-81E6-450C-B55A-CC735EDB05B7}" type="slidenum">
              <a:rPr lang="en-CA"/>
              <a:pPr/>
              <a:t>17</a:t>
            </a:fld>
            <a:endParaRPr lang="en-CA"/>
          </a:p>
        </p:txBody>
      </p:sp>
      <p:sp>
        <p:nvSpPr>
          <p:cNvPr id="59904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88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BCBEA-DB2D-496A-BD14-698AAAD9817A}" type="slidenum">
              <a:rPr lang="en-CA"/>
              <a:pPr/>
              <a:t>18</a:t>
            </a:fld>
            <a:endParaRPr lang="en-CA"/>
          </a:p>
        </p:txBody>
      </p:sp>
      <p:sp>
        <p:nvSpPr>
          <p:cNvPr id="601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571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EB9F-34CD-4AC7-955C-423ADB4C2B65}" type="slidenum">
              <a:rPr lang="en-CA"/>
              <a:pPr/>
              <a:t>19</a:t>
            </a:fld>
            <a:endParaRPr lang="en-CA"/>
          </a:p>
        </p:txBody>
      </p:sp>
      <p:sp>
        <p:nvSpPr>
          <p:cNvPr id="6031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34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5EFA6-ACF7-458E-9522-ECBC54E3452A}" type="slidenum">
              <a:rPr lang="en-CA"/>
              <a:pPr/>
              <a:t>20</a:t>
            </a:fld>
            <a:endParaRPr lang="en-CA"/>
          </a:p>
        </p:txBody>
      </p:sp>
      <p:sp>
        <p:nvSpPr>
          <p:cNvPr id="605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71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5B835-6141-4E43-8398-A9FB17E77EDF}" type="slidenum">
              <a:rPr lang="en-CA"/>
              <a:pPr/>
              <a:t>21</a:t>
            </a:fld>
            <a:endParaRPr lang="en-CA"/>
          </a:p>
        </p:txBody>
      </p:sp>
      <p:sp>
        <p:nvSpPr>
          <p:cNvPr id="60723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87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E5304-73A7-4CC7-8E93-424E024014C8}" type="slidenum">
              <a:rPr lang="en-CA"/>
              <a:pPr/>
              <a:t>22</a:t>
            </a:fld>
            <a:endParaRPr lang="en-CA"/>
          </a:p>
        </p:txBody>
      </p:sp>
      <p:sp>
        <p:nvSpPr>
          <p:cNvPr id="609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2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DA881-3155-4EF7-9E27-BEDE62BA382D}" type="slidenum">
              <a:rPr lang="en-CA"/>
              <a:pPr/>
              <a:t>2</a:t>
            </a:fld>
            <a:endParaRPr lang="en-CA"/>
          </a:p>
        </p:txBody>
      </p:sp>
      <p:sp>
        <p:nvSpPr>
          <p:cNvPr id="574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05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7E1E3-65B8-431B-99E5-A0D40D7410C1}" type="slidenum">
              <a:rPr lang="en-CA"/>
              <a:pPr/>
              <a:t>23</a:t>
            </a:fld>
            <a:endParaRPr lang="en-CA"/>
          </a:p>
        </p:txBody>
      </p:sp>
      <p:sp>
        <p:nvSpPr>
          <p:cNvPr id="61133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13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17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3C866-4F7B-4766-B559-FA34F9C2A75A}" type="slidenum">
              <a:rPr lang="en-CA"/>
              <a:pPr/>
              <a:t>24</a:t>
            </a:fld>
            <a:endParaRPr lang="en-CA"/>
          </a:p>
        </p:txBody>
      </p:sp>
      <p:sp>
        <p:nvSpPr>
          <p:cNvPr id="613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44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262E7-4289-4CD1-9A4C-D5B927249F73}" type="slidenum">
              <a:rPr lang="en-CA"/>
              <a:pPr/>
              <a:t>25</a:t>
            </a:fld>
            <a:endParaRPr lang="en-CA"/>
          </a:p>
        </p:txBody>
      </p:sp>
      <p:sp>
        <p:nvSpPr>
          <p:cNvPr id="61542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296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927E9-FC20-4B1D-B37A-976A509F2FD1}" type="slidenum">
              <a:rPr lang="en-CA"/>
              <a:pPr/>
              <a:t>26</a:t>
            </a:fld>
            <a:endParaRPr lang="en-CA"/>
          </a:p>
        </p:txBody>
      </p:sp>
      <p:sp>
        <p:nvSpPr>
          <p:cNvPr id="627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029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A2674-7BBA-48F8-BCB0-05F0F7AAC089}" type="slidenum">
              <a:rPr lang="en-CA"/>
              <a:pPr/>
              <a:t>27</a:t>
            </a:fld>
            <a:endParaRPr lang="en-CA"/>
          </a:p>
        </p:txBody>
      </p:sp>
      <p:sp>
        <p:nvSpPr>
          <p:cNvPr id="61747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13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8BA21-7399-47AF-B7F5-222B79AAA80E}" type="slidenum">
              <a:rPr lang="en-CA"/>
              <a:pPr/>
              <a:t>28</a:t>
            </a:fld>
            <a:endParaRPr lang="en-CA"/>
          </a:p>
        </p:txBody>
      </p:sp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278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9BD1F-B8D5-4A99-930B-24246D976796}" type="slidenum">
              <a:rPr lang="en-CA"/>
              <a:pPr/>
              <a:t>29</a:t>
            </a:fld>
            <a:endParaRPr lang="en-CA"/>
          </a:p>
        </p:txBody>
      </p:sp>
      <p:sp>
        <p:nvSpPr>
          <p:cNvPr id="62157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361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0A1E7-91E7-44FE-B74D-1E2A7D2ECD04}" type="slidenum">
              <a:rPr lang="en-CA"/>
              <a:pPr/>
              <a:t>30</a:t>
            </a:fld>
            <a:endParaRPr lang="en-CA"/>
          </a:p>
        </p:txBody>
      </p:sp>
      <p:sp>
        <p:nvSpPr>
          <p:cNvPr id="623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81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60031-C7E0-46EB-8DAE-E5C35ED89CE5}" type="slidenum">
              <a:rPr lang="en-CA"/>
              <a:pPr/>
              <a:t>3</a:t>
            </a:fld>
            <a:endParaRPr lang="en-CA"/>
          </a:p>
        </p:txBody>
      </p:sp>
      <p:sp>
        <p:nvSpPr>
          <p:cNvPr id="576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39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04AE5-6735-4AAE-95D9-697189A09B6C}" type="slidenum">
              <a:rPr lang="en-CA"/>
              <a:pPr/>
              <a:t>4</a:t>
            </a:fld>
            <a:endParaRPr lang="en-CA"/>
          </a:p>
        </p:txBody>
      </p:sp>
      <p:sp>
        <p:nvSpPr>
          <p:cNvPr id="578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3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9A5CE-B823-4632-B4A6-847AF74BB033}" type="slidenum">
              <a:rPr lang="en-CA"/>
              <a:pPr/>
              <a:t>5</a:t>
            </a:fld>
            <a:endParaRPr lang="en-CA"/>
          </a:p>
        </p:txBody>
      </p:sp>
      <p:sp>
        <p:nvSpPr>
          <p:cNvPr id="580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92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7DE53-FB33-4E07-935E-6F926ADB7578}" type="slidenum">
              <a:rPr lang="en-CA"/>
              <a:pPr/>
              <a:t>7</a:t>
            </a:fld>
            <a:endParaRPr lang="en-CA"/>
          </a:p>
        </p:txBody>
      </p:sp>
      <p:sp>
        <p:nvSpPr>
          <p:cNvPr id="582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79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2DD638-B9DF-492A-A732-C185E9C6EF7C}" type="slidenum">
              <a:rPr lang="en-CA"/>
              <a:pPr/>
              <a:t>8</a:t>
            </a:fld>
            <a:endParaRPr lang="en-CA"/>
          </a:p>
        </p:txBody>
      </p:sp>
      <p:sp>
        <p:nvSpPr>
          <p:cNvPr id="58470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57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34639-CC63-401E-9311-022A22B77AE5}" type="slidenum">
              <a:rPr lang="en-CA"/>
              <a:pPr/>
              <a:t>9</a:t>
            </a:fld>
            <a:endParaRPr lang="en-CA"/>
          </a:p>
        </p:txBody>
      </p:sp>
      <p:sp>
        <p:nvSpPr>
          <p:cNvPr id="586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20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E4C5F-E482-4D01-92DB-7B7AAE47F21D}" type="slidenum">
              <a:rPr lang="en-CA"/>
              <a:pPr/>
              <a:t>10</a:t>
            </a:fld>
            <a:endParaRPr lang="en-CA"/>
          </a:p>
        </p:txBody>
      </p:sp>
      <p:sp>
        <p:nvSpPr>
          <p:cNvPr id="58880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4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Copyright © 2007 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D70AD7BD-C7F6-44DC-B040-359AF0D96A6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97075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91192C58-DB0B-4118-AA1F-253E7A139BFC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55884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AF06F2D0-E558-43DB-A38E-68A1386286B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38254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5C1BA621-2192-4859-BBB3-C25A871EADA6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87284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7A9874E5-CEF8-4FF1-B6CA-48B8B786D3ED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33232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AB990621-4B6C-4616-AD80-5D78A3F8888C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52460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D30DDD95-7AA0-458F-9CD1-18CEFBC4549B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459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619C3BC1-853E-40F5-86FB-B31ED244DFE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233944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3ECFD1A9-1AC4-4E3A-A91B-932C2D23DE5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384441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1- </a:t>
            </a:r>
            <a:fld id="{D58D7A1D-071C-4DF4-9EEA-811EAE60A81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67113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/>
              <a:t>Slide 1- </a:t>
            </a:r>
            <a:fld id="{C7A8B0BF-6E49-4985-A442-DDE04E6A1D1B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4330626C-B3C3-4B34-BA9E-B5EF47AB7DA1}" type="slidenum">
              <a:rPr lang="en-US"/>
              <a:pPr/>
              <a:t>1</a:t>
            </a:fld>
            <a:endParaRPr lang="en-CA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1395" name="Picture 3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10FA073-3A51-4478-8397-3CB862FA48EA}" type="slidenum">
              <a:rPr lang="en-US"/>
              <a:pPr/>
              <a:t>10</a:t>
            </a:fld>
            <a:endParaRPr lang="en-CA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Database</a:t>
            </a:r>
            <a:br>
              <a:rPr lang="en-US"/>
            </a:br>
            <a:r>
              <a:rPr lang="en-US"/>
              <a:t>(with a Conceptual Data Model)</a:t>
            </a:r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Some mini-world </a:t>
            </a:r>
            <a:r>
              <a:rPr lang="en-US" sz="2400" b="1" i="1"/>
              <a:t>relationships</a:t>
            </a:r>
            <a:r>
              <a:rPr lang="en-US" sz="2400" b="1"/>
              <a:t>:</a:t>
            </a:r>
          </a:p>
          <a:p>
            <a:pPr lvl="1"/>
            <a:r>
              <a:rPr lang="en-US" sz="2200"/>
              <a:t>SECTIONs </a:t>
            </a:r>
            <a:r>
              <a:rPr lang="en-US" sz="2200" i="1"/>
              <a:t>are of specific</a:t>
            </a:r>
            <a:r>
              <a:rPr lang="en-US" sz="2200"/>
              <a:t> COURSEs</a:t>
            </a:r>
          </a:p>
          <a:p>
            <a:pPr lvl="1"/>
            <a:r>
              <a:rPr lang="en-US" sz="2200"/>
              <a:t>STUDENTs </a:t>
            </a:r>
            <a:r>
              <a:rPr lang="en-US" sz="2200" i="1"/>
              <a:t>take</a:t>
            </a:r>
            <a:r>
              <a:rPr lang="en-US" sz="2200"/>
              <a:t> SECTIONs</a:t>
            </a:r>
          </a:p>
          <a:p>
            <a:pPr lvl="1"/>
            <a:r>
              <a:rPr lang="en-US" sz="2200"/>
              <a:t>COURSEs </a:t>
            </a:r>
            <a:r>
              <a:rPr lang="en-US" sz="2200" i="1"/>
              <a:t>have  prerequisite</a:t>
            </a:r>
            <a:r>
              <a:rPr lang="en-US" sz="2200"/>
              <a:t> COURSEs</a:t>
            </a:r>
          </a:p>
          <a:p>
            <a:pPr lvl="1"/>
            <a:r>
              <a:rPr lang="en-US" sz="2200"/>
              <a:t>INSTRUCTORs </a:t>
            </a:r>
            <a:r>
              <a:rPr lang="en-US" sz="2200" i="1"/>
              <a:t>teach</a:t>
            </a:r>
            <a:r>
              <a:rPr lang="en-US" sz="2200"/>
              <a:t>  SECTIONs</a:t>
            </a:r>
          </a:p>
          <a:p>
            <a:pPr lvl="1"/>
            <a:r>
              <a:rPr lang="en-US" sz="2200"/>
              <a:t>COURSEs </a:t>
            </a:r>
            <a:r>
              <a:rPr lang="en-US" sz="2200" i="1"/>
              <a:t>are offered by</a:t>
            </a:r>
            <a:r>
              <a:rPr lang="en-US" sz="2200"/>
              <a:t>  DEPARTMENTs</a:t>
            </a:r>
          </a:p>
          <a:p>
            <a:pPr lvl="1"/>
            <a:r>
              <a:rPr lang="en-US" sz="2200"/>
              <a:t>STUDENTs </a:t>
            </a:r>
            <a:r>
              <a:rPr lang="en-US" sz="2200" i="1"/>
              <a:t>major in</a:t>
            </a:r>
            <a:r>
              <a:rPr lang="en-US" sz="2200"/>
              <a:t>  DEPARTMENTs</a:t>
            </a:r>
          </a:p>
          <a:p>
            <a:endParaRPr lang="en-US" sz="2400"/>
          </a:p>
          <a:p>
            <a:r>
              <a:rPr lang="en-US" sz="2400"/>
              <a:t>Note: The above entities and relationships are typically expressed in a conceptual data model, such as the ENTITY-RELATIONSHIP data model (see Chapters 3, 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9DABF92-12B6-4780-ABB5-E81DA7E7F383}" type="slidenum">
              <a:rPr lang="en-US"/>
              <a:pPr/>
              <a:t>11</a:t>
            </a:fld>
            <a:endParaRPr lang="en-CA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simple database</a:t>
            </a:r>
          </a:p>
        </p:txBody>
      </p:sp>
      <p:pic>
        <p:nvPicPr>
          <p:cNvPr id="629764" name="Picture 4" descr="fig01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1524000"/>
            <a:ext cx="437038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F192A27A-44F6-480F-BCAC-4BE799B41BB5}" type="slidenum">
              <a:rPr lang="en-US"/>
              <a:pPr/>
              <a:t>12</a:t>
            </a:fld>
            <a:endParaRPr lang="en-CA"/>
          </a:p>
        </p:txBody>
      </p:sp>
      <p:sp>
        <p:nvSpPr>
          <p:cNvPr id="589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Characteristics of the Database Approach</a:t>
            </a:r>
          </a:p>
        </p:txBody>
      </p:sp>
      <p:sp>
        <p:nvSpPr>
          <p:cNvPr id="589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Self-describing nature of a database system:</a:t>
            </a:r>
          </a:p>
          <a:p>
            <a:pPr lvl="1"/>
            <a:r>
              <a:rPr lang="en-US" sz="2200"/>
              <a:t>A DBMS </a:t>
            </a:r>
            <a:r>
              <a:rPr lang="en-US" sz="2200" b="1"/>
              <a:t>catalog</a:t>
            </a:r>
            <a:r>
              <a:rPr lang="en-US" sz="2200"/>
              <a:t> stores the description of a particular database (e.g. data structures, types, and constraints)</a:t>
            </a:r>
          </a:p>
          <a:p>
            <a:pPr lvl="1"/>
            <a:r>
              <a:rPr lang="en-US" sz="2200"/>
              <a:t>The description is called </a:t>
            </a:r>
            <a:r>
              <a:rPr lang="en-US" sz="2200" b="1"/>
              <a:t>meta-data</a:t>
            </a:r>
            <a:r>
              <a:rPr lang="en-US" sz="2200"/>
              <a:t>.</a:t>
            </a:r>
          </a:p>
          <a:p>
            <a:pPr lvl="1"/>
            <a:r>
              <a:rPr lang="en-US" sz="2200"/>
              <a:t>This allows the DBMS software to work with different database applications.</a:t>
            </a:r>
          </a:p>
          <a:p>
            <a:r>
              <a:rPr lang="en-US" sz="2400" b="1"/>
              <a:t>Insulation between programs and data:</a:t>
            </a:r>
          </a:p>
          <a:p>
            <a:pPr lvl="1"/>
            <a:r>
              <a:rPr lang="en-US" sz="2200"/>
              <a:t>Called </a:t>
            </a:r>
            <a:r>
              <a:rPr lang="en-US" sz="2200" b="1"/>
              <a:t>program-data independence</a:t>
            </a:r>
            <a:r>
              <a:rPr lang="en-US" sz="2200"/>
              <a:t>.</a:t>
            </a:r>
          </a:p>
          <a:p>
            <a:pPr lvl="1"/>
            <a:r>
              <a:rPr lang="en-US" sz="2200"/>
              <a:t>Allows changing data structures and storage organization without having to change the DBMS access programs.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D5030BFA-C3F2-46AE-9391-A124842A6243}" type="slidenum">
              <a:rPr lang="en-US"/>
              <a:pPr/>
              <a:t>13</a:t>
            </a:fld>
            <a:endParaRPr lang="en-CA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of a simplified database catalog</a:t>
            </a:r>
          </a:p>
        </p:txBody>
      </p:sp>
      <p:pic>
        <p:nvPicPr>
          <p:cNvPr id="630788" name="Picture 4" descr="fig01_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172200" cy="495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2CBB7C7C-3BF0-4A45-BFDE-52AF373CB808}" type="slidenum">
              <a:rPr lang="en-US"/>
              <a:pPr/>
              <a:t>14</a:t>
            </a:fld>
            <a:endParaRPr lang="en-CA"/>
          </a:p>
        </p:txBody>
      </p:sp>
      <p:sp>
        <p:nvSpPr>
          <p:cNvPr id="591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Characteristics of the Database Approach (continued)</a:t>
            </a:r>
          </a:p>
        </p:txBody>
      </p:sp>
      <p:sp>
        <p:nvSpPr>
          <p:cNvPr id="591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Data Abstraction: </a:t>
            </a:r>
          </a:p>
          <a:p>
            <a:pPr lvl="1"/>
            <a:r>
              <a:rPr lang="en-US"/>
              <a:t>A </a:t>
            </a:r>
            <a:r>
              <a:rPr lang="en-US" b="1"/>
              <a:t>data model</a:t>
            </a:r>
            <a:r>
              <a:rPr lang="en-US"/>
              <a:t> is used to hide storage details and present the users with a conceptual view  of the database.</a:t>
            </a:r>
          </a:p>
          <a:p>
            <a:pPr lvl="1"/>
            <a:r>
              <a:rPr lang="en-US"/>
              <a:t>Programs refer to the data model constructs rather than data storage details</a:t>
            </a:r>
          </a:p>
          <a:p>
            <a:r>
              <a:rPr lang="en-US" b="1"/>
              <a:t>Support of multiple views of the data:</a:t>
            </a:r>
          </a:p>
          <a:p>
            <a:pPr lvl="1"/>
            <a:r>
              <a:rPr lang="en-US"/>
              <a:t>Each user may see a different view of the database, which describes </a:t>
            </a:r>
            <a:r>
              <a:rPr lang="en-US" b="1"/>
              <a:t>only</a:t>
            </a:r>
            <a:r>
              <a:rPr lang="en-US"/>
              <a:t> the data of interest to that user.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59179A16-EDDB-4111-AF2B-2180DC00660C}" type="slidenum">
              <a:rPr lang="en-US"/>
              <a:pPr/>
              <a:t>15</a:t>
            </a:fld>
            <a:endParaRPr lang="en-CA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Characteristics of the Database Approach (continued)</a:t>
            </a:r>
          </a:p>
        </p:txBody>
      </p:sp>
      <p:sp>
        <p:nvSpPr>
          <p:cNvPr id="5939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Sharing of data and multi-user transaction processing:</a:t>
            </a:r>
          </a:p>
          <a:p>
            <a:pPr lvl="1"/>
            <a:r>
              <a:rPr lang="en-US" sz="2200"/>
              <a:t>Allowing a set of </a:t>
            </a:r>
            <a:r>
              <a:rPr lang="en-US" sz="2200" b="1"/>
              <a:t>concurrent users</a:t>
            </a:r>
            <a:r>
              <a:rPr lang="en-US" sz="2200"/>
              <a:t> to retrieve from and to update the database.</a:t>
            </a:r>
          </a:p>
          <a:p>
            <a:pPr lvl="1"/>
            <a:r>
              <a:rPr lang="en-US" sz="2200" i="1"/>
              <a:t>Concurrency control</a:t>
            </a:r>
            <a:r>
              <a:rPr lang="en-US" sz="2200"/>
              <a:t> within the DBMS guarantees that each </a:t>
            </a:r>
            <a:r>
              <a:rPr lang="en-US" sz="2200" b="1"/>
              <a:t>transaction</a:t>
            </a:r>
            <a:r>
              <a:rPr lang="en-US" sz="2200"/>
              <a:t> is correctly executed or aborted</a:t>
            </a:r>
          </a:p>
          <a:p>
            <a:pPr lvl="1"/>
            <a:r>
              <a:rPr lang="en-US" sz="2200" i="1"/>
              <a:t>Recovery</a:t>
            </a:r>
            <a:r>
              <a:rPr lang="en-US" sz="2200"/>
              <a:t> subsystem ensures each completed transaction has its effect permanently recorded in the database</a:t>
            </a:r>
          </a:p>
          <a:p>
            <a:pPr lvl="1"/>
            <a:r>
              <a:rPr lang="en-US" sz="2200" b="1"/>
              <a:t>OLTP</a:t>
            </a:r>
            <a:r>
              <a:rPr lang="en-US" sz="2200"/>
              <a:t> (Online Transaction Processing) is a major part of database applications. This allows hundreds of concurrent transactions to execute per second.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DB5BAB2A-58FF-4FD4-9FE5-49DA7C5D1695}" type="slidenum">
              <a:rPr lang="en-US"/>
              <a:pPr/>
              <a:t>16</a:t>
            </a:fld>
            <a:endParaRPr lang="en-CA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Users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Users may be divided into</a:t>
            </a:r>
          </a:p>
          <a:p>
            <a:pPr lvl="1"/>
            <a:r>
              <a:rPr lang="en-US"/>
              <a:t>Those who actually use and control the database content, and those who design, develop and maintain database applications (called “Actors on the Scene”), and</a:t>
            </a:r>
          </a:p>
          <a:p>
            <a:pPr lvl="1"/>
            <a:r>
              <a:rPr lang="en-US"/>
              <a:t>Those who design and develop the DBMS software and related tools, and the computer systems operators (called “Workers Behind the Scene”).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82CB082F-2410-4BC1-9A3F-E26B95F6F75B}" type="slidenum">
              <a:rPr lang="en-US"/>
              <a:pPr/>
              <a:t>17</a:t>
            </a:fld>
            <a:endParaRPr lang="en-CA"/>
          </a:p>
        </p:txBody>
      </p:sp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Users</a:t>
            </a:r>
          </a:p>
        </p:txBody>
      </p:sp>
      <p:sp>
        <p:nvSpPr>
          <p:cNvPr id="5980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Actors on the scene</a:t>
            </a:r>
          </a:p>
          <a:p>
            <a:pPr lvl="1"/>
            <a:r>
              <a:rPr lang="en-US" b="1"/>
              <a:t>Database administrators:</a:t>
            </a:r>
          </a:p>
          <a:p>
            <a:pPr lvl="2"/>
            <a:r>
              <a:rPr lang="en-US"/>
              <a:t>Responsible for authorizing access to the database, for coordinating and monitoring its use, acquiring software and hardware resources, controlling its use and monitoring efficiency of operations.</a:t>
            </a:r>
          </a:p>
          <a:p>
            <a:pPr lvl="1"/>
            <a:r>
              <a:rPr lang="en-US" b="1"/>
              <a:t>Database Designers:</a:t>
            </a:r>
          </a:p>
          <a:p>
            <a:pPr lvl="2"/>
            <a:r>
              <a:rPr lang="en-US"/>
              <a:t>Responsible to define the content, the structure, the constraints, and functions or transactions against the database. They must communicate with the end-users and understand their needs.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6DCBDA31-C125-4E88-AEA0-F8A3FFEA816E}" type="slidenum">
              <a:rPr lang="en-US"/>
              <a:pPr/>
              <a:t>18</a:t>
            </a:fld>
            <a:endParaRPr lang="en-CA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End-users</a:t>
            </a:r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Actors on the scene (continued)</a:t>
            </a:r>
          </a:p>
          <a:p>
            <a:pPr lvl="1">
              <a:lnSpc>
                <a:spcPct val="90000"/>
              </a:lnSpc>
            </a:pPr>
            <a:r>
              <a:rPr lang="en-US" b="1"/>
              <a:t>End-users: </a:t>
            </a:r>
            <a:r>
              <a:rPr lang="en-US"/>
              <a:t>They use the data for queries, reports and some of them update the database content. End-users can be categorized into:</a:t>
            </a:r>
          </a:p>
          <a:p>
            <a:pPr lvl="2">
              <a:lnSpc>
                <a:spcPct val="90000"/>
              </a:lnSpc>
            </a:pPr>
            <a:r>
              <a:rPr lang="en-US" b="1"/>
              <a:t>Casual</a:t>
            </a:r>
            <a:r>
              <a:rPr lang="en-US"/>
              <a:t>: access database occasionally when needed</a:t>
            </a:r>
          </a:p>
          <a:p>
            <a:pPr lvl="2">
              <a:lnSpc>
                <a:spcPct val="90000"/>
              </a:lnSpc>
            </a:pPr>
            <a:r>
              <a:rPr lang="en-US" b="1"/>
              <a:t>Naïve</a:t>
            </a:r>
            <a:r>
              <a:rPr lang="en-US"/>
              <a:t> or Parametric: they make up a large section of the end-user population.</a:t>
            </a:r>
          </a:p>
          <a:p>
            <a:pPr lvl="3">
              <a:lnSpc>
                <a:spcPct val="90000"/>
              </a:lnSpc>
            </a:pPr>
            <a:r>
              <a:rPr lang="en-US"/>
              <a:t>They use previously well-defined functions in the form of  “canned transactions” against the database.</a:t>
            </a:r>
          </a:p>
          <a:p>
            <a:pPr lvl="3">
              <a:lnSpc>
                <a:spcPct val="90000"/>
              </a:lnSpc>
            </a:pPr>
            <a:r>
              <a:rPr lang="en-US"/>
              <a:t>Examples are bank-tellers or reservation clerks who do this activity for an entire shift of operations.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EAC7B99-C48E-40BA-9F64-235DE0ACCE46}" type="slidenum">
              <a:rPr lang="en-US"/>
              <a:pPr/>
              <a:t>19</a:t>
            </a:fld>
            <a:endParaRPr lang="en-CA"/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End-users (continued)</a:t>
            </a:r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b="1"/>
              <a:t>Sophisticated:</a:t>
            </a:r>
          </a:p>
          <a:p>
            <a:pPr lvl="3"/>
            <a:r>
              <a:rPr lang="en-US"/>
              <a:t>These include business analysts, scientists, engineers, others thoroughly familiar with the system capabilities.</a:t>
            </a:r>
          </a:p>
          <a:p>
            <a:pPr lvl="3"/>
            <a:r>
              <a:rPr lang="en-US"/>
              <a:t>Many use tools in the form of software packages that work closely with the stored database.</a:t>
            </a:r>
          </a:p>
          <a:p>
            <a:pPr lvl="2"/>
            <a:r>
              <a:rPr lang="en-US" b="1"/>
              <a:t>Stand-alone:</a:t>
            </a:r>
          </a:p>
          <a:p>
            <a:pPr lvl="3"/>
            <a:r>
              <a:rPr lang="en-US"/>
              <a:t>Mostly maintain personal databases using ready-to-use packaged applications.</a:t>
            </a:r>
          </a:p>
          <a:p>
            <a:pPr lvl="3"/>
            <a:r>
              <a:rPr lang="en-US"/>
              <a:t>An example is a tax program user that creates its own internal database.</a:t>
            </a:r>
          </a:p>
          <a:p>
            <a:pPr lvl="3"/>
            <a:r>
              <a:rPr lang="en-US"/>
              <a:t>Another example is a user that maintains an address book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© 2007 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1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Introduction: Databases and Database Users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5164865-563D-46C5-9546-8E166B456C61}" type="slidenum">
              <a:rPr lang="en-US"/>
              <a:pPr/>
              <a:t>20</a:t>
            </a:fld>
            <a:endParaRPr lang="en-CA"/>
          </a:p>
        </p:txBody>
      </p:sp>
      <p:sp>
        <p:nvSpPr>
          <p:cNvPr id="604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Using the Database Approach</a:t>
            </a:r>
          </a:p>
        </p:txBody>
      </p:sp>
      <p:sp>
        <p:nvSpPr>
          <p:cNvPr id="6041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Controlling redundancy in data storage and in development and maintenance efforts.</a:t>
            </a:r>
          </a:p>
          <a:p>
            <a:pPr lvl="1"/>
            <a:r>
              <a:rPr lang="en-US"/>
              <a:t>Sharing of data among multiple users.</a:t>
            </a:r>
          </a:p>
          <a:p>
            <a:r>
              <a:rPr lang="en-US"/>
              <a:t>Restricting unauthorized access to data.</a:t>
            </a:r>
          </a:p>
          <a:p>
            <a:r>
              <a:rPr lang="en-US"/>
              <a:t>Providing persistent storage for program Objects</a:t>
            </a:r>
          </a:p>
          <a:p>
            <a:pPr lvl="1"/>
            <a:r>
              <a:rPr lang="en-US"/>
              <a:t>In Object-oriented DBMSs – see Chapters 20-22</a:t>
            </a:r>
          </a:p>
          <a:p>
            <a:r>
              <a:rPr lang="en-US"/>
              <a:t>Providing Storage Structures (e.g. indexes) for efficient Query Processing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220751B8-99E1-411D-8124-C92421AA5CE2}" type="slidenum">
              <a:rPr lang="en-US"/>
              <a:pPr/>
              <a:t>21</a:t>
            </a:fld>
            <a:endParaRPr lang="en-CA"/>
          </a:p>
        </p:txBody>
      </p:sp>
      <p:sp>
        <p:nvSpPr>
          <p:cNvPr id="606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Using the Database Approach (continued)</a:t>
            </a:r>
          </a:p>
        </p:txBody>
      </p:sp>
      <p:sp>
        <p:nvSpPr>
          <p:cNvPr id="6062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Providing backup and recovery services.</a:t>
            </a:r>
          </a:p>
          <a:p>
            <a:r>
              <a:rPr lang="en-US"/>
              <a:t>Providing multiple interfaces to different classes of users.</a:t>
            </a:r>
          </a:p>
          <a:p>
            <a:r>
              <a:rPr lang="en-US"/>
              <a:t>Representing complex relationships among data.</a:t>
            </a:r>
          </a:p>
          <a:p>
            <a:r>
              <a:rPr lang="en-US"/>
              <a:t>Enforcing integrity constraints on the database.</a:t>
            </a:r>
          </a:p>
          <a:p>
            <a:r>
              <a:rPr lang="en-US"/>
              <a:t>Drawing inferences and actions from the stored data using deductive and active rules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E6C31D5-0432-4604-BE80-38FE0BA781E6}" type="slidenum">
              <a:rPr lang="en-US"/>
              <a:pPr/>
              <a:t>22</a:t>
            </a:fld>
            <a:endParaRPr lang="en-CA"/>
          </a:p>
        </p:txBody>
      </p:sp>
      <p:sp>
        <p:nvSpPr>
          <p:cNvPr id="608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Implications of Using the Database Approach</a:t>
            </a:r>
          </a:p>
        </p:txBody>
      </p:sp>
      <p:sp>
        <p:nvSpPr>
          <p:cNvPr id="6082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Potential for enforcing standards:</a:t>
            </a:r>
          </a:p>
          <a:p>
            <a:pPr lvl="1"/>
            <a:r>
              <a:rPr lang="en-US"/>
              <a:t>This is very crucial for the success of database applications in large organizations. </a:t>
            </a:r>
            <a:r>
              <a:rPr lang="en-US" b="1"/>
              <a:t>Standards</a:t>
            </a:r>
            <a:r>
              <a:rPr lang="en-US"/>
              <a:t> refer to data item names, display formats, screens, report structures, meta-data (description of data), Web page layouts, etc.</a:t>
            </a:r>
          </a:p>
          <a:p>
            <a:r>
              <a:rPr lang="en-US"/>
              <a:t>Reduced application development time:</a:t>
            </a:r>
          </a:p>
          <a:p>
            <a:pPr lvl="1"/>
            <a:r>
              <a:rPr lang="en-US"/>
              <a:t>Incremental time to add each new application is reduced.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02DAD5CC-A293-4946-AA8C-6A05E0967675}" type="slidenum">
              <a:rPr lang="en-US"/>
              <a:pPr/>
              <a:t>23</a:t>
            </a:fld>
            <a:endParaRPr lang="en-CA"/>
          </a:p>
        </p:txBody>
      </p:sp>
      <p:sp>
        <p:nvSpPr>
          <p:cNvPr id="610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Implications of Using the Database Approach (continued)</a:t>
            </a:r>
          </a:p>
        </p:txBody>
      </p:sp>
      <p:sp>
        <p:nvSpPr>
          <p:cNvPr id="610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Flexibility to change data structures:</a:t>
            </a:r>
          </a:p>
          <a:p>
            <a:pPr lvl="1"/>
            <a:r>
              <a:rPr lang="en-US"/>
              <a:t>Database structure may evolve as new requirements are defined. </a:t>
            </a:r>
          </a:p>
          <a:p>
            <a:r>
              <a:rPr lang="en-US"/>
              <a:t>Availability of current information:</a:t>
            </a:r>
          </a:p>
          <a:p>
            <a:pPr lvl="1"/>
            <a:r>
              <a:rPr lang="en-US"/>
              <a:t>Extremely important for on-line transaction systems such as airline, hotel, car reservations.</a:t>
            </a:r>
          </a:p>
          <a:p>
            <a:r>
              <a:rPr lang="en-US"/>
              <a:t>Economies of scale:</a:t>
            </a:r>
          </a:p>
          <a:p>
            <a:pPr lvl="1"/>
            <a:r>
              <a:rPr lang="en-US"/>
              <a:t>Wasteful overlap of resources and personnel can be avoided by consolidating data and applications across departments.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FCBC407D-24FF-43E9-AC21-EF49E52EC478}" type="slidenum">
              <a:rPr lang="en-US"/>
              <a:pPr/>
              <a:t>24</a:t>
            </a:fld>
            <a:endParaRPr lang="en-CA"/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Development of Database Technology</a:t>
            </a: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Early Database Applications:</a:t>
            </a:r>
          </a:p>
          <a:p>
            <a:pPr lvl="1"/>
            <a:r>
              <a:rPr lang="en-US" sz="2200"/>
              <a:t>The Hierarchical and Network Models were introduced in mid 1960s and dominated during the seventies.</a:t>
            </a:r>
          </a:p>
          <a:p>
            <a:pPr lvl="1"/>
            <a:r>
              <a:rPr lang="en-US" sz="2200"/>
              <a:t>A bulk of the worldwide database processing still occurs using these models, particularly, the hierarchical model.</a:t>
            </a:r>
          </a:p>
          <a:p>
            <a:r>
              <a:rPr lang="en-US" sz="2400"/>
              <a:t>Relational Model based Systems:</a:t>
            </a:r>
          </a:p>
          <a:p>
            <a:pPr lvl="1"/>
            <a:r>
              <a:rPr lang="en-US" sz="2200"/>
              <a:t>Relational model was originally introduced in 1970, was heavily researched and experimented within IBM Research and several universities.</a:t>
            </a:r>
          </a:p>
          <a:p>
            <a:pPr lvl="1"/>
            <a:r>
              <a:rPr lang="en-US" sz="2200"/>
              <a:t>Relational DBMS Products emerged in the early 1980s.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6148DDA-ED12-4D04-8F0F-BC7A9B464217}" type="slidenum">
              <a:rPr lang="en-US"/>
              <a:pPr/>
              <a:t>25</a:t>
            </a:fld>
            <a:endParaRPr lang="en-CA"/>
          </a:p>
        </p:txBody>
      </p:sp>
      <p:sp>
        <p:nvSpPr>
          <p:cNvPr id="614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Development of Database Technology (continued)</a:t>
            </a: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Object-oriented and emerging applications:</a:t>
            </a:r>
          </a:p>
          <a:p>
            <a:pPr lvl="1"/>
            <a:r>
              <a:rPr lang="en-US" sz="2200"/>
              <a:t>Object-Oriented Database Management Systems (OODBMSs) were introduced in late 1980s and early 1990s to cater to the need of complex data processing in CAD and other applications.</a:t>
            </a:r>
          </a:p>
          <a:p>
            <a:pPr lvl="2"/>
            <a:r>
              <a:rPr lang="en-US" sz="2000"/>
              <a:t>Their use has not taken off much.</a:t>
            </a:r>
          </a:p>
          <a:p>
            <a:pPr lvl="1"/>
            <a:r>
              <a:rPr lang="en-US" sz="2200"/>
              <a:t>Many relational DBMSs have incorporated object database concepts, leading to a new category called </a:t>
            </a:r>
            <a:r>
              <a:rPr lang="en-US" sz="2200" i="1"/>
              <a:t>object-relationa</a:t>
            </a:r>
            <a:r>
              <a:rPr lang="en-US" sz="2200"/>
              <a:t>l DBMSs (ORDBMSs)</a:t>
            </a:r>
          </a:p>
          <a:p>
            <a:pPr lvl="1"/>
            <a:r>
              <a:rPr lang="en-US" sz="2200" i="1"/>
              <a:t>Extended relational</a:t>
            </a:r>
            <a:r>
              <a:rPr lang="en-US" sz="2200"/>
              <a:t> systems add further capabilities (e.g. for multimedia data, XML, and other data types)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2AD33397-3871-469A-9DA6-2746510C5E03}" type="slidenum">
              <a:rPr lang="en-US"/>
              <a:pPr/>
              <a:t>26</a:t>
            </a:fld>
            <a:endParaRPr lang="en-CA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Development of Database Technology (continued)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 on the Web and E-commerce Applications:</a:t>
            </a:r>
          </a:p>
          <a:p>
            <a:pPr lvl="1">
              <a:lnSpc>
                <a:spcPct val="90000"/>
              </a:lnSpc>
            </a:pPr>
            <a:r>
              <a:rPr lang="en-US"/>
              <a:t>Web contains data in HTML (Hypertext markup language) with links among pages.</a:t>
            </a:r>
          </a:p>
          <a:p>
            <a:pPr lvl="1">
              <a:lnSpc>
                <a:spcPct val="90000"/>
              </a:lnSpc>
            </a:pPr>
            <a:r>
              <a:rPr lang="en-US"/>
              <a:t>This has given rise to a new set of applications and E-commerce is using new standards like XML (eXtended  Markup Language). (see Ch. 27).</a:t>
            </a:r>
          </a:p>
          <a:p>
            <a:pPr lvl="1">
              <a:lnSpc>
                <a:spcPct val="90000"/>
              </a:lnSpc>
            </a:pPr>
            <a:r>
              <a:rPr lang="en-US"/>
              <a:t>Script programming languages such as PHP and JavaScript allow generation of dynamic Web pages that are partially generated from a database (see Ch. 26).</a:t>
            </a:r>
          </a:p>
          <a:p>
            <a:pPr lvl="2">
              <a:lnSpc>
                <a:spcPct val="90000"/>
              </a:lnSpc>
            </a:pPr>
            <a:r>
              <a:rPr lang="en-US"/>
              <a:t>Also allow database updates through Web pages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89A28BDB-197B-4DC9-B620-8ABE79A05E7C}" type="slidenum">
              <a:rPr lang="en-US"/>
              <a:pPr/>
              <a:t>27</a:t>
            </a:fld>
            <a:endParaRPr lang="en-CA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Extending Database Capabilities</a:t>
            </a:r>
          </a:p>
        </p:txBody>
      </p:sp>
      <p:sp>
        <p:nvSpPr>
          <p:cNvPr id="6164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New functionality is being added to DBMSs in the following areas: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Scientific Applications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XML (eXtensible Markup Language)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Image Storage and Management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Audio and Video Data Management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Data Warehousing and Data Mining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Spatial Data Management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Time Series and Historical Data Management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above gives rise to </a:t>
            </a:r>
            <a:r>
              <a:rPr lang="en-US" sz="2000" i="1"/>
              <a:t>new research and development</a:t>
            </a:r>
            <a:r>
              <a:rPr lang="en-US" sz="2000"/>
              <a:t> in incorporating new data types, complex data structures, new operations and storage and indexing schemes in database systems.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C4CB930E-9275-40EF-8A59-D35A4C553DC1}" type="slidenum">
              <a:rPr lang="en-US"/>
              <a:pPr/>
              <a:t>28</a:t>
            </a:fld>
            <a:endParaRPr lang="en-CA"/>
          </a:p>
        </p:txBody>
      </p:sp>
      <p:sp>
        <p:nvSpPr>
          <p:cNvPr id="618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When not to use a DBMS</a:t>
            </a:r>
          </a:p>
        </p:txBody>
      </p:sp>
      <p:sp>
        <p:nvSpPr>
          <p:cNvPr id="6185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Main inhibitors (costs) of using a DBMS:</a:t>
            </a:r>
          </a:p>
          <a:p>
            <a:pPr lvl="1"/>
            <a:r>
              <a:rPr lang="en-US" sz="2200"/>
              <a:t>High initial investment and possible need for additional hardware.</a:t>
            </a:r>
          </a:p>
          <a:p>
            <a:pPr lvl="1"/>
            <a:r>
              <a:rPr lang="en-US" sz="2200"/>
              <a:t>Overhead for providing generality, security, concurrency control, recovery, and  integrity functions.</a:t>
            </a:r>
          </a:p>
          <a:p>
            <a:r>
              <a:rPr lang="en-US" sz="2400"/>
              <a:t>When a DBMS may be unnecessary:</a:t>
            </a:r>
          </a:p>
          <a:p>
            <a:pPr lvl="1"/>
            <a:r>
              <a:rPr lang="en-US" sz="2200"/>
              <a:t>If the database and applications are simple, well defined, and not expected to change.</a:t>
            </a:r>
          </a:p>
          <a:p>
            <a:pPr lvl="1"/>
            <a:r>
              <a:rPr lang="en-US" sz="2200"/>
              <a:t>If there are stringent real-time requirements that may not be met because of DBMS overhead.</a:t>
            </a:r>
          </a:p>
          <a:p>
            <a:pPr lvl="1"/>
            <a:r>
              <a:rPr lang="en-US" sz="2200"/>
              <a:t>If access to data by multiple users is not required.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FBD372EB-FA03-4E04-853A-BF3498224AAD}" type="slidenum">
              <a:rPr lang="en-US"/>
              <a:pPr/>
              <a:t>29</a:t>
            </a:fld>
            <a:endParaRPr lang="en-CA"/>
          </a:p>
        </p:txBody>
      </p:sp>
      <p:sp>
        <p:nvSpPr>
          <p:cNvPr id="620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When not to use a DBMS</a:t>
            </a:r>
          </a:p>
        </p:txBody>
      </p:sp>
      <p:sp>
        <p:nvSpPr>
          <p:cNvPr id="6205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no DBMS may suffice:</a:t>
            </a:r>
          </a:p>
          <a:p>
            <a:pPr lvl="1"/>
            <a:r>
              <a:rPr lang="en-US"/>
              <a:t>If the database system is not able to handle the complexity of data because of modeling limitations</a:t>
            </a:r>
          </a:p>
          <a:p>
            <a:pPr lvl="1"/>
            <a:r>
              <a:rPr lang="en-US"/>
              <a:t>If the database users need special operations not supported by the DBMS.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F1952D5C-0365-4CA1-8083-ABDB7A3341E9}" type="slidenum">
              <a:rPr lang="en-US"/>
              <a:pPr/>
              <a:t>3</a:t>
            </a:fld>
            <a:endParaRPr lang="en-CA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Types of Databases and Database Applications</a:t>
            </a:r>
          </a:p>
          <a:p>
            <a:r>
              <a:rPr lang="en-US"/>
              <a:t>Basic Definitions</a:t>
            </a:r>
          </a:p>
          <a:p>
            <a:r>
              <a:rPr lang="en-US"/>
              <a:t>Typical DBMS Functionality</a:t>
            </a:r>
          </a:p>
          <a:p>
            <a:r>
              <a:rPr lang="en-US"/>
              <a:t>Example of a Database (UNIVERSITY)</a:t>
            </a:r>
          </a:p>
          <a:p>
            <a:r>
              <a:rPr lang="en-US"/>
              <a:t>Main Characteristics of the Database Approach</a:t>
            </a:r>
          </a:p>
          <a:p>
            <a:r>
              <a:rPr lang="en-US"/>
              <a:t>Database Users</a:t>
            </a:r>
          </a:p>
          <a:p>
            <a:r>
              <a:rPr lang="en-US"/>
              <a:t>Advantages of Using the Database Approach</a:t>
            </a:r>
          </a:p>
          <a:p>
            <a:r>
              <a:rPr lang="en-US"/>
              <a:t>When Not to Use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1799B1F-4593-4DBF-8666-6D5F25BA4926}" type="slidenum">
              <a:rPr lang="en-US"/>
              <a:pPr/>
              <a:t>30</a:t>
            </a:fld>
            <a:endParaRPr lang="en-CA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Types of Databases and Database Applications</a:t>
            </a:r>
          </a:p>
          <a:p>
            <a:r>
              <a:rPr lang="en-US"/>
              <a:t>Basic Definitions</a:t>
            </a:r>
          </a:p>
          <a:p>
            <a:r>
              <a:rPr lang="en-US"/>
              <a:t>Typical DBMS Functionality</a:t>
            </a:r>
          </a:p>
          <a:p>
            <a:r>
              <a:rPr lang="en-US"/>
              <a:t>Example of a Database (UNIVERSITY)</a:t>
            </a:r>
          </a:p>
          <a:p>
            <a:r>
              <a:rPr lang="en-US"/>
              <a:t>Main Characteristics of the Database Approach</a:t>
            </a:r>
          </a:p>
          <a:p>
            <a:r>
              <a:rPr lang="en-US"/>
              <a:t>Database Users</a:t>
            </a:r>
          </a:p>
          <a:p>
            <a:r>
              <a:rPr lang="en-US"/>
              <a:t>Advantages of Using the Database Approach</a:t>
            </a:r>
          </a:p>
          <a:p>
            <a:r>
              <a:rPr lang="en-US"/>
              <a:t>When Not to Use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178ED216-9C75-40E2-98AB-842080C2BFF8}" type="slidenum">
              <a:rPr lang="en-US"/>
              <a:pPr/>
              <a:t>4</a:t>
            </a:fld>
            <a:endParaRPr lang="en-CA"/>
          </a:p>
        </p:txBody>
      </p:sp>
      <p:sp>
        <p:nvSpPr>
          <p:cNvPr id="577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Databases and Database Applications</a:t>
            </a:r>
          </a:p>
        </p:txBody>
      </p:sp>
      <p:sp>
        <p:nvSpPr>
          <p:cNvPr id="5775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Traditional Applications:</a:t>
            </a:r>
          </a:p>
          <a:p>
            <a:pPr lvl="1"/>
            <a:r>
              <a:rPr lang="en-US" sz="2200"/>
              <a:t>Numeric and Textual Databases</a:t>
            </a:r>
          </a:p>
          <a:p>
            <a:r>
              <a:rPr lang="en-US" sz="2400"/>
              <a:t>More Recent Applications:</a:t>
            </a:r>
          </a:p>
          <a:p>
            <a:pPr lvl="1"/>
            <a:r>
              <a:rPr lang="en-US" sz="2200"/>
              <a:t>Multimedia Databases</a:t>
            </a:r>
          </a:p>
          <a:p>
            <a:pPr lvl="1"/>
            <a:r>
              <a:rPr lang="en-US" sz="2200"/>
              <a:t>Geographic Information Systems (GIS)</a:t>
            </a:r>
          </a:p>
          <a:p>
            <a:pPr lvl="1"/>
            <a:r>
              <a:rPr lang="en-US" sz="2200"/>
              <a:t>Data Warehouses</a:t>
            </a:r>
          </a:p>
          <a:p>
            <a:pPr lvl="1"/>
            <a:r>
              <a:rPr lang="en-US" sz="2200"/>
              <a:t>Real-time and Active Databases</a:t>
            </a:r>
          </a:p>
          <a:p>
            <a:pPr lvl="1"/>
            <a:r>
              <a:rPr lang="en-US" sz="2200"/>
              <a:t>Many other applications</a:t>
            </a:r>
          </a:p>
          <a:p>
            <a:r>
              <a:rPr lang="en-US" sz="2400"/>
              <a:t>First part of book focuses on traditional applications</a:t>
            </a:r>
          </a:p>
          <a:p>
            <a:r>
              <a:rPr lang="en-US" sz="2400" i="1"/>
              <a:t>A number of recent applications are described later in the book (for example, Chapters 24,26,28,29,30)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E1FEBB87-FCCA-44C8-8CE1-3764DCC94A86}" type="slidenum">
              <a:rPr lang="en-US"/>
              <a:pPr/>
              <a:t>5</a:t>
            </a:fld>
            <a:endParaRPr lang="en-CA"/>
          </a:p>
        </p:txBody>
      </p:sp>
      <p:sp>
        <p:nvSpPr>
          <p:cNvPr id="579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Definitions</a:t>
            </a:r>
          </a:p>
        </p:txBody>
      </p:sp>
      <p:sp>
        <p:nvSpPr>
          <p:cNvPr id="5795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Database: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collection of related data.</a:t>
            </a:r>
          </a:p>
          <a:p>
            <a:pPr>
              <a:lnSpc>
                <a:spcPct val="90000"/>
              </a:lnSpc>
            </a:pPr>
            <a:r>
              <a:rPr lang="en-US" sz="2000" b="1"/>
              <a:t>Data: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Known facts that can be recorded and have an implicit meaning.</a:t>
            </a:r>
          </a:p>
          <a:p>
            <a:pPr>
              <a:lnSpc>
                <a:spcPct val="90000"/>
              </a:lnSpc>
            </a:pPr>
            <a:r>
              <a:rPr lang="en-US" sz="2000" b="1"/>
              <a:t>Mini-world: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Some part of the real world about which data is stored in a database. For example, student grades and transcripts at a university.</a:t>
            </a:r>
          </a:p>
          <a:p>
            <a:pPr>
              <a:lnSpc>
                <a:spcPct val="90000"/>
              </a:lnSpc>
            </a:pPr>
            <a:r>
              <a:rPr lang="en-US" sz="2000" b="1"/>
              <a:t>Database Management System (DBMS):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software package/ system to facilitate the creation and maintenance of a computerized database.</a:t>
            </a:r>
          </a:p>
          <a:p>
            <a:pPr>
              <a:lnSpc>
                <a:spcPct val="90000"/>
              </a:lnSpc>
            </a:pPr>
            <a:r>
              <a:rPr lang="en-US" sz="2000" b="1"/>
              <a:t>Database System: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DBMS software together with the data itself.  Sometimes, the applications are also included.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E5CEFD7D-64AD-48BF-A789-D5F9AA7BB532}" type="slidenum">
              <a:rPr lang="en-US"/>
              <a:pPr/>
              <a:t>6</a:t>
            </a:fld>
            <a:endParaRPr lang="en-CA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Simplified database system environment</a:t>
            </a:r>
          </a:p>
        </p:txBody>
      </p:sp>
      <p:pic>
        <p:nvPicPr>
          <p:cNvPr id="628740" name="Picture 4" descr="fig01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524000"/>
            <a:ext cx="5743575" cy="496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38DAF1DB-CA99-435C-9360-B2FFFFC8647A}" type="slidenum">
              <a:rPr lang="en-US"/>
              <a:pPr/>
              <a:t>7</a:t>
            </a:fld>
            <a:endParaRPr lang="en-CA"/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DBMS Functionality</a:t>
            </a:r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i="1"/>
              <a:t>Define</a:t>
            </a:r>
            <a:r>
              <a:rPr lang="en-US" sz="2400"/>
              <a:t> a particular database in terms of its data types, structures, and constraints</a:t>
            </a:r>
          </a:p>
          <a:p>
            <a:r>
              <a:rPr lang="en-US" sz="2400" i="1"/>
              <a:t>Construct</a:t>
            </a:r>
            <a:r>
              <a:rPr lang="en-US" sz="2400"/>
              <a:t> or Load the initial database contents on a secondary storage medium</a:t>
            </a:r>
          </a:p>
          <a:p>
            <a:r>
              <a:rPr lang="en-US" sz="2400" i="1"/>
              <a:t>Manipulating</a:t>
            </a:r>
            <a:r>
              <a:rPr lang="en-US" sz="2400"/>
              <a:t> the database:</a:t>
            </a:r>
          </a:p>
          <a:p>
            <a:pPr lvl="1"/>
            <a:r>
              <a:rPr lang="en-US" sz="2200"/>
              <a:t>Retrieval: Querying, generating reports</a:t>
            </a:r>
          </a:p>
          <a:p>
            <a:pPr lvl="1"/>
            <a:r>
              <a:rPr lang="en-US" sz="2200"/>
              <a:t>Modification: Insertions, deletions and updates to its content</a:t>
            </a:r>
          </a:p>
          <a:p>
            <a:pPr lvl="1"/>
            <a:r>
              <a:rPr lang="en-US" sz="2200"/>
              <a:t>Accessing the database through Web applications</a:t>
            </a:r>
          </a:p>
          <a:p>
            <a:r>
              <a:rPr lang="en-US" sz="2400" i="1"/>
              <a:t>Processing</a:t>
            </a:r>
            <a:r>
              <a:rPr lang="en-US" sz="2400"/>
              <a:t> and </a:t>
            </a:r>
            <a:r>
              <a:rPr lang="en-US" sz="2400" i="1"/>
              <a:t>Sharing</a:t>
            </a:r>
            <a:r>
              <a:rPr lang="en-US" sz="2400"/>
              <a:t> by a set of concurrent users and application programs – yet, keeping all data valid and 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214C36DF-7AD8-4987-A0EB-36123F1C53BB}" type="slidenum">
              <a:rPr lang="en-US"/>
              <a:pPr/>
              <a:t>8</a:t>
            </a:fld>
            <a:endParaRPr lang="en-CA"/>
          </a:p>
        </p:txBody>
      </p:sp>
      <p:sp>
        <p:nvSpPr>
          <p:cNvPr id="583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DBMS Functionality</a:t>
            </a:r>
          </a:p>
        </p:txBody>
      </p:sp>
      <p:sp>
        <p:nvSpPr>
          <p:cNvPr id="5836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features:</a:t>
            </a:r>
          </a:p>
          <a:p>
            <a:pPr lvl="1"/>
            <a:r>
              <a:rPr lang="en-US"/>
              <a:t>Protection or Security measures to prevent unauthorized access</a:t>
            </a:r>
          </a:p>
          <a:p>
            <a:pPr lvl="1"/>
            <a:r>
              <a:rPr lang="en-US"/>
              <a:t>“Active” processing to take internal actions on data</a:t>
            </a:r>
          </a:p>
          <a:p>
            <a:pPr lvl="1"/>
            <a:r>
              <a:rPr lang="en-US"/>
              <a:t>Presentation and Visualization of data</a:t>
            </a:r>
          </a:p>
          <a:p>
            <a:pPr lvl="1"/>
            <a:r>
              <a:rPr lang="en-US"/>
              <a:t>Maintaining the database and associated programs over the lifetime of the database application</a:t>
            </a:r>
          </a:p>
          <a:p>
            <a:pPr lvl="2"/>
            <a:r>
              <a:rPr lang="en-US"/>
              <a:t>Called database, software, and system maintenance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1- </a:t>
            </a:r>
            <a:fld id="{9B6E4DB4-E53B-4458-B30A-714C07ECEA35}" type="slidenum">
              <a:rPr lang="en-US"/>
              <a:pPr/>
              <a:t>9</a:t>
            </a:fld>
            <a:endParaRPr lang="en-CA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Database</a:t>
            </a:r>
            <a:br>
              <a:rPr lang="en-US"/>
            </a:br>
            <a:r>
              <a:rPr lang="en-US"/>
              <a:t>(with a Conceptual Data Model)</a:t>
            </a:r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Mini-world for the example:</a:t>
            </a:r>
          </a:p>
          <a:p>
            <a:pPr lvl="1"/>
            <a:r>
              <a:rPr lang="en-US"/>
              <a:t>Part of a UNIVERSITY environment.</a:t>
            </a:r>
          </a:p>
          <a:p>
            <a:r>
              <a:rPr lang="en-US" b="1"/>
              <a:t>Some mini-world </a:t>
            </a:r>
            <a:r>
              <a:rPr lang="en-US" b="1" i="1"/>
              <a:t>entities</a:t>
            </a:r>
            <a:r>
              <a:rPr lang="en-US" b="1"/>
              <a:t>:</a:t>
            </a:r>
          </a:p>
          <a:p>
            <a:pPr lvl="1"/>
            <a:r>
              <a:rPr lang="en-US"/>
              <a:t>STUDENTs</a:t>
            </a:r>
          </a:p>
          <a:p>
            <a:pPr lvl="1"/>
            <a:r>
              <a:rPr lang="en-US"/>
              <a:t>COURSEs</a:t>
            </a:r>
          </a:p>
          <a:p>
            <a:pPr lvl="1"/>
            <a:r>
              <a:rPr lang="en-US"/>
              <a:t>SECTIONs (of COURSEs)</a:t>
            </a:r>
          </a:p>
          <a:p>
            <a:pPr lvl="1"/>
            <a:r>
              <a:rPr lang="en-US"/>
              <a:t>(academic) DEPARTMENTs</a:t>
            </a:r>
          </a:p>
          <a:p>
            <a:pPr lvl="1"/>
            <a:r>
              <a:rPr lang="en-US"/>
              <a:t>INSTRUCTORs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947</TotalTime>
  <Words>1853</Words>
  <Application>Microsoft Office PowerPoint</Application>
  <PresentationFormat>Letter Paper (8.5x11 in)</PresentationFormat>
  <Paragraphs>248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Blends</vt:lpstr>
      <vt:lpstr>PowerPoint Presentation</vt:lpstr>
      <vt:lpstr>Chapter 1</vt:lpstr>
      <vt:lpstr>Outline</vt:lpstr>
      <vt:lpstr>Types of Databases and Database Applications</vt:lpstr>
      <vt:lpstr>Basic Definitions</vt:lpstr>
      <vt:lpstr>Simplified database system environment</vt:lpstr>
      <vt:lpstr>Typical DBMS Functionality</vt:lpstr>
      <vt:lpstr>Typical DBMS Functionality</vt:lpstr>
      <vt:lpstr>Example of a Database (with a Conceptual Data Model)</vt:lpstr>
      <vt:lpstr>Example of a Database (with a Conceptual Data Model)</vt:lpstr>
      <vt:lpstr>Example of a simple database</vt:lpstr>
      <vt:lpstr>Main Characteristics of the Database Approach</vt:lpstr>
      <vt:lpstr>Example of a simplified database catalog</vt:lpstr>
      <vt:lpstr>Main Characteristics of the Database Approach (continued)</vt:lpstr>
      <vt:lpstr>Main Characteristics of the Database Approach (continued)</vt:lpstr>
      <vt:lpstr>Database Users</vt:lpstr>
      <vt:lpstr>Database Users</vt:lpstr>
      <vt:lpstr>Categories of End-users</vt:lpstr>
      <vt:lpstr>Categories of End-users (continued)</vt:lpstr>
      <vt:lpstr>Advantages of Using the Database Approach</vt:lpstr>
      <vt:lpstr>Advantages of Using the Database Approach (continued)</vt:lpstr>
      <vt:lpstr>Additional Implications of Using the Database Approach</vt:lpstr>
      <vt:lpstr>Additional Implications of Using the Database Approach (continued)</vt:lpstr>
      <vt:lpstr>Historical Development of Database Technology</vt:lpstr>
      <vt:lpstr>Historical Development of Database Technology (continued)</vt:lpstr>
      <vt:lpstr>Historical Development of Database Technology (continued)</vt:lpstr>
      <vt:lpstr>Extending Database Capabilities</vt:lpstr>
      <vt:lpstr> When not to use a DBMS</vt:lpstr>
      <vt:lpstr> When not to use a DBMS</vt:lpstr>
      <vt:lpstr>Summary</vt:lpstr>
    </vt:vector>
  </TitlesOfParts>
  <Manager/>
  <Company>©2007 Pearson Addison-Wesley. All rights reserved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Introduction: Databases and Database Users</dc:subject>
  <dc:creator>Elmasri/Navathe</dc:creator>
  <cp:keywords/>
  <dc:description/>
  <cp:lastModifiedBy>Aminu Umar</cp:lastModifiedBy>
  <cp:revision>47</cp:revision>
  <cp:lastPrinted>2001-11-04T00:51:13Z</cp:lastPrinted>
  <dcterms:created xsi:type="dcterms:W3CDTF">2005-02-25T19:46:41Z</dcterms:created>
  <dcterms:modified xsi:type="dcterms:W3CDTF">2015-06-11T16:08:29Z</dcterms:modified>
  <cp:category/>
</cp:coreProperties>
</file>