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4" r:id="rId3"/>
    <p:sldId id="265" r:id="rId4"/>
    <p:sldId id="266" r:id="rId5"/>
    <p:sldId id="280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61" r:id="rId14"/>
    <p:sldId id="274" r:id="rId15"/>
    <p:sldId id="275" r:id="rId16"/>
    <p:sldId id="276" r:id="rId17"/>
    <p:sldId id="279" r:id="rId18"/>
  </p:sldIdLst>
  <p:sldSz cx="8636000" cy="6489700"/>
  <p:notesSz cx="6489700" cy="863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428" y="-102"/>
      </p:cViewPr>
      <p:guideLst>
        <p:guide orient="horz" pos="2164"/>
        <p:guide pos="287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11463" cy="4318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676650" y="0"/>
            <a:ext cx="2811463" cy="4318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BEAAF2-477E-43AB-8450-E9988EEB1FBF}" type="datetimeFigureOut">
              <a:rPr lang="en-US" smtClean="0"/>
              <a:t>5/24/2016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90613" y="647700"/>
            <a:ext cx="4308475" cy="3238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49288" y="4102100"/>
            <a:ext cx="5191125" cy="38862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202613"/>
            <a:ext cx="2811463" cy="431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676650" y="8202613"/>
            <a:ext cx="2811463" cy="431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3DE8F5-5DA7-43F1-975A-0D46F8622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346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population of potential customers, referred to as the calling population, may be assumed to be finite or infinite. </a:t>
            </a:r>
          </a:p>
          <a:p>
            <a:r>
              <a:rPr lang="en-US" dirty="0" smtClean="0"/>
              <a:t>For example, consider a bank of 5 machines that are curing tires.</a:t>
            </a:r>
          </a:p>
          <a:p>
            <a:r>
              <a:rPr lang="en-US" dirty="0" smtClean="0"/>
              <a:t>The machines are the "customers", who "arrive" at the instant they automatically open. The worker is the "server", who "</a:t>
            </a:r>
            <a:r>
              <a:rPr lang="en-US" dirty="0" err="1" smtClean="0"/>
              <a:t>serves“an</a:t>
            </a:r>
            <a:r>
              <a:rPr lang="en-US" dirty="0" smtClean="0"/>
              <a:t> open machine as soon as possible.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3DE8F5-5DA7-43F1-975A-0D46F862232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7862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System Capacity: </a:t>
            </a:r>
            <a:r>
              <a:rPr lang="en-US" dirty="0" smtClean="0"/>
              <a:t>When a system has limited capacity, a distinction is made between the arrival rate (i.e., the </a:t>
            </a:r>
          </a:p>
          <a:p>
            <a:r>
              <a:rPr lang="en-US" dirty="0" smtClean="0"/>
              <a:t>number of arrivals per time unit) and the effective arrival rate (i.e., the number who arrive</a:t>
            </a:r>
          </a:p>
          <a:p>
            <a:r>
              <a:rPr lang="en-US" dirty="0" smtClean="0"/>
              <a:t>and enter the system per time unit).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3DE8F5-5DA7-43F1-975A-0D46F862232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761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System Capacity: </a:t>
            </a:r>
            <a:r>
              <a:rPr lang="en-US" dirty="0" smtClean="0"/>
              <a:t>When a system has limited capacity, a distinction is made between the arrival rate (i.e., the </a:t>
            </a:r>
          </a:p>
          <a:p>
            <a:r>
              <a:rPr lang="en-US" dirty="0" smtClean="0"/>
              <a:t>number of arrivals per time unit) and the effective arrival rate (i.e., the number who arrive</a:t>
            </a:r>
          </a:p>
          <a:p>
            <a:r>
              <a:rPr lang="en-US" dirty="0" smtClean="0"/>
              <a:t>and enter the system per time unit).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3DE8F5-5DA7-43F1-975A-0D46F862232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761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object 42"/>
          <p:cNvSpPr/>
          <p:nvPr/>
        </p:nvSpPr>
        <p:spPr>
          <a:xfrm>
            <a:off x="1273599" y="459239"/>
            <a:ext cx="2336283" cy="49954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2417404" y="1095423"/>
            <a:ext cx="4942293" cy="952267"/>
          </a:xfrm>
          <a:custGeom>
            <a:avLst/>
            <a:gdLst/>
            <a:ahLst/>
            <a:cxnLst/>
            <a:rect l="l" t="t" r="r" b="b"/>
            <a:pathLst>
              <a:path w="3713988" h="1267205">
                <a:moveTo>
                  <a:pt x="0" y="0"/>
                </a:moveTo>
                <a:lnTo>
                  <a:pt x="0" y="1267205"/>
                </a:lnTo>
                <a:lnTo>
                  <a:pt x="3713988" y="1267205"/>
                </a:lnTo>
                <a:lnTo>
                  <a:pt x="3713988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7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656895" y="1806617"/>
            <a:ext cx="383296" cy="241073"/>
          </a:xfrm>
          <a:custGeom>
            <a:avLst/>
            <a:gdLst/>
            <a:ahLst/>
            <a:cxnLst/>
            <a:rect l="l" t="t" r="r" b="b"/>
            <a:pathLst>
              <a:path w="288036" h="320801">
                <a:moveTo>
                  <a:pt x="0" y="0"/>
                </a:moveTo>
                <a:lnTo>
                  <a:pt x="0" y="320801"/>
                </a:lnTo>
                <a:lnTo>
                  <a:pt x="288036" y="320801"/>
                </a:lnTo>
                <a:lnTo>
                  <a:pt x="288036" y="0"/>
                </a:lnTo>
                <a:lnTo>
                  <a:pt x="0" y="0"/>
                </a:lnTo>
                <a:close/>
              </a:path>
            </a:pathLst>
          </a:custGeom>
          <a:solidFill>
            <a:srgbClr val="9899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2417404" y="1095422"/>
            <a:ext cx="382282" cy="241646"/>
          </a:xfrm>
          <a:custGeom>
            <a:avLst/>
            <a:gdLst/>
            <a:ahLst/>
            <a:cxnLst/>
            <a:rect l="l" t="t" r="r" b="b"/>
            <a:pathLst>
              <a:path w="287274" h="321564">
                <a:moveTo>
                  <a:pt x="0" y="0"/>
                </a:moveTo>
                <a:lnTo>
                  <a:pt x="0" y="321564"/>
                </a:lnTo>
                <a:lnTo>
                  <a:pt x="287274" y="321564"/>
                </a:lnTo>
                <a:lnTo>
                  <a:pt x="287274" y="0"/>
                </a:lnTo>
                <a:lnTo>
                  <a:pt x="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793603" y="861222"/>
            <a:ext cx="389379" cy="238782"/>
          </a:xfrm>
          <a:custGeom>
            <a:avLst/>
            <a:gdLst/>
            <a:ahLst/>
            <a:cxnLst/>
            <a:rect l="l" t="t" r="r" b="b"/>
            <a:pathLst>
              <a:path w="292607" h="317753">
                <a:moveTo>
                  <a:pt x="0" y="0"/>
                </a:moveTo>
                <a:lnTo>
                  <a:pt x="0" y="317753"/>
                </a:lnTo>
                <a:lnTo>
                  <a:pt x="292607" y="317753"/>
                </a:lnTo>
                <a:lnTo>
                  <a:pt x="292607" y="0"/>
                </a:lnTo>
                <a:lnTo>
                  <a:pt x="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035121" y="1806617"/>
            <a:ext cx="388365" cy="241073"/>
          </a:xfrm>
          <a:custGeom>
            <a:avLst/>
            <a:gdLst/>
            <a:ahLst/>
            <a:cxnLst/>
            <a:rect l="l" t="t" r="r" b="b"/>
            <a:pathLst>
              <a:path w="291845" h="320801">
                <a:moveTo>
                  <a:pt x="0" y="0"/>
                </a:moveTo>
                <a:lnTo>
                  <a:pt x="0" y="320801"/>
                </a:lnTo>
                <a:lnTo>
                  <a:pt x="291845" y="320801"/>
                </a:lnTo>
                <a:lnTo>
                  <a:pt x="291845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7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793603" y="1095422"/>
            <a:ext cx="389379" cy="241646"/>
          </a:xfrm>
          <a:custGeom>
            <a:avLst/>
            <a:gdLst/>
            <a:ahLst/>
            <a:cxnLst/>
            <a:rect l="l" t="t" r="r" b="b"/>
            <a:pathLst>
              <a:path w="292607" h="321564">
                <a:moveTo>
                  <a:pt x="0" y="0"/>
                </a:moveTo>
                <a:lnTo>
                  <a:pt x="0" y="321564"/>
                </a:lnTo>
                <a:lnTo>
                  <a:pt x="292607" y="321564"/>
                </a:lnTo>
                <a:lnTo>
                  <a:pt x="292607" y="0"/>
                </a:lnTo>
                <a:lnTo>
                  <a:pt x="0" y="0"/>
                </a:lnTo>
                <a:close/>
              </a:path>
            </a:pathLst>
          </a:custGeom>
          <a:solidFill>
            <a:srgbClr val="9899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035121" y="1333633"/>
            <a:ext cx="388365" cy="238210"/>
          </a:xfrm>
          <a:custGeom>
            <a:avLst/>
            <a:gdLst/>
            <a:ahLst/>
            <a:cxnLst/>
            <a:rect l="l" t="t" r="r" b="b"/>
            <a:pathLst>
              <a:path w="291845" h="316992">
                <a:moveTo>
                  <a:pt x="0" y="0"/>
                </a:moveTo>
                <a:lnTo>
                  <a:pt x="0" y="316992"/>
                </a:lnTo>
                <a:lnTo>
                  <a:pt x="291845" y="316992"/>
                </a:lnTo>
                <a:lnTo>
                  <a:pt x="291845" y="0"/>
                </a:lnTo>
                <a:lnTo>
                  <a:pt x="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1275627" y="1333633"/>
            <a:ext cx="387352" cy="238210"/>
          </a:xfrm>
          <a:custGeom>
            <a:avLst/>
            <a:gdLst/>
            <a:ahLst/>
            <a:cxnLst/>
            <a:rect l="l" t="t" r="r" b="b"/>
            <a:pathLst>
              <a:path w="291084" h="316992">
                <a:moveTo>
                  <a:pt x="0" y="0"/>
                </a:moveTo>
                <a:lnTo>
                  <a:pt x="0" y="316992"/>
                </a:lnTo>
                <a:lnTo>
                  <a:pt x="291084" y="316992"/>
                </a:lnTo>
                <a:lnTo>
                  <a:pt x="291084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7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2417404" y="1333633"/>
            <a:ext cx="382282" cy="238210"/>
          </a:xfrm>
          <a:custGeom>
            <a:avLst/>
            <a:gdLst/>
            <a:ahLst/>
            <a:cxnLst/>
            <a:rect l="l" t="t" r="r" b="b"/>
            <a:pathLst>
              <a:path w="287274" h="316992">
                <a:moveTo>
                  <a:pt x="0" y="0"/>
                </a:moveTo>
                <a:lnTo>
                  <a:pt x="0" y="316992"/>
                </a:lnTo>
                <a:lnTo>
                  <a:pt x="287274" y="316992"/>
                </a:lnTo>
                <a:lnTo>
                  <a:pt x="287274" y="0"/>
                </a:lnTo>
                <a:lnTo>
                  <a:pt x="0" y="0"/>
                </a:lnTo>
                <a:close/>
              </a:path>
            </a:pathLst>
          </a:custGeom>
          <a:solidFill>
            <a:srgbClr val="9899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1656895" y="1567835"/>
            <a:ext cx="383296" cy="242218"/>
          </a:xfrm>
          <a:custGeom>
            <a:avLst/>
            <a:gdLst/>
            <a:ahLst/>
            <a:cxnLst/>
            <a:rect l="l" t="t" r="r" b="b"/>
            <a:pathLst>
              <a:path w="288036" h="322325">
                <a:moveTo>
                  <a:pt x="0" y="0"/>
                </a:moveTo>
                <a:lnTo>
                  <a:pt x="0" y="322325"/>
                </a:lnTo>
                <a:lnTo>
                  <a:pt x="288036" y="322325"/>
                </a:lnTo>
                <a:lnTo>
                  <a:pt x="288036" y="0"/>
                </a:lnTo>
                <a:lnTo>
                  <a:pt x="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2035121" y="1567835"/>
            <a:ext cx="388365" cy="242218"/>
          </a:xfrm>
          <a:custGeom>
            <a:avLst/>
            <a:gdLst/>
            <a:ahLst/>
            <a:cxnLst/>
            <a:rect l="l" t="t" r="r" b="b"/>
            <a:pathLst>
              <a:path w="291845" h="322325">
                <a:moveTo>
                  <a:pt x="0" y="0"/>
                </a:moveTo>
                <a:lnTo>
                  <a:pt x="0" y="322325"/>
                </a:lnTo>
                <a:lnTo>
                  <a:pt x="291845" y="322325"/>
                </a:lnTo>
                <a:lnTo>
                  <a:pt x="291845" y="0"/>
                </a:lnTo>
                <a:lnTo>
                  <a:pt x="0" y="0"/>
                </a:lnTo>
                <a:close/>
              </a:path>
            </a:pathLst>
          </a:custGeom>
          <a:solidFill>
            <a:srgbClr val="9899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283738" y="464968"/>
            <a:ext cx="6066832" cy="4989682"/>
          </a:xfrm>
          <a:custGeom>
            <a:avLst/>
            <a:gdLst/>
            <a:ahLst/>
            <a:cxnLst/>
            <a:rect l="l" t="t" r="r" b="b"/>
            <a:pathLst>
              <a:path w="4559046" h="3416045">
                <a:moveTo>
                  <a:pt x="0" y="3416045"/>
                </a:moveTo>
                <a:lnTo>
                  <a:pt x="4559046" y="3416045"/>
                </a:lnTo>
                <a:lnTo>
                  <a:pt x="4559046" y="0"/>
                </a:lnTo>
                <a:lnTo>
                  <a:pt x="0" y="0"/>
                </a:lnTo>
                <a:lnTo>
                  <a:pt x="0" y="3416045"/>
                </a:lnTo>
                <a:close/>
              </a:path>
            </a:pathLst>
          </a:custGeom>
          <a:ln w="1295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639657" y="3849728"/>
            <a:ext cx="93289" cy="52108"/>
          </a:xfrm>
          <a:custGeom>
            <a:avLst/>
            <a:gdLst/>
            <a:ahLst/>
            <a:cxnLst/>
            <a:rect l="l" t="t" r="r" b="b"/>
            <a:pathLst>
              <a:path w="70104" h="69341">
                <a:moveTo>
                  <a:pt x="0" y="0"/>
                </a:moveTo>
                <a:lnTo>
                  <a:pt x="0" y="69341"/>
                </a:lnTo>
                <a:lnTo>
                  <a:pt x="70104" y="69341"/>
                </a:lnTo>
                <a:lnTo>
                  <a:pt x="70104" y="0"/>
                </a:lnTo>
                <a:lnTo>
                  <a:pt x="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1548396" y="3849728"/>
            <a:ext cx="91261" cy="515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40"/>
              </a:spcBef>
            </a:pPr>
            <a:endParaRPr sz="500"/>
          </a:p>
        </p:txBody>
      </p:sp>
      <p:sp>
        <p:nvSpPr>
          <p:cNvPr id="30" name="object 30"/>
          <p:cNvSpPr txBox="1"/>
          <p:nvPr/>
        </p:nvSpPr>
        <p:spPr>
          <a:xfrm>
            <a:off x="1639657" y="3849728"/>
            <a:ext cx="93289" cy="515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40"/>
              </a:spcBef>
            </a:pPr>
            <a:endParaRPr sz="500"/>
          </a:p>
        </p:txBody>
      </p:sp>
      <p:sp>
        <p:nvSpPr>
          <p:cNvPr id="29" name="object 29"/>
          <p:cNvSpPr txBox="1"/>
          <p:nvPr/>
        </p:nvSpPr>
        <p:spPr>
          <a:xfrm>
            <a:off x="1362832" y="3901264"/>
            <a:ext cx="94810" cy="515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39"/>
              </a:spcBef>
            </a:pPr>
            <a:endParaRPr sz="500"/>
          </a:p>
        </p:txBody>
      </p:sp>
      <p:sp>
        <p:nvSpPr>
          <p:cNvPr id="28" name="object 28"/>
          <p:cNvSpPr txBox="1"/>
          <p:nvPr/>
        </p:nvSpPr>
        <p:spPr>
          <a:xfrm>
            <a:off x="1457643" y="3901264"/>
            <a:ext cx="90754" cy="515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39"/>
              </a:spcBef>
            </a:pPr>
            <a:endParaRPr sz="500"/>
          </a:p>
        </p:txBody>
      </p:sp>
      <p:sp>
        <p:nvSpPr>
          <p:cNvPr id="25" name="object 25"/>
          <p:cNvSpPr txBox="1"/>
          <p:nvPr/>
        </p:nvSpPr>
        <p:spPr>
          <a:xfrm>
            <a:off x="1639657" y="3901264"/>
            <a:ext cx="93289" cy="515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39"/>
              </a:spcBef>
            </a:pPr>
            <a:endParaRPr sz="500"/>
          </a:p>
        </p:txBody>
      </p:sp>
      <p:sp>
        <p:nvSpPr>
          <p:cNvPr id="24" name="object 24"/>
          <p:cNvSpPr txBox="1"/>
          <p:nvPr/>
        </p:nvSpPr>
        <p:spPr>
          <a:xfrm>
            <a:off x="1457643" y="4004336"/>
            <a:ext cx="90754" cy="5039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27"/>
              </a:spcBef>
            </a:pPr>
            <a:endParaRPr sz="500" dirty="0"/>
          </a:p>
        </p:txBody>
      </p:sp>
      <p:sp>
        <p:nvSpPr>
          <p:cNvPr id="21" name="object 21"/>
          <p:cNvSpPr txBox="1"/>
          <p:nvPr/>
        </p:nvSpPr>
        <p:spPr>
          <a:xfrm>
            <a:off x="1283738" y="464968"/>
            <a:ext cx="6066832" cy="39625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1283737" y="861222"/>
            <a:ext cx="1512906" cy="23420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2796645" y="861222"/>
            <a:ext cx="386337" cy="23420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3182983" y="861222"/>
            <a:ext cx="4167588" cy="23420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1283738" y="1095422"/>
            <a:ext cx="1133665" cy="2399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2417404" y="1095422"/>
            <a:ext cx="379240" cy="2399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2796645" y="1095422"/>
            <a:ext cx="386337" cy="2399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182983" y="1095422"/>
            <a:ext cx="4167588" cy="2399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1283738" y="1335351"/>
            <a:ext cx="376198" cy="23448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1659937" y="1335351"/>
            <a:ext cx="377718" cy="23448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037657" y="1335351"/>
            <a:ext cx="379747" cy="23448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2417404" y="1335351"/>
            <a:ext cx="379240" cy="23448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2796645" y="1335351"/>
            <a:ext cx="4553925" cy="23448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88619">
              <a:lnSpc>
                <a:spcPct val="95825"/>
              </a:lnSpc>
              <a:spcBef>
                <a:spcPts val="280"/>
              </a:spcBef>
            </a:pPr>
            <a:r>
              <a:rPr sz="3200" spc="0" dirty="0" smtClean="0">
                <a:solidFill>
                  <a:srgbClr val="FEFFFE"/>
                </a:solidFill>
                <a:latin typeface="Arial"/>
                <a:cs typeface="Arial"/>
              </a:rPr>
              <a:t>Chapter 2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83738" y="1569839"/>
            <a:ext cx="376198" cy="47785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1659937" y="1569839"/>
            <a:ext cx="377718" cy="2384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2037657" y="1569839"/>
            <a:ext cx="379747" cy="2384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2417405" y="1797050"/>
            <a:ext cx="4933166" cy="47785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73608">
              <a:lnSpc>
                <a:spcPts val="2050"/>
              </a:lnSpc>
              <a:spcBef>
                <a:spcPts val="102"/>
              </a:spcBef>
            </a:pPr>
            <a:r>
              <a:rPr sz="3200" spc="0" baseline="-1610" dirty="0" smtClean="0">
                <a:solidFill>
                  <a:srgbClr val="FEFFFE"/>
                </a:solidFill>
                <a:latin typeface="Arial"/>
                <a:cs typeface="Arial"/>
              </a:rPr>
              <a:t>Simulation Examples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659937" y="1808335"/>
            <a:ext cx="377718" cy="23935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2037657" y="1808335"/>
            <a:ext cx="379747" cy="23935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1283738" y="3632115"/>
            <a:ext cx="6066832" cy="9843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009394">
              <a:lnSpc>
                <a:spcPct val="95825"/>
              </a:lnSpc>
              <a:spcBef>
                <a:spcPts val="395"/>
              </a:spcBef>
            </a:pPr>
            <a:r>
              <a:rPr sz="1400" spc="0" dirty="0" smtClean="0">
                <a:latin typeface="Arial"/>
                <a:cs typeface="Arial"/>
              </a:rPr>
              <a:t>Banks,</a:t>
            </a:r>
            <a:r>
              <a:rPr sz="1400" spc="-37" dirty="0" smtClean="0">
                <a:latin typeface="Arial"/>
                <a:cs typeface="Arial"/>
              </a:rPr>
              <a:t> </a:t>
            </a:r>
            <a:r>
              <a:rPr sz="1400" spc="0" dirty="0" smtClean="0">
                <a:latin typeface="Arial"/>
                <a:cs typeface="Arial"/>
              </a:rPr>
              <a:t>Carson,</a:t>
            </a:r>
            <a:r>
              <a:rPr sz="1400" spc="-48" dirty="0" smtClean="0">
                <a:latin typeface="Arial"/>
                <a:cs typeface="Arial"/>
              </a:rPr>
              <a:t> </a:t>
            </a:r>
            <a:r>
              <a:rPr sz="1400" spc="0" dirty="0" smtClean="0">
                <a:latin typeface="Arial"/>
                <a:cs typeface="Arial"/>
              </a:rPr>
              <a:t>Nelson</a:t>
            </a:r>
            <a:r>
              <a:rPr sz="1400" spc="-43" dirty="0" smtClean="0">
                <a:latin typeface="Arial"/>
                <a:cs typeface="Arial"/>
              </a:rPr>
              <a:t> </a:t>
            </a:r>
            <a:r>
              <a:rPr sz="1400" spc="0" dirty="0" smtClean="0">
                <a:latin typeface="Arial"/>
                <a:cs typeface="Arial"/>
              </a:rPr>
              <a:t>&amp;</a:t>
            </a:r>
            <a:r>
              <a:rPr sz="1400" spc="4" dirty="0" smtClean="0">
                <a:latin typeface="Arial"/>
                <a:cs typeface="Arial"/>
              </a:rPr>
              <a:t> </a:t>
            </a:r>
            <a:r>
              <a:rPr sz="1400" spc="0" dirty="0" smtClean="0">
                <a:latin typeface="Arial"/>
                <a:cs typeface="Arial"/>
              </a:rPr>
              <a:t>Nicol</a:t>
            </a:r>
            <a:endParaRPr sz="1400" dirty="0">
              <a:latin typeface="Arial"/>
              <a:cs typeface="Arial"/>
            </a:endParaRPr>
          </a:p>
          <a:p>
            <a:pPr marL="1753354">
              <a:lnSpc>
                <a:spcPct val="95825"/>
              </a:lnSpc>
              <a:spcBef>
                <a:spcPts val="409"/>
              </a:spcBef>
            </a:pPr>
            <a:r>
              <a:rPr sz="1400" i="1" spc="0" dirty="0" smtClean="0">
                <a:latin typeface="Arial"/>
                <a:cs typeface="Arial"/>
              </a:rPr>
              <a:t>Discrete-Event</a:t>
            </a:r>
            <a:r>
              <a:rPr sz="1400" i="1" spc="-91" dirty="0" smtClean="0">
                <a:latin typeface="Arial"/>
                <a:cs typeface="Arial"/>
              </a:rPr>
              <a:t> </a:t>
            </a:r>
            <a:r>
              <a:rPr sz="1400" i="1" spc="0" dirty="0" smtClean="0">
                <a:latin typeface="Arial"/>
                <a:cs typeface="Arial"/>
              </a:rPr>
              <a:t>System</a:t>
            </a:r>
            <a:r>
              <a:rPr sz="1400" i="1" spc="-41" dirty="0" smtClean="0">
                <a:latin typeface="Arial"/>
                <a:cs typeface="Arial"/>
              </a:rPr>
              <a:t> </a:t>
            </a:r>
            <a:r>
              <a:rPr sz="1400" i="1" spc="0" dirty="0" smtClean="0">
                <a:latin typeface="Arial"/>
                <a:cs typeface="Arial"/>
              </a:rPr>
              <a:t>Simulation</a:t>
            </a:r>
            <a:endParaRPr sz="14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30470" y="363858"/>
            <a:ext cx="6934200" cy="624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24">
              <a:lnSpc>
                <a:spcPct val="95825"/>
              </a:lnSpc>
              <a:spcBef>
                <a:spcPts val="1345"/>
              </a:spcBef>
            </a:pPr>
            <a:r>
              <a:rPr lang="en-US" sz="3600" dirty="0" smtClean="0">
                <a:latin typeface="Arial"/>
                <a:cs typeface="Arial"/>
              </a:rPr>
              <a:t>Output</a:t>
            </a:r>
            <a:endParaRPr lang="en-US" sz="3600" dirty="0"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8000" y="2025650"/>
            <a:ext cx="7848600" cy="3163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5424" indent="-457200">
              <a:lnSpc>
                <a:spcPct val="95825"/>
              </a:lnSpc>
              <a:spcBef>
                <a:spcPts val="1695"/>
              </a:spcBef>
              <a:buFont typeface="Arial" pitchFamily="34" charset="0"/>
              <a:buChar char="•"/>
            </a:pPr>
            <a:r>
              <a:rPr lang="en-US" sz="2800" dirty="0">
                <a:latin typeface="Arial"/>
                <a:cs typeface="Arial"/>
              </a:rPr>
              <a:t>Average</a:t>
            </a:r>
            <a:r>
              <a:rPr lang="en-US" sz="2800" spc="-52" dirty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waiting</a:t>
            </a:r>
            <a:r>
              <a:rPr lang="en-US" sz="2800" spc="-43" dirty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time=174/100=1.74</a:t>
            </a:r>
            <a:r>
              <a:rPr lang="en-US" sz="2800" spc="-120" dirty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minutes</a:t>
            </a:r>
          </a:p>
          <a:p>
            <a:pPr marL="725424" indent="-457200">
              <a:lnSpc>
                <a:spcPct val="95825"/>
              </a:lnSpc>
              <a:spcBef>
                <a:spcPts val="409"/>
              </a:spcBef>
              <a:buFont typeface="Arial" pitchFamily="34" charset="0"/>
              <a:buChar char="•"/>
            </a:pPr>
            <a:r>
              <a:rPr lang="en-US" sz="2800" dirty="0" smtClean="0">
                <a:latin typeface="Arial"/>
                <a:cs typeface="Arial"/>
              </a:rPr>
              <a:t>The</a:t>
            </a:r>
            <a:r>
              <a:rPr lang="en-US" sz="2800" spc="-19" dirty="0" smtClean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probability</a:t>
            </a:r>
            <a:r>
              <a:rPr lang="en-US" sz="2800" spc="-63" dirty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that</a:t>
            </a:r>
            <a:r>
              <a:rPr lang="en-US" sz="2800" spc="-18" dirty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a</a:t>
            </a:r>
            <a:r>
              <a:rPr lang="en-US" sz="2800" spc="-2" dirty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customer</a:t>
            </a:r>
            <a:r>
              <a:rPr lang="en-US" sz="2800" spc="-57" dirty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has</a:t>
            </a:r>
            <a:r>
              <a:rPr lang="en-US" sz="2800" spc="-22" dirty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to</a:t>
            </a:r>
            <a:r>
              <a:rPr lang="en-US" sz="2800" spc="-6" dirty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wait=0.46</a:t>
            </a:r>
          </a:p>
          <a:p>
            <a:pPr marL="725424" marR="1524436" indent="-457200">
              <a:lnSpc>
                <a:spcPct val="100328"/>
              </a:lnSpc>
              <a:spcBef>
                <a:spcPts val="405"/>
              </a:spcBef>
              <a:buFont typeface="Arial" pitchFamily="34" charset="0"/>
              <a:buChar char="•"/>
            </a:pPr>
            <a:r>
              <a:rPr lang="en-US" sz="2800" dirty="0" smtClean="0">
                <a:latin typeface="Arial"/>
                <a:cs typeface="Arial"/>
              </a:rPr>
              <a:t>The</a:t>
            </a:r>
            <a:r>
              <a:rPr lang="en-US" sz="2800" spc="-19" dirty="0" smtClean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proportion</a:t>
            </a:r>
            <a:r>
              <a:rPr lang="en-US" sz="2800" spc="-62" dirty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of</a:t>
            </a:r>
            <a:r>
              <a:rPr lang="en-US" sz="2800" spc="-6" dirty="0">
                <a:latin typeface="Arial"/>
                <a:cs typeface="Arial"/>
              </a:rPr>
              <a:t> </a:t>
            </a:r>
            <a:r>
              <a:rPr lang="en-US" sz="2800" spc="-4" dirty="0">
                <a:latin typeface="Arial"/>
                <a:cs typeface="Arial"/>
              </a:rPr>
              <a:t>i</a:t>
            </a:r>
            <a:r>
              <a:rPr lang="en-US" sz="2800" dirty="0">
                <a:latin typeface="Arial"/>
                <a:cs typeface="Arial"/>
              </a:rPr>
              <a:t>dle</a:t>
            </a:r>
            <a:r>
              <a:rPr lang="en-US" sz="2800" spc="-16" dirty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time</a:t>
            </a:r>
            <a:r>
              <a:rPr lang="en-US" sz="2800" spc="-21" dirty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of</a:t>
            </a:r>
            <a:r>
              <a:rPr lang="en-US" sz="2800" spc="4" dirty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the </a:t>
            </a:r>
            <a:r>
              <a:rPr lang="en-US" sz="2800" spc="4" dirty="0">
                <a:latin typeface="Arial"/>
                <a:cs typeface="Arial"/>
              </a:rPr>
              <a:t>server=101/418=0.24</a:t>
            </a:r>
            <a:endParaRPr lang="en-US" sz="2800" dirty="0">
              <a:latin typeface="Arial"/>
              <a:cs typeface="Arial"/>
            </a:endParaRPr>
          </a:p>
          <a:p>
            <a:pPr marL="725424" indent="-457200">
              <a:lnSpc>
                <a:spcPct val="95825"/>
              </a:lnSpc>
              <a:spcBef>
                <a:spcPts val="330"/>
              </a:spcBef>
              <a:buFont typeface="Arial" pitchFamily="34" charset="0"/>
              <a:buChar char="•"/>
            </a:pPr>
            <a:r>
              <a:rPr lang="en-US" sz="2800" dirty="0" smtClean="0">
                <a:latin typeface="Arial"/>
                <a:cs typeface="Arial"/>
              </a:rPr>
              <a:t>Average</a:t>
            </a:r>
            <a:r>
              <a:rPr lang="en-US" sz="2800" spc="-47" dirty="0" smtClean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service</a:t>
            </a:r>
            <a:r>
              <a:rPr lang="en-US" sz="2800" spc="-39" dirty="0">
                <a:latin typeface="Arial"/>
                <a:cs typeface="Arial"/>
              </a:rPr>
              <a:t> </a:t>
            </a:r>
            <a:r>
              <a:rPr lang="en-US" sz="2800" dirty="0">
                <a:latin typeface="Arial"/>
                <a:cs typeface="Arial"/>
              </a:rPr>
              <a:t>t</a:t>
            </a:r>
            <a:r>
              <a:rPr lang="en-US" sz="2800" spc="-4" dirty="0">
                <a:latin typeface="Arial"/>
                <a:cs typeface="Arial"/>
              </a:rPr>
              <a:t>i</a:t>
            </a:r>
            <a:r>
              <a:rPr lang="en-US" sz="2800" dirty="0">
                <a:latin typeface="Arial"/>
                <a:cs typeface="Arial"/>
              </a:rPr>
              <a:t>me=317/100=3.17</a:t>
            </a:r>
          </a:p>
        </p:txBody>
      </p:sp>
      <p:sp>
        <p:nvSpPr>
          <p:cNvPr id="5" name="object 33"/>
          <p:cNvSpPr/>
          <p:nvPr/>
        </p:nvSpPr>
        <p:spPr>
          <a:xfrm>
            <a:off x="1117600" y="1492250"/>
            <a:ext cx="6324600" cy="34495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1179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3"/>
          <p:cNvSpPr/>
          <p:nvPr/>
        </p:nvSpPr>
        <p:spPr>
          <a:xfrm>
            <a:off x="1117600" y="1492250"/>
            <a:ext cx="6324600" cy="34495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00" y="2101850"/>
            <a:ext cx="664707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569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3"/>
          <p:cNvSpPr/>
          <p:nvPr/>
        </p:nvSpPr>
        <p:spPr>
          <a:xfrm>
            <a:off x="1117600" y="1492250"/>
            <a:ext cx="6324600" cy="34495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2"/>
          <p:cNvSpPr/>
          <p:nvPr/>
        </p:nvSpPr>
        <p:spPr>
          <a:xfrm>
            <a:off x="889000" y="2101850"/>
            <a:ext cx="6858000" cy="3581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1309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bject 34"/>
          <p:cNvSpPr/>
          <p:nvPr/>
        </p:nvSpPr>
        <p:spPr>
          <a:xfrm>
            <a:off x="1468440" y="1492250"/>
            <a:ext cx="5813329" cy="10536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89000" y="1720850"/>
            <a:ext cx="6934200" cy="4191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1548396" y="3849728"/>
            <a:ext cx="91261" cy="515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40"/>
              </a:spcBef>
            </a:pPr>
            <a:endParaRPr sz="500"/>
          </a:p>
        </p:txBody>
      </p:sp>
      <p:sp>
        <p:nvSpPr>
          <p:cNvPr id="20" name="object 20"/>
          <p:cNvSpPr txBox="1"/>
          <p:nvPr/>
        </p:nvSpPr>
        <p:spPr>
          <a:xfrm>
            <a:off x="1639657" y="3849728"/>
            <a:ext cx="93289" cy="515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40"/>
              </a:spcBef>
            </a:pPr>
            <a:endParaRPr sz="500" dirty="0"/>
          </a:p>
        </p:txBody>
      </p:sp>
      <p:sp>
        <p:nvSpPr>
          <p:cNvPr id="19" name="object 19"/>
          <p:cNvSpPr txBox="1"/>
          <p:nvPr/>
        </p:nvSpPr>
        <p:spPr>
          <a:xfrm>
            <a:off x="1362832" y="3901264"/>
            <a:ext cx="94810" cy="515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39"/>
              </a:spcBef>
            </a:pPr>
            <a:endParaRPr sz="500"/>
          </a:p>
        </p:txBody>
      </p:sp>
      <p:sp>
        <p:nvSpPr>
          <p:cNvPr id="18" name="object 18"/>
          <p:cNvSpPr txBox="1"/>
          <p:nvPr/>
        </p:nvSpPr>
        <p:spPr>
          <a:xfrm>
            <a:off x="1457643" y="3901264"/>
            <a:ext cx="90754" cy="515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39"/>
              </a:spcBef>
            </a:pPr>
            <a:endParaRPr sz="500"/>
          </a:p>
        </p:txBody>
      </p:sp>
      <p:sp>
        <p:nvSpPr>
          <p:cNvPr id="16" name="object 16"/>
          <p:cNvSpPr txBox="1"/>
          <p:nvPr/>
        </p:nvSpPr>
        <p:spPr>
          <a:xfrm>
            <a:off x="1548396" y="3901264"/>
            <a:ext cx="91261" cy="515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39"/>
              </a:spcBef>
            </a:pPr>
            <a:endParaRPr sz="500"/>
          </a:p>
        </p:txBody>
      </p:sp>
      <p:sp>
        <p:nvSpPr>
          <p:cNvPr id="15" name="object 15"/>
          <p:cNvSpPr txBox="1"/>
          <p:nvPr/>
        </p:nvSpPr>
        <p:spPr>
          <a:xfrm>
            <a:off x="1639657" y="3901264"/>
            <a:ext cx="93289" cy="515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39"/>
              </a:spcBef>
            </a:pPr>
            <a:endParaRPr sz="500"/>
          </a:p>
        </p:txBody>
      </p:sp>
      <p:sp>
        <p:nvSpPr>
          <p:cNvPr id="11" name="object 11"/>
          <p:cNvSpPr txBox="1"/>
          <p:nvPr/>
        </p:nvSpPr>
        <p:spPr>
          <a:xfrm>
            <a:off x="1503779" y="1187450"/>
            <a:ext cx="91261" cy="515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40"/>
              </a:spcBef>
            </a:pPr>
            <a:endParaRPr sz="500" dirty="0"/>
          </a:p>
        </p:txBody>
      </p:sp>
      <p:sp>
        <p:nvSpPr>
          <p:cNvPr id="10" name="object 10"/>
          <p:cNvSpPr txBox="1"/>
          <p:nvPr/>
        </p:nvSpPr>
        <p:spPr>
          <a:xfrm>
            <a:off x="1639657" y="861221"/>
            <a:ext cx="93289" cy="515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40"/>
              </a:spcBef>
            </a:pPr>
            <a:endParaRPr sz="500"/>
          </a:p>
        </p:txBody>
      </p:sp>
      <p:sp>
        <p:nvSpPr>
          <p:cNvPr id="9" name="object 9"/>
          <p:cNvSpPr txBox="1"/>
          <p:nvPr/>
        </p:nvSpPr>
        <p:spPr>
          <a:xfrm>
            <a:off x="1172282" y="1390887"/>
            <a:ext cx="94810" cy="515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40"/>
              </a:spcBef>
            </a:pPr>
            <a:endParaRPr sz="500"/>
          </a:p>
        </p:txBody>
      </p:sp>
      <p:sp>
        <p:nvSpPr>
          <p:cNvPr id="8" name="object 8"/>
          <p:cNvSpPr txBox="1"/>
          <p:nvPr/>
        </p:nvSpPr>
        <p:spPr>
          <a:xfrm>
            <a:off x="1457643" y="912756"/>
            <a:ext cx="90754" cy="515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40"/>
              </a:spcBef>
            </a:pPr>
            <a:endParaRPr sz="500"/>
          </a:p>
        </p:txBody>
      </p:sp>
      <p:sp>
        <p:nvSpPr>
          <p:cNvPr id="7" name="object 7"/>
          <p:cNvSpPr txBox="1"/>
          <p:nvPr/>
        </p:nvSpPr>
        <p:spPr>
          <a:xfrm>
            <a:off x="1468440" y="1246256"/>
            <a:ext cx="185564" cy="521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45"/>
              </a:spcBef>
            </a:pPr>
            <a:endParaRPr sz="500"/>
          </a:p>
        </p:txBody>
      </p:sp>
      <p:sp>
        <p:nvSpPr>
          <p:cNvPr id="6" name="object 6"/>
          <p:cNvSpPr txBox="1"/>
          <p:nvPr/>
        </p:nvSpPr>
        <p:spPr>
          <a:xfrm>
            <a:off x="1138066" y="1504995"/>
            <a:ext cx="91261" cy="515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39"/>
              </a:spcBef>
            </a:pPr>
            <a:endParaRPr sz="500"/>
          </a:p>
        </p:txBody>
      </p:sp>
      <p:sp>
        <p:nvSpPr>
          <p:cNvPr id="4" name="object 4"/>
          <p:cNvSpPr txBox="1"/>
          <p:nvPr/>
        </p:nvSpPr>
        <p:spPr>
          <a:xfrm>
            <a:off x="1457643" y="1015828"/>
            <a:ext cx="90754" cy="503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28"/>
              </a:spcBef>
            </a:pPr>
            <a:endParaRPr sz="500"/>
          </a:p>
        </p:txBody>
      </p:sp>
      <p:sp>
        <p:nvSpPr>
          <p:cNvPr id="3" name="object 3"/>
          <p:cNvSpPr txBox="1"/>
          <p:nvPr/>
        </p:nvSpPr>
        <p:spPr>
          <a:xfrm>
            <a:off x="1081021" y="1479799"/>
            <a:ext cx="91261" cy="503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28"/>
              </a:spcBef>
            </a:pPr>
            <a:endParaRPr sz="500"/>
          </a:p>
        </p:txBody>
      </p:sp>
      <p:sp>
        <p:nvSpPr>
          <p:cNvPr id="44" name="TextBox 43"/>
          <p:cNvSpPr txBox="1"/>
          <p:nvPr/>
        </p:nvSpPr>
        <p:spPr>
          <a:xfrm>
            <a:off x="1732946" y="335950"/>
            <a:ext cx="62737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Random Normal Numbers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ject 33"/>
          <p:cNvSpPr/>
          <p:nvPr/>
        </p:nvSpPr>
        <p:spPr>
          <a:xfrm>
            <a:off x="1273599" y="860073"/>
            <a:ext cx="194689" cy="2027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548396" y="911035"/>
            <a:ext cx="5813329" cy="10536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548396" y="912185"/>
            <a:ext cx="91261" cy="52680"/>
          </a:xfrm>
          <a:custGeom>
            <a:avLst/>
            <a:gdLst/>
            <a:ahLst/>
            <a:cxnLst/>
            <a:rect l="l" t="t" r="r" b="b"/>
            <a:pathLst>
              <a:path w="68580" h="70103">
                <a:moveTo>
                  <a:pt x="0" y="0"/>
                </a:moveTo>
                <a:lnTo>
                  <a:pt x="0" y="70103"/>
                </a:lnTo>
                <a:lnTo>
                  <a:pt x="68580" y="70103"/>
                </a:lnTo>
                <a:lnTo>
                  <a:pt x="68580" y="0"/>
                </a:lnTo>
                <a:lnTo>
                  <a:pt x="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639657" y="861222"/>
            <a:ext cx="93289" cy="52108"/>
          </a:xfrm>
          <a:custGeom>
            <a:avLst/>
            <a:gdLst/>
            <a:ahLst/>
            <a:cxnLst/>
            <a:rect l="l" t="t" r="r" b="b"/>
            <a:pathLst>
              <a:path w="70104" h="69342">
                <a:moveTo>
                  <a:pt x="0" y="0"/>
                </a:moveTo>
                <a:lnTo>
                  <a:pt x="0" y="69342"/>
                </a:lnTo>
                <a:lnTo>
                  <a:pt x="70104" y="69342"/>
                </a:lnTo>
                <a:lnTo>
                  <a:pt x="70104" y="0"/>
                </a:lnTo>
                <a:lnTo>
                  <a:pt x="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639657" y="912185"/>
            <a:ext cx="93289" cy="52680"/>
          </a:xfrm>
          <a:custGeom>
            <a:avLst/>
            <a:gdLst/>
            <a:ahLst/>
            <a:cxnLst/>
            <a:rect l="l" t="t" r="r" b="b"/>
            <a:pathLst>
              <a:path w="70104" h="70103">
                <a:moveTo>
                  <a:pt x="0" y="0"/>
                </a:moveTo>
                <a:lnTo>
                  <a:pt x="0" y="70103"/>
                </a:lnTo>
                <a:lnTo>
                  <a:pt x="70104" y="70103"/>
                </a:lnTo>
                <a:lnTo>
                  <a:pt x="70104" y="0"/>
                </a:lnTo>
                <a:lnTo>
                  <a:pt x="0" y="0"/>
                </a:lnTo>
                <a:close/>
              </a:path>
            </a:pathLst>
          </a:custGeom>
          <a:solidFill>
            <a:srgbClr val="9899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458149" y="964293"/>
            <a:ext cx="91261" cy="52108"/>
          </a:xfrm>
          <a:custGeom>
            <a:avLst/>
            <a:gdLst/>
            <a:ahLst/>
            <a:cxnLst/>
            <a:rect l="l" t="t" r="r" b="b"/>
            <a:pathLst>
              <a:path w="68580" h="69342">
                <a:moveTo>
                  <a:pt x="0" y="0"/>
                </a:moveTo>
                <a:lnTo>
                  <a:pt x="0" y="69342"/>
                </a:lnTo>
                <a:lnTo>
                  <a:pt x="68580" y="69342"/>
                </a:lnTo>
                <a:lnTo>
                  <a:pt x="68580" y="0"/>
                </a:lnTo>
                <a:lnTo>
                  <a:pt x="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362832" y="912757"/>
            <a:ext cx="94302" cy="51535"/>
          </a:xfrm>
          <a:custGeom>
            <a:avLst/>
            <a:gdLst/>
            <a:ahLst/>
            <a:cxnLst/>
            <a:rect l="l" t="t" r="r" b="b"/>
            <a:pathLst>
              <a:path w="70865" h="68579">
                <a:moveTo>
                  <a:pt x="0" y="0"/>
                </a:moveTo>
                <a:lnTo>
                  <a:pt x="0" y="68579"/>
                </a:lnTo>
                <a:lnTo>
                  <a:pt x="70865" y="68579"/>
                </a:lnTo>
                <a:lnTo>
                  <a:pt x="70865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7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548396" y="963147"/>
            <a:ext cx="91261" cy="52108"/>
          </a:xfrm>
          <a:custGeom>
            <a:avLst/>
            <a:gdLst/>
            <a:ahLst/>
            <a:cxnLst/>
            <a:rect l="l" t="t" r="r" b="b"/>
            <a:pathLst>
              <a:path w="68580" h="69342">
                <a:moveTo>
                  <a:pt x="0" y="0"/>
                </a:moveTo>
                <a:lnTo>
                  <a:pt x="0" y="69342"/>
                </a:lnTo>
                <a:lnTo>
                  <a:pt x="68580" y="69342"/>
                </a:lnTo>
                <a:lnTo>
                  <a:pt x="68580" y="0"/>
                </a:lnTo>
                <a:lnTo>
                  <a:pt x="0" y="0"/>
                </a:lnTo>
                <a:close/>
              </a:path>
            </a:pathLst>
          </a:custGeom>
          <a:solidFill>
            <a:srgbClr val="9899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458149" y="1015256"/>
            <a:ext cx="91261" cy="50963"/>
          </a:xfrm>
          <a:custGeom>
            <a:avLst/>
            <a:gdLst/>
            <a:ahLst/>
            <a:cxnLst/>
            <a:rect l="l" t="t" r="r" b="b"/>
            <a:pathLst>
              <a:path w="68580" h="67818">
                <a:moveTo>
                  <a:pt x="0" y="0"/>
                </a:moveTo>
                <a:lnTo>
                  <a:pt x="0" y="67818"/>
                </a:lnTo>
                <a:lnTo>
                  <a:pt x="68580" y="67818"/>
                </a:lnTo>
                <a:lnTo>
                  <a:pt x="68580" y="0"/>
                </a:lnTo>
                <a:lnTo>
                  <a:pt x="0" y="0"/>
                </a:lnTo>
                <a:close/>
              </a:path>
            </a:pathLst>
          </a:custGeom>
          <a:solidFill>
            <a:srgbClr val="9899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1548396" y="3849728"/>
            <a:ext cx="91261" cy="515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40"/>
              </a:spcBef>
            </a:pPr>
            <a:endParaRPr sz="500"/>
          </a:p>
        </p:txBody>
      </p:sp>
      <p:sp>
        <p:nvSpPr>
          <p:cNvPr id="20" name="object 20"/>
          <p:cNvSpPr txBox="1"/>
          <p:nvPr/>
        </p:nvSpPr>
        <p:spPr>
          <a:xfrm>
            <a:off x="1639657" y="3849728"/>
            <a:ext cx="93289" cy="515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40"/>
              </a:spcBef>
            </a:pPr>
            <a:endParaRPr sz="500" dirty="0"/>
          </a:p>
        </p:txBody>
      </p:sp>
      <p:sp>
        <p:nvSpPr>
          <p:cNvPr id="19" name="object 19"/>
          <p:cNvSpPr txBox="1"/>
          <p:nvPr/>
        </p:nvSpPr>
        <p:spPr>
          <a:xfrm>
            <a:off x="1362832" y="3901264"/>
            <a:ext cx="94810" cy="515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39"/>
              </a:spcBef>
            </a:pPr>
            <a:endParaRPr sz="500"/>
          </a:p>
        </p:txBody>
      </p:sp>
      <p:sp>
        <p:nvSpPr>
          <p:cNvPr id="18" name="object 18"/>
          <p:cNvSpPr txBox="1"/>
          <p:nvPr/>
        </p:nvSpPr>
        <p:spPr>
          <a:xfrm>
            <a:off x="1457643" y="3901264"/>
            <a:ext cx="90754" cy="515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39"/>
              </a:spcBef>
            </a:pPr>
            <a:endParaRPr sz="500"/>
          </a:p>
        </p:txBody>
      </p:sp>
      <p:sp>
        <p:nvSpPr>
          <p:cNvPr id="16" name="object 16"/>
          <p:cNvSpPr txBox="1"/>
          <p:nvPr/>
        </p:nvSpPr>
        <p:spPr>
          <a:xfrm>
            <a:off x="1548396" y="3901264"/>
            <a:ext cx="91261" cy="515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39"/>
              </a:spcBef>
            </a:pPr>
            <a:endParaRPr sz="500"/>
          </a:p>
        </p:txBody>
      </p:sp>
      <p:sp>
        <p:nvSpPr>
          <p:cNvPr id="15" name="object 15"/>
          <p:cNvSpPr txBox="1"/>
          <p:nvPr/>
        </p:nvSpPr>
        <p:spPr>
          <a:xfrm>
            <a:off x="1639657" y="3901264"/>
            <a:ext cx="93289" cy="515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39"/>
              </a:spcBef>
            </a:pPr>
            <a:endParaRPr sz="500"/>
          </a:p>
        </p:txBody>
      </p:sp>
      <p:sp>
        <p:nvSpPr>
          <p:cNvPr id="11" name="object 11"/>
          <p:cNvSpPr txBox="1"/>
          <p:nvPr/>
        </p:nvSpPr>
        <p:spPr>
          <a:xfrm>
            <a:off x="1548396" y="861221"/>
            <a:ext cx="91261" cy="515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40"/>
              </a:spcBef>
            </a:pPr>
            <a:endParaRPr sz="500"/>
          </a:p>
        </p:txBody>
      </p:sp>
      <p:sp>
        <p:nvSpPr>
          <p:cNvPr id="10" name="object 10"/>
          <p:cNvSpPr txBox="1"/>
          <p:nvPr/>
        </p:nvSpPr>
        <p:spPr>
          <a:xfrm>
            <a:off x="1639657" y="861221"/>
            <a:ext cx="93289" cy="515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40"/>
              </a:spcBef>
            </a:pPr>
            <a:endParaRPr sz="500"/>
          </a:p>
        </p:txBody>
      </p:sp>
      <p:sp>
        <p:nvSpPr>
          <p:cNvPr id="9" name="object 9"/>
          <p:cNvSpPr txBox="1"/>
          <p:nvPr/>
        </p:nvSpPr>
        <p:spPr>
          <a:xfrm>
            <a:off x="1362832" y="912756"/>
            <a:ext cx="94810" cy="515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40"/>
              </a:spcBef>
            </a:pPr>
            <a:endParaRPr sz="500"/>
          </a:p>
        </p:txBody>
      </p:sp>
      <p:sp>
        <p:nvSpPr>
          <p:cNvPr id="8" name="object 8"/>
          <p:cNvSpPr txBox="1"/>
          <p:nvPr/>
        </p:nvSpPr>
        <p:spPr>
          <a:xfrm>
            <a:off x="1457643" y="912756"/>
            <a:ext cx="90754" cy="515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40"/>
              </a:spcBef>
            </a:pPr>
            <a:endParaRPr sz="500"/>
          </a:p>
        </p:txBody>
      </p:sp>
      <p:sp>
        <p:nvSpPr>
          <p:cNvPr id="7" name="object 7"/>
          <p:cNvSpPr txBox="1"/>
          <p:nvPr/>
        </p:nvSpPr>
        <p:spPr>
          <a:xfrm>
            <a:off x="1362832" y="912185"/>
            <a:ext cx="185564" cy="521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45"/>
              </a:spcBef>
            </a:pPr>
            <a:endParaRPr sz="500"/>
          </a:p>
        </p:txBody>
      </p:sp>
      <p:sp>
        <p:nvSpPr>
          <p:cNvPr id="6" name="object 6"/>
          <p:cNvSpPr txBox="1"/>
          <p:nvPr/>
        </p:nvSpPr>
        <p:spPr>
          <a:xfrm>
            <a:off x="1548396" y="912758"/>
            <a:ext cx="91261" cy="515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39"/>
              </a:spcBef>
            </a:pPr>
            <a:endParaRPr sz="500"/>
          </a:p>
        </p:txBody>
      </p:sp>
      <p:sp>
        <p:nvSpPr>
          <p:cNvPr id="5" name="object 5"/>
          <p:cNvSpPr txBox="1"/>
          <p:nvPr/>
        </p:nvSpPr>
        <p:spPr>
          <a:xfrm>
            <a:off x="1639657" y="912758"/>
            <a:ext cx="93289" cy="515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39"/>
              </a:spcBef>
            </a:pPr>
            <a:endParaRPr sz="500"/>
          </a:p>
        </p:txBody>
      </p:sp>
      <p:sp>
        <p:nvSpPr>
          <p:cNvPr id="4" name="object 4"/>
          <p:cNvSpPr txBox="1"/>
          <p:nvPr/>
        </p:nvSpPr>
        <p:spPr>
          <a:xfrm>
            <a:off x="1457643" y="1015828"/>
            <a:ext cx="90754" cy="503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28"/>
              </a:spcBef>
            </a:pPr>
            <a:endParaRPr sz="500"/>
          </a:p>
        </p:txBody>
      </p:sp>
      <p:sp>
        <p:nvSpPr>
          <p:cNvPr id="3" name="object 3"/>
          <p:cNvSpPr txBox="1"/>
          <p:nvPr/>
        </p:nvSpPr>
        <p:spPr>
          <a:xfrm>
            <a:off x="1548396" y="1015828"/>
            <a:ext cx="91261" cy="503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28"/>
              </a:spcBef>
            </a:pPr>
            <a:endParaRPr sz="500"/>
          </a:p>
        </p:txBody>
      </p:sp>
      <p:sp>
        <p:nvSpPr>
          <p:cNvPr id="27" name="object 47"/>
          <p:cNvSpPr/>
          <p:nvPr/>
        </p:nvSpPr>
        <p:spPr>
          <a:xfrm>
            <a:off x="660400" y="1187450"/>
            <a:ext cx="7010399" cy="41909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1362832" y="425450"/>
            <a:ext cx="59988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Results of 400 Trials</a:t>
            </a:r>
          </a:p>
        </p:txBody>
      </p:sp>
    </p:spTree>
    <p:extLst>
      <p:ext uri="{BB962C8B-B14F-4D97-AF65-F5344CB8AC3E}">
        <p14:creationId xmlns:p14="http://schemas.microsoft.com/office/powerpoint/2010/main" val="9270140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ject 33"/>
          <p:cNvSpPr/>
          <p:nvPr/>
        </p:nvSpPr>
        <p:spPr>
          <a:xfrm>
            <a:off x="1273599" y="860073"/>
            <a:ext cx="194689" cy="2027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548396" y="911035"/>
            <a:ext cx="5813329" cy="10536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548396" y="912185"/>
            <a:ext cx="91261" cy="52680"/>
          </a:xfrm>
          <a:custGeom>
            <a:avLst/>
            <a:gdLst/>
            <a:ahLst/>
            <a:cxnLst/>
            <a:rect l="l" t="t" r="r" b="b"/>
            <a:pathLst>
              <a:path w="68580" h="70103">
                <a:moveTo>
                  <a:pt x="0" y="0"/>
                </a:moveTo>
                <a:lnTo>
                  <a:pt x="0" y="70103"/>
                </a:lnTo>
                <a:lnTo>
                  <a:pt x="68580" y="70103"/>
                </a:lnTo>
                <a:lnTo>
                  <a:pt x="68580" y="0"/>
                </a:lnTo>
                <a:lnTo>
                  <a:pt x="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639657" y="861222"/>
            <a:ext cx="93289" cy="52108"/>
          </a:xfrm>
          <a:custGeom>
            <a:avLst/>
            <a:gdLst/>
            <a:ahLst/>
            <a:cxnLst/>
            <a:rect l="l" t="t" r="r" b="b"/>
            <a:pathLst>
              <a:path w="70104" h="69342">
                <a:moveTo>
                  <a:pt x="0" y="0"/>
                </a:moveTo>
                <a:lnTo>
                  <a:pt x="0" y="69342"/>
                </a:lnTo>
                <a:lnTo>
                  <a:pt x="70104" y="69342"/>
                </a:lnTo>
                <a:lnTo>
                  <a:pt x="70104" y="0"/>
                </a:lnTo>
                <a:lnTo>
                  <a:pt x="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639657" y="912185"/>
            <a:ext cx="93289" cy="52680"/>
          </a:xfrm>
          <a:custGeom>
            <a:avLst/>
            <a:gdLst/>
            <a:ahLst/>
            <a:cxnLst/>
            <a:rect l="l" t="t" r="r" b="b"/>
            <a:pathLst>
              <a:path w="70104" h="70103">
                <a:moveTo>
                  <a:pt x="0" y="0"/>
                </a:moveTo>
                <a:lnTo>
                  <a:pt x="0" y="70103"/>
                </a:lnTo>
                <a:lnTo>
                  <a:pt x="70104" y="70103"/>
                </a:lnTo>
                <a:lnTo>
                  <a:pt x="70104" y="0"/>
                </a:lnTo>
                <a:lnTo>
                  <a:pt x="0" y="0"/>
                </a:lnTo>
                <a:close/>
              </a:path>
            </a:pathLst>
          </a:custGeom>
          <a:solidFill>
            <a:srgbClr val="9899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458149" y="964293"/>
            <a:ext cx="91261" cy="52108"/>
          </a:xfrm>
          <a:custGeom>
            <a:avLst/>
            <a:gdLst/>
            <a:ahLst/>
            <a:cxnLst/>
            <a:rect l="l" t="t" r="r" b="b"/>
            <a:pathLst>
              <a:path w="68580" h="69342">
                <a:moveTo>
                  <a:pt x="0" y="0"/>
                </a:moveTo>
                <a:lnTo>
                  <a:pt x="0" y="69342"/>
                </a:lnTo>
                <a:lnTo>
                  <a:pt x="68580" y="69342"/>
                </a:lnTo>
                <a:lnTo>
                  <a:pt x="68580" y="0"/>
                </a:lnTo>
                <a:lnTo>
                  <a:pt x="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362832" y="912757"/>
            <a:ext cx="94302" cy="51535"/>
          </a:xfrm>
          <a:custGeom>
            <a:avLst/>
            <a:gdLst/>
            <a:ahLst/>
            <a:cxnLst/>
            <a:rect l="l" t="t" r="r" b="b"/>
            <a:pathLst>
              <a:path w="70865" h="68579">
                <a:moveTo>
                  <a:pt x="0" y="0"/>
                </a:moveTo>
                <a:lnTo>
                  <a:pt x="0" y="68579"/>
                </a:lnTo>
                <a:lnTo>
                  <a:pt x="70865" y="68579"/>
                </a:lnTo>
                <a:lnTo>
                  <a:pt x="70865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7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548396" y="963147"/>
            <a:ext cx="91261" cy="52108"/>
          </a:xfrm>
          <a:custGeom>
            <a:avLst/>
            <a:gdLst/>
            <a:ahLst/>
            <a:cxnLst/>
            <a:rect l="l" t="t" r="r" b="b"/>
            <a:pathLst>
              <a:path w="68580" h="69342">
                <a:moveTo>
                  <a:pt x="0" y="0"/>
                </a:moveTo>
                <a:lnTo>
                  <a:pt x="0" y="69342"/>
                </a:lnTo>
                <a:lnTo>
                  <a:pt x="68580" y="69342"/>
                </a:lnTo>
                <a:lnTo>
                  <a:pt x="68580" y="0"/>
                </a:lnTo>
                <a:lnTo>
                  <a:pt x="0" y="0"/>
                </a:lnTo>
                <a:close/>
              </a:path>
            </a:pathLst>
          </a:custGeom>
          <a:solidFill>
            <a:srgbClr val="9899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458149" y="1015256"/>
            <a:ext cx="91261" cy="50963"/>
          </a:xfrm>
          <a:custGeom>
            <a:avLst/>
            <a:gdLst/>
            <a:ahLst/>
            <a:cxnLst/>
            <a:rect l="l" t="t" r="r" b="b"/>
            <a:pathLst>
              <a:path w="68580" h="67818">
                <a:moveTo>
                  <a:pt x="0" y="0"/>
                </a:moveTo>
                <a:lnTo>
                  <a:pt x="0" y="67818"/>
                </a:lnTo>
                <a:lnTo>
                  <a:pt x="68580" y="67818"/>
                </a:lnTo>
                <a:lnTo>
                  <a:pt x="68580" y="0"/>
                </a:lnTo>
                <a:lnTo>
                  <a:pt x="0" y="0"/>
                </a:lnTo>
                <a:close/>
              </a:path>
            </a:pathLst>
          </a:custGeom>
          <a:solidFill>
            <a:srgbClr val="9899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1548396" y="3849728"/>
            <a:ext cx="91261" cy="515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40"/>
              </a:spcBef>
            </a:pPr>
            <a:endParaRPr sz="500"/>
          </a:p>
        </p:txBody>
      </p:sp>
      <p:sp>
        <p:nvSpPr>
          <p:cNvPr id="20" name="object 20"/>
          <p:cNvSpPr txBox="1"/>
          <p:nvPr/>
        </p:nvSpPr>
        <p:spPr>
          <a:xfrm>
            <a:off x="1639657" y="3849728"/>
            <a:ext cx="93289" cy="515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40"/>
              </a:spcBef>
            </a:pPr>
            <a:endParaRPr sz="500" dirty="0"/>
          </a:p>
        </p:txBody>
      </p:sp>
      <p:sp>
        <p:nvSpPr>
          <p:cNvPr id="19" name="object 19"/>
          <p:cNvSpPr txBox="1"/>
          <p:nvPr/>
        </p:nvSpPr>
        <p:spPr>
          <a:xfrm>
            <a:off x="1362832" y="3901264"/>
            <a:ext cx="94810" cy="515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39"/>
              </a:spcBef>
            </a:pPr>
            <a:endParaRPr sz="500"/>
          </a:p>
        </p:txBody>
      </p:sp>
      <p:sp>
        <p:nvSpPr>
          <p:cNvPr id="18" name="object 18"/>
          <p:cNvSpPr txBox="1"/>
          <p:nvPr/>
        </p:nvSpPr>
        <p:spPr>
          <a:xfrm>
            <a:off x="1457643" y="3901264"/>
            <a:ext cx="90754" cy="515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39"/>
              </a:spcBef>
            </a:pPr>
            <a:endParaRPr sz="500"/>
          </a:p>
        </p:txBody>
      </p:sp>
      <p:sp>
        <p:nvSpPr>
          <p:cNvPr id="16" name="object 16"/>
          <p:cNvSpPr txBox="1"/>
          <p:nvPr/>
        </p:nvSpPr>
        <p:spPr>
          <a:xfrm>
            <a:off x="1548396" y="3901264"/>
            <a:ext cx="91261" cy="515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39"/>
              </a:spcBef>
            </a:pPr>
            <a:endParaRPr sz="500"/>
          </a:p>
        </p:txBody>
      </p:sp>
      <p:sp>
        <p:nvSpPr>
          <p:cNvPr id="15" name="object 15"/>
          <p:cNvSpPr txBox="1"/>
          <p:nvPr/>
        </p:nvSpPr>
        <p:spPr>
          <a:xfrm>
            <a:off x="1639657" y="3901264"/>
            <a:ext cx="93289" cy="515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39"/>
              </a:spcBef>
            </a:pPr>
            <a:endParaRPr sz="500"/>
          </a:p>
        </p:txBody>
      </p:sp>
      <p:sp>
        <p:nvSpPr>
          <p:cNvPr id="11" name="object 11"/>
          <p:cNvSpPr txBox="1"/>
          <p:nvPr/>
        </p:nvSpPr>
        <p:spPr>
          <a:xfrm>
            <a:off x="1548396" y="861221"/>
            <a:ext cx="91261" cy="515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40"/>
              </a:spcBef>
            </a:pPr>
            <a:endParaRPr sz="500"/>
          </a:p>
        </p:txBody>
      </p:sp>
      <p:sp>
        <p:nvSpPr>
          <p:cNvPr id="10" name="object 10"/>
          <p:cNvSpPr txBox="1"/>
          <p:nvPr/>
        </p:nvSpPr>
        <p:spPr>
          <a:xfrm>
            <a:off x="1639657" y="861221"/>
            <a:ext cx="93289" cy="515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40"/>
              </a:spcBef>
            </a:pPr>
            <a:endParaRPr sz="500"/>
          </a:p>
        </p:txBody>
      </p:sp>
      <p:sp>
        <p:nvSpPr>
          <p:cNvPr id="9" name="object 9"/>
          <p:cNvSpPr txBox="1"/>
          <p:nvPr/>
        </p:nvSpPr>
        <p:spPr>
          <a:xfrm>
            <a:off x="1362832" y="912756"/>
            <a:ext cx="94810" cy="515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40"/>
              </a:spcBef>
            </a:pPr>
            <a:endParaRPr sz="500"/>
          </a:p>
        </p:txBody>
      </p:sp>
      <p:sp>
        <p:nvSpPr>
          <p:cNvPr id="8" name="object 8"/>
          <p:cNvSpPr txBox="1"/>
          <p:nvPr/>
        </p:nvSpPr>
        <p:spPr>
          <a:xfrm>
            <a:off x="1457643" y="912756"/>
            <a:ext cx="90754" cy="515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40"/>
              </a:spcBef>
            </a:pPr>
            <a:endParaRPr sz="500"/>
          </a:p>
        </p:txBody>
      </p:sp>
      <p:sp>
        <p:nvSpPr>
          <p:cNvPr id="7" name="object 7"/>
          <p:cNvSpPr txBox="1"/>
          <p:nvPr/>
        </p:nvSpPr>
        <p:spPr>
          <a:xfrm>
            <a:off x="1362832" y="912185"/>
            <a:ext cx="185564" cy="521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45"/>
              </a:spcBef>
            </a:pPr>
            <a:endParaRPr sz="500"/>
          </a:p>
        </p:txBody>
      </p:sp>
      <p:sp>
        <p:nvSpPr>
          <p:cNvPr id="6" name="object 6"/>
          <p:cNvSpPr txBox="1"/>
          <p:nvPr/>
        </p:nvSpPr>
        <p:spPr>
          <a:xfrm>
            <a:off x="1548396" y="912758"/>
            <a:ext cx="91261" cy="515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39"/>
              </a:spcBef>
            </a:pPr>
            <a:endParaRPr sz="500"/>
          </a:p>
        </p:txBody>
      </p:sp>
      <p:sp>
        <p:nvSpPr>
          <p:cNvPr id="5" name="object 5"/>
          <p:cNvSpPr txBox="1"/>
          <p:nvPr/>
        </p:nvSpPr>
        <p:spPr>
          <a:xfrm>
            <a:off x="1639657" y="912758"/>
            <a:ext cx="93289" cy="515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39"/>
              </a:spcBef>
            </a:pPr>
            <a:endParaRPr sz="500"/>
          </a:p>
        </p:txBody>
      </p:sp>
      <p:sp>
        <p:nvSpPr>
          <p:cNvPr id="4" name="object 4"/>
          <p:cNvSpPr txBox="1"/>
          <p:nvPr/>
        </p:nvSpPr>
        <p:spPr>
          <a:xfrm>
            <a:off x="1457643" y="1015828"/>
            <a:ext cx="90754" cy="503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28"/>
              </a:spcBef>
            </a:pPr>
            <a:endParaRPr sz="500"/>
          </a:p>
        </p:txBody>
      </p:sp>
      <p:sp>
        <p:nvSpPr>
          <p:cNvPr id="3" name="object 3"/>
          <p:cNvSpPr txBox="1"/>
          <p:nvPr/>
        </p:nvSpPr>
        <p:spPr>
          <a:xfrm>
            <a:off x="1548396" y="1015828"/>
            <a:ext cx="91261" cy="503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500"/>
              </a:lnSpc>
              <a:spcBef>
                <a:spcPts val="28"/>
              </a:spcBef>
            </a:pPr>
            <a:endParaRPr sz="500"/>
          </a:p>
        </p:txBody>
      </p:sp>
      <p:sp>
        <p:nvSpPr>
          <p:cNvPr id="2" name="TextBox 1"/>
          <p:cNvSpPr txBox="1"/>
          <p:nvPr/>
        </p:nvSpPr>
        <p:spPr>
          <a:xfrm>
            <a:off x="1193800" y="381516"/>
            <a:ext cx="6167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Simulation of Inventory Systems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1339850"/>
            <a:ext cx="6781799" cy="391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31606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1720850"/>
            <a:ext cx="7696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Example 2.1 : Single</a:t>
            </a:r>
            <a:r>
              <a:rPr lang="en-US" sz="2800" dirty="0" smtClean="0"/>
              <a:t>, Channel Queue</a:t>
            </a:r>
          </a:p>
          <a:p>
            <a:r>
              <a:rPr lang="en-US" sz="2800" dirty="0"/>
              <a:t>Example 2.2: </a:t>
            </a:r>
            <a:r>
              <a:rPr lang="en-US" sz="2800" dirty="0" smtClean="0"/>
              <a:t> The </a:t>
            </a:r>
            <a:r>
              <a:rPr lang="en-US" sz="2800" dirty="0"/>
              <a:t>Able-Baker Call Center </a:t>
            </a:r>
            <a:r>
              <a:rPr lang="en-US" sz="2800" dirty="0" smtClean="0"/>
              <a:t>Problem</a:t>
            </a:r>
          </a:p>
          <a:p>
            <a:r>
              <a:rPr lang="en-US" sz="2800" dirty="0"/>
              <a:t>Example 2.3: </a:t>
            </a:r>
            <a:r>
              <a:rPr lang="en-US" sz="2800" dirty="0" smtClean="0"/>
              <a:t> The </a:t>
            </a:r>
            <a:r>
              <a:rPr lang="en-US" sz="2800" dirty="0"/>
              <a:t>News Dealer's Problem</a:t>
            </a:r>
            <a:endParaRPr lang="en-US" sz="2800" dirty="0" smtClean="0"/>
          </a:p>
          <a:p>
            <a:r>
              <a:rPr lang="en-US" sz="2800" dirty="0"/>
              <a:t>Example </a:t>
            </a:r>
            <a:r>
              <a:rPr lang="en-US" sz="2800" dirty="0" smtClean="0"/>
              <a:t>2.4:  Simulation of an Order-Up-To -</a:t>
            </a:r>
            <a:r>
              <a:rPr lang="en-US" sz="2800" dirty="0"/>
              <a:t>Level</a:t>
            </a:r>
          </a:p>
          <a:p>
            <a:r>
              <a:rPr lang="en-US" sz="2800" dirty="0" smtClean="0"/>
              <a:t>		   Inventory System</a:t>
            </a:r>
          </a:p>
          <a:p>
            <a:r>
              <a:rPr lang="en-US" sz="2800" dirty="0"/>
              <a:t>Example 2.5: </a:t>
            </a:r>
            <a:r>
              <a:rPr lang="en-US" sz="2800" dirty="0" smtClean="0"/>
              <a:t> A Reliability Problem</a:t>
            </a:r>
          </a:p>
          <a:p>
            <a:r>
              <a:rPr lang="en-US" sz="2800" dirty="0"/>
              <a:t>Example </a:t>
            </a:r>
            <a:r>
              <a:rPr lang="en-US" sz="2800" dirty="0" smtClean="0"/>
              <a:t>2.6:  Random Normal Numbers </a:t>
            </a:r>
          </a:p>
          <a:p>
            <a:r>
              <a:rPr lang="en-US" sz="2800" dirty="0"/>
              <a:t>Example 2.7: </a:t>
            </a:r>
            <a:r>
              <a:rPr lang="en-US" sz="2800" dirty="0" smtClean="0"/>
              <a:t> Lead-Time Demand</a:t>
            </a:r>
          </a:p>
          <a:p>
            <a:r>
              <a:rPr lang="en-US" sz="2800" dirty="0"/>
              <a:t>Example 2.8: </a:t>
            </a:r>
            <a:r>
              <a:rPr lang="en-US" sz="2800" dirty="0" smtClean="0"/>
              <a:t> Project </a:t>
            </a:r>
            <a:r>
              <a:rPr lang="en-US" sz="2800" dirty="0"/>
              <a:t>Simulation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346200" y="882650"/>
            <a:ext cx="571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ASSIGNMENT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3296367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3300" y="2101850"/>
            <a:ext cx="64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How can we compute the </a:t>
            </a:r>
            <a:r>
              <a:rPr lang="en-US" sz="2800"/>
              <a:t>π  </a:t>
            </a:r>
            <a:r>
              <a:rPr lang="en-US" sz="2800" smtClean="0"/>
              <a:t> value</a:t>
            </a:r>
            <a:r>
              <a:rPr lang="en-US" sz="2800" dirty="0"/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46200" y="882650"/>
            <a:ext cx="571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Question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864833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60400" y="2787650"/>
            <a:ext cx="7772400" cy="2195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</a:pPr>
            <a:r>
              <a:rPr lang="en-US" sz="2400" dirty="0" smtClean="0"/>
              <a:t>Determine the characteristics of each of the inputs to the simulation (probability distributions).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</a:pPr>
            <a:r>
              <a:rPr lang="en-US" sz="2400" dirty="0" smtClean="0"/>
              <a:t>Construct a simulation table (repetition 1).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</a:pPr>
            <a:r>
              <a:rPr lang="en-US" sz="2400" dirty="0" smtClean="0"/>
              <a:t>For each repetition i, generate a value for the inputs, and evaluate function, calculating a value of response </a:t>
            </a:r>
            <a:r>
              <a:rPr lang="en-US" sz="2400" dirty="0" err="1" smtClean="0"/>
              <a:t>yi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12800" y="806450"/>
            <a:ext cx="6934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Simulation steps using Simulation Table</a:t>
            </a:r>
            <a:endParaRPr lang="en-US" sz="4000" dirty="0"/>
          </a:p>
        </p:txBody>
      </p:sp>
      <p:sp>
        <p:nvSpPr>
          <p:cNvPr id="8" name="object 33"/>
          <p:cNvSpPr/>
          <p:nvPr/>
        </p:nvSpPr>
        <p:spPr>
          <a:xfrm>
            <a:off x="812800" y="2534969"/>
            <a:ext cx="5813329" cy="1053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7672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12800" y="363858"/>
            <a:ext cx="6934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Simulation of Queuing System </a:t>
            </a:r>
            <a:r>
              <a:rPr lang="en-US" sz="2400" dirty="0" smtClean="0"/>
              <a:t>(Details in chapter 6)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00" y="1644650"/>
            <a:ext cx="6781800" cy="431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855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12800" y="363858"/>
            <a:ext cx="6934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Simulation steps using Simulation Table</a:t>
            </a:r>
            <a:endParaRPr lang="en-US" sz="40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1721808"/>
            <a:ext cx="7086600" cy="4113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854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12800" y="120650"/>
            <a:ext cx="693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Queue Behavior and Queue Discipline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55600" y="882650"/>
            <a:ext cx="80772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Queue behavior refers to customer actions while in a queue waiting for service to </a:t>
            </a:r>
            <a:r>
              <a:rPr lang="en-US" sz="2400" dirty="0" smtClean="0"/>
              <a:t>begin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Incoming </a:t>
            </a:r>
            <a:r>
              <a:rPr lang="en-US" sz="2400" dirty="0"/>
              <a:t>customers </a:t>
            </a:r>
            <a:r>
              <a:rPr lang="en-US" sz="2400" dirty="0" smtClean="0"/>
              <a:t>may: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/>
              <a:t>Balk </a:t>
            </a:r>
            <a:r>
              <a:rPr lang="en-US" sz="2000" dirty="0"/>
              <a:t>(leave </a:t>
            </a:r>
            <a:r>
              <a:rPr lang="en-US" sz="2000" dirty="0" smtClean="0"/>
              <a:t>when they </a:t>
            </a:r>
            <a:r>
              <a:rPr lang="en-US" sz="2000" dirty="0"/>
              <a:t>see that the line is too long), </a:t>
            </a:r>
            <a:endParaRPr lang="en-US" sz="20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/>
              <a:t>Renege </a:t>
            </a:r>
            <a:r>
              <a:rPr lang="en-US" sz="2000" dirty="0"/>
              <a:t>(leave after being in the line when they </a:t>
            </a:r>
            <a:r>
              <a:rPr lang="en-US" sz="2000" dirty="0" smtClean="0"/>
              <a:t>see that </a:t>
            </a:r>
            <a:r>
              <a:rPr lang="en-US" sz="2000" dirty="0"/>
              <a:t>the line is moving too slowly), </a:t>
            </a:r>
            <a:endParaRPr lang="en-US" sz="20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/>
              <a:t>Or </a:t>
            </a:r>
            <a:r>
              <a:rPr lang="en-US" sz="2000" dirty="0"/>
              <a:t>jockey (move from one line to another if </a:t>
            </a:r>
            <a:r>
              <a:rPr lang="en-US" sz="2000" dirty="0" smtClean="0"/>
              <a:t>they think </a:t>
            </a:r>
            <a:r>
              <a:rPr lang="en-US" sz="2000" dirty="0"/>
              <a:t>they have chosen a slow </a:t>
            </a:r>
            <a:r>
              <a:rPr lang="en-US" sz="2000" dirty="0" smtClean="0"/>
              <a:t>line)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Queue </a:t>
            </a:r>
            <a:r>
              <a:rPr lang="en-US" sz="2400" dirty="0"/>
              <a:t>discipline refers to the logical ordering of customers in a queue and </a:t>
            </a:r>
            <a:r>
              <a:rPr lang="en-US" sz="2400" dirty="0" smtClean="0"/>
              <a:t>determines which </a:t>
            </a:r>
            <a:r>
              <a:rPr lang="en-US" sz="2400" dirty="0"/>
              <a:t>customer will be chosen for service when a server becomes free. </a:t>
            </a:r>
            <a:endParaRPr lang="en-U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Common </a:t>
            </a:r>
            <a:r>
              <a:rPr lang="en-US" sz="2400" dirty="0"/>
              <a:t>queue disciplines include </a:t>
            </a:r>
            <a:r>
              <a:rPr lang="en-US" sz="2400" dirty="0" smtClean="0"/>
              <a:t>First-In</a:t>
            </a:r>
            <a:r>
              <a:rPr lang="en-US" sz="2400" dirty="0"/>
              <a:t>, </a:t>
            </a:r>
            <a:r>
              <a:rPr lang="en-US" sz="2400" dirty="0" smtClean="0"/>
              <a:t>First-Out </a:t>
            </a:r>
            <a:r>
              <a:rPr lang="en-US" sz="2400" dirty="0"/>
              <a:t>(FIFO); </a:t>
            </a:r>
            <a:r>
              <a:rPr lang="en-US" sz="2400" dirty="0" smtClean="0"/>
              <a:t>Last-In  First-Out </a:t>
            </a:r>
            <a:r>
              <a:rPr lang="en-US" sz="2400" dirty="0"/>
              <a:t>(LIFO); </a:t>
            </a:r>
            <a:r>
              <a:rPr lang="en-US" sz="2400" dirty="0" smtClean="0"/>
              <a:t>Service In Random Order </a:t>
            </a:r>
            <a:r>
              <a:rPr lang="en-US" sz="2400" dirty="0"/>
              <a:t>(</a:t>
            </a:r>
            <a:r>
              <a:rPr lang="en-US" sz="2400" dirty="0" err="1"/>
              <a:t>SIRO</a:t>
            </a:r>
            <a:r>
              <a:rPr lang="en-US" sz="2400" dirty="0"/>
              <a:t>); </a:t>
            </a:r>
            <a:r>
              <a:rPr lang="en-US" sz="2400" dirty="0" smtClean="0"/>
              <a:t>Shortest Processing Time first </a:t>
            </a:r>
            <a:r>
              <a:rPr lang="en-US" sz="2400" dirty="0"/>
              <a:t>|(</a:t>
            </a:r>
            <a:r>
              <a:rPr lang="en-US" sz="2400" dirty="0" err="1"/>
              <a:t>SPT</a:t>
            </a:r>
            <a:r>
              <a:rPr lang="en-US" sz="2400" dirty="0"/>
              <a:t>) and service according to </a:t>
            </a:r>
            <a:r>
              <a:rPr lang="en-US" sz="2400" dirty="0" smtClean="0"/>
              <a:t>Priority </a:t>
            </a:r>
            <a:r>
              <a:rPr lang="en-US" sz="2400" dirty="0"/>
              <a:t>(PR). </a:t>
            </a:r>
          </a:p>
        </p:txBody>
      </p:sp>
    </p:spTree>
    <p:extLst>
      <p:ext uri="{BB962C8B-B14F-4D97-AF65-F5344CB8AC3E}">
        <p14:creationId xmlns:p14="http://schemas.microsoft.com/office/powerpoint/2010/main" val="303638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12800" y="363858"/>
            <a:ext cx="6934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Single Server Simulation</a:t>
            </a:r>
            <a:endParaRPr lang="en-US" sz="4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6"/>
          <a:stretch/>
        </p:blipFill>
        <p:spPr bwMode="auto">
          <a:xfrm>
            <a:off x="1117601" y="1644651"/>
            <a:ext cx="7010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837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12800" y="363858"/>
            <a:ext cx="6934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Service Completion Event</a:t>
            </a:r>
            <a:endParaRPr lang="en-US" sz="4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0" y="1071744"/>
            <a:ext cx="7239000" cy="4687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895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12800" y="363858"/>
            <a:ext cx="6934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Arrival Event</a:t>
            </a:r>
            <a:endParaRPr lang="en-US" sz="4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1" y="1339850"/>
            <a:ext cx="6934200" cy="397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618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30470" y="363858"/>
            <a:ext cx="6934200" cy="624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24">
              <a:lnSpc>
                <a:spcPct val="95825"/>
              </a:lnSpc>
              <a:spcBef>
                <a:spcPts val="1345"/>
              </a:spcBef>
            </a:pPr>
            <a:r>
              <a:rPr lang="en-US" sz="3600" dirty="0">
                <a:latin typeface="Arial"/>
                <a:cs typeface="Arial"/>
              </a:rPr>
              <a:t>Example 2.1 : Grocery Center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41400" y="2025650"/>
            <a:ext cx="7239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/>
              <a:t>One checkout counter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Arrival </a:t>
            </a:r>
            <a:r>
              <a:rPr lang="en-US" sz="2800" dirty="0"/>
              <a:t>time between customers are 1 to 8 minutes (equal probability)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Service </a:t>
            </a:r>
            <a:r>
              <a:rPr lang="en-US" sz="2800" dirty="0"/>
              <a:t>time vary from 1 to 6 (service time table)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We </a:t>
            </a:r>
            <a:r>
              <a:rPr lang="en-US" sz="2800" dirty="0"/>
              <a:t>are going to </a:t>
            </a:r>
            <a:r>
              <a:rPr lang="en-US" sz="2800" dirty="0" err="1" smtClean="0"/>
              <a:t>analyse</a:t>
            </a:r>
            <a:r>
              <a:rPr lang="en-US" sz="2800" dirty="0" smtClean="0"/>
              <a:t> </a:t>
            </a:r>
            <a:r>
              <a:rPr lang="en-US" sz="2800" dirty="0"/>
              <a:t>for 100 customers.</a:t>
            </a:r>
          </a:p>
        </p:txBody>
      </p:sp>
      <p:sp>
        <p:nvSpPr>
          <p:cNvPr id="5" name="object 33"/>
          <p:cNvSpPr/>
          <p:nvPr/>
        </p:nvSpPr>
        <p:spPr>
          <a:xfrm>
            <a:off x="1117600" y="1492250"/>
            <a:ext cx="6324600" cy="34495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8492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</TotalTime>
  <Words>517</Words>
  <Application>Microsoft Office PowerPoint</Application>
  <PresentationFormat>Custom</PresentationFormat>
  <Paragraphs>58</Paragraphs>
  <Slides>17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Bakare</cp:lastModifiedBy>
  <cp:revision>20</cp:revision>
  <dcterms:modified xsi:type="dcterms:W3CDTF">2016-05-24T09:43:53Z</dcterms:modified>
</cp:coreProperties>
</file>