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6" r:id="rId2"/>
    <p:sldId id="257" r:id="rId3"/>
    <p:sldId id="258" r:id="rId4"/>
    <p:sldId id="259" r:id="rId5"/>
    <p:sldId id="260" r:id="rId6"/>
    <p:sldId id="280" r:id="rId7"/>
    <p:sldId id="281" r:id="rId8"/>
    <p:sldId id="261" r:id="rId9"/>
    <p:sldId id="262" r:id="rId10"/>
    <p:sldId id="263" r:id="rId11"/>
    <p:sldId id="264" r:id="rId12"/>
    <p:sldId id="265" r:id="rId13"/>
    <p:sldId id="266" r:id="rId14"/>
    <p:sldId id="267"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281" autoAdjust="0"/>
  </p:normalViewPr>
  <p:slideViewPr>
    <p:cSldViewPr>
      <p:cViewPr>
        <p:scale>
          <a:sx n="77" d="100"/>
          <a:sy n="77" d="100"/>
        </p:scale>
        <p:origin x="-1164"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5561B-B387-416B-A6B3-B64C4484EE79}" type="datetimeFigureOut">
              <a:rPr lang="en-US" smtClean="0"/>
              <a:t>6/7/2016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AFE18E-1791-43AE-865B-4E52D9DDB71E}" type="slidenum">
              <a:rPr lang="en-US" smtClean="0"/>
              <a:t>‹#›</a:t>
            </a:fld>
            <a:endParaRPr lang="en-US"/>
          </a:p>
        </p:txBody>
      </p:sp>
    </p:spTree>
    <p:extLst>
      <p:ext uri="{BB962C8B-B14F-4D97-AF65-F5344CB8AC3E}">
        <p14:creationId xmlns:p14="http://schemas.microsoft.com/office/powerpoint/2010/main" val="3565040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 bin is a way of sorting data in a histogram</a:t>
            </a:r>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5</a:t>
            </a:fld>
            <a:endParaRPr lang="en-US"/>
          </a:p>
        </p:txBody>
      </p:sp>
    </p:spTree>
    <p:extLst>
      <p:ext uri="{BB962C8B-B14F-4D97-AF65-F5344CB8AC3E}">
        <p14:creationId xmlns:p14="http://schemas.microsoft.com/office/powerpoint/2010/main" val="3405717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6</a:t>
            </a:fld>
            <a:endParaRPr lang="en-US"/>
          </a:p>
        </p:txBody>
      </p:sp>
    </p:spTree>
    <p:extLst>
      <p:ext uri="{BB962C8B-B14F-4D97-AF65-F5344CB8AC3E}">
        <p14:creationId xmlns:p14="http://schemas.microsoft.com/office/powerpoint/2010/main" val="2142969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mechanism</a:t>
            </a:r>
            <a:r>
              <a:rPr lang="en-US" baseline="0" dirty="0" smtClean="0"/>
              <a:t> </a:t>
            </a:r>
            <a:r>
              <a:rPr lang="en-US" dirty="0" smtClean="0"/>
              <a:t>for advancing simulation time and guaranteeing that all events occur in correct chronological</a:t>
            </a:r>
          </a:p>
          <a:p>
            <a:r>
              <a:rPr lang="en-US" dirty="0" smtClean="0"/>
              <a:t>Order is based on the future event list (</a:t>
            </a:r>
            <a:r>
              <a:rPr lang="en-US" dirty="0" err="1" smtClean="0"/>
              <a:t>FEL</a:t>
            </a:r>
            <a:r>
              <a:rPr lang="en-US" dirty="0" smtClean="0"/>
              <a:t>) </a:t>
            </a:r>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8</a:t>
            </a:fld>
            <a:endParaRPr lang="en-US"/>
          </a:p>
        </p:txBody>
      </p:sp>
    </p:spTree>
    <p:extLst>
      <p:ext uri="{BB962C8B-B14F-4D97-AF65-F5344CB8AC3E}">
        <p14:creationId xmlns:p14="http://schemas.microsoft.com/office/powerpoint/2010/main" val="3202825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Assignment: Event scheduling/Time-advance algorithm</a:t>
            </a:r>
          </a:p>
          <a:p>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9</a:t>
            </a:fld>
            <a:endParaRPr lang="en-US"/>
          </a:p>
        </p:txBody>
      </p:sp>
    </p:spTree>
    <p:extLst>
      <p:ext uri="{BB962C8B-B14F-4D97-AF65-F5344CB8AC3E}">
        <p14:creationId xmlns:p14="http://schemas.microsoft.com/office/powerpoint/2010/main" val="2834874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statistics, bootstrapping can refer to any test or metric that relies on random sampling with replacement</a:t>
            </a:r>
          </a:p>
          <a:p>
            <a:r>
              <a:rPr lang="en-US" dirty="0" smtClean="0"/>
              <a:t>The idea: We have just one dataset. When we compute a statistic on the data, we only know that one statistic — we don’t see how variable that statistic is. The bootstrap creates a large number of datasets that we might have seen and computes the statistic on each of these datasets. Thus we get a distribution of the statistic. Key is the strategy to create data that “we might have seen”.</a:t>
            </a:r>
          </a:p>
          <a:p>
            <a:r>
              <a:rPr lang="en-US" sz="1200" kern="1200" dirty="0" smtClean="0">
                <a:solidFill>
                  <a:schemeClr val="tx1"/>
                </a:solidFill>
                <a:latin typeface="+mn-lt"/>
                <a:ea typeface="+mn-ea"/>
                <a:cs typeface="+mn-cs"/>
              </a:rPr>
              <a:t>This </a:t>
            </a:r>
            <a:r>
              <a:rPr lang="en-US" sz="1200" kern="1200" dirty="0" smtClean="0">
                <a:solidFill>
                  <a:schemeClr val="tx1"/>
                </a:solidFill>
                <a:latin typeface="+mn-lt"/>
                <a:ea typeface="+mn-ea"/>
                <a:cs typeface="+mn-cs"/>
              </a:rPr>
              <a:t>method of generating an external arrival stream is called bootstrapping; it provides one example of how future events are generated in step 4 of the event­ </a:t>
            </a:r>
            <a:r>
              <a:rPr lang="en-US" sz="1200" kern="1200" dirty="0" smtClean="0">
                <a:solidFill>
                  <a:schemeClr val="tx1"/>
                </a:solidFill>
                <a:latin typeface="+mn-lt"/>
                <a:ea typeface="+mn-ea"/>
                <a:cs typeface="+mn-cs"/>
              </a:rPr>
              <a:t>scheduling time-advance </a:t>
            </a:r>
            <a:r>
              <a:rPr lang="en-US" sz="1200" kern="1200" dirty="0" smtClean="0">
                <a:solidFill>
                  <a:schemeClr val="tx1"/>
                </a:solidFill>
                <a:latin typeface="+mn-lt"/>
                <a:ea typeface="+mn-ea"/>
                <a:cs typeface="+mn-cs"/>
              </a:rPr>
              <a:t>algorithm. Bootstrapping is illustrated in</a:t>
            </a:r>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10</a:t>
            </a:fld>
            <a:endParaRPr lang="en-US"/>
          </a:p>
        </p:txBody>
      </p:sp>
    </p:spTree>
    <p:extLst>
      <p:ext uri="{BB962C8B-B14F-4D97-AF65-F5344CB8AC3E}">
        <p14:creationId xmlns:p14="http://schemas.microsoft.com/office/powerpoint/2010/main" val="2157426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 precisely, a process is the life cycle of one entity. This life cycle consists of various  events and activities.  Some activities might require  the use of one or more resources whose capacities are limited. These and other constraints cause processes to interact, the simplest example being an entity force to wait in a queue (on a list) because the resource it needs is busy with another entity</a:t>
            </a:r>
            <a:r>
              <a:rPr lang="en-US" dirty="0" smtClean="0"/>
              <a:t>.</a:t>
            </a:r>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12</a:t>
            </a:fld>
            <a:endParaRPr lang="en-US"/>
          </a:p>
        </p:txBody>
      </p:sp>
    </p:spTree>
    <p:extLst>
      <p:ext uri="{BB962C8B-B14F-4D97-AF65-F5344CB8AC3E}">
        <p14:creationId xmlns:p14="http://schemas.microsoft.com/office/powerpoint/2010/main" val="2087913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using a package that supports the process-Interaction  approach, a simulation analyst thinks in terms of  processes. The analyst defines the simulation model in terms of entities or objects and their life cycle as they flow through the system, demanding resources and </a:t>
            </a:r>
            <a:r>
              <a:rPr lang="en-US" dirty="0" err="1" smtClean="0"/>
              <a:t>queueing</a:t>
            </a:r>
            <a:r>
              <a:rPr lang="en-US" dirty="0" smtClean="0"/>
              <a:t> to wait for resources. More precisely, a process is the life cycle of one Entity An example of a "customer process“ is shown in Figure 3.4. In this figure, we see the interaction between two customer processes as customer n + 1 is delayed until the previous customer's "end service event</a:t>
            </a:r>
            <a:r>
              <a:rPr lang="en-US" dirty="0" smtClean="0"/>
              <a:t>'‘ </a:t>
            </a:r>
            <a:r>
              <a:rPr lang="en-US" dirty="0" smtClean="0"/>
              <a:t> occurs. </a:t>
            </a:r>
            <a:endParaRPr lang="en-US" dirty="0"/>
          </a:p>
        </p:txBody>
      </p:sp>
      <p:sp>
        <p:nvSpPr>
          <p:cNvPr id="4" name="Slide Number Placeholder 3"/>
          <p:cNvSpPr>
            <a:spLocks noGrp="1"/>
          </p:cNvSpPr>
          <p:nvPr>
            <p:ph type="sldNum" sz="quarter" idx="10"/>
          </p:nvPr>
        </p:nvSpPr>
        <p:spPr/>
        <p:txBody>
          <a:bodyPr/>
          <a:lstStyle/>
          <a:p>
            <a:fld id="{E7AFE18E-1791-43AE-865B-4E52D9DDB71E}" type="slidenum">
              <a:rPr lang="en-US" smtClean="0"/>
              <a:t>14</a:t>
            </a:fld>
            <a:endParaRPr lang="en-US"/>
          </a:p>
        </p:txBody>
      </p:sp>
    </p:spTree>
    <p:extLst>
      <p:ext uri="{BB962C8B-B14F-4D97-AF65-F5344CB8AC3E}">
        <p14:creationId xmlns:p14="http://schemas.microsoft.com/office/powerpoint/2010/main" val="2769614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586083-DADF-4ED8-9971-69CD74430338}" type="datetime1">
              <a:rPr lang="en-US" smtClean="0"/>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280681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DC79BB-C48E-41CD-B001-1008700BF3FA}" type="datetime1">
              <a:rPr lang="en-US" smtClean="0"/>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115392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924D15-35F6-41EF-91E9-CB991E63607B}" type="datetime1">
              <a:rPr lang="en-US" smtClean="0"/>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162062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E4739D-F71B-404C-8C46-8AACE22C2051}" type="datetime1">
              <a:rPr lang="en-US" smtClean="0"/>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115096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A192BF-04CD-4FC3-B66B-D0ED5E2E8959}" type="datetime1">
              <a:rPr lang="en-US" smtClean="0"/>
              <a:t>6/7/2016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1360800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6870CF-C6FB-4BA4-AE12-8ECABA1DC9E4}" type="datetime1">
              <a:rPr lang="en-US" smtClean="0"/>
              <a:t>6/7/2016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437402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2E17EA-C48D-4248-BCE5-3852786B817E}" type="datetime1">
              <a:rPr lang="en-US" smtClean="0"/>
              <a:t>6/7/2016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4034625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B26EFB-F66E-468E-B0E3-60322CFBF55A}" type="datetime1">
              <a:rPr lang="en-US" smtClean="0"/>
              <a:t>6/7/2016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1574746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E9F291-CF39-48D7-BDA2-23E996760121}" type="datetime1">
              <a:rPr lang="en-US" smtClean="0"/>
              <a:t>6/7/2016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343867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E5CA0E-61F6-4455-944A-59D7EE2F12A9}" type="datetime1">
              <a:rPr lang="en-US" smtClean="0"/>
              <a:t>6/7/2016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3140134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FE17C5-0EF3-4466-B2CC-F4E3947E6B4F}" type="datetime1">
              <a:rPr lang="en-US" smtClean="0"/>
              <a:t>6/7/2016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A4DF9-1675-48BF-8AE3-BAF09B62E079}" type="slidenum">
              <a:rPr lang="en-US" smtClean="0"/>
              <a:t>‹#›</a:t>
            </a:fld>
            <a:endParaRPr lang="en-US"/>
          </a:p>
        </p:txBody>
      </p:sp>
    </p:spTree>
    <p:extLst>
      <p:ext uri="{BB962C8B-B14F-4D97-AF65-F5344CB8AC3E}">
        <p14:creationId xmlns:p14="http://schemas.microsoft.com/office/powerpoint/2010/main" val="3127800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2A1379-36C8-4A38-9C1A-5BEFF048453C}" type="datetime1">
              <a:rPr lang="en-US" smtClean="0"/>
              <a:t>6/7/2016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A4DF9-1675-48BF-8AE3-BAF09B62E079}" type="slidenum">
              <a:rPr lang="en-US" smtClean="0"/>
              <a:t>‹#›</a:t>
            </a:fld>
            <a:endParaRPr lang="en-US"/>
          </a:p>
        </p:txBody>
      </p:sp>
    </p:spTree>
    <p:extLst>
      <p:ext uri="{BB962C8B-B14F-4D97-AF65-F5344CB8AC3E}">
        <p14:creationId xmlns:p14="http://schemas.microsoft.com/office/powerpoint/2010/main" val="806955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Chapter 3</a:t>
            </a:r>
            <a:br>
              <a:rPr lang="en-US" dirty="0" smtClean="0"/>
            </a:br>
            <a:r>
              <a:rPr lang="en-US" dirty="0" smtClean="0"/>
              <a:t>General Principles in</a:t>
            </a:r>
            <a:br>
              <a:rPr lang="en-US" dirty="0" smtClean="0"/>
            </a:br>
            <a:r>
              <a:rPr lang="en-US" dirty="0" smtClean="0"/>
              <a:t>Simulation</a:t>
            </a:r>
            <a:endParaRPr lang="en-US" dirty="0"/>
          </a:p>
        </p:txBody>
      </p:sp>
      <p:sp>
        <p:nvSpPr>
          <p:cNvPr id="3" name="Subtitle 2"/>
          <p:cNvSpPr>
            <a:spLocks noGrp="1"/>
          </p:cNvSpPr>
          <p:nvPr>
            <p:ph type="subTitle" idx="1"/>
          </p:nvPr>
        </p:nvSpPr>
        <p:spPr>
          <a:xfrm>
            <a:off x="1600200" y="4419600"/>
            <a:ext cx="6400800" cy="1752600"/>
          </a:xfrm>
        </p:spPr>
        <p:txBody>
          <a:bodyPr>
            <a:normAutofit/>
          </a:bodyPr>
          <a:lstStyle/>
          <a:p>
            <a:r>
              <a:rPr lang="en-US" sz="2400" dirty="0" smtClean="0"/>
              <a:t>Adapted </a:t>
            </a:r>
            <a:r>
              <a:rPr lang="en-US" sz="2400" dirty="0" smtClean="0"/>
              <a:t>from</a:t>
            </a:r>
          </a:p>
          <a:p>
            <a:r>
              <a:rPr lang="en-US" sz="2400" dirty="0" smtClean="0"/>
              <a:t>Banks, Carson, Nelson &amp; </a:t>
            </a:r>
            <a:r>
              <a:rPr lang="en-US" sz="2400" dirty="0" err="1" smtClean="0"/>
              <a:t>Nicol</a:t>
            </a:r>
            <a:endParaRPr lang="en-US" sz="2400" dirty="0" smtClean="0"/>
          </a:p>
          <a:p>
            <a:r>
              <a:rPr lang="en-US" sz="2400" dirty="0" smtClean="0"/>
              <a:t>Discrete-Event System Simulation</a:t>
            </a:r>
            <a:endParaRPr lang="en-US" sz="2400" dirty="0"/>
          </a:p>
        </p:txBody>
      </p:sp>
    </p:spTree>
    <p:extLst>
      <p:ext uri="{BB962C8B-B14F-4D97-AF65-F5344CB8AC3E}">
        <p14:creationId xmlns:p14="http://schemas.microsoft.com/office/powerpoint/2010/main" val="3049349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Generation Arrival Stream by Bootstrapping</a:t>
            </a:r>
            <a:endParaRPr lang="en-US" sz="3200"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447800"/>
            <a:ext cx="7924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10</a:t>
            </a:fld>
            <a:endParaRPr lang="en-US"/>
          </a:p>
        </p:txBody>
      </p:sp>
    </p:spTree>
    <p:extLst>
      <p:ext uri="{BB962C8B-B14F-4D97-AF65-F5344CB8AC3E}">
        <p14:creationId xmlns:p14="http://schemas.microsoft.com/office/powerpoint/2010/main" val="13144678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stop time of Simulation</a:t>
            </a:r>
            <a:br>
              <a:rPr lang="en-US" sz="3200" dirty="0" smtClean="0"/>
            </a:br>
            <a:endParaRPr lang="en-US" sz="3200" dirty="0"/>
          </a:p>
        </p:txBody>
      </p:sp>
      <p:sp>
        <p:nvSpPr>
          <p:cNvPr id="4" name="Content Placeholder 3"/>
          <p:cNvSpPr>
            <a:spLocks noGrp="1"/>
          </p:cNvSpPr>
          <p:nvPr>
            <p:ph idx="1"/>
          </p:nvPr>
        </p:nvSpPr>
        <p:spPr/>
        <p:txBody>
          <a:bodyPr>
            <a:normAutofit/>
          </a:bodyPr>
          <a:lstStyle/>
          <a:p>
            <a:r>
              <a:rPr lang="en-US" sz="2600" dirty="0" smtClean="0"/>
              <a:t> At time 0 the simulation stop time is specified, TE</a:t>
            </a:r>
          </a:p>
          <a:p>
            <a:r>
              <a:rPr lang="en-US" sz="2600" dirty="0" smtClean="0"/>
              <a:t> Run length TE is determined by the simulation itself.</a:t>
            </a:r>
          </a:p>
          <a:p>
            <a:r>
              <a:rPr lang="en-US" sz="2600" dirty="0" smtClean="0"/>
              <a:t> The time of occurrence of some specified events E</a:t>
            </a:r>
          </a:p>
          <a:p>
            <a:endParaRPr lang="en-US" sz="2600" dirty="0"/>
          </a:p>
        </p:txBody>
      </p:sp>
      <p:sp>
        <p:nvSpPr>
          <p:cNvPr id="5" name="Slide Number Placeholder 4"/>
          <p:cNvSpPr>
            <a:spLocks noGrp="1"/>
          </p:cNvSpPr>
          <p:nvPr>
            <p:ph type="sldNum" sz="quarter" idx="12"/>
          </p:nvPr>
        </p:nvSpPr>
        <p:spPr/>
        <p:txBody>
          <a:bodyPr/>
          <a:lstStyle/>
          <a:p>
            <a:fld id="{D68A4DF9-1675-48BF-8AE3-BAF09B62E079}" type="slidenum">
              <a:rPr lang="en-US" smtClean="0"/>
              <a:t>11</a:t>
            </a:fld>
            <a:endParaRPr lang="en-US" dirty="0"/>
          </a:p>
        </p:txBody>
      </p:sp>
    </p:spTree>
    <p:extLst>
      <p:ext uri="{BB962C8B-B14F-4D97-AF65-F5344CB8AC3E}">
        <p14:creationId xmlns:p14="http://schemas.microsoft.com/office/powerpoint/2010/main" val="2382174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World views of Model for simulation (Three Types)</a:t>
            </a:r>
            <a:br>
              <a:rPr lang="en-US" sz="2800" dirty="0" smtClean="0"/>
            </a:br>
            <a:r>
              <a:rPr lang="en-US" sz="2800" dirty="0" smtClean="0"/>
              <a:t>Polling And Interrupt</a:t>
            </a:r>
            <a:endParaRPr lang="en-US" sz="2800" dirty="0"/>
          </a:p>
        </p:txBody>
      </p:sp>
      <p:sp>
        <p:nvSpPr>
          <p:cNvPr id="3" name="Content Placeholder 2"/>
          <p:cNvSpPr>
            <a:spLocks noGrp="1"/>
          </p:cNvSpPr>
          <p:nvPr>
            <p:ph idx="1"/>
          </p:nvPr>
        </p:nvSpPr>
        <p:spPr/>
        <p:txBody>
          <a:bodyPr>
            <a:normAutofit fontScale="62500" lnSpcReduction="20000"/>
          </a:bodyPr>
          <a:lstStyle/>
          <a:p>
            <a:r>
              <a:rPr lang="en-US" dirty="0" smtClean="0"/>
              <a:t> Event-scheduling world view</a:t>
            </a:r>
          </a:p>
          <a:p>
            <a:pPr lvl="1"/>
            <a:r>
              <a:rPr lang="en-US" dirty="0" smtClean="0"/>
              <a:t> We concentrate on events and their effects on system</a:t>
            </a:r>
          </a:p>
          <a:p>
            <a:r>
              <a:rPr lang="en-US" dirty="0" smtClean="0"/>
              <a:t> Process-interaction world view (like processes in OS)</a:t>
            </a:r>
          </a:p>
          <a:p>
            <a:pPr lvl="1"/>
            <a:r>
              <a:rPr lang="en-US" dirty="0" smtClean="0"/>
              <a:t>We define the model in terms of entities or objects and their life cycle of an entity</a:t>
            </a:r>
          </a:p>
          <a:p>
            <a:pPr lvl="1"/>
            <a:r>
              <a:rPr lang="en-US" dirty="0" smtClean="0"/>
              <a:t> It has intuitive appeal and allow to describe the process flow in terms of high</a:t>
            </a:r>
          </a:p>
          <a:p>
            <a:pPr marL="457200" lvl="1" indent="0">
              <a:buNone/>
            </a:pPr>
            <a:r>
              <a:rPr lang="en-US" dirty="0"/>
              <a:t> </a:t>
            </a:r>
            <a:r>
              <a:rPr lang="en-US" dirty="0" smtClean="0"/>
              <a:t>      level block or network constructs</a:t>
            </a:r>
          </a:p>
          <a:p>
            <a:pPr lvl="1"/>
            <a:r>
              <a:rPr lang="en-US" dirty="0" smtClean="0"/>
              <a:t> Event scheduling is hidden</a:t>
            </a:r>
          </a:p>
          <a:p>
            <a:pPr lvl="1"/>
            <a:r>
              <a:rPr lang="en-US" dirty="0" smtClean="0">
                <a:solidFill>
                  <a:srgbClr val="FF0000"/>
                </a:solidFill>
              </a:rPr>
              <a:t> Both use a variable time advance (clock is advanced to next imminent event)</a:t>
            </a:r>
          </a:p>
          <a:p>
            <a:r>
              <a:rPr lang="en-US" dirty="0" smtClean="0"/>
              <a:t> Activity scanning world view</a:t>
            </a:r>
          </a:p>
          <a:p>
            <a:pPr lvl="1"/>
            <a:r>
              <a:rPr lang="en-US" dirty="0" smtClean="0">
                <a:solidFill>
                  <a:srgbClr val="FF0000"/>
                </a:solidFill>
              </a:rPr>
              <a:t>Use fixed time increment and rule based approach to decide which activity can begin</a:t>
            </a:r>
          </a:p>
          <a:p>
            <a:pPr lvl="1"/>
            <a:r>
              <a:rPr lang="en-US" dirty="0" smtClean="0"/>
              <a:t> At each clock advance the conditions for each activity are checked and if they</a:t>
            </a:r>
          </a:p>
          <a:p>
            <a:pPr marL="457200" lvl="1" indent="0">
              <a:buNone/>
            </a:pPr>
            <a:r>
              <a:rPr lang="en-US" dirty="0" smtClean="0"/>
              <a:t>       are true then corresponding activity begins</a:t>
            </a:r>
          </a:p>
          <a:p>
            <a:pPr lvl="1"/>
            <a:r>
              <a:rPr lang="en-US" dirty="0" smtClean="0"/>
              <a:t> It is suitable for small system</a:t>
            </a:r>
          </a:p>
          <a:p>
            <a:pPr lvl="1"/>
            <a:r>
              <a:rPr lang="en-US" dirty="0" smtClean="0"/>
              <a:t> It is very fast</a:t>
            </a:r>
            <a:endParaRPr lang="en-US" dirty="0"/>
          </a:p>
        </p:txBody>
      </p:sp>
      <p:sp>
        <p:nvSpPr>
          <p:cNvPr id="4" name="Slide Number Placeholder 3"/>
          <p:cNvSpPr>
            <a:spLocks noGrp="1"/>
          </p:cNvSpPr>
          <p:nvPr>
            <p:ph type="sldNum" sz="quarter" idx="12"/>
          </p:nvPr>
        </p:nvSpPr>
        <p:spPr/>
        <p:txBody>
          <a:bodyPr/>
          <a:lstStyle/>
          <a:p>
            <a:fld id="{D68A4DF9-1675-48BF-8AE3-BAF09B62E079}" type="slidenum">
              <a:rPr lang="en-US" smtClean="0"/>
              <a:t>12</a:t>
            </a:fld>
            <a:endParaRPr lang="en-US" dirty="0"/>
          </a:p>
        </p:txBody>
      </p:sp>
    </p:spTree>
    <p:extLst>
      <p:ext uri="{BB962C8B-B14F-4D97-AF65-F5344CB8AC3E}">
        <p14:creationId xmlns:p14="http://schemas.microsoft.com/office/powerpoint/2010/main" val="4135518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Activity scanning example (Gate simulation)</a:t>
            </a:r>
            <a:endParaRPr lang="en-US" sz="3200"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200" y="1600200"/>
            <a:ext cx="57912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13</a:t>
            </a:fld>
            <a:endParaRPr lang="en-US" dirty="0"/>
          </a:p>
        </p:txBody>
      </p:sp>
    </p:spTree>
    <p:extLst>
      <p:ext uri="{BB962C8B-B14F-4D97-AF65-F5344CB8AC3E}">
        <p14:creationId xmlns:p14="http://schemas.microsoft.com/office/powerpoint/2010/main" val="599209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Two customer processes interaction in single</a:t>
            </a:r>
            <a:br>
              <a:rPr lang="en-US" sz="2800" dirty="0" smtClean="0"/>
            </a:br>
            <a:r>
              <a:rPr lang="en-US" sz="2800" dirty="0" smtClean="0"/>
              <a:t>server queue</a:t>
            </a:r>
            <a:endParaRPr lang="en-US" sz="2800" dirty="0"/>
          </a:p>
        </p:txBody>
      </p:sp>
      <p:pic>
        <p:nvPicPr>
          <p:cNvPr id="614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828800"/>
            <a:ext cx="7086599"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D68A4DF9-1675-48BF-8AE3-BAF09B62E079}" type="slidenum">
              <a:rPr lang="en-US" smtClean="0"/>
              <a:t>14</a:t>
            </a:fld>
            <a:endParaRPr lang="en-US" dirty="0"/>
          </a:p>
        </p:txBody>
      </p:sp>
    </p:spTree>
    <p:extLst>
      <p:ext uri="{BB962C8B-B14F-4D97-AF65-F5344CB8AC3E}">
        <p14:creationId xmlns:p14="http://schemas.microsoft.com/office/powerpoint/2010/main" val="1924832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Event Scheduling example (Grocery Center)</a:t>
            </a:r>
            <a:endParaRPr lang="en-US" sz="3200"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524001"/>
            <a:ext cx="8610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15</a:t>
            </a:fld>
            <a:endParaRPr lang="en-US" dirty="0"/>
          </a:p>
        </p:txBody>
      </p:sp>
    </p:spTree>
    <p:extLst>
      <p:ext uri="{BB962C8B-B14F-4D97-AF65-F5344CB8AC3E}">
        <p14:creationId xmlns:p14="http://schemas.microsoft.com/office/powerpoint/2010/main" val="3950381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Execution of the arrival event</a:t>
            </a:r>
            <a:endParaRPr lang="en-US" sz="3600" dirty="0"/>
          </a:p>
        </p:txBody>
      </p:sp>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21448718">
            <a:off x="1752600" y="1192306"/>
            <a:ext cx="4807657"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16</a:t>
            </a:fld>
            <a:endParaRPr lang="en-US" dirty="0"/>
          </a:p>
        </p:txBody>
      </p:sp>
    </p:spTree>
    <p:extLst>
      <p:ext uri="{BB962C8B-B14F-4D97-AF65-F5344CB8AC3E}">
        <p14:creationId xmlns:p14="http://schemas.microsoft.com/office/powerpoint/2010/main" val="1024820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Execution of the departure event</a:t>
            </a:r>
            <a:br>
              <a:rPr lang="en-US" sz="3200" dirty="0" smtClean="0"/>
            </a:br>
            <a:endParaRPr lang="en-US" sz="3200" dirty="0"/>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1066800"/>
            <a:ext cx="6553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17</a:t>
            </a:fld>
            <a:endParaRPr lang="en-US" dirty="0"/>
          </a:p>
        </p:txBody>
      </p:sp>
    </p:spTree>
    <p:extLst>
      <p:ext uri="{BB962C8B-B14F-4D97-AF65-F5344CB8AC3E}">
        <p14:creationId xmlns:p14="http://schemas.microsoft.com/office/powerpoint/2010/main" val="821589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Simulation Table</a:t>
            </a:r>
            <a:br>
              <a:rPr lang="en-US" sz="3200" dirty="0" smtClean="0"/>
            </a:br>
            <a:endParaRPr lang="en-US" sz="3200" dirty="0"/>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990600"/>
            <a:ext cx="6934199"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18</a:t>
            </a:fld>
            <a:endParaRPr lang="en-US" dirty="0"/>
          </a:p>
        </p:txBody>
      </p:sp>
    </p:spTree>
    <p:extLst>
      <p:ext uri="{BB962C8B-B14F-4D97-AF65-F5344CB8AC3E}">
        <p14:creationId xmlns:p14="http://schemas.microsoft.com/office/powerpoint/2010/main" val="83644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Computing Mean Response Time (cont.)</a:t>
            </a:r>
            <a:br>
              <a:rPr lang="en-US" sz="3200" dirty="0" smtClean="0"/>
            </a:br>
            <a:endParaRPr lang="en-US" sz="3200" dirty="0"/>
          </a:p>
        </p:txBody>
      </p:sp>
      <p:sp>
        <p:nvSpPr>
          <p:cNvPr id="3" name="Content Placeholder 2"/>
          <p:cNvSpPr>
            <a:spLocks noGrp="1"/>
          </p:cNvSpPr>
          <p:nvPr>
            <p:ph idx="1"/>
          </p:nvPr>
        </p:nvSpPr>
        <p:spPr>
          <a:xfrm>
            <a:off x="457200" y="1600200"/>
            <a:ext cx="8382000" cy="4525963"/>
          </a:xfrm>
        </p:spPr>
        <p:txBody>
          <a:bodyPr>
            <a:normAutofit fontScale="70000" lnSpcReduction="20000"/>
          </a:bodyPr>
          <a:lstStyle/>
          <a:p>
            <a:r>
              <a:rPr lang="en-US" dirty="0" smtClean="0"/>
              <a:t> Entities</a:t>
            </a:r>
          </a:p>
          <a:p>
            <a:pPr lvl="1"/>
            <a:r>
              <a:rPr lang="en-US" dirty="0" smtClean="0"/>
              <a:t> (</a:t>
            </a:r>
            <a:r>
              <a:rPr lang="en-US" dirty="0" err="1" smtClean="0"/>
              <a:t>Ci,t</a:t>
            </a:r>
            <a:r>
              <a:rPr lang="en-US" dirty="0" smtClean="0"/>
              <a:t>), representing customer </a:t>
            </a:r>
            <a:r>
              <a:rPr lang="en-US" dirty="0" err="1" smtClean="0"/>
              <a:t>Ci</a:t>
            </a:r>
            <a:r>
              <a:rPr lang="en-US" dirty="0" smtClean="0"/>
              <a:t> who arrive at time t</a:t>
            </a:r>
          </a:p>
          <a:p>
            <a:pPr lvl="1"/>
            <a:r>
              <a:rPr lang="en-US" dirty="0" smtClean="0"/>
              <a:t> Event notices</a:t>
            </a:r>
          </a:p>
          <a:p>
            <a:pPr lvl="1"/>
            <a:r>
              <a:rPr lang="en-US" dirty="0" smtClean="0"/>
              <a:t> (</a:t>
            </a:r>
            <a:r>
              <a:rPr lang="en-US" dirty="0" err="1" smtClean="0"/>
              <a:t>A,t,Ci</a:t>
            </a:r>
            <a:r>
              <a:rPr lang="en-US" dirty="0" smtClean="0"/>
              <a:t>), the arrival of customer </a:t>
            </a:r>
            <a:r>
              <a:rPr lang="en-US" dirty="0" err="1" smtClean="0"/>
              <a:t>Ci</a:t>
            </a:r>
            <a:r>
              <a:rPr lang="en-US" dirty="0" smtClean="0"/>
              <a:t> at future time t</a:t>
            </a:r>
          </a:p>
          <a:p>
            <a:pPr lvl="1"/>
            <a:r>
              <a:rPr lang="en-US" dirty="0" smtClean="0"/>
              <a:t> (</a:t>
            </a:r>
            <a:r>
              <a:rPr lang="en-US" dirty="0" err="1" smtClean="0"/>
              <a:t>D,t,Cj</a:t>
            </a:r>
            <a:r>
              <a:rPr lang="en-US" dirty="0" smtClean="0"/>
              <a:t>), the departure of customer </a:t>
            </a:r>
            <a:r>
              <a:rPr lang="en-US" dirty="0" err="1" smtClean="0"/>
              <a:t>Cj</a:t>
            </a:r>
            <a:r>
              <a:rPr lang="en-US" dirty="0" smtClean="0"/>
              <a:t> at future time t</a:t>
            </a:r>
          </a:p>
          <a:p>
            <a:r>
              <a:rPr lang="en-US" dirty="0" smtClean="0"/>
              <a:t> Set</a:t>
            </a:r>
          </a:p>
          <a:p>
            <a:pPr lvl="1"/>
            <a:r>
              <a:rPr lang="en-US" dirty="0" smtClean="0"/>
              <a:t> “CHECKOUT LINE” the set of all customers currently at the</a:t>
            </a:r>
          </a:p>
          <a:p>
            <a:pPr lvl="1"/>
            <a:r>
              <a:rPr lang="en-US" dirty="0" smtClean="0"/>
              <a:t>checkout counter, ordered by time of arrival</a:t>
            </a:r>
          </a:p>
          <a:p>
            <a:r>
              <a:rPr lang="en-US" dirty="0" smtClean="0"/>
              <a:t> Response time</a:t>
            </a:r>
          </a:p>
          <a:p>
            <a:pPr lvl="1"/>
            <a:r>
              <a:rPr lang="en-US" dirty="0" smtClean="0"/>
              <a:t> CLOCK TIME-attribute “time of arrival”</a:t>
            </a:r>
          </a:p>
          <a:p>
            <a:r>
              <a:rPr lang="en-US" dirty="0" smtClean="0"/>
              <a:t> S:sum of customer response time</a:t>
            </a:r>
          </a:p>
          <a:p>
            <a:r>
              <a:rPr lang="en-US" dirty="0" smtClean="0"/>
              <a:t> N</a:t>
            </a:r>
            <a:r>
              <a:rPr lang="en-US" baseline="-25000" dirty="0" smtClean="0"/>
              <a:t>D : </a:t>
            </a:r>
            <a:r>
              <a:rPr lang="en-US" dirty="0" smtClean="0"/>
              <a:t>: all number of customers that currently are departure</a:t>
            </a:r>
          </a:p>
          <a:p>
            <a:r>
              <a:rPr lang="en-US" dirty="0" smtClean="0"/>
              <a:t> F:Total number of customers that spend more than 5 minutes in system</a:t>
            </a:r>
          </a:p>
          <a:p>
            <a:endParaRPr lang="en-US" dirty="0"/>
          </a:p>
        </p:txBody>
      </p:sp>
      <p:sp>
        <p:nvSpPr>
          <p:cNvPr id="4" name="Slide Number Placeholder 3"/>
          <p:cNvSpPr>
            <a:spLocks noGrp="1"/>
          </p:cNvSpPr>
          <p:nvPr>
            <p:ph type="sldNum" sz="quarter" idx="12"/>
          </p:nvPr>
        </p:nvSpPr>
        <p:spPr/>
        <p:txBody>
          <a:bodyPr/>
          <a:lstStyle/>
          <a:p>
            <a:fld id="{D68A4DF9-1675-48BF-8AE3-BAF09B62E079}" type="slidenum">
              <a:rPr lang="en-US" smtClean="0"/>
              <a:t>19</a:t>
            </a:fld>
            <a:endParaRPr lang="en-US"/>
          </a:p>
        </p:txBody>
      </p:sp>
    </p:spTree>
    <p:extLst>
      <p:ext uri="{BB962C8B-B14F-4D97-AF65-F5344CB8AC3E}">
        <p14:creationId xmlns:p14="http://schemas.microsoft.com/office/powerpoint/2010/main" val="1234148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Concepts In Discrete-Event Simulation</a:t>
            </a:r>
            <a:br>
              <a:rPr lang="en-US" sz="3200" dirty="0" smtClean="0"/>
            </a:br>
            <a:endParaRPr lang="en-US" sz="3200" dirty="0"/>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r>
              <a:rPr lang="en-US" dirty="0" smtClean="0"/>
              <a:t> System</a:t>
            </a:r>
          </a:p>
          <a:p>
            <a:pPr lvl="1"/>
            <a:r>
              <a:rPr lang="en-US" dirty="0" smtClean="0"/>
              <a:t> A collection of entities (people and machines..) that interact together</a:t>
            </a:r>
          </a:p>
          <a:p>
            <a:pPr lvl="1"/>
            <a:r>
              <a:rPr lang="en-US" dirty="0" smtClean="0"/>
              <a:t>over time for one or more goals</a:t>
            </a:r>
          </a:p>
          <a:p>
            <a:r>
              <a:rPr lang="en-US" dirty="0" smtClean="0"/>
              <a:t> Model</a:t>
            </a:r>
          </a:p>
          <a:p>
            <a:pPr lvl="1"/>
            <a:r>
              <a:rPr lang="en-US" dirty="0" smtClean="0"/>
              <a:t> An abstract representation of a system, usually containing structural,</a:t>
            </a:r>
          </a:p>
          <a:p>
            <a:pPr lvl="1"/>
            <a:r>
              <a:rPr lang="en-US" dirty="0" smtClean="0"/>
              <a:t>logical or mathematical relationship that describe a system in term of</a:t>
            </a:r>
          </a:p>
          <a:p>
            <a:pPr lvl="1"/>
            <a:r>
              <a:rPr lang="en-US" dirty="0" smtClean="0"/>
              <a:t>state, entities and their attributes , sets, processes,…</a:t>
            </a:r>
          </a:p>
          <a:p>
            <a:r>
              <a:rPr lang="en-US" dirty="0" smtClean="0"/>
              <a:t> System state</a:t>
            </a:r>
          </a:p>
          <a:p>
            <a:pPr lvl="1"/>
            <a:r>
              <a:rPr lang="en-US" dirty="0" smtClean="0"/>
              <a:t> A collection of variables in any time that describe the system</a:t>
            </a:r>
          </a:p>
          <a:p>
            <a:r>
              <a:rPr lang="en-US" dirty="0" smtClean="0"/>
              <a:t> Entity</a:t>
            </a:r>
          </a:p>
          <a:p>
            <a:pPr lvl="1"/>
            <a:r>
              <a:rPr lang="en-US" dirty="0" smtClean="0"/>
              <a:t> Any object or component in system that require explicit representation</a:t>
            </a:r>
          </a:p>
          <a:p>
            <a:pPr lvl="1"/>
            <a:r>
              <a:rPr lang="en-US" dirty="0" smtClean="0"/>
              <a:t>(server, customer,...)</a:t>
            </a:r>
          </a:p>
          <a:p>
            <a:r>
              <a:rPr lang="en-US" dirty="0" smtClean="0"/>
              <a:t> Attributes</a:t>
            </a:r>
          </a:p>
          <a:p>
            <a:pPr lvl="1"/>
            <a:r>
              <a:rPr lang="en-US" dirty="0" smtClean="0"/>
              <a:t> The properties of a given customer</a:t>
            </a:r>
          </a:p>
          <a:p>
            <a:r>
              <a:rPr lang="en-US" dirty="0" smtClean="0"/>
              <a:t> List</a:t>
            </a:r>
          </a:p>
          <a:p>
            <a:pPr lvl="1"/>
            <a:r>
              <a:rPr lang="en-US" dirty="0" smtClean="0"/>
              <a:t> A collection of associated entities , ordered in some logical fashion</a:t>
            </a:r>
          </a:p>
          <a:p>
            <a:pPr lvl="1"/>
            <a:r>
              <a:rPr lang="en-US" dirty="0" smtClean="0"/>
              <a:t>(FIFO, priority,…)</a:t>
            </a:r>
            <a:endParaRPr lang="en-US" dirty="0"/>
          </a:p>
        </p:txBody>
      </p:sp>
      <p:sp>
        <p:nvSpPr>
          <p:cNvPr id="4" name="Slide Number Placeholder 3"/>
          <p:cNvSpPr>
            <a:spLocks noGrp="1"/>
          </p:cNvSpPr>
          <p:nvPr>
            <p:ph type="sldNum" sz="quarter" idx="12"/>
          </p:nvPr>
        </p:nvSpPr>
        <p:spPr/>
        <p:txBody>
          <a:bodyPr/>
          <a:lstStyle/>
          <a:p>
            <a:fld id="{D68A4DF9-1675-48BF-8AE3-BAF09B62E079}" type="slidenum">
              <a:rPr lang="en-US" smtClean="0"/>
              <a:t>2</a:t>
            </a:fld>
            <a:endParaRPr lang="en-US"/>
          </a:p>
        </p:txBody>
      </p:sp>
    </p:spTree>
    <p:extLst>
      <p:ext uri="{BB962C8B-B14F-4D97-AF65-F5344CB8AC3E}">
        <p14:creationId xmlns:p14="http://schemas.microsoft.com/office/powerpoint/2010/main" val="24514223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Simulation Table</a:t>
            </a:r>
            <a:br>
              <a:rPr lang="en-US" sz="3200" dirty="0" smtClean="0"/>
            </a:br>
            <a:endParaRPr lang="en-US" sz="3200" dirty="0"/>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219200"/>
            <a:ext cx="73152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20</a:t>
            </a:fld>
            <a:endParaRPr lang="en-US"/>
          </a:p>
        </p:txBody>
      </p:sp>
    </p:spTree>
    <p:extLst>
      <p:ext uri="{BB962C8B-B14F-4D97-AF65-F5344CB8AC3E}">
        <p14:creationId xmlns:p14="http://schemas.microsoft.com/office/powerpoint/2010/main" val="16330776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List Processing</a:t>
            </a:r>
            <a:br>
              <a:rPr lang="en-US" sz="3200" dirty="0" smtClean="0"/>
            </a:br>
            <a:endParaRPr lang="en-US" sz="3200" dirty="0"/>
          </a:p>
        </p:txBody>
      </p:sp>
      <p:sp>
        <p:nvSpPr>
          <p:cNvPr id="3" name="Content Placeholder 2"/>
          <p:cNvSpPr>
            <a:spLocks noGrp="1"/>
          </p:cNvSpPr>
          <p:nvPr>
            <p:ph idx="1"/>
          </p:nvPr>
        </p:nvSpPr>
        <p:spPr>
          <a:xfrm>
            <a:off x="457200" y="1600200"/>
            <a:ext cx="8458200" cy="4525963"/>
          </a:xfrm>
        </p:spPr>
        <p:txBody>
          <a:bodyPr>
            <a:normAutofit/>
          </a:bodyPr>
          <a:lstStyle/>
          <a:p>
            <a:r>
              <a:rPr lang="en-US" sz="2500" dirty="0" smtClean="0"/>
              <a:t>List processing is base of event management in event and process orientation systems.</a:t>
            </a:r>
          </a:p>
          <a:p>
            <a:r>
              <a:rPr lang="en-US" sz="2500" dirty="0" smtClean="0"/>
              <a:t>Lists are ranked, so they have a top or head (the first item on the list); </a:t>
            </a:r>
          </a:p>
          <a:p>
            <a:r>
              <a:rPr lang="en-US" sz="2500" dirty="0" smtClean="0"/>
              <a:t>some way to traverse the list (to find the second, third, etc. items on the list); and a bottom or tail (the last item on the list). </a:t>
            </a:r>
          </a:p>
          <a:p>
            <a:r>
              <a:rPr lang="en-US" sz="2500" dirty="0" smtClean="0"/>
              <a:t>A head pointer is a variable that points to or indicates the record at the top of the list</a:t>
            </a:r>
            <a:endParaRPr lang="en-US" sz="2500" dirty="0"/>
          </a:p>
        </p:txBody>
      </p:sp>
      <p:sp>
        <p:nvSpPr>
          <p:cNvPr id="4" name="Slide Number Placeholder 3"/>
          <p:cNvSpPr>
            <a:spLocks noGrp="1"/>
          </p:cNvSpPr>
          <p:nvPr>
            <p:ph type="sldNum" sz="quarter" idx="12"/>
          </p:nvPr>
        </p:nvSpPr>
        <p:spPr/>
        <p:txBody>
          <a:bodyPr/>
          <a:lstStyle/>
          <a:p>
            <a:fld id="{D68A4DF9-1675-48BF-8AE3-BAF09B62E079}" type="slidenum">
              <a:rPr lang="en-US" smtClean="0"/>
              <a:t>21</a:t>
            </a:fld>
            <a:endParaRPr lang="en-US"/>
          </a:p>
        </p:txBody>
      </p:sp>
    </p:spTree>
    <p:extLst>
      <p:ext uri="{BB962C8B-B14F-4D97-AF65-F5344CB8AC3E}">
        <p14:creationId xmlns:p14="http://schemas.microsoft.com/office/powerpoint/2010/main" val="2516576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458200" cy="4525963"/>
          </a:xfrm>
        </p:spPr>
        <p:txBody>
          <a:bodyPr>
            <a:normAutofit/>
          </a:bodyPr>
          <a:lstStyle/>
          <a:p>
            <a:r>
              <a:rPr lang="en-US" dirty="0" smtClean="0"/>
              <a:t> The main operations on a list are the following: </a:t>
            </a:r>
          </a:p>
          <a:p>
            <a:pPr marL="857250" lvl="2" indent="0">
              <a:buNone/>
            </a:pPr>
            <a:r>
              <a:rPr lang="en-US" dirty="0" smtClean="0"/>
              <a:t>1. removing a record from the top of the list; </a:t>
            </a:r>
          </a:p>
          <a:p>
            <a:pPr marL="857250" lvl="2" indent="0">
              <a:buNone/>
            </a:pPr>
            <a:r>
              <a:rPr lang="en-US" dirty="0" smtClean="0"/>
              <a:t>2. removing a record from any location on the list; </a:t>
            </a:r>
          </a:p>
          <a:p>
            <a:pPr marL="857250" lvl="2" indent="0">
              <a:buNone/>
            </a:pPr>
            <a:r>
              <a:rPr lang="en-US" dirty="0" smtClean="0"/>
              <a:t>3. adding an entity record to the top or bottom of the list;</a:t>
            </a:r>
          </a:p>
          <a:p>
            <a:pPr marL="857250" lvl="2" indent="0">
              <a:buNone/>
            </a:pPr>
            <a:r>
              <a:rPr lang="en-US" dirty="0" smtClean="0"/>
              <a:t>4. adding a record at an arbitrary position in the list, one 		    specified by the ranking rule. </a:t>
            </a:r>
            <a:endParaRPr lang="en-US" dirty="0"/>
          </a:p>
        </p:txBody>
      </p:sp>
      <p:sp>
        <p:nvSpPr>
          <p:cNvPr id="4" name="Slide Number Placeholder 3"/>
          <p:cNvSpPr>
            <a:spLocks noGrp="1"/>
          </p:cNvSpPr>
          <p:nvPr>
            <p:ph type="sldNum" sz="quarter" idx="12"/>
          </p:nvPr>
        </p:nvSpPr>
        <p:spPr/>
        <p:txBody>
          <a:bodyPr/>
          <a:lstStyle/>
          <a:p>
            <a:fld id="{D68A4DF9-1675-48BF-8AE3-BAF09B62E079}" type="slidenum">
              <a:rPr lang="en-US" smtClean="0"/>
              <a:t>22</a:t>
            </a:fld>
            <a:endParaRPr lang="en-US" dirty="0"/>
          </a:p>
        </p:txBody>
      </p:sp>
    </p:spTree>
    <p:extLst>
      <p:ext uri="{BB962C8B-B14F-4D97-AF65-F5344CB8AC3E}">
        <p14:creationId xmlns:p14="http://schemas.microsoft.com/office/powerpoint/2010/main" val="8354646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800" y="1524000"/>
            <a:ext cx="7696199"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23</a:t>
            </a:fld>
            <a:endParaRPr lang="en-US"/>
          </a:p>
        </p:txBody>
      </p:sp>
    </p:spTree>
    <p:extLst>
      <p:ext uri="{BB962C8B-B14F-4D97-AF65-F5344CB8AC3E}">
        <p14:creationId xmlns:p14="http://schemas.microsoft.com/office/powerpoint/2010/main" val="32629375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Structure of a simulation system </a:t>
            </a:r>
            <a:endParaRPr lang="en-US" sz="3600"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447800"/>
            <a:ext cx="7391399" cy="4724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24</a:t>
            </a:fld>
            <a:endParaRPr lang="en-US"/>
          </a:p>
        </p:txBody>
      </p:sp>
    </p:spTree>
    <p:extLst>
      <p:ext uri="{BB962C8B-B14F-4D97-AF65-F5344CB8AC3E}">
        <p14:creationId xmlns:p14="http://schemas.microsoft.com/office/powerpoint/2010/main" val="2735324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Event Scheduling Example</a:t>
            </a:r>
            <a:br>
              <a:rPr lang="en-US" dirty="0" smtClean="0"/>
            </a:br>
            <a:endParaRPr lang="en-US" dirty="0"/>
          </a:p>
        </p:txBody>
      </p:sp>
      <p:pic>
        <p:nvPicPr>
          <p:cNvPr id="143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143001"/>
            <a:ext cx="7162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25</a:t>
            </a:fld>
            <a:endParaRPr lang="en-US"/>
          </a:p>
        </p:txBody>
      </p:sp>
    </p:spTree>
    <p:extLst>
      <p:ext uri="{BB962C8B-B14F-4D97-AF65-F5344CB8AC3E}">
        <p14:creationId xmlns:p14="http://schemas.microsoft.com/office/powerpoint/2010/main" val="4248728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Concepts In Discrete-Event Simulation (cont.)</a:t>
            </a:r>
            <a:endParaRPr lang="en-US" sz="3200" dirty="0"/>
          </a:p>
        </p:txBody>
      </p:sp>
      <p:sp>
        <p:nvSpPr>
          <p:cNvPr id="3" name="Content Placeholder 2"/>
          <p:cNvSpPr>
            <a:spLocks noGrp="1"/>
          </p:cNvSpPr>
          <p:nvPr>
            <p:ph idx="1"/>
          </p:nvPr>
        </p:nvSpPr>
        <p:spPr/>
        <p:txBody>
          <a:bodyPr>
            <a:normAutofit fontScale="62500" lnSpcReduction="20000"/>
          </a:bodyPr>
          <a:lstStyle/>
          <a:p>
            <a:r>
              <a:rPr lang="en-US" dirty="0" smtClean="0"/>
              <a:t> Event</a:t>
            </a:r>
          </a:p>
          <a:p>
            <a:pPr lvl="1"/>
            <a:r>
              <a:rPr lang="en-US" dirty="0" smtClean="0"/>
              <a:t> An instantaneous occurrence that changes the state of a system</a:t>
            </a:r>
          </a:p>
          <a:p>
            <a:r>
              <a:rPr lang="en-US" dirty="0" smtClean="0"/>
              <a:t> Event Notice</a:t>
            </a:r>
          </a:p>
          <a:p>
            <a:pPr lvl="1"/>
            <a:r>
              <a:rPr lang="en-US" dirty="0" smtClean="0"/>
              <a:t> A record of a event to occur at the current or future time (type and time)</a:t>
            </a:r>
          </a:p>
          <a:p>
            <a:r>
              <a:rPr lang="en-US" dirty="0" smtClean="0"/>
              <a:t> Event List</a:t>
            </a:r>
          </a:p>
          <a:p>
            <a:pPr lvl="1"/>
            <a:r>
              <a:rPr lang="en-US" dirty="0" smtClean="0"/>
              <a:t> FEL (Future Event List)</a:t>
            </a:r>
          </a:p>
          <a:p>
            <a:r>
              <a:rPr lang="en-US" dirty="0" smtClean="0"/>
              <a:t> Activity (unconditional wait)</a:t>
            </a:r>
          </a:p>
          <a:p>
            <a:pPr lvl="1"/>
            <a:r>
              <a:rPr lang="en-US" dirty="0" smtClean="0"/>
              <a:t> A duration time of specified length (service time or </a:t>
            </a:r>
            <a:r>
              <a:rPr lang="en-US" dirty="0" err="1" smtClean="0"/>
              <a:t>interarrival</a:t>
            </a:r>
            <a:r>
              <a:rPr lang="en-US" dirty="0" smtClean="0"/>
              <a:t> time,… )</a:t>
            </a:r>
          </a:p>
          <a:p>
            <a:pPr lvl="1"/>
            <a:r>
              <a:rPr lang="en-US" dirty="0" smtClean="0"/>
              <a:t> Deterministic, Statistical and functional</a:t>
            </a:r>
          </a:p>
          <a:p>
            <a:r>
              <a:rPr lang="en-US" dirty="0" smtClean="0"/>
              <a:t> Delay (conditional wait)</a:t>
            </a:r>
          </a:p>
          <a:p>
            <a:pPr lvl="1"/>
            <a:r>
              <a:rPr lang="en-US" dirty="0" smtClean="0"/>
              <a:t> A duration of time of unspecified indefinite length, which is not known</a:t>
            </a:r>
          </a:p>
          <a:p>
            <a:pPr lvl="1"/>
            <a:r>
              <a:rPr lang="en-US" dirty="0" smtClean="0"/>
              <a:t>until it ends (customer delay in waiting line)</a:t>
            </a:r>
          </a:p>
          <a:p>
            <a:r>
              <a:rPr lang="en-US" dirty="0" smtClean="0"/>
              <a:t> Clock</a:t>
            </a:r>
          </a:p>
          <a:p>
            <a:pPr lvl="1"/>
            <a:r>
              <a:rPr lang="en-US" dirty="0" smtClean="0"/>
              <a:t> A variable representing simulated time</a:t>
            </a:r>
            <a:endParaRPr lang="en-US" dirty="0"/>
          </a:p>
        </p:txBody>
      </p:sp>
      <p:sp>
        <p:nvSpPr>
          <p:cNvPr id="4" name="Slide Number Placeholder 3"/>
          <p:cNvSpPr>
            <a:spLocks noGrp="1"/>
          </p:cNvSpPr>
          <p:nvPr>
            <p:ph type="sldNum" sz="quarter" idx="12"/>
          </p:nvPr>
        </p:nvSpPr>
        <p:spPr/>
        <p:txBody>
          <a:bodyPr/>
          <a:lstStyle/>
          <a:p>
            <a:fld id="{D68A4DF9-1675-48BF-8AE3-BAF09B62E079}" type="slidenum">
              <a:rPr lang="en-US" smtClean="0"/>
              <a:t>3</a:t>
            </a:fld>
            <a:endParaRPr lang="en-US"/>
          </a:p>
        </p:txBody>
      </p:sp>
    </p:spTree>
    <p:extLst>
      <p:ext uri="{BB962C8B-B14F-4D97-AF65-F5344CB8AC3E}">
        <p14:creationId xmlns:p14="http://schemas.microsoft.com/office/powerpoint/2010/main" val="81411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Able-Baker Call center</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smtClean="0"/>
              <a:t> System state</a:t>
            </a:r>
          </a:p>
          <a:p>
            <a:pPr lvl="1"/>
            <a:r>
              <a:rPr lang="en-US" dirty="0" smtClean="0"/>
              <a:t> LQ(t): the number of callers waiting to serve</a:t>
            </a:r>
          </a:p>
          <a:p>
            <a:pPr lvl="1"/>
            <a:r>
              <a:rPr lang="en-US" dirty="0" smtClean="0"/>
              <a:t> LA(t):0 or 1 indicate Able is idle or busy</a:t>
            </a:r>
          </a:p>
          <a:p>
            <a:pPr lvl="1"/>
            <a:r>
              <a:rPr lang="en-US" dirty="0" smtClean="0"/>
              <a:t> LB(t):0 or 1 indicate Baker is idle or busy</a:t>
            </a:r>
          </a:p>
          <a:p>
            <a:r>
              <a:rPr lang="en-US" dirty="0" smtClean="0"/>
              <a:t> Entities</a:t>
            </a:r>
          </a:p>
          <a:p>
            <a:pPr lvl="1"/>
            <a:r>
              <a:rPr lang="en-US" dirty="0" smtClean="0"/>
              <a:t> Caller</a:t>
            </a:r>
          </a:p>
          <a:p>
            <a:r>
              <a:rPr lang="en-US" dirty="0" smtClean="0"/>
              <a:t> Events</a:t>
            </a:r>
          </a:p>
          <a:p>
            <a:pPr lvl="1"/>
            <a:r>
              <a:rPr lang="en-US" dirty="0" smtClean="0"/>
              <a:t> Arrival event, service completion by Able or Baker</a:t>
            </a:r>
          </a:p>
          <a:p>
            <a:r>
              <a:rPr lang="en-US" dirty="0" smtClean="0"/>
              <a:t> Activities</a:t>
            </a:r>
          </a:p>
          <a:p>
            <a:pPr lvl="1"/>
            <a:r>
              <a:rPr lang="en-US" dirty="0" smtClean="0"/>
              <a:t> Service time by Able/Baker and Inter-arrival time</a:t>
            </a:r>
          </a:p>
          <a:p>
            <a:r>
              <a:rPr lang="en-US" dirty="0" smtClean="0"/>
              <a:t> Delay</a:t>
            </a:r>
          </a:p>
          <a:p>
            <a:pPr lvl="1"/>
            <a:r>
              <a:rPr lang="en-US" dirty="0" smtClean="0"/>
              <a:t> A caller wait in queue until Able or Baker becomes free</a:t>
            </a:r>
            <a:endParaRPr lang="en-US" dirty="0"/>
          </a:p>
        </p:txBody>
      </p:sp>
      <p:sp>
        <p:nvSpPr>
          <p:cNvPr id="4" name="Slide Number Placeholder 3"/>
          <p:cNvSpPr>
            <a:spLocks noGrp="1"/>
          </p:cNvSpPr>
          <p:nvPr>
            <p:ph type="sldNum" sz="quarter" idx="12"/>
          </p:nvPr>
        </p:nvSpPr>
        <p:spPr/>
        <p:txBody>
          <a:bodyPr/>
          <a:lstStyle/>
          <a:p>
            <a:fld id="{D68A4DF9-1675-48BF-8AE3-BAF09B62E079}" type="slidenum">
              <a:rPr lang="en-US" smtClean="0"/>
              <a:t>4</a:t>
            </a:fld>
            <a:endParaRPr lang="en-US"/>
          </a:p>
        </p:txBody>
      </p:sp>
    </p:spTree>
    <p:extLst>
      <p:ext uri="{BB962C8B-B14F-4D97-AF65-F5344CB8AC3E}">
        <p14:creationId xmlns:p14="http://schemas.microsoft.com/office/powerpoint/2010/main" val="2637733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Event scheduling</a:t>
            </a:r>
            <a:br>
              <a:rPr lang="en-US" sz="3200" dirty="0" smtClean="0"/>
            </a:br>
            <a:endParaRPr lang="en-US" sz="3200" dirty="0"/>
          </a:p>
        </p:txBody>
      </p:sp>
      <p:sp>
        <p:nvSpPr>
          <p:cNvPr id="3" name="Content Placeholder 2"/>
          <p:cNvSpPr>
            <a:spLocks noGrp="1"/>
          </p:cNvSpPr>
          <p:nvPr>
            <p:ph idx="1"/>
          </p:nvPr>
        </p:nvSpPr>
        <p:spPr/>
        <p:txBody>
          <a:bodyPr>
            <a:normAutofit/>
          </a:bodyPr>
          <a:lstStyle/>
          <a:p>
            <a:r>
              <a:rPr lang="en-US" sz="2400" dirty="0" smtClean="0"/>
              <a:t> How does each event affect system state, attributes?</a:t>
            </a:r>
          </a:p>
          <a:p>
            <a:r>
              <a:rPr lang="en-US" sz="2400" dirty="0" smtClean="0"/>
              <a:t> How activities are defined (deterministic, probabilistic,…)?</a:t>
            </a:r>
          </a:p>
          <a:p>
            <a:r>
              <a:rPr lang="en-US" sz="2400" dirty="0" smtClean="0"/>
              <a:t> Which events trigger the beginning of each delay?</a:t>
            </a:r>
          </a:p>
          <a:p>
            <a:r>
              <a:rPr lang="en-US" sz="2400" dirty="0" smtClean="0"/>
              <a:t> What is system state at time 0?</a:t>
            </a:r>
            <a:endParaRPr lang="en-US" sz="2400" dirty="0"/>
          </a:p>
        </p:txBody>
      </p:sp>
      <p:sp>
        <p:nvSpPr>
          <p:cNvPr id="4" name="Slide Number Placeholder 3"/>
          <p:cNvSpPr>
            <a:spLocks noGrp="1"/>
          </p:cNvSpPr>
          <p:nvPr>
            <p:ph type="sldNum" sz="quarter" idx="12"/>
          </p:nvPr>
        </p:nvSpPr>
        <p:spPr/>
        <p:txBody>
          <a:bodyPr/>
          <a:lstStyle/>
          <a:p>
            <a:fld id="{D68A4DF9-1675-48BF-8AE3-BAF09B62E079}" type="slidenum">
              <a:rPr lang="en-US" smtClean="0"/>
              <a:t>5</a:t>
            </a:fld>
            <a:endParaRPr lang="en-US"/>
          </a:p>
        </p:txBody>
      </p:sp>
    </p:spTree>
    <p:extLst>
      <p:ext uri="{BB962C8B-B14F-4D97-AF65-F5344CB8AC3E}">
        <p14:creationId xmlns:p14="http://schemas.microsoft.com/office/powerpoint/2010/main" val="2132069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Event</a:t>
            </a:r>
            <a:endParaRPr lang="en-US" dirty="0"/>
          </a:p>
        </p:txBody>
      </p:sp>
      <p:sp>
        <p:nvSpPr>
          <p:cNvPr id="3" name="Content Placeholder 2"/>
          <p:cNvSpPr>
            <a:spLocks noGrp="1"/>
          </p:cNvSpPr>
          <p:nvPr>
            <p:ph idx="1"/>
          </p:nvPr>
        </p:nvSpPr>
        <p:spPr/>
        <p:txBody>
          <a:bodyPr>
            <a:noAutofit/>
          </a:bodyPr>
          <a:lstStyle/>
          <a:p>
            <a:pPr algn="just"/>
            <a:r>
              <a:rPr lang="en-US" sz="2500" dirty="0" smtClean="0"/>
              <a:t>The behavior of the environment of a distributed embedded system is often modeled using common abstractions for event arrival patterns. </a:t>
            </a:r>
          </a:p>
          <a:p>
            <a:pPr algn="just"/>
            <a:r>
              <a:rPr lang="en-US" sz="2500" dirty="0" smtClean="0"/>
              <a:t>These abstractions include periodic or sporadic event arrivals with potential jitters or bursts.</a:t>
            </a:r>
          </a:p>
          <a:p>
            <a:pPr marL="0" indent="0" algn="just">
              <a:buNone/>
            </a:pPr>
            <a:r>
              <a:rPr lang="en-US" sz="2500" b="1" dirty="0" smtClean="0"/>
              <a:t>Periodic event stream with period P:</a:t>
            </a:r>
          </a:p>
          <a:p>
            <a:pPr algn="just"/>
            <a:r>
              <a:rPr lang="en-US" sz="2500" dirty="0" smtClean="0"/>
              <a:t>The events arrive at intervals of exactly P time units.</a:t>
            </a:r>
          </a:p>
          <a:p>
            <a:pPr marL="0" indent="0" algn="just">
              <a:buNone/>
            </a:pPr>
            <a:r>
              <a:rPr lang="en-US" sz="2500" b="1" dirty="0" smtClean="0"/>
              <a:t>Periodic event stream model with jitter:</a:t>
            </a:r>
          </a:p>
          <a:p>
            <a:pPr algn="just"/>
            <a:r>
              <a:rPr lang="en-US" sz="2500" dirty="0" smtClean="0"/>
              <a:t>The events arrive at an average time interval of P time units, but may have a local deviation around the ideal periodic arrival. The deviation is bounded by an interval of length J≤ P. </a:t>
            </a:r>
            <a:endParaRPr lang="en-US" sz="2500" dirty="0"/>
          </a:p>
        </p:txBody>
      </p:sp>
      <p:sp>
        <p:nvSpPr>
          <p:cNvPr id="4" name="Slide Number Placeholder 3"/>
          <p:cNvSpPr>
            <a:spLocks noGrp="1"/>
          </p:cNvSpPr>
          <p:nvPr>
            <p:ph type="sldNum" sz="quarter" idx="12"/>
          </p:nvPr>
        </p:nvSpPr>
        <p:spPr/>
        <p:txBody>
          <a:bodyPr/>
          <a:lstStyle/>
          <a:p>
            <a:fld id="{D68A4DF9-1675-48BF-8AE3-BAF09B62E079}" type="slidenum">
              <a:rPr lang="en-US" smtClean="0"/>
              <a:t>6</a:t>
            </a:fld>
            <a:endParaRPr lang="en-US"/>
          </a:p>
        </p:txBody>
      </p:sp>
    </p:spTree>
    <p:extLst>
      <p:ext uri="{BB962C8B-B14F-4D97-AF65-F5344CB8AC3E}">
        <p14:creationId xmlns:p14="http://schemas.microsoft.com/office/powerpoint/2010/main" val="4242333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endParaRPr lang="en-US"/>
          </a:p>
        </p:txBody>
      </p:sp>
      <p:sp>
        <p:nvSpPr>
          <p:cNvPr id="3" name="Content Placeholder 2"/>
          <p:cNvSpPr>
            <a:spLocks noGrp="1"/>
          </p:cNvSpPr>
          <p:nvPr>
            <p:ph idx="1"/>
          </p:nvPr>
        </p:nvSpPr>
        <p:spPr>
          <a:xfrm>
            <a:off x="457200" y="838200"/>
            <a:ext cx="8229600" cy="4525963"/>
          </a:xfrm>
        </p:spPr>
        <p:txBody>
          <a:bodyPr>
            <a:normAutofit/>
          </a:bodyPr>
          <a:lstStyle/>
          <a:p>
            <a:pPr marL="0" indent="0">
              <a:buNone/>
            </a:pPr>
            <a:r>
              <a:rPr lang="en-US" sz="2500" b="1" dirty="0" smtClean="0"/>
              <a:t>Periodic event stream with burst</a:t>
            </a:r>
          </a:p>
          <a:p>
            <a:r>
              <a:rPr lang="en-US" sz="2500" dirty="0" smtClean="0"/>
              <a:t>Events may arrive in bursts, if the deviation from the ideal periodic arrival time is larger than the period.</a:t>
            </a:r>
          </a:p>
          <a:p>
            <a:endParaRPr lang="en-US" sz="20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38375"/>
            <a:ext cx="5734050"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095750"/>
            <a:ext cx="5734050"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7</a:t>
            </a:fld>
            <a:endParaRPr lang="en-US"/>
          </a:p>
        </p:txBody>
      </p:sp>
    </p:spTree>
    <p:extLst>
      <p:ext uri="{BB962C8B-B14F-4D97-AF65-F5344CB8AC3E}">
        <p14:creationId xmlns:p14="http://schemas.microsoft.com/office/powerpoint/2010/main" val="924260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scheduling (cont.)</a:t>
            </a:r>
            <a:endParaRPr lang="en-US" dirty="0"/>
          </a:p>
        </p:txBody>
      </p:sp>
      <p:sp>
        <p:nvSpPr>
          <p:cNvPr id="3" name="Content Placeholder 2"/>
          <p:cNvSpPr>
            <a:spLocks noGrp="1"/>
          </p:cNvSpPr>
          <p:nvPr>
            <p:ph idx="1"/>
          </p:nvPr>
        </p:nvSpPr>
        <p:spPr/>
        <p:txBody>
          <a:bodyPr>
            <a:normAutofit lnSpcReduction="10000"/>
          </a:bodyPr>
          <a:lstStyle/>
          <a:p>
            <a:endParaRPr lang="en-US" dirty="0" smtClean="0"/>
          </a:p>
          <a:p>
            <a:endParaRPr lang="en-US" dirty="0"/>
          </a:p>
          <a:p>
            <a:endParaRPr lang="en-US" dirty="0" smtClean="0"/>
          </a:p>
          <a:p>
            <a:endParaRPr lang="en-US" dirty="0"/>
          </a:p>
          <a:p>
            <a:endParaRPr lang="en-US" dirty="0" smtClean="0"/>
          </a:p>
          <a:p>
            <a:endParaRPr lang="en-US" dirty="0"/>
          </a:p>
          <a:p>
            <a:r>
              <a:rPr lang="en-US" dirty="0" smtClean="0"/>
              <a:t>T1&lt;t2&lt;…T&lt;n</a:t>
            </a:r>
          </a:p>
          <a:p>
            <a:r>
              <a:rPr lang="en-US" dirty="0" smtClean="0"/>
              <a:t>FEL is ordered by event time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447800"/>
            <a:ext cx="7696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8</a:t>
            </a:fld>
            <a:endParaRPr lang="en-US"/>
          </a:p>
        </p:txBody>
      </p:sp>
    </p:spTree>
    <p:extLst>
      <p:ext uri="{BB962C8B-B14F-4D97-AF65-F5344CB8AC3E}">
        <p14:creationId xmlns:p14="http://schemas.microsoft.com/office/powerpoint/2010/main" val="1605313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Event scheduling/Time-advance algorithm</a:t>
            </a:r>
            <a:br>
              <a:rPr lang="en-US" sz="3200" dirty="0" smtClean="0"/>
            </a:br>
            <a:endParaRPr lang="en-US" sz="3200"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371600"/>
            <a:ext cx="7162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D68A4DF9-1675-48BF-8AE3-BAF09B62E079}" type="slidenum">
              <a:rPr lang="en-US" smtClean="0"/>
              <a:t>9</a:t>
            </a:fld>
            <a:endParaRPr lang="en-US"/>
          </a:p>
        </p:txBody>
      </p:sp>
    </p:spTree>
    <p:extLst>
      <p:ext uri="{BB962C8B-B14F-4D97-AF65-F5344CB8AC3E}">
        <p14:creationId xmlns:p14="http://schemas.microsoft.com/office/powerpoint/2010/main" val="37306057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TotalTime>
  <Words>1410</Words>
  <Application>Microsoft Office PowerPoint</Application>
  <PresentationFormat>On-screen Show (4:3)</PresentationFormat>
  <Paragraphs>167</Paragraphs>
  <Slides>25</Slides>
  <Notes>7</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Chapter 3 General Principles in Simulation</vt:lpstr>
      <vt:lpstr>Concepts In Discrete-Event Simulation </vt:lpstr>
      <vt:lpstr>Concepts In Discrete-Event Simulation (cont.)</vt:lpstr>
      <vt:lpstr>Able-Baker Call center</vt:lpstr>
      <vt:lpstr>Event scheduling </vt:lpstr>
      <vt:lpstr>Types of Event</vt:lpstr>
      <vt:lpstr>PowerPoint Presentation</vt:lpstr>
      <vt:lpstr>Event scheduling (cont.)</vt:lpstr>
      <vt:lpstr>Event scheduling/Time-advance algorithm </vt:lpstr>
      <vt:lpstr>Generation Arrival Stream by Bootstrapping</vt:lpstr>
      <vt:lpstr>The stop time of Simulation </vt:lpstr>
      <vt:lpstr>World views of Model for simulation (Three Types) Polling And Interrupt</vt:lpstr>
      <vt:lpstr>Activity scanning example (Gate simulation)</vt:lpstr>
      <vt:lpstr>Two customer processes interaction in single server queue</vt:lpstr>
      <vt:lpstr>Event Scheduling example (Grocery Center)</vt:lpstr>
      <vt:lpstr>Execution of the arrival event</vt:lpstr>
      <vt:lpstr>Execution of the departure event </vt:lpstr>
      <vt:lpstr>Simulation Table </vt:lpstr>
      <vt:lpstr>Computing Mean Response Time (cont.) </vt:lpstr>
      <vt:lpstr>Simulation Table </vt:lpstr>
      <vt:lpstr>List Processing </vt:lpstr>
      <vt:lpstr>PowerPoint Presentation</vt:lpstr>
      <vt:lpstr>PowerPoint Presentation</vt:lpstr>
      <vt:lpstr>Structure of a simulation system </vt:lpstr>
      <vt:lpstr>Event Scheduling Example </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General Principles in Simulation</dc:title>
  <dc:creator>Bakare</dc:creator>
  <cp:lastModifiedBy>Bakare</cp:lastModifiedBy>
  <cp:revision>40</cp:revision>
  <dcterms:created xsi:type="dcterms:W3CDTF">2016-03-17T10:38:20Z</dcterms:created>
  <dcterms:modified xsi:type="dcterms:W3CDTF">2016-06-07T12:22:48Z</dcterms:modified>
</cp:coreProperties>
</file>