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47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12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18"/>
          <p:cNvSpPr/>
          <p:nvPr/>
        </p:nvSpPr>
        <p:spPr>
          <a:xfrm>
            <a:off x="457200" y="457200"/>
            <a:ext cx="35052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173224" y="2148077"/>
            <a:ext cx="7427976" cy="2533650"/>
          </a:xfrm>
          <a:custGeom>
            <a:avLst/>
            <a:gdLst/>
            <a:ahLst/>
            <a:cxnLst/>
            <a:rect l="l" t="t" r="r" b="b"/>
            <a:pathLst>
              <a:path w="7427976" h="2533650">
                <a:moveTo>
                  <a:pt x="7427976" y="0"/>
                </a:moveTo>
                <a:lnTo>
                  <a:pt x="0" y="0"/>
                </a:lnTo>
                <a:lnTo>
                  <a:pt x="0" y="2533650"/>
                </a:lnTo>
                <a:lnTo>
                  <a:pt x="7427976" y="2533650"/>
                </a:lnTo>
                <a:lnTo>
                  <a:pt x="7427976" y="0"/>
                </a:lnTo>
                <a:close/>
              </a:path>
            </a:pathLst>
          </a:custGeom>
          <a:solidFill>
            <a:srgbClr val="00007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030224" y="4040124"/>
            <a:ext cx="576072" cy="641603"/>
          </a:xfrm>
          <a:custGeom>
            <a:avLst/>
            <a:gdLst/>
            <a:ahLst/>
            <a:cxnLst/>
            <a:rect l="l" t="t" r="r" b="b"/>
            <a:pathLst>
              <a:path w="576072" h="641603">
                <a:moveTo>
                  <a:pt x="576072" y="0"/>
                </a:moveTo>
                <a:lnTo>
                  <a:pt x="0" y="0"/>
                </a:lnTo>
                <a:lnTo>
                  <a:pt x="0" y="641603"/>
                </a:lnTo>
                <a:lnTo>
                  <a:pt x="576072" y="641603"/>
                </a:lnTo>
                <a:lnTo>
                  <a:pt x="576072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173224" y="2148078"/>
            <a:ext cx="574548" cy="643127"/>
          </a:xfrm>
          <a:custGeom>
            <a:avLst/>
            <a:gdLst/>
            <a:ahLst/>
            <a:cxnLst/>
            <a:rect l="l" t="t" r="r" b="b"/>
            <a:pathLst>
              <a:path w="574548" h="643127">
                <a:moveTo>
                  <a:pt x="574548" y="0"/>
                </a:moveTo>
                <a:lnTo>
                  <a:pt x="0" y="0"/>
                </a:lnTo>
                <a:lnTo>
                  <a:pt x="0" y="643127"/>
                </a:lnTo>
                <a:lnTo>
                  <a:pt x="574548" y="643127"/>
                </a:lnTo>
                <a:lnTo>
                  <a:pt x="574548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738628" y="1524000"/>
            <a:ext cx="585977" cy="634746"/>
          </a:xfrm>
          <a:custGeom>
            <a:avLst/>
            <a:gdLst/>
            <a:ahLst/>
            <a:cxnLst/>
            <a:rect l="l" t="t" r="r" b="b"/>
            <a:pathLst>
              <a:path w="585977" h="634746">
                <a:moveTo>
                  <a:pt x="585977" y="0"/>
                </a:moveTo>
                <a:lnTo>
                  <a:pt x="0" y="0"/>
                </a:lnTo>
                <a:lnTo>
                  <a:pt x="0" y="634745"/>
                </a:lnTo>
                <a:lnTo>
                  <a:pt x="585977" y="634745"/>
                </a:lnTo>
                <a:lnTo>
                  <a:pt x="585977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598676" y="4040124"/>
            <a:ext cx="584454" cy="641603"/>
          </a:xfrm>
          <a:custGeom>
            <a:avLst/>
            <a:gdLst/>
            <a:ahLst/>
            <a:cxnLst/>
            <a:rect l="l" t="t" r="r" b="b"/>
            <a:pathLst>
              <a:path w="584454" h="641603">
                <a:moveTo>
                  <a:pt x="584454" y="0"/>
                </a:moveTo>
                <a:lnTo>
                  <a:pt x="0" y="0"/>
                </a:lnTo>
                <a:lnTo>
                  <a:pt x="0" y="641603"/>
                </a:lnTo>
                <a:lnTo>
                  <a:pt x="584454" y="641603"/>
                </a:lnTo>
                <a:lnTo>
                  <a:pt x="584454" y="0"/>
                </a:lnTo>
                <a:close/>
              </a:path>
            </a:pathLst>
          </a:custGeom>
          <a:solidFill>
            <a:srgbClr val="00007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738628" y="2148078"/>
            <a:ext cx="585977" cy="643128"/>
          </a:xfrm>
          <a:custGeom>
            <a:avLst/>
            <a:gdLst/>
            <a:ahLst/>
            <a:cxnLst/>
            <a:rect l="l" t="t" r="r" b="b"/>
            <a:pathLst>
              <a:path w="585977" h="643128">
                <a:moveTo>
                  <a:pt x="585977" y="0"/>
                </a:moveTo>
                <a:lnTo>
                  <a:pt x="0" y="0"/>
                </a:lnTo>
                <a:lnTo>
                  <a:pt x="0" y="643127"/>
                </a:lnTo>
                <a:lnTo>
                  <a:pt x="585977" y="643127"/>
                </a:lnTo>
                <a:lnTo>
                  <a:pt x="585977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598676" y="2781300"/>
            <a:ext cx="584454" cy="633222"/>
          </a:xfrm>
          <a:custGeom>
            <a:avLst/>
            <a:gdLst/>
            <a:ahLst/>
            <a:cxnLst/>
            <a:rect l="l" t="t" r="r" b="b"/>
            <a:pathLst>
              <a:path w="584454" h="633222">
                <a:moveTo>
                  <a:pt x="584454" y="0"/>
                </a:moveTo>
                <a:lnTo>
                  <a:pt x="0" y="0"/>
                </a:lnTo>
                <a:lnTo>
                  <a:pt x="0" y="633222"/>
                </a:lnTo>
                <a:lnTo>
                  <a:pt x="584454" y="633222"/>
                </a:lnTo>
                <a:lnTo>
                  <a:pt x="584454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57200" y="2781300"/>
            <a:ext cx="582930" cy="633222"/>
          </a:xfrm>
          <a:custGeom>
            <a:avLst/>
            <a:gdLst/>
            <a:ahLst/>
            <a:cxnLst/>
            <a:rect l="l" t="t" r="r" b="b"/>
            <a:pathLst>
              <a:path w="582930" h="633222">
                <a:moveTo>
                  <a:pt x="582930" y="0"/>
                </a:moveTo>
                <a:lnTo>
                  <a:pt x="0" y="0"/>
                </a:lnTo>
                <a:lnTo>
                  <a:pt x="0" y="633222"/>
                </a:lnTo>
                <a:lnTo>
                  <a:pt x="582930" y="633222"/>
                </a:lnTo>
                <a:lnTo>
                  <a:pt x="582930" y="0"/>
                </a:lnTo>
                <a:close/>
              </a:path>
            </a:pathLst>
          </a:custGeom>
          <a:solidFill>
            <a:srgbClr val="00007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173224" y="2781300"/>
            <a:ext cx="574548" cy="633222"/>
          </a:xfrm>
          <a:custGeom>
            <a:avLst/>
            <a:gdLst/>
            <a:ahLst/>
            <a:cxnLst/>
            <a:rect l="l" t="t" r="r" b="b"/>
            <a:pathLst>
              <a:path w="574548" h="633222">
                <a:moveTo>
                  <a:pt x="574548" y="0"/>
                </a:moveTo>
                <a:lnTo>
                  <a:pt x="0" y="0"/>
                </a:lnTo>
                <a:lnTo>
                  <a:pt x="0" y="633222"/>
                </a:lnTo>
                <a:lnTo>
                  <a:pt x="574548" y="633222"/>
                </a:lnTo>
                <a:lnTo>
                  <a:pt x="574548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030224" y="3405378"/>
            <a:ext cx="576072" cy="644651"/>
          </a:xfrm>
          <a:custGeom>
            <a:avLst/>
            <a:gdLst/>
            <a:ahLst/>
            <a:cxnLst/>
            <a:rect l="l" t="t" r="r" b="b"/>
            <a:pathLst>
              <a:path w="576072" h="644651">
                <a:moveTo>
                  <a:pt x="576072" y="0"/>
                </a:moveTo>
                <a:lnTo>
                  <a:pt x="0" y="0"/>
                </a:lnTo>
                <a:lnTo>
                  <a:pt x="0" y="644651"/>
                </a:lnTo>
                <a:lnTo>
                  <a:pt x="576072" y="644651"/>
                </a:lnTo>
                <a:lnTo>
                  <a:pt x="576072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598676" y="3405378"/>
            <a:ext cx="584454" cy="644651"/>
          </a:xfrm>
          <a:custGeom>
            <a:avLst/>
            <a:gdLst/>
            <a:ahLst/>
            <a:cxnLst/>
            <a:rect l="l" t="t" r="r" b="b"/>
            <a:pathLst>
              <a:path w="584454" h="644651">
                <a:moveTo>
                  <a:pt x="584454" y="0"/>
                </a:moveTo>
                <a:lnTo>
                  <a:pt x="0" y="0"/>
                </a:lnTo>
                <a:lnTo>
                  <a:pt x="0" y="644651"/>
                </a:lnTo>
                <a:lnTo>
                  <a:pt x="584454" y="644651"/>
                </a:lnTo>
                <a:lnTo>
                  <a:pt x="584454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3508502" y="2628248"/>
            <a:ext cx="5454671" cy="10312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spc="0" dirty="0" smtClean="0">
                <a:solidFill>
                  <a:srgbClr val="FEFFFE"/>
                </a:solidFill>
                <a:latin typeface="Arial"/>
                <a:cs typeface="Arial"/>
              </a:rPr>
              <a:t>Chapter 1 </a:t>
            </a:r>
            <a:r>
              <a:rPr sz="3600" b="1" spc="0" dirty="0" smtClean="0">
                <a:solidFill>
                  <a:srgbClr val="FEFFFE"/>
                </a:solidFill>
                <a:latin typeface="Arial"/>
                <a:cs typeface="Arial"/>
              </a:rPr>
              <a:t>Introduction to</a:t>
            </a:r>
            <a:endParaRPr sz="3600" dirty="0">
              <a:latin typeface="Arial"/>
              <a:cs typeface="Arial"/>
            </a:endParaRPr>
          </a:p>
          <a:p>
            <a:pPr marL="12700" marR="68579">
              <a:lnSpc>
                <a:spcPct val="95825"/>
              </a:lnSpc>
            </a:pPr>
            <a:r>
              <a:rPr sz="3600" b="1" spc="0" dirty="0" smtClean="0">
                <a:solidFill>
                  <a:srgbClr val="FEFFFE"/>
                </a:solidFill>
                <a:latin typeface="Arial"/>
                <a:cs typeface="Arial"/>
              </a:rPr>
              <a:t>Simulation</a:t>
            </a:r>
            <a:endParaRPr sz="3600" dirty="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962667" y="4815776"/>
            <a:ext cx="5459626" cy="8940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7798" marR="2237">
              <a:lnSpc>
                <a:spcPts val="2965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Banks, Carson, Nelson &amp; Nicol</a:t>
            </a:r>
            <a:endParaRPr sz="2800" dirty="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669"/>
              </a:spcBef>
            </a:pPr>
            <a:r>
              <a:rPr sz="2800" i="1" spc="0" dirty="0" smtClean="0">
                <a:latin typeface="Arial"/>
                <a:cs typeface="Arial"/>
              </a:rPr>
              <a:t>Discrete-Event System Simulation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173224" y="1524000"/>
            <a:ext cx="569976" cy="62407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2743200" y="1524000"/>
            <a:ext cx="581405" cy="62407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1598676" y="2148078"/>
            <a:ext cx="574547" cy="6381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2173224" y="2148078"/>
            <a:ext cx="569976" cy="6381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2743200" y="2148078"/>
            <a:ext cx="581405" cy="6381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324605" y="2148078"/>
            <a:ext cx="6276594" cy="64312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457200" y="2781300"/>
            <a:ext cx="577977" cy="6286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1035177" y="2781300"/>
            <a:ext cx="567308" cy="6286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457200" y="2781300"/>
            <a:ext cx="1145285" cy="6286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1602486" y="2786253"/>
            <a:ext cx="570738" cy="6236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2173224" y="2786253"/>
            <a:ext cx="569976" cy="6236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2743200" y="2786253"/>
            <a:ext cx="581405" cy="6282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1035177" y="4045077"/>
            <a:ext cx="567308" cy="63665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1602486" y="4045077"/>
            <a:ext cx="570738" cy="63665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object 36"/>
          <p:cNvSpPr/>
          <p:nvPr/>
        </p:nvSpPr>
        <p:spPr>
          <a:xfrm>
            <a:off x="457200" y="152400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938784" y="1658874"/>
            <a:ext cx="2727960" cy="274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66744" y="1658874"/>
            <a:ext cx="204977" cy="2743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871721" y="1658874"/>
            <a:ext cx="272796" cy="2743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144518" y="1658874"/>
            <a:ext cx="340613" cy="2743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48513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9A99B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553712" y="1658874"/>
            <a:ext cx="1978152" cy="2743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531863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DBDB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599682" y="1658874"/>
            <a:ext cx="443483" cy="2743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04316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5E5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11174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7E7E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17892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8E8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21321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247508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28167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AEA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3496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3839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418197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452360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CEC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520939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DED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588758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EEE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656703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690993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72515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0F0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810881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0F0F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82802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1F1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895844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3F3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9973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0316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066532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5F5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151495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5F5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168640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6F6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270748" y="1658874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7F7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390382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4797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840714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475726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594979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8F8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612124" y="1658874"/>
            <a:ext cx="136398" cy="274319"/>
          </a:xfrm>
          <a:custGeom>
            <a:avLst/>
            <a:gdLst/>
            <a:ahLst/>
            <a:cxnLst/>
            <a:rect l="l" t="t" r="r" b="b"/>
            <a:pathLst>
              <a:path w="136398" h="274319">
                <a:moveTo>
                  <a:pt x="136398" y="0"/>
                </a:moveTo>
                <a:lnTo>
                  <a:pt x="0" y="0"/>
                </a:lnTo>
                <a:lnTo>
                  <a:pt x="0" y="274319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9F9F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765666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AFA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782812" y="1658873"/>
            <a:ext cx="136398" cy="274320"/>
          </a:xfrm>
          <a:custGeom>
            <a:avLst/>
            <a:gdLst/>
            <a:ahLst/>
            <a:cxnLst/>
            <a:rect l="l" t="t" r="r" b="b"/>
            <a:pathLst>
              <a:path w="136398" h="274320">
                <a:moveTo>
                  <a:pt x="136398" y="0"/>
                </a:moveTo>
                <a:lnTo>
                  <a:pt x="0" y="0"/>
                </a:lnTo>
                <a:lnTo>
                  <a:pt x="0" y="274320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AFA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919210" y="1658873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987028" y="1658873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9089898" y="1658873"/>
            <a:ext cx="169925" cy="274319"/>
          </a:xfrm>
          <a:custGeom>
            <a:avLst/>
            <a:gdLst/>
            <a:ahLst/>
            <a:cxnLst/>
            <a:rect l="l" t="t" r="r" b="b"/>
            <a:pathLst>
              <a:path w="169925" h="274319">
                <a:moveTo>
                  <a:pt x="169925" y="0"/>
                </a:moveTo>
                <a:lnTo>
                  <a:pt x="0" y="0"/>
                </a:lnTo>
                <a:lnTo>
                  <a:pt x="0" y="274319"/>
                </a:lnTo>
                <a:lnTo>
                  <a:pt x="169925" y="274319"/>
                </a:lnTo>
                <a:lnTo>
                  <a:pt x="169925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9259824" y="1658873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CFC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9328404" y="1658873"/>
            <a:ext cx="238505" cy="274319"/>
          </a:xfrm>
          <a:custGeom>
            <a:avLst/>
            <a:gdLst/>
            <a:ahLst/>
            <a:cxnLst/>
            <a:rect l="l" t="t" r="r" b="b"/>
            <a:pathLst>
              <a:path w="238505" h="274319">
                <a:moveTo>
                  <a:pt x="238505" y="0"/>
                </a:moveTo>
                <a:lnTo>
                  <a:pt x="0" y="0"/>
                </a:lnTo>
                <a:lnTo>
                  <a:pt x="0" y="274319"/>
                </a:lnTo>
                <a:lnTo>
                  <a:pt x="238505" y="274319"/>
                </a:lnTo>
                <a:lnTo>
                  <a:pt x="23850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67156" y="1658874"/>
            <a:ext cx="137922" cy="141731"/>
          </a:xfrm>
          <a:custGeom>
            <a:avLst/>
            <a:gdLst/>
            <a:ahLst/>
            <a:cxnLst/>
            <a:rect l="l" t="t" r="r" b="b"/>
            <a:pathLst>
              <a:path w="137922" h="141731">
                <a:moveTo>
                  <a:pt x="137922" y="0"/>
                </a:moveTo>
                <a:lnTo>
                  <a:pt x="0" y="0"/>
                </a:lnTo>
                <a:lnTo>
                  <a:pt x="0" y="141731"/>
                </a:lnTo>
                <a:lnTo>
                  <a:pt x="137922" y="141731"/>
                </a:lnTo>
                <a:lnTo>
                  <a:pt x="137922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1005078" y="1524000"/>
            <a:ext cx="139446" cy="137922"/>
          </a:xfrm>
          <a:custGeom>
            <a:avLst/>
            <a:gdLst/>
            <a:ahLst/>
            <a:cxnLst/>
            <a:rect l="l" t="t" r="r" b="b"/>
            <a:pathLst>
              <a:path w="139446" h="137922">
                <a:moveTo>
                  <a:pt x="139446" y="0"/>
                </a:moveTo>
                <a:lnTo>
                  <a:pt x="0" y="0"/>
                </a:lnTo>
                <a:lnTo>
                  <a:pt x="0" y="137922"/>
                </a:lnTo>
                <a:lnTo>
                  <a:pt x="139446" y="137922"/>
                </a:lnTo>
                <a:lnTo>
                  <a:pt x="139446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1005078" y="1658874"/>
            <a:ext cx="139446" cy="141731"/>
          </a:xfrm>
          <a:custGeom>
            <a:avLst/>
            <a:gdLst/>
            <a:ahLst/>
            <a:cxnLst/>
            <a:rect l="l" t="t" r="r" b="b"/>
            <a:pathLst>
              <a:path w="139446" h="141731">
                <a:moveTo>
                  <a:pt x="139446" y="0"/>
                </a:moveTo>
                <a:lnTo>
                  <a:pt x="0" y="0"/>
                </a:lnTo>
                <a:lnTo>
                  <a:pt x="0" y="141731"/>
                </a:lnTo>
                <a:lnTo>
                  <a:pt x="139446" y="141731"/>
                </a:lnTo>
                <a:lnTo>
                  <a:pt x="139446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731520" y="1798320"/>
            <a:ext cx="137160" cy="138683"/>
          </a:xfrm>
          <a:custGeom>
            <a:avLst/>
            <a:gdLst/>
            <a:ahLst/>
            <a:cxnLst/>
            <a:rect l="l" t="t" r="r" b="b"/>
            <a:pathLst>
              <a:path w="137160" h="138683">
                <a:moveTo>
                  <a:pt x="137160" y="0"/>
                </a:moveTo>
                <a:lnTo>
                  <a:pt x="0" y="0"/>
                </a:lnTo>
                <a:lnTo>
                  <a:pt x="0" y="138683"/>
                </a:lnTo>
                <a:lnTo>
                  <a:pt x="137160" y="138683"/>
                </a:lnTo>
                <a:lnTo>
                  <a:pt x="13716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589026" y="1660398"/>
            <a:ext cx="140970" cy="137922"/>
          </a:xfrm>
          <a:custGeom>
            <a:avLst/>
            <a:gdLst/>
            <a:ahLst/>
            <a:cxnLst/>
            <a:rect l="l" t="t" r="r" b="b"/>
            <a:pathLst>
              <a:path w="140970" h="137922">
                <a:moveTo>
                  <a:pt x="140970" y="0"/>
                </a:moveTo>
                <a:lnTo>
                  <a:pt x="0" y="0"/>
                </a:lnTo>
                <a:lnTo>
                  <a:pt x="0" y="137922"/>
                </a:lnTo>
                <a:lnTo>
                  <a:pt x="140970" y="137922"/>
                </a:lnTo>
                <a:lnTo>
                  <a:pt x="140970" y="0"/>
                </a:lnTo>
                <a:close/>
              </a:path>
            </a:pathLst>
          </a:custGeom>
          <a:solidFill>
            <a:srgbClr val="00007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867156" y="1795272"/>
            <a:ext cx="137922" cy="138683"/>
          </a:xfrm>
          <a:custGeom>
            <a:avLst/>
            <a:gdLst/>
            <a:ahLst/>
            <a:cxnLst/>
            <a:rect l="l" t="t" r="r" b="b"/>
            <a:pathLst>
              <a:path w="137922" h="138683">
                <a:moveTo>
                  <a:pt x="137922" y="0"/>
                </a:moveTo>
                <a:lnTo>
                  <a:pt x="0" y="0"/>
                </a:lnTo>
                <a:lnTo>
                  <a:pt x="0" y="138683"/>
                </a:lnTo>
                <a:lnTo>
                  <a:pt x="137922" y="138683"/>
                </a:lnTo>
                <a:lnTo>
                  <a:pt x="137922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731520" y="1933955"/>
            <a:ext cx="137160" cy="136398"/>
          </a:xfrm>
          <a:custGeom>
            <a:avLst/>
            <a:gdLst/>
            <a:ahLst/>
            <a:cxnLst/>
            <a:rect l="l" t="t" r="r" b="b"/>
            <a:pathLst>
              <a:path w="137160" h="136398">
                <a:moveTo>
                  <a:pt x="137160" y="0"/>
                </a:moveTo>
                <a:lnTo>
                  <a:pt x="0" y="0"/>
                </a:lnTo>
                <a:lnTo>
                  <a:pt x="0" y="136398"/>
                </a:lnTo>
                <a:lnTo>
                  <a:pt x="137160" y="136398"/>
                </a:lnTo>
                <a:lnTo>
                  <a:pt x="137160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2019317" y="905344"/>
            <a:ext cx="7274796" cy="4315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4000" spc="0" dirty="0" smtClean="0">
                <a:latin typeface="Arial"/>
                <a:cs typeface="Arial"/>
              </a:rPr>
              <a:t>Disadvantages</a:t>
            </a:r>
            <a:r>
              <a:rPr sz="4000" spc="-211" dirty="0" smtClean="0">
                <a:latin typeface="Arial"/>
                <a:cs typeface="Arial"/>
              </a:rPr>
              <a:t> </a:t>
            </a:r>
            <a:r>
              <a:rPr sz="4000" spc="0" dirty="0" smtClean="0">
                <a:latin typeface="Arial"/>
                <a:cs typeface="Arial"/>
              </a:rPr>
              <a:t>of simulation</a:t>
            </a:r>
            <a:endParaRPr sz="4000" dirty="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993902" y="1996376"/>
            <a:ext cx="8573007" cy="44806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 marR="43831" indent="-342900">
              <a:lnSpc>
                <a:spcPts val="2965"/>
              </a:lnSpc>
              <a:spcBef>
                <a:spcPts val="148"/>
              </a:spcBef>
              <a:buFont typeface="Arial" pitchFamily="34" charset="0"/>
              <a:buChar char="•"/>
            </a:pPr>
            <a:r>
              <a:rPr sz="2100" spc="352" dirty="0" smtClean="0">
                <a:solidFill>
                  <a:srgbClr val="00007B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Model building requires special training.</a:t>
            </a:r>
            <a:endParaRPr sz="2800" dirty="0">
              <a:latin typeface="Arial"/>
              <a:cs typeface="Arial"/>
            </a:endParaRPr>
          </a:p>
          <a:p>
            <a:pPr marL="812800" marR="3957" indent="-342900" algn="just">
              <a:lnSpc>
                <a:spcPct val="99754"/>
              </a:lnSpc>
              <a:spcBef>
                <a:spcPts val="541"/>
              </a:spcBef>
              <a:buFont typeface="Arial" pitchFamily="34" charset="0"/>
              <a:buChar char="•"/>
            </a:pPr>
            <a:r>
              <a:rPr sz="2400" spc="0" dirty="0" smtClean="0">
                <a:latin typeface="Arial"/>
                <a:cs typeface="Arial"/>
              </a:rPr>
              <a:t>Vendors of simulation software have been actively developing packages that contain models that only need input (templates).</a:t>
            </a:r>
            <a:endParaRPr sz="2400" dirty="0">
              <a:latin typeface="Arial"/>
              <a:cs typeface="Arial"/>
            </a:endParaRPr>
          </a:p>
          <a:p>
            <a:pPr marL="469900" marR="43831" indent="-457200">
              <a:lnSpc>
                <a:spcPct val="95825"/>
              </a:lnSpc>
              <a:spcBef>
                <a:spcPts val="709"/>
              </a:spcBef>
              <a:buFont typeface="Arial" pitchFamily="34" charset="0"/>
              <a:buChar char="•"/>
            </a:pPr>
            <a:r>
              <a:rPr sz="2800" spc="0" dirty="0" smtClean="0">
                <a:latin typeface="Arial"/>
                <a:cs typeface="Arial"/>
              </a:rPr>
              <a:t>Simulation results can be difficult to interpret.</a:t>
            </a:r>
            <a:endParaRPr sz="2800" dirty="0">
              <a:latin typeface="Arial"/>
              <a:cs typeface="Arial"/>
            </a:endParaRPr>
          </a:p>
          <a:p>
            <a:pPr marL="469900" indent="-457200">
              <a:lnSpc>
                <a:spcPct val="100041"/>
              </a:lnSpc>
              <a:spcBef>
                <a:spcPts val="818"/>
              </a:spcBef>
              <a:buFont typeface="Arial" pitchFamily="34" charset="0"/>
              <a:buChar char="•"/>
              <a:tabLst>
                <a:tab pos="355600" algn="l"/>
              </a:tabLst>
            </a:pPr>
            <a:r>
              <a:rPr sz="2800" spc="0" dirty="0" smtClean="0">
                <a:latin typeface="Arial"/>
                <a:cs typeface="Arial"/>
              </a:rPr>
              <a:t>Simulation modeling and analysis can be time consuming and expensive.</a:t>
            </a:r>
            <a:endParaRPr sz="2800" dirty="0">
              <a:latin typeface="Arial"/>
              <a:cs typeface="Arial"/>
            </a:endParaRPr>
          </a:p>
          <a:p>
            <a:pPr marL="812800" marR="43831" indent="-342900">
              <a:lnSpc>
                <a:spcPct val="95825"/>
              </a:lnSpc>
              <a:spcBef>
                <a:spcPts val="551"/>
              </a:spcBef>
              <a:buFont typeface="Arial" pitchFamily="34" charset="0"/>
              <a:buChar char="•"/>
            </a:pPr>
            <a:r>
              <a:rPr sz="2400" spc="0" dirty="0" smtClean="0">
                <a:latin typeface="Arial"/>
                <a:cs typeface="Arial"/>
              </a:rPr>
              <a:t>Many simulation software have output-analysis.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836406" y="6945812"/>
            <a:ext cx="25094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00"/>
              </a:lnSpc>
              <a:spcBef>
                <a:spcPts val="70"/>
              </a:spcBef>
            </a:pPr>
            <a:r>
              <a:rPr sz="1800" spc="0" baseline="3939" dirty="0" smtClean="0">
                <a:latin typeface="Arial Black"/>
                <a:cs typeface="Arial Black"/>
              </a:rPr>
              <a:t>10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725156" y="1658874"/>
            <a:ext cx="857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7810881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0" name="object 30"/>
          <p:cNvSpPr txBox="1"/>
          <p:nvPr/>
        </p:nvSpPr>
        <p:spPr>
          <a:xfrm>
            <a:off x="7895844" y="1658874"/>
            <a:ext cx="10210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8066532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8151495" y="1658874"/>
            <a:ext cx="11925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8270748" y="1658874"/>
            <a:ext cx="11963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8390382" y="1658874"/>
            <a:ext cx="204596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8594979" y="1658874"/>
            <a:ext cx="17068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8765667" y="1658874"/>
            <a:ext cx="15354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8919210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8987028" y="1658874"/>
            <a:ext cx="10287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9089898" y="1658874"/>
            <a:ext cx="1699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9259824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9328404" y="1658874"/>
            <a:ext cx="23850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7435596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7520940" y="1658874"/>
            <a:ext cx="6781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7588758" y="1658874"/>
            <a:ext cx="6858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7264908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7043166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7111746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6531863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4485132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867156" y="1524000"/>
            <a:ext cx="137922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005078" y="1524000"/>
            <a:ext cx="139446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89026" y="1660398"/>
            <a:ext cx="14173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730758" y="1660398"/>
            <a:ext cx="136398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589026" y="1658874"/>
            <a:ext cx="278130" cy="1394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867156" y="1660398"/>
            <a:ext cx="13792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005078" y="1660398"/>
            <a:ext cx="139446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30758" y="1935479"/>
            <a:ext cx="136398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67156" y="1935479"/>
            <a:ext cx="137922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8" name="object 33"/>
          <p:cNvSpPr/>
          <p:nvPr/>
        </p:nvSpPr>
        <p:spPr>
          <a:xfrm>
            <a:off x="1117599" y="1492249"/>
            <a:ext cx="7733411" cy="44475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object 40"/>
          <p:cNvSpPr/>
          <p:nvPr/>
        </p:nvSpPr>
        <p:spPr>
          <a:xfrm>
            <a:off x="457200" y="152400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938784" y="1524000"/>
            <a:ext cx="2727960" cy="274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66744" y="1658874"/>
            <a:ext cx="204977" cy="2743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871721" y="1658874"/>
            <a:ext cx="272796" cy="2743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144518" y="1658874"/>
            <a:ext cx="340613" cy="2743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48513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9A99B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553712" y="1658874"/>
            <a:ext cx="1978152" cy="2743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6531863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DBDB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599682" y="1658874"/>
            <a:ext cx="443483" cy="2743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04316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5E5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11174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7E7E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17892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8E8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21321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247508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28167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AEA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3496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3839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418197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452360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CEC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520939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DED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588758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EEE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656703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690993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72515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0F0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7810881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0F0F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782802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1F1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7895844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3F3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79973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0316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066532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5F5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8151495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5F5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168640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6F6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270748" y="1658874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7F7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390382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4797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40714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475726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594979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8F8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612124" y="1658874"/>
            <a:ext cx="136398" cy="274319"/>
          </a:xfrm>
          <a:custGeom>
            <a:avLst/>
            <a:gdLst/>
            <a:ahLst/>
            <a:cxnLst/>
            <a:rect l="l" t="t" r="r" b="b"/>
            <a:pathLst>
              <a:path w="136398" h="274319">
                <a:moveTo>
                  <a:pt x="136398" y="0"/>
                </a:moveTo>
                <a:lnTo>
                  <a:pt x="0" y="0"/>
                </a:lnTo>
                <a:lnTo>
                  <a:pt x="0" y="274319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9F9F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765666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AFA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782812" y="1658873"/>
            <a:ext cx="136398" cy="274320"/>
          </a:xfrm>
          <a:custGeom>
            <a:avLst/>
            <a:gdLst/>
            <a:ahLst/>
            <a:cxnLst/>
            <a:rect l="l" t="t" r="r" b="b"/>
            <a:pathLst>
              <a:path w="136398" h="274320">
                <a:moveTo>
                  <a:pt x="136398" y="0"/>
                </a:moveTo>
                <a:lnTo>
                  <a:pt x="0" y="0"/>
                </a:lnTo>
                <a:lnTo>
                  <a:pt x="0" y="274320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AFA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919210" y="1658873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987028" y="1658873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9089898" y="1658873"/>
            <a:ext cx="169925" cy="274319"/>
          </a:xfrm>
          <a:custGeom>
            <a:avLst/>
            <a:gdLst/>
            <a:ahLst/>
            <a:cxnLst/>
            <a:rect l="l" t="t" r="r" b="b"/>
            <a:pathLst>
              <a:path w="169925" h="274319">
                <a:moveTo>
                  <a:pt x="169925" y="0"/>
                </a:moveTo>
                <a:lnTo>
                  <a:pt x="0" y="0"/>
                </a:lnTo>
                <a:lnTo>
                  <a:pt x="0" y="274319"/>
                </a:lnTo>
                <a:lnTo>
                  <a:pt x="169925" y="274319"/>
                </a:lnTo>
                <a:lnTo>
                  <a:pt x="169925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9259824" y="1658873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CFC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9328404" y="1658873"/>
            <a:ext cx="238505" cy="274319"/>
          </a:xfrm>
          <a:custGeom>
            <a:avLst/>
            <a:gdLst/>
            <a:ahLst/>
            <a:cxnLst/>
            <a:rect l="l" t="t" r="r" b="b"/>
            <a:pathLst>
              <a:path w="238505" h="274319">
                <a:moveTo>
                  <a:pt x="238505" y="0"/>
                </a:moveTo>
                <a:lnTo>
                  <a:pt x="0" y="0"/>
                </a:lnTo>
                <a:lnTo>
                  <a:pt x="0" y="274319"/>
                </a:lnTo>
                <a:lnTo>
                  <a:pt x="238505" y="274319"/>
                </a:lnTo>
                <a:lnTo>
                  <a:pt x="23850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867156" y="1658874"/>
            <a:ext cx="137922" cy="141731"/>
          </a:xfrm>
          <a:custGeom>
            <a:avLst/>
            <a:gdLst/>
            <a:ahLst/>
            <a:cxnLst/>
            <a:rect l="l" t="t" r="r" b="b"/>
            <a:pathLst>
              <a:path w="137922" h="141731">
                <a:moveTo>
                  <a:pt x="137922" y="0"/>
                </a:moveTo>
                <a:lnTo>
                  <a:pt x="0" y="0"/>
                </a:lnTo>
                <a:lnTo>
                  <a:pt x="0" y="141731"/>
                </a:lnTo>
                <a:lnTo>
                  <a:pt x="137922" y="141731"/>
                </a:lnTo>
                <a:lnTo>
                  <a:pt x="137922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1005078" y="1524000"/>
            <a:ext cx="139446" cy="137922"/>
          </a:xfrm>
          <a:custGeom>
            <a:avLst/>
            <a:gdLst/>
            <a:ahLst/>
            <a:cxnLst/>
            <a:rect l="l" t="t" r="r" b="b"/>
            <a:pathLst>
              <a:path w="139446" h="137922">
                <a:moveTo>
                  <a:pt x="139446" y="0"/>
                </a:moveTo>
                <a:lnTo>
                  <a:pt x="0" y="0"/>
                </a:lnTo>
                <a:lnTo>
                  <a:pt x="0" y="137922"/>
                </a:lnTo>
                <a:lnTo>
                  <a:pt x="139446" y="137922"/>
                </a:lnTo>
                <a:lnTo>
                  <a:pt x="139446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1005078" y="1658874"/>
            <a:ext cx="139446" cy="141731"/>
          </a:xfrm>
          <a:custGeom>
            <a:avLst/>
            <a:gdLst/>
            <a:ahLst/>
            <a:cxnLst/>
            <a:rect l="l" t="t" r="r" b="b"/>
            <a:pathLst>
              <a:path w="139446" h="141731">
                <a:moveTo>
                  <a:pt x="139446" y="0"/>
                </a:moveTo>
                <a:lnTo>
                  <a:pt x="0" y="0"/>
                </a:lnTo>
                <a:lnTo>
                  <a:pt x="0" y="141731"/>
                </a:lnTo>
                <a:lnTo>
                  <a:pt x="139446" y="141731"/>
                </a:lnTo>
                <a:lnTo>
                  <a:pt x="139446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731520" y="1798320"/>
            <a:ext cx="137160" cy="138683"/>
          </a:xfrm>
          <a:custGeom>
            <a:avLst/>
            <a:gdLst/>
            <a:ahLst/>
            <a:cxnLst/>
            <a:rect l="l" t="t" r="r" b="b"/>
            <a:pathLst>
              <a:path w="137160" h="138683">
                <a:moveTo>
                  <a:pt x="137160" y="0"/>
                </a:moveTo>
                <a:lnTo>
                  <a:pt x="0" y="0"/>
                </a:lnTo>
                <a:lnTo>
                  <a:pt x="0" y="138683"/>
                </a:lnTo>
                <a:lnTo>
                  <a:pt x="137160" y="138683"/>
                </a:lnTo>
                <a:lnTo>
                  <a:pt x="13716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589026" y="1660398"/>
            <a:ext cx="140970" cy="137922"/>
          </a:xfrm>
          <a:custGeom>
            <a:avLst/>
            <a:gdLst/>
            <a:ahLst/>
            <a:cxnLst/>
            <a:rect l="l" t="t" r="r" b="b"/>
            <a:pathLst>
              <a:path w="140970" h="137922">
                <a:moveTo>
                  <a:pt x="140970" y="0"/>
                </a:moveTo>
                <a:lnTo>
                  <a:pt x="0" y="0"/>
                </a:lnTo>
                <a:lnTo>
                  <a:pt x="0" y="137922"/>
                </a:lnTo>
                <a:lnTo>
                  <a:pt x="140970" y="137922"/>
                </a:lnTo>
                <a:lnTo>
                  <a:pt x="140970" y="0"/>
                </a:lnTo>
                <a:close/>
              </a:path>
            </a:pathLst>
          </a:custGeom>
          <a:solidFill>
            <a:srgbClr val="00007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867156" y="1795272"/>
            <a:ext cx="137922" cy="138683"/>
          </a:xfrm>
          <a:custGeom>
            <a:avLst/>
            <a:gdLst/>
            <a:ahLst/>
            <a:cxnLst/>
            <a:rect l="l" t="t" r="r" b="b"/>
            <a:pathLst>
              <a:path w="137922" h="138683">
                <a:moveTo>
                  <a:pt x="137922" y="0"/>
                </a:moveTo>
                <a:lnTo>
                  <a:pt x="0" y="0"/>
                </a:lnTo>
                <a:lnTo>
                  <a:pt x="0" y="138683"/>
                </a:lnTo>
                <a:lnTo>
                  <a:pt x="137922" y="138683"/>
                </a:lnTo>
                <a:lnTo>
                  <a:pt x="137922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731520" y="1933955"/>
            <a:ext cx="137160" cy="136398"/>
          </a:xfrm>
          <a:custGeom>
            <a:avLst/>
            <a:gdLst/>
            <a:ahLst/>
            <a:cxnLst/>
            <a:rect l="l" t="t" r="r" b="b"/>
            <a:pathLst>
              <a:path w="137160" h="136398">
                <a:moveTo>
                  <a:pt x="137160" y="0"/>
                </a:moveTo>
                <a:lnTo>
                  <a:pt x="0" y="0"/>
                </a:lnTo>
                <a:lnTo>
                  <a:pt x="0" y="136398"/>
                </a:lnTo>
                <a:lnTo>
                  <a:pt x="137160" y="136398"/>
                </a:lnTo>
                <a:lnTo>
                  <a:pt x="137160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2659872" y="856593"/>
            <a:ext cx="5747274" cy="4315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ctr">
              <a:lnSpc>
                <a:spcPts val="3370"/>
              </a:lnSpc>
              <a:spcBef>
                <a:spcPts val="168"/>
              </a:spcBef>
            </a:pPr>
            <a:r>
              <a:rPr sz="4000" spc="0" dirty="0" smtClean="0">
                <a:latin typeface="Arial"/>
                <a:cs typeface="Arial"/>
              </a:rPr>
              <a:t>Areas</a:t>
            </a:r>
            <a:r>
              <a:rPr sz="4000" spc="-83" dirty="0" smtClean="0">
                <a:latin typeface="Arial"/>
                <a:cs typeface="Arial"/>
              </a:rPr>
              <a:t> </a:t>
            </a:r>
            <a:r>
              <a:rPr sz="4000" spc="0" dirty="0" smtClean="0">
                <a:latin typeface="Arial"/>
                <a:cs typeface="Arial"/>
              </a:rPr>
              <a:t>of application</a:t>
            </a:r>
            <a:endParaRPr sz="4000" dirty="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836406" y="6945812"/>
            <a:ext cx="25094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00"/>
              </a:lnSpc>
              <a:spcBef>
                <a:spcPts val="70"/>
              </a:spcBef>
            </a:pPr>
            <a:r>
              <a:rPr sz="1800" spc="0" baseline="3939" dirty="0" smtClean="0">
                <a:latin typeface="Arial Black"/>
                <a:cs typeface="Arial Black"/>
              </a:rPr>
              <a:t>11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725156" y="1658874"/>
            <a:ext cx="857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0" name="object 30"/>
          <p:cNvSpPr txBox="1"/>
          <p:nvPr/>
        </p:nvSpPr>
        <p:spPr>
          <a:xfrm>
            <a:off x="7895844" y="1658874"/>
            <a:ext cx="10210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8066532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8151495" y="1658874"/>
            <a:ext cx="11925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8270748" y="1658874"/>
            <a:ext cx="11963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8390382" y="1658874"/>
            <a:ext cx="204596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8594979" y="1658874"/>
            <a:ext cx="17068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8765667" y="1658874"/>
            <a:ext cx="15354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8919210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8987028" y="1658874"/>
            <a:ext cx="10287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9089898" y="1658874"/>
            <a:ext cx="1699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9259824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9328404" y="1658874"/>
            <a:ext cx="23850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7435596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7520940" y="1658874"/>
            <a:ext cx="6781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7588758" y="1658874"/>
            <a:ext cx="6858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7264908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7043166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7111746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6531863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4485132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867156" y="1524000"/>
            <a:ext cx="137922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005078" y="1524000"/>
            <a:ext cx="139446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89026" y="1660398"/>
            <a:ext cx="14173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730758" y="1660398"/>
            <a:ext cx="136398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589026" y="1658874"/>
            <a:ext cx="278130" cy="1394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867156" y="1660398"/>
            <a:ext cx="13792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005078" y="1660398"/>
            <a:ext cx="139446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30758" y="1935479"/>
            <a:ext cx="136398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67156" y="1935479"/>
            <a:ext cx="137922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5" name="TextBox 34"/>
          <p:cNvSpPr txBox="1"/>
          <p:nvPr/>
        </p:nvSpPr>
        <p:spPr>
          <a:xfrm>
            <a:off x="589026" y="1828800"/>
            <a:ext cx="8739377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Manufacturing Applications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Semiconductor Manufacturing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Construction Engineering and project management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Military application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Logistics, Supply chain and distribution application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Transportation modes and Traffic Business Process </a:t>
            </a:r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Simulation </a:t>
            </a:r>
            <a:r>
              <a:rPr lang="en-US" sz="2400" dirty="0"/>
              <a:t>Health Care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Automated Material Handling System (</a:t>
            </a:r>
            <a:r>
              <a:rPr lang="en-US" sz="2400" dirty="0" err="1"/>
              <a:t>AMHS</a:t>
            </a:r>
            <a:r>
              <a:rPr lang="en-US" sz="2400" dirty="0"/>
              <a:t>)Test beds for functional testing of control-system software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Risk analysis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Insurance, portfolio,...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Computer Simulation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 CPU, Memory,…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Network simulation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Internet backbone, LAN (Switch/Router), Wireless, </a:t>
            </a:r>
            <a:r>
              <a:rPr lang="en-US" sz="2400" dirty="0" err="1"/>
              <a:t>PSTN</a:t>
            </a:r>
            <a:r>
              <a:rPr lang="en-US" sz="2400" dirty="0"/>
              <a:t> (call center),...</a:t>
            </a:r>
          </a:p>
        </p:txBody>
      </p:sp>
      <p:sp>
        <p:nvSpPr>
          <p:cNvPr id="92" name="object 33"/>
          <p:cNvSpPr/>
          <p:nvPr/>
        </p:nvSpPr>
        <p:spPr>
          <a:xfrm>
            <a:off x="1117599" y="1492250"/>
            <a:ext cx="7920863" cy="44094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object 39"/>
          <p:cNvSpPr/>
          <p:nvPr/>
        </p:nvSpPr>
        <p:spPr>
          <a:xfrm>
            <a:off x="457200" y="152400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666744" y="1658874"/>
            <a:ext cx="204977" cy="2743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871721" y="1658874"/>
            <a:ext cx="272796" cy="2743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144518" y="1658874"/>
            <a:ext cx="340613" cy="2743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390382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4797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40714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475726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594979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8F8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612124" y="1658874"/>
            <a:ext cx="136398" cy="274319"/>
          </a:xfrm>
          <a:custGeom>
            <a:avLst/>
            <a:gdLst/>
            <a:ahLst/>
            <a:cxnLst/>
            <a:rect l="l" t="t" r="r" b="b"/>
            <a:pathLst>
              <a:path w="136398" h="274319">
                <a:moveTo>
                  <a:pt x="136398" y="0"/>
                </a:moveTo>
                <a:lnTo>
                  <a:pt x="0" y="0"/>
                </a:lnTo>
                <a:lnTo>
                  <a:pt x="0" y="274319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9F9F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765666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AFA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782812" y="1658873"/>
            <a:ext cx="136398" cy="274320"/>
          </a:xfrm>
          <a:custGeom>
            <a:avLst/>
            <a:gdLst/>
            <a:ahLst/>
            <a:cxnLst/>
            <a:rect l="l" t="t" r="r" b="b"/>
            <a:pathLst>
              <a:path w="136398" h="274320">
                <a:moveTo>
                  <a:pt x="136398" y="0"/>
                </a:moveTo>
                <a:lnTo>
                  <a:pt x="0" y="0"/>
                </a:lnTo>
                <a:lnTo>
                  <a:pt x="0" y="274320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AFA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919210" y="1658873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987028" y="1658873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9089898" y="1658873"/>
            <a:ext cx="169925" cy="274319"/>
          </a:xfrm>
          <a:custGeom>
            <a:avLst/>
            <a:gdLst/>
            <a:ahLst/>
            <a:cxnLst/>
            <a:rect l="l" t="t" r="r" b="b"/>
            <a:pathLst>
              <a:path w="169925" h="274319">
                <a:moveTo>
                  <a:pt x="169925" y="0"/>
                </a:moveTo>
                <a:lnTo>
                  <a:pt x="0" y="0"/>
                </a:lnTo>
                <a:lnTo>
                  <a:pt x="0" y="274319"/>
                </a:lnTo>
                <a:lnTo>
                  <a:pt x="169925" y="274319"/>
                </a:lnTo>
                <a:lnTo>
                  <a:pt x="169925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9259824" y="1658873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CFC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9328404" y="1658873"/>
            <a:ext cx="238505" cy="274319"/>
          </a:xfrm>
          <a:custGeom>
            <a:avLst/>
            <a:gdLst/>
            <a:ahLst/>
            <a:cxnLst/>
            <a:rect l="l" t="t" r="r" b="b"/>
            <a:pathLst>
              <a:path w="238505" h="274319">
                <a:moveTo>
                  <a:pt x="238505" y="0"/>
                </a:moveTo>
                <a:lnTo>
                  <a:pt x="0" y="0"/>
                </a:lnTo>
                <a:lnTo>
                  <a:pt x="0" y="274319"/>
                </a:lnTo>
                <a:lnTo>
                  <a:pt x="238505" y="274319"/>
                </a:lnTo>
                <a:lnTo>
                  <a:pt x="23850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867156" y="1658874"/>
            <a:ext cx="137922" cy="141731"/>
          </a:xfrm>
          <a:custGeom>
            <a:avLst/>
            <a:gdLst/>
            <a:ahLst/>
            <a:cxnLst/>
            <a:rect l="l" t="t" r="r" b="b"/>
            <a:pathLst>
              <a:path w="137922" h="141731">
                <a:moveTo>
                  <a:pt x="137922" y="0"/>
                </a:moveTo>
                <a:lnTo>
                  <a:pt x="0" y="0"/>
                </a:lnTo>
                <a:lnTo>
                  <a:pt x="0" y="141731"/>
                </a:lnTo>
                <a:lnTo>
                  <a:pt x="137922" y="141731"/>
                </a:lnTo>
                <a:lnTo>
                  <a:pt x="137922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1005078" y="1524000"/>
            <a:ext cx="139446" cy="137922"/>
          </a:xfrm>
          <a:custGeom>
            <a:avLst/>
            <a:gdLst/>
            <a:ahLst/>
            <a:cxnLst/>
            <a:rect l="l" t="t" r="r" b="b"/>
            <a:pathLst>
              <a:path w="139446" h="137922">
                <a:moveTo>
                  <a:pt x="139446" y="0"/>
                </a:moveTo>
                <a:lnTo>
                  <a:pt x="0" y="0"/>
                </a:lnTo>
                <a:lnTo>
                  <a:pt x="0" y="137922"/>
                </a:lnTo>
                <a:lnTo>
                  <a:pt x="139446" y="137922"/>
                </a:lnTo>
                <a:lnTo>
                  <a:pt x="139446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1005078" y="1658874"/>
            <a:ext cx="139446" cy="141731"/>
          </a:xfrm>
          <a:custGeom>
            <a:avLst/>
            <a:gdLst/>
            <a:ahLst/>
            <a:cxnLst/>
            <a:rect l="l" t="t" r="r" b="b"/>
            <a:pathLst>
              <a:path w="139446" h="141731">
                <a:moveTo>
                  <a:pt x="139446" y="0"/>
                </a:moveTo>
                <a:lnTo>
                  <a:pt x="0" y="0"/>
                </a:lnTo>
                <a:lnTo>
                  <a:pt x="0" y="141731"/>
                </a:lnTo>
                <a:lnTo>
                  <a:pt x="139446" y="141731"/>
                </a:lnTo>
                <a:lnTo>
                  <a:pt x="139446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731520" y="1798320"/>
            <a:ext cx="137160" cy="138683"/>
          </a:xfrm>
          <a:custGeom>
            <a:avLst/>
            <a:gdLst/>
            <a:ahLst/>
            <a:cxnLst/>
            <a:rect l="l" t="t" r="r" b="b"/>
            <a:pathLst>
              <a:path w="137160" h="138683">
                <a:moveTo>
                  <a:pt x="137160" y="0"/>
                </a:moveTo>
                <a:lnTo>
                  <a:pt x="0" y="0"/>
                </a:lnTo>
                <a:lnTo>
                  <a:pt x="0" y="138683"/>
                </a:lnTo>
                <a:lnTo>
                  <a:pt x="137160" y="138683"/>
                </a:lnTo>
                <a:lnTo>
                  <a:pt x="13716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589026" y="1660398"/>
            <a:ext cx="140970" cy="137922"/>
          </a:xfrm>
          <a:custGeom>
            <a:avLst/>
            <a:gdLst/>
            <a:ahLst/>
            <a:cxnLst/>
            <a:rect l="l" t="t" r="r" b="b"/>
            <a:pathLst>
              <a:path w="140970" h="137922">
                <a:moveTo>
                  <a:pt x="140970" y="0"/>
                </a:moveTo>
                <a:lnTo>
                  <a:pt x="0" y="0"/>
                </a:lnTo>
                <a:lnTo>
                  <a:pt x="0" y="137922"/>
                </a:lnTo>
                <a:lnTo>
                  <a:pt x="140970" y="137922"/>
                </a:lnTo>
                <a:lnTo>
                  <a:pt x="140970" y="0"/>
                </a:lnTo>
                <a:close/>
              </a:path>
            </a:pathLst>
          </a:custGeom>
          <a:solidFill>
            <a:srgbClr val="00007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867156" y="1795272"/>
            <a:ext cx="137922" cy="138683"/>
          </a:xfrm>
          <a:custGeom>
            <a:avLst/>
            <a:gdLst/>
            <a:ahLst/>
            <a:cxnLst/>
            <a:rect l="l" t="t" r="r" b="b"/>
            <a:pathLst>
              <a:path w="137922" h="138683">
                <a:moveTo>
                  <a:pt x="137922" y="0"/>
                </a:moveTo>
                <a:lnTo>
                  <a:pt x="0" y="0"/>
                </a:lnTo>
                <a:lnTo>
                  <a:pt x="0" y="138683"/>
                </a:lnTo>
                <a:lnTo>
                  <a:pt x="137922" y="138683"/>
                </a:lnTo>
                <a:lnTo>
                  <a:pt x="137922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31520" y="1933955"/>
            <a:ext cx="137160" cy="136398"/>
          </a:xfrm>
          <a:custGeom>
            <a:avLst/>
            <a:gdLst/>
            <a:ahLst/>
            <a:cxnLst/>
            <a:rect l="l" t="t" r="r" b="b"/>
            <a:pathLst>
              <a:path w="137160" h="136398">
                <a:moveTo>
                  <a:pt x="137160" y="0"/>
                </a:moveTo>
                <a:lnTo>
                  <a:pt x="0" y="0"/>
                </a:lnTo>
                <a:lnTo>
                  <a:pt x="0" y="136398"/>
                </a:lnTo>
                <a:lnTo>
                  <a:pt x="137160" y="136398"/>
                </a:lnTo>
                <a:lnTo>
                  <a:pt x="137160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938784" y="1092454"/>
            <a:ext cx="8508872" cy="4315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ctr">
              <a:lnSpc>
                <a:spcPts val="3370"/>
              </a:lnSpc>
              <a:spcBef>
                <a:spcPts val="168"/>
              </a:spcBef>
            </a:pPr>
            <a:r>
              <a:rPr sz="4000" spc="0" dirty="0" smtClean="0">
                <a:latin typeface="Arial"/>
                <a:cs typeface="Arial"/>
              </a:rPr>
              <a:t>Systems</a:t>
            </a:r>
            <a:r>
              <a:rPr sz="4000" spc="-122" dirty="0" smtClean="0">
                <a:latin typeface="Arial"/>
                <a:cs typeface="Arial"/>
              </a:rPr>
              <a:t> </a:t>
            </a:r>
            <a:r>
              <a:rPr sz="4000" spc="0" dirty="0" smtClean="0">
                <a:latin typeface="Arial"/>
                <a:cs typeface="Arial"/>
              </a:rPr>
              <a:t>and</a:t>
            </a:r>
            <a:r>
              <a:rPr sz="4000" spc="-53" dirty="0" smtClean="0">
                <a:latin typeface="Arial"/>
                <a:cs typeface="Arial"/>
              </a:rPr>
              <a:t> </a:t>
            </a:r>
            <a:r>
              <a:rPr sz="4000" spc="0" dirty="0" smtClean="0">
                <a:latin typeface="Arial"/>
                <a:cs typeface="Arial"/>
              </a:rPr>
              <a:t>System</a:t>
            </a:r>
            <a:r>
              <a:rPr sz="4000" spc="-106" dirty="0" smtClean="0">
                <a:latin typeface="Arial"/>
                <a:cs typeface="Arial"/>
              </a:rPr>
              <a:t> </a:t>
            </a:r>
            <a:r>
              <a:rPr sz="4000" spc="0" dirty="0" smtClean="0">
                <a:latin typeface="Arial"/>
                <a:cs typeface="Arial"/>
              </a:rPr>
              <a:t>Environment</a:t>
            </a:r>
            <a:endParaRPr sz="4000" dirty="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836406" y="6945812"/>
            <a:ext cx="25094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00"/>
              </a:lnSpc>
              <a:spcBef>
                <a:spcPts val="70"/>
              </a:spcBef>
            </a:pPr>
            <a:r>
              <a:rPr sz="1800" spc="0" baseline="3939" dirty="0" smtClean="0">
                <a:latin typeface="Arial Black"/>
                <a:cs typeface="Arial Black"/>
              </a:rPr>
              <a:t>12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8270748" y="1658874"/>
            <a:ext cx="11963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8390382" y="1658874"/>
            <a:ext cx="204596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8594979" y="1658874"/>
            <a:ext cx="17068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8765667" y="1658874"/>
            <a:ext cx="15354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8919210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8987028" y="1658874"/>
            <a:ext cx="10287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9089898" y="1658874"/>
            <a:ext cx="1699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9259824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9328404" y="1658874"/>
            <a:ext cx="23850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7435596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7264908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7043166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7111746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6531863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867156" y="1524000"/>
            <a:ext cx="137922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005078" y="1524000"/>
            <a:ext cx="139446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89026" y="1660398"/>
            <a:ext cx="14173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730758" y="1660398"/>
            <a:ext cx="136398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589026" y="1658874"/>
            <a:ext cx="278130" cy="1394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867156" y="1660398"/>
            <a:ext cx="13792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005078" y="1660398"/>
            <a:ext cx="139446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30758" y="1935479"/>
            <a:ext cx="136398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67156" y="1935479"/>
            <a:ext cx="137922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1" name="TextBox 90"/>
          <p:cNvSpPr txBox="1"/>
          <p:nvPr/>
        </p:nvSpPr>
        <p:spPr>
          <a:xfrm>
            <a:off x="381000" y="2002916"/>
            <a:ext cx="888305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A system is defined as a groups of objects </a:t>
            </a:r>
            <a:r>
              <a:rPr lang="en-US" sz="2400" dirty="0" smtClean="0"/>
              <a:t>that are </a:t>
            </a:r>
            <a:r>
              <a:rPr lang="en-US" sz="2400" dirty="0"/>
              <a:t>joined together in some regular interaction toward the </a:t>
            </a:r>
            <a:r>
              <a:rPr lang="en-US" sz="2400" dirty="0" smtClean="0"/>
              <a:t>accomplishment </a:t>
            </a:r>
            <a:r>
              <a:rPr lang="en-US" sz="2400" dirty="0"/>
              <a:t>of some purpose.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 An automobile factory: Machines, components parts and workers operate jointly along assembly line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 A system is often affected by changes </a:t>
            </a:r>
            <a:r>
              <a:rPr lang="en-US" sz="2400" dirty="0" smtClean="0"/>
              <a:t>occurring outside </a:t>
            </a:r>
            <a:r>
              <a:rPr lang="en-US" sz="2400" dirty="0"/>
              <a:t>the system: system environment.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Factory </a:t>
            </a:r>
            <a:r>
              <a:rPr lang="en-US" sz="2400" dirty="0"/>
              <a:t>: Arrival </a:t>
            </a:r>
            <a:r>
              <a:rPr lang="en-US" sz="2400" dirty="0" smtClean="0"/>
              <a:t>orders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Effect of supply on demand : relationship between factory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output and arrival (activity of system)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Banks </a:t>
            </a:r>
            <a:r>
              <a:rPr lang="en-US" sz="2400" dirty="0"/>
              <a:t>: arrival of customers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endParaRPr lang="en-US" sz="2400" dirty="0"/>
          </a:p>
        </p:txBody>
      </p:sp>
      <p:sp>
        <p:nvSpPr>
          <p:cNvPr id="92" name="object 33"/>
          <p:cNvSpPr/>
          <p:nvPr/>
        </p:nvSpPr>
        <p:spPr>
          <a:xfrm>
            <a:off x="1117600" y="1560046"/>
            <a:ext cx="8210804" cy="30456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object 36"/>
          <p:cNvSpPr/>
          <p:nvPr/>
        </p:nvSpPr>
        <p:spPr>
          <a:xfrm>
            <a:off x="457200" y="152400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938784" y="1524000"/>
            <a:ext cx="2727960" cy="274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66744" y="1658874"/>
            <a:ext cx="204977" cy="2743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871721" y="1658874"/>
            <a:ext cx="272796" cy="2743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144518" y="1658874"/>
            <a:ext cx="340613" cy="2743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48513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9A99B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553712" y="1658874"/>
            <a:ext cx="1978152" cy="2743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531863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DBDB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599682" y="1658874"/>
            <a:ext cx="443483" cy="2743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04316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5E5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11174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7E7E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17892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8E8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21321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247508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28167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AEA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3496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3839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418197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452360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CEC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520939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DED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588758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EEE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656703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690993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72515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0F0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810881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0F0F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82802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1F1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895844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3F3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9973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0316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066532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5F5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151495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5F5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168640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6F6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270748" y="1658874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7F7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390382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4797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840714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475726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594979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8F8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612124" y="1658874"/>
            <a:ext cx="136398" cy="274319"/>
          </a:xfrm>
          <a:custGeom>
            <a:avLst/>
            <a:gdLst/>
            <a:ahLst/>
            <a:cxnLst/>
            <a:rect l="l" t="t" r="r" b="b"/>
            <a:pathLst>
              <a:path w="136398" h="274319">
                <a:moveTo>
                  <a:pt x="136398" y="0"/>
                </a:moveTo>
                <a:lnTo>
                  <a:pt x="0" y="0"/>
                </a:lnTo>
                <a:lnTo>
                  <a:pt x="0" y="274319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9F9F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765666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AFA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782812" y="1658873"/>
            <a:ext cx="136398" cy="274320"/>
          </a:xfrm>
          <a:custGeom>
            <a:avLst/>
            <a:gdLst/>
            <a:ahLst/>
            <a:cxnLst/>
            <a:rect l="l" t="t" r="r" b="b"/>
            <a:pathLst>
              <a:path w="136398" h="274320">
                <a:moveTo>
                  <a:pt x="136398" y="0"/>
                </a:moveTo>
                <a:lnTo>
                  <a:pt x="0" y="0"/>
                </a:lnTo>
                <a:lnTo>
                  <a:pt x="0" y="274320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AFA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919210" y="1658873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987028" y="1658873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9089898" y="1658873"/>
            <a:ext cx="169925" cy="274319"/>
          </a:xfrm>
          <a:custGeom>
            <a:avLst/>
            <a:gdLst/>
            <a:ahLst/>
            <a:cxnLst/>
            <a:rect l="l" t="t" r="r" b="b"/>
            <a:pathLst>
              <a:path w="169925" h="274319">
                <a:moveTo>
                  <a:pt x="169925" y="0"/>
                </a:moveTo>
                <a:lnTo>
                  <a:pt x="0" y="0"/>
                </a:lnTo>
                <a:lnTo>
                  <a:pt x="0" y="274319"/>
                </a:lnTo>
                <a:lnTo>
                  <a:pt x="169925" y="274319"/>
                </a:lnTo>
                <a:lnTo>
                  <a:pt x="169925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9259824" y="1658873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CFC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9328404" y="1658873"/>
            <a:ext cx="238505" cy="274319"/>
          </a:xfrm>
          <a:custGeom>
            <a:avLst/>
            <a:gdLst/>
            <a:ahLst/>
            <a:cxnLst/>
            <a:rect l="l" t="t" r="r" b="b"/>
            <a:pathLst>
              <a:path w="238505" h="274319">
                <a:moveTo>
                  <a:pt x="238505" y="0"/>
                </a:moveTo>
                <a:lnTo>
                  <a:pt x="0" y="0"/>
                </a:lnTo>
                <a:lnTo>
                  <a:pt x="0" y="274319"/>
                </a:lnTo>
                <a:lnTo>
                  <a:pt x="238505" y="274319"/>
                </a:lnTo>
                <a:lnTo>
                  <a:pt x="23850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67156" y="1658874"/>
            <a:ext cx="137922" cy="141731"/>
          </a:xfrm>
          <a:custGeom>
            <a:avLst/>
            <a:gdLst/>
            <a:ahLst/>
            <a:cxnLst/>
            <a:rect l="l" t="t" r="r" b="b"/>
            <a:pathLst>
              <a:path w="137922" h="141731">
                <a:moveTo>
                  <a:pt x="137922" y="0"/>
                </a:moveTo>
                <a:lnTo>
                  <a:pt x="0" y="0"/>
                </a:lnTo>
                <a:lnTo>
                  <a:pt x="0" y="141731"/>
                </a:lnTo>
                <a:lnTo>
                  <a:pt x="137922" y="141731"/>
                </a:lnTo>
                <a:lnTo>
                  <a:pt x="137922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1005078" y="1524000"/>
            <a:ext cx="139446" cy="137922"/>
          </a:xfrm>
          <a:custGeom>
            <a:avLst/>
            <a:gdLst/>
            <a:ahLst/>
            <a:cxnLst/>
            <a:rect l="l" t="t" r="r" b="b"/>
            <a:pathLst>
              <a:path w="139446" h="137922">
                <a:moveTo>
                  <a:pt x="139446" y="0"/>
                </a:moveTo>
                <a:lnTo>
                  <a:pt x="0" y="0"/>
                </a:lnTo>
                <a:lnTo>
                  <a:pt x="0" y="137922"/>
                </a:lnTo>
                <a:lnTo>
                  <a:pt x="139446" y="137922"/>
                </a:lnTo>
                <a:lnTo>
                  <a:pt x="139446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1005078" y="1658874"/>
            <a:ext cx="139446" cy="141731"/>
          </a:xfrm>
          <a:custGeom>
            <a:avLst/>
            <a:gdLst/>
            <a:ahLst/>
            <a:cxnLst/>
            <a:rect l="l" t="t" r="r" b="b"/>
            <a:pathLst>
              <a:path w="139446" h="141731">
                <a:moveTo>
                  <a:pt x="139446" y="0"/>
                </a:moveTo>
                <a:lnTo>
                  <a:pt x="0" y="0"/>
                </a:lnTo>
                <a:lnTo>
                  <a:pt x="0" y="141731"/>
                </a:lnTo>
                <a:lnTo>
                  <a:pt x="139446" y="141731"/>
                </a:lnTo>
                <a:lnTo>
                  <a:pt x="139446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731520" y="1798320"/>
            <a:ext cx="137160" cy="138683"/>
          </a:xfrm>
          <a:custGeom>
            <a:avLst/>
            <a:gdLst/>
            <a:ahLst/>
            <a:cxnLst/>
            <a:rect l="l" t="t" r="r" b="b"/>
            <a:pathLst>
              <a:path w="137160" h="138683">
                <a:moveTo>
                  <a:pt x="137160" y="0"/>
                </a:moveTo>
                <a:lnTo>
                  <a:pt x="0" y="0"/>
                </a:lnTo>
                <a:lnTo>
                  <a:pt x="0" y="138683"/>
                </a:lnTo>
                <a:lnTo>
                  <a:pt x="137160" y="138683"/>
                </a:lnTo>
                <a:lnTo>
                  <a:pt x="13716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589026" y="1660398"/>
            <a:ext cx="140970" cy="137922"/>
          </a:xfrm>
          <a:custGeom>
            <a:avLst/>
            <a:gdLst/>
            <a:ahLst/>
            <a:cxnLst/>
            <a:rect l="l" t="t" r="r" b="b"/>
            <a:pathLst>
              <a:path w="140970" h="137922">
                <a:moveTo>
                  <a:pt x="140970" y="0"/>
                </a:moveTo>
                <a:lnTo>
                  <a:pt x="0" y="0"/>
                </a:lnTo>
                <a:lnTo>
                  <a:pt x="0" y="137922"/>
                </a:lnTo>
                <a:lnTo>
                  <a:pt x="140970" y="137922"/>
                </a:lnTo>
                <a:lnTo>
                  <a:pt x="140970" y="0"/>
                </a:lnTo>
                <a:close/>
              </a:path>
            </a:pathLst>
          </a:custGeom>
          <a:solidFill>
            <a:srgbClr val="00007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867156" y="1795272"/>
            <a:ext cx="137922" cy="138683"/>
          </a:xfrm>
          <a:custGeom>
            <a:avLst/>
            <a:gdLst/>
            <a:ahLst/>
            <a:cxnLst/>
            <a:rect l="l" t="t" r="r" b="b"/>
            <a:pathLst>
              <a:path w="137922" h="138683">
                <a:moveTo>
                  <a:pt x="137922" y="0"/>
                </a:moveTo>
                <a:lnTo>
                  <a:pt x="0" y="0"/>
                </a:lnTo>
                <a:lnTo>
                  <a:pt x="0" y="138683"/>
                </a:lnTo>
                <a:lnTo>
                  <a:pt x="137922" y="138683"/>
                </a:lnTo>
                <a:lnTo>
                  <a:pt x="137922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731520" y="1933955"/>
            <a:ext cx="137160" cy="136398"/>
          </a:xfrm>
          <a:custGeom>
            <a:avLst/>
            <a:gdLst/>
            <a:ahLst/>
            <a:cxnLst/>
            <a:rect l="l" t="t" r="r" b="b"/>
            <a:pathLst>
              <a:path w="137160" h="136398">
                <a:moveTo>
                  <a:pt x="137160" y="0"/>
                </a:moveTo>
                <a:lnTo>
                  <a:pt x="0" y="0"/>
                </a:lnTo>
                <a:lnTo>
                  <a:pt x="0" y="136398"/>
                </a:lnTo>
                <a:lnTo>
                  <a:pt x="137160" y="136398"/>
                </a:lnTo>
                <a:lnTo>
                  <a:pt x="137160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1600200" y="952641"/>
            <a:ext cx="7659623" cy="4315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ctr">
              <a:lnSpc>
                <a:spcPts val="3370"/>
              </a:lnSpc>
              <a:spcBef>
                <a:spcPts val="168"/>
              </a:spcBef>
            </a:pPr>
            <a:r>
              <a:rPr sz="4000" spc="0" dirty="0" smtClean="0">
                <a:latin typeface="Arial"/>
                <a:cs typeface="Arial"/>
              </a:rPr>
              <a:t>Components</a:t>
            </a:r>
            <a:r>
              <a:rPr sz="4000" spc="-181" dirty="0" smtClean="0">
                <a:latin typeface="Arial"/>
                <a:cs typeface="Arial"/>
              </a:rPr>
              <a:t> </a:t>
            </a:r>
            <a:r>
              <a:rPr sz="4000" spc="0" dirty="0" smtClean="0">
                <a:latin typeface="Arial"/>
                <a:cs typeface="Arial"/>
              </a:rPr>
              <a:t>of system</a:t>
            </a:r>
            <a:endParaRPr sz="4000" dirty="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836406" y="6945812"/>
            <a:ext cx="25094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00"/>
              </a:lnSpc>
              <a:spcBef>
                <a:spcPts val="70"/>
              </a:spcBef>
            </a:pPr>
            <a:r>
              <a:rPr sz="1800" spc="0" baseline="3939" dirty="0" smtClean="0">
                <a:latin typeface="Arial Black"/>
                <a:cs typeface="Arial Black"/>
              </a:rPr>
              <a:t>13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725156" y="1658874"/>
            <a:ext cx="857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7810881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0" name="object 30"/>
          <p:cNvSpPr txBox="1"/>
          <p:nvPr/>
        </p:nvSpPr>
        <p:spPr>
          <a:xfrm>
            <a:off x="7895844" y="1658874"/>
            <a:ext cx="10210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8066532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8151495" y="1658874"/>
            <a:ext cx="11925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8270748" y="1658874"/>
            <a:ext cx="11963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8390382" y="1658874"/>
            <a:ext cx="204596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8594979" y="1658874"/>
            <a:ext cx="17068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8765667" y="1658874"/>
            <a:ext cx="15354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8919210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8987028" y="1658874"/>
            <a:ext cx="10287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9089898" y="1658874"/>
            <a:ext cx="1699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9259824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9328404" y="1658874"/>
            <a:ext cx="23850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7435596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7520940" y="1658874"/>
            <a:ext cx="6781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7588758" y="1658874"/>
            <a:ext cx="6858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7264908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7043166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7111746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6531863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4485132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867156" y="1524000"/>
            <a:ext cx="137922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005078" y="1524000"/>
            <a:ext cx="139446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89026" y="1660398"/>
            <a:ext cx="14173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730758" y="1660398"/>
            <a:ext cx="136398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589026" y="1658874"/>
            <a:ext cx="278130" cy="1394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867156" y="1660398"/>
            <a:ext cx="13792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005078" y="1660398"/>
            <a:ext cx="139446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30758" y="1935479"/>
            <a:ext cx="136398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67156" y="1935479"/>
            <a:ext cx="137922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8" name="TextBox 87"/>
          <p:cNvSpPr txBox="1"/>
          <p:nvPr/>
        </p:nvSpPr>
        <p:spPr>
          <a:xfrm>
            <a:off x="589026" y="1752600"/>
            <a:ext cx="885862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Entity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/>
              <a:t>An object of interest in the system : Machines in factory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Attribute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/>
              <a:t>The property of an entity : speed, capacity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 Activity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/>
              <a:t>A time period of specified length :welding, stamping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 State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/>
              <a:t>A collection of variables that describe the system in any time : status of </a:t>
            </a:r>
            <a:r>
              <a:rPr lang="en-US" sz="2400" dirty="0" smtClean="0"/>
              <a:t>machine (</a:t>
            </a:r>
            <a:r>
              <a:rPr lang="en-US" sz="2400" dirty="0"/>
              <a:t>busy, idle, down,…)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Event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A </a:t>
            </a:r>
            <a:r>
              <a:rPr lang="en-US" sz="2400" dirty="0"/>
              <a:t>instantaneous occurrence that might change the state of the system:   breakdown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Endogenous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Activities </a:t>
            </a:r>
            <a:r>
              <a:rPr lang="en-US" sz="2400" dirty="0"/>
              <a:t>and events occurring with the system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 Exogenous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Activities </a:t>
            </a:r>
            <a:r>
              <a:rPr lang="en-US" sz="2400" dirty="0"/>
              <a:t>and events occurring with the environment</a:t>
            </a:r>
          </a:p>
        </p:txBody>
      </p:sp>
      <p:sp>
        <p:nvSpPr>
          <p:cNvPr id="89" name="object 33"/>
          <p:cNvSpPr/>
          <p:nvPr/>
        </p:nvSpPr>
        <p:spPr>
          <a:xfrm>
            <a:off x="1117600" y="1447800"/>
            <a:ext cx="8788400" cy="44094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bject 48"/>
          <p:cNvSpPr/>
          <p:nvPr/>
        </p:nvSpPr>
        <p:spPr>
          <a:xfrm>
            <a:off x="457200" y="152400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938784" y="1658874"/>
            <a:ext cx="2727960" cy="274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666744" y="1658874"/>
            <a:ext cx="204977" cy="2743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871721" y="1658874"/>
            <a:ext cx="272796" cy="2743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144518" y="1658874"/>
            <a:ext cx="340613" cy="2743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448513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9A99B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4553712" y="1658874"/>
            <a:ext cx="1978152" cy="2743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6531863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DBDB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6599682" y="1658874"/>
            <a:ext cx="443483" cy="2743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04316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5E5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11174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7E7E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17892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8E8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21321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247508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28167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AEA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3496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73839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7418197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7452360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CEC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7520939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DED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7588758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EEE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7656703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7690993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72515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0F0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7810881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0F0F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782802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1F1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7895844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3F3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79973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0316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066532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5F5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151495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5F5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168640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6F6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270748" y="1658874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7F7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390382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4797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840714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8475726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8594979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8F8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8612124" y="1658874"/>
            <a:ext cx="136398" cy="274319"/>
          </a:xfrm>
          <a:custGeom>
            <a:avLst/>
            <a:gdLst/>
            <a:ahLst/>
            <a:cxnLst/>
            <a:rect l="l" t="t" r="r" b="b"/>
            <a:pathLst>
              <a:path w="136398" h="274319">
                <a:moveTo>
                  <a:pt x="136398" y="0"/>
                </a:moveTo>
                <a:lnTo>
                  <a:pt x="0" y="0"/>
                </a:lnTo>
                <a:lnTo>
                  <a:pt x="0" y="274319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9F9F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8765666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AFA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8782812" y="1658873"/>
            <a:ext cx="136398" cy="274320"/>
          </a:xfrm>
          <a:custGeom>
            <a:avLst/>
            <a:gdLst/>
            <a:ahLst/>
            <a:cxnLst/>
            <a:rect l="l" t="t" r="r" b="b"/>
            <a:pathLst>
              <a:path w="136398" h="274320">
                <a:moveTo>
                  <a:pt x="136398" y="0"/>
                </a:moveTo>
                <a:lnTo>
                  <a:pt x="0" y="0"/>
                </a:lnTo>
                <a:lnTo>
                  <a:pt x="0" y="274320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AFA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8919210" y="1658873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8987028" y="1658873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9089898" y="1658873"/>
            <a:ext cx="169925" cy="274319"/>
          </a:xfrm>
          <a:custGeom>
            <a:avLst/>
            <a:gdLst/>
            <a:ahLst/>
            <a:cxnLst/>
            <a:rect l="l" t="t" r="r" b="b"/>
            <a:pathLst>
              <a:path w="169925" h="274319">
                <a:moveTo>
                  <a:pt x="169925" y="0"/>
                </a:moveTo>
                <a:lnTo>
                  <a:pt x="0" y="0"/>
                </a:lnTo>
                <a:lnTo>
                  <a:pt x="0" y="274319"/>
                </a:lnTo>
                <a:lnTo>
                  <a:pt x="169925" y="274319"/>
                </a:lnTo>
                <a:lnTo>
                  <a:pt x="169925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9259824" y="1658873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CFC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9328404" y="1658873"/>
            <a:ext cx="238505" cy="274319"/>
          </a:xfrm>
          <a:custGeom>
            <a:avLst/>
            <a:gdLst/>
            <a:ahLst/>
            <a:cxnLst/>
            <a:rect l="l" t="t" r="r" b="b"/>
            <a:pathLst>
              <a:path w="238505" h="274319">
                <a:moveTo>
                  <a:pt x="238505" y="0"/>
                </a:moveTo>
                <a:lnTo>
                  <a:pt x="0" y="0"/>
                </a:lnTo>
                <a:lnTo>
                  <a:pt x="0" y="274319"/>
                </a:lnTo>
                <a:lnTo>
                  <a:pt x="238505" y="274319"/>
                </a:lnTo>
                <a:lnTo>
                  <a:pt x="23850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867156" y="1658874"/>
            <a:ext cx="137922" cy="141731"/>
          </a:xfrm>
          <a:custGeom>
            <a:avLst/>
            <a:gdLst/>
            <a:ahLst/>
            <a:cxnLst/>
            <a:rect l="l" t="t" r="r" b="b"/>
            <a:pathLst>
              <a:path w="137922" h="141731">
                <a:moveTo>
                  <a:pt x="137922" y="0"/>
                </a:moveTo>
                <a:lnTo>
                  <a:pt x="0" y="0"/>
                </a:lnTo>
                <a:lnTo>
                  <a:pt x="0" y="141731"/>
                </a:lnTo>
                <a:lnTo>
                  <a:pt x="137922" y="141731"/>
                </a:lnTo>
                <a:lnTo>
                  <a:pt x="137922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1005078" y="1524000"/>
            <a:ext cx="139446" cy="137922"/>
          </a:xfrm>
          <a:custGeom>
            <a:avLst/>
            <a:gdLst/>
            <a:ahLst/>
            <a:cxnLst/>
            <a:rect l="l" t="t" r="r" b="b"/>
            <a:pathLst>
              <a:path w="139446" h="137922">
                <a:moveTo>
                  <a:pt x="139446" y="0"/>
                </a:moveTo>
                <a:lnTo>
                  <a:pt x="0" y="0"/>
                </a:lnTo>
                <a:lnTo>
                  <a:pt x="0" y="137922"/>
                </a:lnTo>
                <a:lnTo>
                  <a:pt x="139446" y="137922"/>
                </a:lnTo>
                <a:lnTo>
                  <a:pt x="139446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1005078" y="1658874"/>
            <a:ext cx="139446" cy="141731"/>
          </a:xfrm>
          <a:custGeom>
            <a:avLst/>
            <a:gdLst/>
            <a:ahLst/>
            <a:cxnLst/>
            <a:rect l="l" t="t" r="r" b="b"/>
            <a:pathLst>
              <a:path w="139446" h="141731">
                <a:moveTo>
                  <a:pt x="139446" y="0"/>
                </a:moveTo>
                <a:lnTo>
                  <a:pt x="0" y="0"/>
                </a:lnTo>
                <a:lnTo>
                  <a:pt x="0" y="141731"/>
                </a:lnTo>
                <a:lnTo>
                  <a:pt x="139446" y="141731"/>
                </a:lnTo>
                <a:lnTo>
                  <a:pt x="139446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731520" y="1798320"/>
            <a:ext cx="137160" cy="138683"/>
          </a:xfrm>
          <a:custGeom>
            <a:avLst/>
            <a:gdLst/>
            <a:ahLst/>
            <a:cxnLst/>
            <a:rect l="l" t="t" r="r" b="b"/>
            <a:pathLst>
              <a:path w="137160" h="138683">
                <a:moveTo>
                  <a:pt x="137160" y="0"/>
                </a:moveTo>
                <a:lnTo>
                  <a:pt x="0" y="0"/>
                </a:lnTo>
                <a:lnTo>
                  <a:pt x="0" y="138683"/>
                </a:lnTo>
                <a:lnTo>
                  <a:pt x="137160" y="138683"/>
                </a:lnTo>
                <a:lnTo>
                  <a:pt x="13716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589026" y="1660398"/>
            <a:ext cx="140970" cy="137922"/>
          </a:xfrm>
          <a:custGeom>
            <a:avLst/>
            <a:gdLst/>
            <a:ahLst/>
            <a:cxnLst/>
            <a:rect l="l" t="t" r="r" b="b"/>
            <a:pathLst>
              <a:path w="140970" h="137922">
                <a:moveTo>
                  <a:pt x="140970" y="0"/>
                </a:moveTo>
                <a:lnTo>
                  <a:pt x="0" y="0"/>
                </a:lnTo>
                <a:lnTo>
                  <a:pt x="0" y="137922"/>
                </a:lnTo>
                <a:lnTo>
                  <a:pt x="140970" y="137922"/>
                </a:lnTo>
                <a:lnTo>
                  <a:pt x="140970" y="0"/>
                </a:lnTo>
                <a:close/>
              </a:path>
            </a:pathLst>
          </a:custGeom>
          <a:solidFill>
            <a:srgbClr val="00007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867156" y="1795272"/>
            <a:ext cx="137922" cy="138683"/>
          </a:xfrm>
          <a:custGeom>
            <a:avLst/>
            <a:gdLst/>
            <a:ahLst/>
            <a:cxnLst/>
            <a:rect l="l" t="t" r="r" b="b"/>
            <a:pathLst>
              <a:path w="137922" h="138683">
                <a:moveTo>
                  <a:pt x="137922" y="0"/>
                </a:moveTo>
                <a:lnTo>
                  <a:pt x="0" y="0"/>
                </a:lnTo>
                <a:lnTo>
                  <a:pt x="0" y="138683"/>
                </a:lnTo>
                <a:lnTo>
                  <a:pt x="137922" y="138683"/>
                </a:lnTo>
                <a:lnTo>
                  <a:pt x="137922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731520" y="1933955"/>
            <a:ext cx="137160" cy="136398"/>
          </a:xfrm>
          <a:custGeom>
            <a:avLst/>
            <a:gdLst/>
            <a:ahLst/>
            <a:cxnLst/>
            <a:rect l="l" t="t" r="r" b="b"/>
            <a:pathLst>
              <a:path w="137160" h="136398">
                <a:moveTo>
                  <a:pt x="137160" y="0"/>
                </a:moveTo>
                <a:lnTo>
                  <a:pt x="0" y="0"/>
                </a:lnTo>
                <a:lnTo>
                  <a:pt x="0" y="136398"/>
                </a:lnTo>
                <a:lnTo>
                  <a:pt x="137160" y="136398"/>
                </a:lnTo>
                <a:lnTo>
                  <a:pt x="137160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1905000" y="3124198"/>
            <a:ext cx="5821904" cy="41529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 txBox="1"/>
          <p:nvPr/>
        </p:nvSpPr>
        <p:spPr>
          <a:xfrm>
            <a:off x="993902" y="1104469"/>
            <a:ext cx="5974295" cy="4315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Discrete</a:t>
            </a:r>
            <a:r>
              <a:rPr sz="3200" spc="-117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and</a:t>
            </a:r>
            <a:r>
              <a:rPr sz="3200" spc="-53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Continues</a:t>
            </a:r>
            <a:r>
              <a:rPr sz="3200" spc="-143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Systems</a:t>
            </a:r>
            <a:endParaRPr sz="32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836406" y="6945812"/>
            <a:ext cx="25094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00"/>
              </a:lnSpc>
              <a:spcBef>
                <a:spcPts val="70"/>
              </a:spcBef>
            </a:pPr>
            <a:r>
              <a:rPr sz="1800" spc="0" baseline="3939" dirty="0" smtClean="0">
                <a:latin typeface="Arial Black"/>
                <a:cs typeface="Arial Black"/>
              </a:rPr>
              <a:t>14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725156" y="1658874"/>
            <a:ext cx="857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7810881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0" name="object 30"/>
          <p:cNvSpPr txBox="1"/>
          <p:nvPr/>
        </p:nvSpPr>
        <p:spPr>
          <a:xfrm>
            <a:off x="7895844" y="1658874"/>
            <a:ext cx="10210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8066532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8151495" y="1658874"/>
            <a:ext cx="11925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8270748" y="1658874"/>
            <a:ext cx="11963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8390382" y="1658874"/>
            <a:ext cx="204596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8594979" y="1658874"/>
            <a:ext cx="17068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8765667" y="1658874"/>
            <a:ext cx="15354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8919210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8987028" y="1658874"/>
            <a:ext cx="10287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9089898" y="1658874"/>
            <a:ext cx="1699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9259824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9328404" y="1658874"/>
            <a:ext cx="23850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7435596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7520940" y="1658874"/>
            <a:ext cx="6781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7588758" y="1658874"/>
            <a:ext cx="6858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7264908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7043166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7111746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6531863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4485132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867156" y="1524000"/>
            <a:ext cx="137922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005078" y="1524000"/>
            <a:ext cx="139446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89026" y="1660398"/>
            <a:ext cx="14173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730758" y="1660398"/>
            <a:ext cx="136398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589026" y="1658874"/>
            <a:ext cx="278130" cy="1394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867156" y="1660398"/>
            <a:ext cx="13792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005078" y="1660398"/>
            <a:ext cx="139446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30758" y="1935479"/>
            <a:ext cx="136398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67156" y="1935479"/>
            <a:ext cx="137922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0" name="TextBox 99"/>
          <p:cNvSpPr txBox="1"/>
          <p:nvPr/>
        </p:nvSpPr>
        <p:spPr>
          <a:xfrm>
            <a:off x="1005079" y="2012664"/>
            <a:ext cx="7914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 </a:t>
            </a:r>
            <a:r>
              <a:rPr lang="en-US" sz="2400" b="1" dirty="0"/>
              <a:t>discrete system </a:t>
            </a:r>
            <a:r>
              <a:rPr lang="en-US" sz="2400" dirty="0"/>
              <a:t>is one in which the state </a:t>
            </a:r>
            <a:r>
              <a:rPr lang="en-US" sz="2400" dirty="0" smtClean="0"/>
              <a:t>variables </a:t>
            </a:r>
            <a:r>
              <a:rPr lang="en-US" sz="2400" dirty="0">
                <a:latin typeface="Arial"/>
                <a:cs typeface="Arial"/>
              </a:rPr>
              <a:t>change </a:t>
            </a:r>
            <a:r>
              <a:rPr lang="en-US" sz="2400" dirty="0" smtClean="0">
                <a:latin typeface="Arial"/>
                <a:cs typeface="Arial"/>
              </a:rPr>
              <a:t>only at a discrete set of points in time: Bank example</a:t>
            </a:r>
            <a:endParaRPr lang="en-US" sz="2400" dirty="0">
              <a:latin typeface="Arial"/>
              <a:cs typeface="Arial"/>
            </a:endParaRPr>
          </a:p>
          <a:p>
            <a:endParaRPr lang="en-US" sz="2400" dirty="0"/>
          </a:p>
        </p:txBody>
      </p:sp>
      <p:sp>
        <p:nvSpPr>
          <p:cNvPr id="101" name="object 33"/>
          <p:cNvSpPr/>
          <p:nvPr/>
        </p:nvSpPr>
        <p:spPr>
          <a:xfrm>
            <a:off x="1117600" y="1560045"/>
            <a:ext cx="7665212" cy="37695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bject 46"/>
          <p:cNvSpPr/>
          <p:nvPr/>
        </p:nvSpPr>
        <p:spPr>
          <a:xfrm>
            <a:off x="457200" y="152400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938784" y="1658874"/>
            <a:ext cx="2727960" cy="274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666744" y="1658874"/>
            <a:ext cx="204977" cy="2743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871721" y="1658874"/>
            <a:ext cx="272796" cy="2743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4144518" y="1658874"/>
            <a:ext cx="340613" cy="2743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48513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9A99B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553712" y="1658874"/>
            <a:ext cx="1978152" cy="2743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531863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DBDB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6599682" y="1658874"/>
            <a:ext cx="443483" cy="2743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04316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5E5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11174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7E7E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17892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8E8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21321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247508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28167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AEA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3496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3839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418197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7452360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CEC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7520939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DED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7588758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EEE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7656703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7690993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772515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0F0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7810881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0F0F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82802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1F1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7895844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3F3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79973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0316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066532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5F5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151495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5F5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168640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6F6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270748" y="1658874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7F7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390382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4797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40714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475726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8594979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8F8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8612124" y="1658874"/>
            <a:ext cx="136398" cy="274319"/>
          </a:xfrm>
          <a:custGeom>
            <a:avLst/>
            <a:gdLst/>
            <a:ahLst/>
            <a:cxnLst/>
            <a:rect l="l" t="t" r="r" b="b"/>
            <a:pathLst>
              <a:path w="136398" h="274319">
                <a:moveTo>
                  <a:pt x="136398" y="0"/>
                </a:moveTo>
                <a:lnTo>
                  <a:pt x="0" y="0"/>
                </a:lnTo>
                <a:lnTo>
                  <a:pt x="0" y="274319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9F9F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8765666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AFA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8782812" y="1658873"/>
            <a:ext cx="136398" cy="274320"/>
          </a:xfrm>
          <a:custGeom>
            <a:avLst/>
            <a:gdLst/>
            <a:ahLst/>
            <a:cxnLst/>
            <a:rect l="l" t="t" r="r" b="b"/>
            <a:pathLst>
              <a:path w="136398" h="274320">
                <a:moveTo>
                  <a:pt x="136398" y="0"/>
                </a:moveTo>
                <a:lnTo>
                  <a:pt x="0" y="0"/>
                </a:lnTo>
                <a:lnTo>
                  <a:pt x="0" y="274320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AFA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8919210" y="1658873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8987028" y="1658873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9089898" y="1658873"/>
            <a:ext cx="169925" cy="274319"/>
          </a:xfrm>
          <a:custGeom>
            <a:avLst/>
            <a:gdLst/>
            <a:ahLst/>
            <a:cxnLst/>
            <a:rect l="l" t="t" r="r" b="b"/>
            <a:pathLst>
              <a:path w="169925" h="274319">
                <a:moveTo>
                  <a:pt x="169925" y="0"/>
                </a:moveTo>
                <a:lnTo>
                  <a:pt x="0" y="0"/>
                </a:lnTo>
                <a:lnTo>
                  <a:pt x="0" y="274319"/>
                </a:lnTo>
                <a:lnTo>
                  <a:pt x="169925" y="274319"/>
                </a:lnTo>
                <a:lnTo>
                  <a:pt x="169925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9259824" y="1658873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CFC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9328404" y="1658873"/>
            <a:ext cx="238505" cy="274319"/>
          </a:xfrm>
          <a:custGeom>
            <a:avLst/>
            <a:gdLst/>
            <a:ahLst/>
            <a:cxnLst/>
            <a:rect l="l" t="t" r="r" b="b"/>
            <a:pathLst>
              <a:path w="238505" h="274319">
                <a:moveTo>
                  <a:pt x="238505" y="0"/>
                </a:moveTo>
                <a:lnTo>
                  <a:pt x="0" y="0"/>
                </a:lnTo>
                <a:lnTo>
                  <a:pt x="0" y="274319"/>
                </a:lnTo>
                <a:lnTo>
                  <a:pt x="238505" y="274319"/>
                </a:lnTo>
                <a:lnTo>
                  <a:pt x="23850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867156" y="1658874"/>
            <a:ext cx="137922" cy="141731"/>
          </a:xfrm>
          <a:custGeom>
            <a:avLst/>
            <a:gdLst/>
            <a:ahLst/>
            <a:cxnLst/>
            <a:rect l="l" t="t" r="r" b="b"/>
            <a:pathLst>
              <a:path w="137922" h="141731">
                <a:moveTo>
                  <a:pt x="137922" y="0"/>
                </a:moveTo>
                <a:lnTo>
                  <a:pt x="0" y="0"/>
                </a:lnTo>
                <a:lnTo>
                  <a:pt x="0" y="141731"/>
                </a:lnTo>
                <a:lnTo>
                  <a:pt x="137922" y="141731"/>
                </a:lnTo>
                <a:lnTo>
                  <a:pt x="137922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1005078" y="1524000"/>
            <a:ext cx="139446" cy="137922"/>
          </a:xfrm>
          <a:custGeom>
            <a:avLst/>
            <a:gdLst/>
            <a:ahLst/>
            <a:cxnLst/>
            <a:rect l="l" t="t" r="r" b="b"/>
            <a:pathLst>
              <a:path w="139446" h="137922">
                <a:moveTo>
                  <a:pt x="139446" y="0"/>
                </a:moveTo>
                <a:lnTo>
                  <a:pt x="0" y="0"/>
                </a:lnTo>
                <a:lnTo>
                  <a:pt x="0" y="137922"/>
                </a:lnTo>
                <a:lnTo>
                  <a:pt x="139446" y="137922"/>
                </a:lnTo>
                <a:lnTo>
                  <a:pt x="139446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1005078" y="1658874"/>
            <a:ext cx="139446" cy="141731"/>
          </a:xfrm>
          <a:custGeom>
            <a:avLst/>
            <a:gdLst/>
            <a:ahLst/>
            <a:cxnLst/>
            <a:rect l="l" t="t" r="r" b="b"/>
            <a:pathLst>
              <a:path w="139446" h="141731">
                <a:moveTo>
                  <a:pt x="139446" y="0"/>
                </a:moveTo>
                <a:lnTo>
                  <a:pt x="0" y="0"/>
                </a:lnTo>
                <a:lnTo>
                  <a:pt x="0" y="141731"/>
                </a:lnTo>
                <a:lnTo>
                  <a:pt x="139446" y="141731"/>
                </a:lnTo>
                <a:lnTo>
                  <a:pt x="139446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731520" y="1798320"/>
            <a:ext cx="137160" cy="138683"/>
          </a:xfrm>
          <a:custGeom>
            <a:avLst/>
            <a:gdLst/>
            <a:ahLst/>
            <a:cxnLst/>
            <a:rect l="l" t="t" r="r" b="b"/>
            <a:pathLst>
              <a:path w="137160" h="138683">
                <a:moveTo>
                  <a:pt x="137160" y="0"/>
                </a:moveTo>
                <a:lnTo>
                  <a:pt x="0" y="0"/>
                </a:lnTo>
                <a:lnTo>
                  <a:pt x="0" y="138683"/>
                </a:lnTo>
                <a:lnTo>
                  <a:pt x="137160" y="138683"/>
                </a:lnTo>
                <a:lnTo>
                  <a:pt x="13716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589026" y="1660398"/>
            <a:ext cx="140970" cy="137922"/>
          </a:xfrm>
          <a:custGeom>
            <a:avLst/>
            <a:gdLst/>
            <a:ahLst/>
            <a:cxnLst/>
            <a:rect l="l" t="t" r="r" b="b"/>
            <a:pathLst>
              <a:path w="140970" h="137922">
                <a:moveTo>
                  <a:pt x="140970" y="0"/>
                </a:moveTo>
                <a:lnTo>
                  <a:pt x="0" y="0"/>
                </a:lnTo>
                <a:lnTo>
                  <a:pt x="0" y="137922"/>
                </a:lnTo>
                <a:lnTo>
                  <a:pt x="140970" y="137922"/>
                </a:lnTo>
                <a:lnTo>
                  <a:pt x="140970" y="0"/>
                </a:lnTo>
                <a:close/>
              </a:path>
            </a:pathLst>
          </a:custGeom>
          <a:solidFill>
            <a:srgbClr val="00007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867156" y="1795272"/>
            <a:ext cx="137922" cy="138683"/>
          </a:xfrm>
          <a:custGeom>
            <a:avLst/>
            <a:gdLst/>
            <a:ahLst/>
            <a:cxnLst/>
            <a:rect l="l" t="t" r="r" b="b"/>
            <a:pathLst>
              <a:path w="137922" h="138683">
                <a:moveTo>
                  <a:pt x="137922" y="0"/>
                </a:moveTo>
                <a:lnTo>
                  <a:pt x="0" y="0"/>
                </a:lnTo>
                <a:lnTo>
                  <a:pt x="0" y="138683"/>
                </a:lnTo>
                <a:lnTo>
                  <a:pt x="137922" y="138683"/>
                </a:lnTo>
                <a:lnTo>
                  <a:pt x="137922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731520" y="1933955"/>
            <a:ext cx="137160" cy="136398"/>
          </a:xfrm>
          <a:custGeom>
            <a:avLst/>
            <a:gdLst/>
            <a:ahLst/>
            <a:cxnLst/>
            <a:rect l="l" t="t" r="r" b="b"/>
            <a:pathLst>
              <a:path w="137160" h="136398">
                <a:moveTo>
                  <a:pt x="137160" y="0"/>
                </a:moveTo>
                <a:lnTo>
                  <a:pt x="0" y="0"/>
                </a:lnTo>
                <a:lnTo>
                  <a:pt x="0" y="136398"/>
                </a:lnTo>
                <a:lnTo>
                  <a:pt x="137160" y="136398"/>
                </a:lnTo>
                <a:lnTo>
                  <a:pt x="137160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209800" y="2971800"/>
            <a:ext cx="5277741" cy="415289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993902" y="1104469"/>
            <a:ext cx="7237653" cy="4315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Discrete</a:t>
            </a:r>
            <a:r>
              <a:rPr sz="3200" spc="-117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and</a:t>
            </a:r>
            <a:r>
              <a:rPr sz="3200" spc="-53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Continues</a:t>
            </a:r>
            <a:r>
              <a:rPr sz="3200" spc="-143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Systems</a:t>
            </a:r>
            <a:r>
              <a:rPr sz="3200" spc="-122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(cont.)</a:t>
            </a:r>
            <a:endParaRPr sz="32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836406" y="6945812"/>
            <a:ext cx="25094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00"/>
              </a:lnSpc>
              <a:spcBef>
                <a:spcPts val="70"/>
              </a:spcBef>
            </a:pPr>
            <a:r>
              <a:rPr sz="1800" spc="0" baseline="3939" dirty="0" smtClean="0">
                <a:latin typeface="Arial Black"/>
                <a:cs typeface="Arial Black"/>
              </a:rPr>
              <a:t>15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725156" y="1658874"/>
            <a:ext cx="857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7810881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0" name="object 30"/>
          <p:cNvSpPr txBox="1"/>
          <p:nvPr/>
        </p:nvSpPr>
        <p:spPr>
          <a:xfrm>
            <a:off x="7895844" y="1658874"/>
            <a:ext cx="10210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8066532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8151495" y="1658874"/>
            <a:ext cx="11925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8270748" y="1658874"/>
            <a:ext cx="11963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8390382" y="1658874"/>
            <a:ext cx="204596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8594979" y="1658874"/>
            <a:ext cx="17068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8765667" y="1658874"/>
            <a:ext cx="15354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8919210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8987028" y="1658874"/>
            <a:ext cx="10287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9089898" y="1658874"/>
            <a:ext cx="1699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9259824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9328404" y="1658874"/>
            <a:ext cx="23850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7435596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7520940" y="1658874"/>
            <a:ext cx="6781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7588758" y="1658874"/>
            <a:ext cx="6858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7264908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7043166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7111746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6531863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4485132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867156" y="1524000"/>
            <a:ext cx="137922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005078" y="1524000"/>
            <a:ext cx="139446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89026" y="1660398"/>
            <a:ext cx="14173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730758" y="1660398"/>
            <a:ext cx="136398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589026" y="1658874"/>
            <a:ext cx="278130" cy="1394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867156" y="1660398"/>
            <a:ext cx="13792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005078" y="1660398"/>
            <a:ext cx="139446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30758" y="1935479"/>
            <a:ext cx="136398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67156" y="1935479"/>
            <a:ext cx="137922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8" name="TextBox 97"/>
          <p:cNvSpPr txBox="1"/>
          <p:nvPr/>
        </p:nvSpPr>
        <p:spPr>
          <a:xfrm>
            <a:off x="798957" y="1988403"/>
            <a:ext cx="8767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 continues system is one in which the state </a:t>
            </a:r>
            <a:r>
              <a:rPr lang="en-US" sz="2400" dirty="0" smtClean="0"/>
              <a:t>variables </a:t>
            </a:r>
            <a:r>
              <a:rPr lang="en-US" sz="2400" dirty="0" smtClean="0">
                <a:latin typeface="Arial"/>
                <a:cs typeface="Arial"/>
              </a:rPr>
              <a:t>change continuously over time: Head of water behind the dam </a:t>
            </a:r>
            <a:endParaRPr lang="en-US" sz="2400" dirty="0"/>
          </a:p>
        </p:txBody>
      </p:sp>
      <p:sp>
        <p:nvSpPr>
          <p:cNvPr id="99" name="object 33"/>
          <p:cNvSpPr/>
          <p:nvPr/>
        </p:nvSpPr>
        <p:spPr>
          <a:xfrm>
            <a:off x="1117600" y="1492249"/>
            <a:ext cx="7665212" cy="44475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object 36"/>
          <p:cNvSpPr/>
          <p:nvPr/>
        </p:nvSpPr>
        <p:spPr>
          <a:xfrm>
            <a:off x="457200" y="152400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938784" y="1658874"/>
            <a:ext cx="2727960" cy="274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66744" y="1658874"/>
            <a:ext cx="204977" cy="2743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871721" y="1658874"/>
            <a:ext cx="272796" cy="2743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144518" y="1658874"/>
            <a:ext cx="340613" cy="2743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48513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9A99B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553712" y="1658874"/>
            <a:ext cx="1978152" cy="2743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531863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DBDB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599682" y="1658874"/>
            <a:ext cx="443483" cy="2743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04316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5E5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11174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7E7E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17892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8E8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21321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247508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28167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AEA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3496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3839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418197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452360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CEC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520939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DED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588758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EEE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656703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690993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72515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0F0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810881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0F0F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82802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1F1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895844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3F3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9973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0316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066532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5F5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151495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5F5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168640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6F6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270748" y="1658874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7F7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390382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4797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840714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475726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594979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8F8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612124" y="1658874"/>
            <a:ext cx="136398" cy="274319"/>
          </a:xfrm>
          <a:custGeom>
            <a:avLst/>
            <a:gdLst/>
            <a:ahLst/>
            <a:cxnLst/>
            <a:rect l="l" t="t" r="r" b="b"/>
            <a:pathLst>
              <a:path w="136398" h="274319">
                <a:moveTo>
                  <a:pt x="136398" y="0"/>
                </a:moveTo>
                <a:lnTo>
                  <a:pt x="0" y="0"/>
                </a:lnTo>
                <a:lnTo>
                  <a:pt x="0" y="274319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9F9F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765666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AFA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782812" y="1658873"/>
            <a:ext cx="136398" cy="274320"/>
          </a:xfrm>
          <a:custGeom>
            <a:avLst/>
            <a:gdLst/>
            <a:ahLst/>
            <a:cxnLst/>
            <a:rect l="l" t="t" r="r" b="b"/>
            <a:pathLst>
              <a:path w="136398" h="274320">
                <a:moveTo>
                  <a:pt x="136398" y="0"/>
                </a:moveTo>
                <a:lnTo>
                  <a:pt x="0" y="0"/>
                </a:lnTo>
                <a:lnTo>
                  <a:pt x="0" y="274320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AFA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919210" y="1658873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987028" y="1658873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9089898" y="1658873"/>
            <a:ext cx="169925" cy="274319"/>
          </a:xfrm>
          <a:custGeom>
            <a:avLst/>
            <a:gdLst/>
            <a:ahLst/>
            <a:cxnLst/>
            <a:rect l="l" t="t" r="r" b="b"/>
            <a:pathLst>
              <a:path w="169925" h="274319">
                <a:moveTo>
                  <a:pt x="169925" y="0"/>
                </a:moveTo>
                <a:lnTo>
                  <a:pt x="0" y="0"/>
                </a:lnTo>
                <a:lnTo>
                  <a:pt x="0" y="274319"/>
                </a:lnTo>
                <a:lnTo>
                  <a:pt x="169925" y="274319"/>
                </a:lnTo>
                <a:lnTo>
                  <a:pt x="169925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9259824" y="1658873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CFC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9328404" y="1658873"/>
            <a:ext cx="238505" cy="274319"/>
          </a:xfrm>
          <a:custGeom>
            <a:avLst/>
            <a:gdLst/>
            <a:ahLst/>
            <a:cxnLst/>
            <a:rect l="l" t="t" r="r" b="b"/>
            <a:pathLst>
              <a:path w="238505" h="274319">
                <a:moveTo>
                  <a:pt x="238505" y="0"/>
                </a:moveTo>
                <a:lnTo>
                  <a:pt x="0" y="0"/>
                </a:lnTo>
                <a:lnTo>
                  <a:pt x="0" y="274319"/>
                </a:lnTo>
                <a:lnTo>
                  <a:pt x="238505" y="274319"/>
                </a:lnTo>
                <a:lnTo>
                  <a:pt x="23850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67156" y="1658874"/>
            <a:ext cx="137922" cy="141731"/>
          </a:xfrm>
          <a:custGeom>
            <a:avLst/>
            <a:gdLst/>
            <a:ahLst/>
            <a:cxnLst/>
            <a:rect l="l" t="t" r="r" b="b"/>
            <a:pathLst>
              <a:path w="137922" h="141731">
                <a:moveTo>
                  <a:pt x="137922" y="0"/>
                </a:moveTo>
                <a:lnTo>
                  <a:pt x="0" y="0"/>
                </a:lnTo>
                <a:lnTo>
                  <a:pt x="0" y="141731"/>
                </a:lnTo>
                <a:lnTo>
                  <a:pt x="137922" y="141731"/>
                </a:lnTo>
                <a:lnTo>
                  <a:pt x="137922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1005078" y="1524000"/>
            <a:ext cx="139446" cy="137922"/>
          </a:xfrm>
          <a:custGeom>
            <a:avLst/>
            <a:gdLst/>
            <a:ahLst/>
            <a:cxnLst/>
            <a:rect l="l" t="t" r="r" b="b"/>
            <a:pathLst>
              <a:path w="139446" h="137922">
                <a:moveTo>
                  <a:pt x="139446" y="0"/>
                </a:moveTo>
                <a:lnTo>
                  <a:pt x="0" y="0"/>
                </a:lnTo>
                <a:lnTo>
                  <a:pt x="0" y="137922"/>
                </a:lnTo>
                <a:lnTo>
                  <a:pt x="139446" y="137922"/>
                </a:lnTo>
                <a:lnTo>
                  <a:pt x="139446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1005078" y="1658874"/>
            <a:ext cx="139446" cy="141731"/>
          </a:xfrm>
          <a:custGeom>
            <a:avLst/>
            <a:gdLst/>
            <a:ahLst/>
            <a:cxnLst/>
            <a:rect l="l" t="t" r="r" b="b"/>
            <a:pathLst>
              <a:path w="139446" h="141731">
                <a:moveTo>
                  <a:pt x="139446" y="0"/>
                </a:moveTo>
                <a:lnTo>
                  <a:pt x="0" y="0"/>
                </a:lnTo>
                <a:lnTo>
                  <a:pt x="0" y="141731"/>
                </a:lnTo>
                <a:lnTo>
                  <a:pt x="139446" y="141731"/>
                </a:lnTo>
                <a:lnTo>
                  <a:pt x="139446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731520" y="1798320"/>
            <a:ext cx="137160" cy="138683"/>
          </a:xfrm>
          <a:custGeom>
            <a:avLst/>
            <a:gdLst/>
            <a:ahLst/>
            <a:cxnLst/>
            <a:rect l="l" t="t" r="r" b="b"/>
            <a:pathLst>
              <a:path w="137160" h="138683">
                <a:moveTo>
                  <a:pt x="137160" y="0"/>
                </a:moveTo>
                <a:lnTo>
                  <a:pt x="0" y="0"/>
                </a:lnTo>
                <a:lnTo>
                  <a:pt x="0" y="138683"/>
                </a:lnTo>
                <a:lnTo>
                  <a:pt x="137160" y="138683"/>
                </a:lnTo>
                <a:lnTo>
                  <a:pt x="13716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589026" y="1660398"/>
            <a:ext cx="140970" cy="137922"/>
          </a:xfrm>
          <a:custGeom>
            <a:avLst/>
            <a:gdLst/>
            <a:ahLst/>
            <a:cxnLst/>
            <a:rect l="l" t="t" r="r" b="b"/>
            <a:pathLst>
              <a:path w="140970" h="137922">
                <a:moveTo>
                  <a:pt x="140970" y="0"/>
                </a:moveTo>
                <a:lnTo>
                  <a:pt x="0" y="0"/>
                </a:lnTo>
                <a:lnTo>
                  <a:pt x="0" y="137922"/>
                </a:lnTo>
                <a:lnTo>
                  <a:pt x="140970" y="137922"/>
                </a:lnTo>
                <a:lnTo>
                  <a:pt x="140970" y="0"/>
                </a:lnTo>
                <a:close/>
              </a:path>
            </a:pathLst>
          </a:custGeom>
          <a:solidFill>
            <a:srgbClr val="00007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867156" y="1795272"/>
            <a:ext cx="137922" cy="138683"/>
          </a:xfrm>
          <a:custGeom>
            <a:avLst/>
            <a:gdLst/>
            <a:ahLst/>
            <a:cxnLst/>
            <a:rect l="l" t="t" r="r" b="b"/>
            <a:pathLst>
              <a:path w="137922" h="138683">
                <a:moveTo>
                  <a:pt x="137922" y="0"/>
                </a:moveTo>
                <a:lnTo>
                  <a:pt x="0" y="0"/>
                </a:lnTo>
                <a:lnTo>
                  <a:pt x="0" y="138683"/>
                </a:lnTo>
                <a:lnTo>
                  <a:pt x="137922" y="138683"/>
                </a:lnTo>
                <a:lnTo>
                  <a:pt x="137922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731520" y="1933955"/>
            <a:ext cx="137160" cy="136398"/>
          </a:xfrm>
          <a:custGeom>
            <a:avLst/>
            <a:gdLst/>
            <a:ahLst/>
            <a:cxnLst/>
            <a:rect l="l" t="t" r="r" b="b"/>
            <a:pathLst>
              <a:path w="137160" h="136398">
                <a:moveTo>
                  <a:pt x="137160" y="0"/>
                </a:moveTo>
                <a:lnTo>
                  <a:pt x="0" y="0"/>
                </a:lnTo>
                <a:lnTo>
                  <a:pt x="0" y="136398"/>
                </a:lnTo>
                <a:lnTo>
                  <a:pt x="137160" y="136398"/>
                </a:lnTo>
                <a:lnTo>
                  <a:pt x="137160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1524000" y="905344"/>
            <a:ext cx="6849618" cy="4315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ctr">
              <a:lnSpc>
                <a:spcPts val="3370"/>
              </a:lnSpc>
              <a:spcBef>
                <a:spcPts val="168"/>
              </a:spcBef>
            </a:pPr>
            <a:r>
              <a:rPr sz="4000" spc="0" dirty="0" smtClean="0">
                <a:latin typeface="Arial"/>
                <a:cs typeface="Arial"/>
              </a:rPr>
              <a:t>Model</a:t>
            </a:r>
            <a:r>
              <a:rPr sz="4000" spc="-87" dirty="0" smtClean="0">
                <a:latin typeface="Arial"/>
                <a:cs typeface="Arial"/>
              </a:rPr>
              <a:t> </a:t>
            </a:r>
            <a:r>
              <a:rPr sz="4000" spc="0" dirty="0" smtClean="0">
                <a:latin typeface="Arial"/>
                <a:cs typeface="Arial"/>
              </a:rPr>
              <a:t>of a</a:t>
            </a:r>
            <a:r>
              <a:rPr sz="4000" spc="-17" dirty="0" smtClean="0">
                <a:latin typeface="Arial"/>
                <a:cs typeface="Arial"/>
              </a:rPr>
              <a:t> </a:t>
            </a:r>
            <a:r>
              <a:rPr sz="4000" spc="0" dirty="0" smtClean="0">
                <a:latin typeface="Arial"/>
                <a:cs typeface="Arial"/>
              </a:rPr>
              <a:t>System</a:t>
            </a:r>
            <a:endParaRPr sz="4000" dirty="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993902" y="1996376"/>
            <a:ext cx="7877045" cy="365883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20">
              <a:lnSpc>
                <a:spcPts val="2965"/>
              </a:lnSpc>
              <a:spcBef>
                <a:spcPts val="148"/>
              </a:spcBef>
            </a:pPr>
            <a:r>
              <a:rPr sz="2100" spc="352" dirty="0" smtClean="0">
                <a:solidFill>
                  <a:srgbClr val="00007B"/>
                </a:solidFill>
                <a:latin typeface="Times New Roman"/>
                <a:cs typeface="Times New Roman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To study the system</a:t>
            </a:r>
            <a:endParaRPr sz="2800" dirty="0">
              <a:latin typeface="Arial"/>
              <a:cs typeface="Arial"/>
            </a:endParaRPr>
          </a:p>
          <a:p>
            <a:pPr marL="469900">
              <a:lnSpc>
                <a:spcPct val="95825"/>
              </a:lnSpc>
              <a:spcBef>
                <a:spcPts val="541"/>
              </a:spcBef>
            </a:pPr>
            <a:r>
              <a:rPr sz="1900" spc="374" dirty="0" smtClean="0">
                <a:solidFill>
                  <a:srgbClr val="999ACB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it is sometimes possible to experiments with system</a:t>
            </a:r>
            <a:endParaRPr sz="2400" dirty="0">
              <a:latin typeface="Arial"/>
              <a:cs typeface="Arial"/>
            </a:endParaRPr>
          </a:p>
          <a:p>
            <a:pPr marL="927100" marR="45720">
              <a:lnSpc>
                <a:spcPct val="95825"/>
              </a:lnSpc>
              <a:spcBef>
                <a:spcPts val="591"/>
              </a:spcBef>
            </a:pPr>
            <a:r>
              <a:rPr sz="1300" spc="345" dirty="0" smtClean="0">
                <a:solidFill>
                  <a:srgbClr val="00007B"/>
                </a:solidFill>
                <a:latin typeface="Times New Roman"/>
                <a:cs typeface="Times New Roman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This</a:t>
            </a:r>
            <a:r>
              <a:rPr sz="2000" spc="-37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is</a:t>
            </a:r>
            <a:r>
              <a:rPr sz="2000" spc="-1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not</a:t>
            </a:r>
            <a:r>
              <a:rPr sz="2000" spc="-27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always</a:t>
            </a:r>
            <a:r>
              <a:rPr sz="2000" spc="-61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possible</a:t>
            </a:r>
            <a:r>
              <a:rPr sz="2000" spc="-7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(bank,</a:t>
            </a:r>
            <a:r>
              <a:rPr sz="2000" spc="-5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factory,…)</a:t>
            </a:r>
            <a:endParaRPr sz="2000" dirty="0">
              <a:latin typeface="Arial"/>
              <a:cs typeface="Arial"/>
            </a:endParaRPr>
          </a:p>
          <a:p>
            <a:pPr marL="927100" marR="45720">
              <a:lnSpc>
                <a:spcPct val="95825"/>
              </a:lnSpc>
              <a:spcBef>
                <a:spcPts val="574"/>
              </a:spcBef>
            </a:pPr>
            <a:r>
              <a:rPr sz="1300" spc="345" dirty="0" smtClean="0">
                <a:solidFill>
                  <a:srgbClr val="00007B"/>
                </a:solidFill>
                <a:latin typeface="Times New Roman"/>
                <a:cs typeface="Times New Roman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 new</a:t>
            </a:r>
            <a:r>
              <a:rPr sz="2000" spc="-36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syst</a:t>
            </a:r>
            <a:r>
              <a:rPr sz="2000" spc="-4" dirty="0" smtClean="0">
                <a:latin typeface="Arial"/>
                <a:cs typeface="Arial"/>
              </a:rPr>
              <a:t>e</a:t>
            </a:r>
            <a:r>
              <a:rPr sz="2000" spc="0" dirty="0" smtClean="0">
                <a:latin typeface="Arial"/>
                <a:cs typeface="Arial"/>
              </a:rPr>
              <a:t>m</a:t>
            </a:r>
            <a:r>
              <a:rPr sz="2000" spc="-6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may</a:t>
            </a:r>
            <a:r>
              <a:rPr sz="2000" spc="-37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n</a:t>
            </a:r>
            <a:r>
              <a:rPr sz="2000" spc="-9" dirty="0" smtClean="0">
                <a:latin typeface="Arial"/>
                <a:cs typeface="Arial"/>
              </a:rPr>
              <a:t>o</a:t>
            </a:r>
            <a:r>
              <a:rPr sz="2000" spc="0" dirty="0" smtClean="0">
                <a:latin typeface="Arial"/>
                <a:cs typeface="Arial"/>
              </a:rPr>
              <a:t>t</a:t>
            </a:r>
            <a:r>
              <a:rPr sz="2000" spc="-2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y</a:t>
            </a:r>
            <a:r>
              <a:rPr sz="2000" spc="-4" dirty="0" smtClean="0">
                <a:latin typeface="Arial"/>
                <a:cs typeface="Arial"/>
              </a:rPr>
              <a:t>e</a:t>
            </a:r>
            <a:r>
              <a:rPr sz="2000" spc="0" dirty="0" smtClean="0">
                <a:latin typeface="Arial"/>
                <a:cs typeface="Arial"/>
              </a:rPr>
              <a:t>t</a:t>
            </a:r>
            <a:r>
              <a:rPr sz="2000" spc="-21" dirty="0" smtClean="0">
                <a:latin typeface="Arial"/>
                <a:cs typeface="Arial"/>
              </a:rPr>
              <a:t> </a:t>
            </a:r>
            <a:r>
              <a:rPr sz="2000" spc="-4" dirty="0" smtClean="0">
                <a:latin typeface="Arial"/>
                <a:cs typeface="Arial"/>
              </a:rPr>
              <a:t>e</a:t>
            </a:r>
            <a:r>
              <a:rPr sz="2000" spc="4" dirty="0" smtClean="0">
                <a:latin typeface="Arial"/>
                <a:cs typeface="Arial"/>
              </a:rPr>
              <a:t>x</a:t>
            </a:r>
            <a:r>
              <a:rPr sz="2000" spc="0" dirty="0" smtClean="0">
                <a:latin typeface="Arial"/>
                <a:cs typeface="Arial"/>
              </a:rPr>
              <a:t>ist</a:t>
            </a:r>
            <a:endParaRPr sz="2000" dirty="0">
              <a:latin typeface="Arial"/>
              <a:cs typeface="Arial"/>
            </a:endParaRPr>
          </a:p>
          <a:p>
            <a:pPr marL="355600" marR="274147" indent="-342900">
              <a:lnSpc>
                <a:spcPct val="100137"/>
              </a:lnSpc>
              <a:spcBef>
                <a:spcPts val="801"/>
              </a:spcBef>
              <a:tabLst>
                <a:tab pos="355600" algn="l"/>
              </a:tabLst>
            </a:pPr>
            <a:r>
              <a:rPr sz="2100" dirty="0" smtClean="0">
                <a:solidFill>
                  <a:srgbClr val="00007B"/>
                </a:solidFill>
                <a:latin typeface="Times New Roman"/>
                <a:cs typeface="Times New Roman"/>
              </a:rPr>
              <a:t>	</a:t>
            </a:r>
            <a:r>
              <a:rPr sz="2800" spc="4" dirty="0" smtClean="0">
                <a:solidFill>
                  <a:srgbClr val="FF0000"/>
                </a:solidFill>
                <a:latin typeface="Arial"/>
                <a:cs typeface="Arial"/>
              </a:rPr>
              <a:t>Mode</a:t>
            </a:r>
            <a:r>
              <a:rPr sz="2800" spc="0" dirty="0" smtClean="0">
                <a:solidFill>
                  <a:srgbClr val="FF0000"/>
                </a:solidFill>
                <a:latin typeface="Arial"/>
                <a:cs typeface="Arial"/>
              </a:rPr>
              <a:t>l</a:t>
            </a:r>
            <a:r>
              <a:rPr sz="2800" spc="0" dirty="0" smtClean="0">
                <a:latin typeface="Arial"/>
                <a:cs typeface="Arial"/>
              </a:rPr>
              <a:t>: construct a conceptual framework that describes a system</a:t>
            </a:r>
            <a:endParaRPr sz="2800" dirty="0">
              <a:latin typeface="Arial"/>
              <a:cs typeface="Arial"/>
            </a:endParaRPr>
          </a:p>
          <a:p>
            <a:pPr marL="755650" marR="40685" indent="-285749">
              <a:lnSpc>
                <a:spcPct val="99754"/>
              </a:lnSpc>
              <a:spcBef>
                <a:spcPts val="548"/>
              </a:spcBef>
            </a:pPr>
            <a:r>
              <a:rPr sz="1900" spc="-290" dirty="0" smtClean="0">
                <a:solidFill>
                  <a:srgbClr val="999ACB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It is necessary to consider those accepts of systems that affect the problem under investigation (unnecessary details must remove)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836406" y="6945812"/>
            <a:ext cx="25094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00"/>
              </a:lnSpc>
              <a:spcBef>
                <a:spcPts val="70"/>
              </a:spcBef>
            </a:pPr>
            <a:r>
              <a:rPr sz="1800" spc="0" baseline="3939" dirty="0" smtClean="0">
                <a:latin typeface="Arial Black"/>
                <a:cs typeface="Arial Black"/>
              </a:rPr>
              <a:t>16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725156" y="1658874"/>
            <a:ext cx="857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7810881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0" name="object 30"/>
          <p:cNvSpPr txBox="1"/>
          <p:nvPr/>
        </p:nvSpPr>
        <p:spPr>
          <a:xfrm>
            <a:off x="7895844" y="1658874"/>
            <a:ext cx="10210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8066532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8151495" y="1658874"/>
            <a:ext cx="11925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8270748" y="1658874"/>
            <a:ext cx="11963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8390382" y="1658874"/>
            <a:ext cx="204596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8594979" y="1658874"/>
            <a:ext cx="17068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8765667" y="1658874"/>
            <a:ext cx="15354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8919210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8987028" y="1658874"/>
            <a:ext cx="10287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9089898" y="1658874"/>
            <a:ext cx="1699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9259824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9328404" y="1658874"/>
            <a:ext cx="23850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7435596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7520940" y="1658874"/>
            <a:ext cx="6781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7588758" y="1658874"/>
            <a:ext cx="6858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7264908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7043166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7111746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6531863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4485132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867156" y="1524000"/>
            <a:ext cx="137922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005078" y="1524000"/>
            <a:ext cx="139446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89026" y="1660398"/>
            <a:ext cx="14173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730758" y="1660398"/>
            <a:ext cx="136398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589026" y="1658874"/>
            <a:ext cx="278130" cy="1394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867156" y="1660398"/>
            <a:ext cx="13792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005078" y="1660398"/>
            <a:ext cx="139446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30758" y="1935479"/>
            <a:ext cx="136398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67156" y="1935479"/>
            <a:ext cx="137922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8" name="object 33"/>
          <p:cNvSpPr/>
          <p:nvPr/>
        </p:nvSpPr>
        <p:spPr>
          <a:xfrm>
            <a:off x="1117600" y="1492249"/>
            <a:ext cx="7665212" cy="44475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object 72"/>
          <p:cNvSpPr txBox="1"/>
          <p:nvPr/>
        </p:nvSpPr>
        <p:spPr>
          <a:xfrm>
            <a:off x="1600200" y="1523999"/>
            <a:ext cx="7319010" cy="541020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1000"/>
              </a:lnSpc>
            </a:pPr>
            <a:endParaRPr sz="1000" dirty="0"/>
          </a:p>
          <a:p>
            <a:pPr algn="r">
              <a:lnSpc>
                <a:spcPts val="1585"/>
              </a:lnSpc>
              <a:spcBef>
                <a:spcPts val="41486"/>
              </a:spcBef>
            </a:pPr>
            <a:r>
              <a:rPr sz="1800" spc="0" baseline="-1969" dirty="0" smtClean="0">
                <a:latin typeface="Arial Black"/>
                <a:cs typeface="Arial Black"/>
              </a:rPr>
              <a:t>1</a:t>
            </a:r>
            <a:endParaRPr sz="1200" dirty="0">
              <a:latin typeface="Arial Black"/>
              <a:cs typeface="Arial Black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57200" y="152400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938784" y="1658874"/>
            <a:ext cx="2727960" cy="274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666744" y="1658874"/>
            <a:ext cx="204977" cy="2743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871721" y="1658874"/>
            <a:ext cx="272796" cy="2743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144518" y="1658874"/>
            <a:ext cx="340613" cy="2743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48513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9A99B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553712" y="1658874"/>
            <a:ext cx="1978152" cy="2743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531863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DBDB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599682" y="1658874"/>
            <a:ext cx="443483" cy="2743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04316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5E5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11174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7E7E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17892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8E8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21321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247508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28167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AEA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3496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3839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7418197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7452360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CEC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520939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DED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588758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EEE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656703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690993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772515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0F0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7810881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0F0F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782802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1F1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895844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3F3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9973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80316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8066532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5F5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8151495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5F5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8168640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6F6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8270748" y="1658874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7F7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8390382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4797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840714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8475726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594979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8F8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612124" y="1658874"/>
            <a:ext cx="136398" cy="274319"/>
          </a:xfrm>
          <a:custGeom>
            <a:avLst/>
            <a:gdLst/>
            <a:ahLst/>
            <a:cxnLst/>
            <a:rect l="l" t="t" r="r" b="b"/>
            <a:pathLst>
              <a:path w="136398" h="274319">
                <a:moveTo>
                  <a:pt x="136398" y="0"/>
                </a:moveTo>
                <a:lnTo>
                  <a:pt x="0" y="0"/>
                </a:lnTo>
                <a:lnTo>
                  <a:pt x="0" y="274319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9F9F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765666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AFA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782812" y="1658873"/>
            <a:ext cx="136398" cy="274320"/>
          </a:xfrm>
          <a:custGeom>
            <a:avLst/>
            <a:gdLst/>
            <a:ahLst/>
            <a:cxnLst/>
            <a:rect l="l" t="t" r="r" b="b"/>
            <a:pathLst>
              <a:path w="136398" h="274320">
                <a:moveTo>
                  <a:pt x="136398" y="0"/>
                </a:moveTo>
                <a:lnTo>
                  <a:pt x="0" y="0"/>
                </a:lnTo>
                <a:lnTo>
                  <a:pt x="0" y="274320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AFA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919210" y="1658873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8987028" y="1658873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9089898" y="1658873"/>
            <a:ext cx="169925" cy="274319"/>
          </a:xfrm>
          <a:custGeom>
            <a:avLst/>
            <a:gdLst/>
            <a:ahLst/>
            <a:cxnLst/>
            <a:rect l="l" t="t" r="r" b="b"/>
            <a:pathLst>
              <a:path w="169925" h="274319">
                <a:moveTo>
                  <a:pt x="169925" y="0"/>
                </a:moveTo>
                <a:lnTo>
                  <a:pt x="0" y="0"/>
                </a:lnTo>
                <a:lnTo>
                  <a:pt x="0" y="274319"/>
                </a:lnTo>
                <a:lnTo>
                  <a:pt x="169925" y="274319"/>
                </a:lnTo>
                <a:lnTo>
                  <a:pt x="169925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9259824" y="1658873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CFC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9328404" y="1658873"/>
            <a:ext cx="238505" cy="274319"/>
          </a:xfrm>
          <a:custGeom>
            <a:avLst/>
            <a:gdLst/>
            <a:ahLst/>
            <a:cxnLst/>
            <a:rect l="l" t="t" r="r" b="b"/>
            <a:pathLst>
              <a:path w="238505" h="274319">
                <a:moveTo>
                  <a:pt x="238505" y="0"/>
                </a:moveTo>
                <a:lnTo>
                  <a:pt x="0" y="0"/>
                </a:lnTo>
                <a:lnTo>
                  <a:pt x="0" y="274319"/>
                </a:lnTo>
                <a:lnTo>
                  <a:pt x="238505" y="274319"/>
                </a:lnTo>
                <a:lnTo>
                  <a:pt x="23850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67156" y="1658874"/>
            <a:ext cx="137922" cy="141731"/>
          </a:xfrm>
          <a:custGeom>
            <a:avLst/>
            <a:gdLst/>
            <a:ahLst/>
            <a:cxnLst/>
            <a:rect l="l" t="t" r="r" b="b"/>
            <a:pathLst>
              <a:path w="137922" h="141731">
                <a:moveTo>
                  <a:pt x="137922" y="0"/>
                </a:moveTo>
                <a:lnTo>
                  <a:pt x="0" y="0"/>
                </a:lnTo>
                <a:lnTo>
                  <a:pt x="0" y="141731"/>
                </a:lnTo>
                <a:lnTo>
                  <a:pt x="137922" y="141731"/>
                </a:lnTo>
                <a:lnTo>
                  <a:pt x="137922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1005078" y="1524000"/>
            <a:ext cx="139446" cy="137922"/>
          </a:xfrm>
          <a:custGeom>
            <a:avLst/>
            <a:gdLst/>
            <a:ahLst/>
            <a:cxnLst/>
            <a:rect l="l" t="t" r="r" b="b"/>
            <a:pathLst>
              <a:path w="139446" h="137922">
                <a:moveTo>
                  <a:pt x="139446" y="0"/>
                </a:moveTo>
                <a:lnTo>
                  <a:pt x="0" y="0"/>
                </a:lnTo>
                <a:lnTo>
                  <a:pt x="0" y="137922"/>
                </a:lnTo>
                <a:lnTo>
                  <a:pt x="139446" y="137922"/>
                </a:lnTo>
                <a:lnTo>
                  <a:pt x="139446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1005078" y="1658874"/>
            <a:ext cx="139446" cy="141731"/>
          </a:xfrm>
          <a:custGeom>
            <a:avLst/>
            <a:gdLst/>
            <a:ahLst/>
            <a:cxnLst/>
            <a:rect l="l" t="t" r="r" b="b"/>
            <a:pathLst>
              <a:path w="139446" h="141731">
                <a:moveTo>
                  <a:pt x="139446" y="0"/>
                </a:moveTo>
                <a:lnTo>
                  <a:pt x="0" y="0"/>
                </a:lnTo>
                <a:lnTo>
                  <a:pt x="0" y="141731"/>
                </a:lnTo>
                <a:lnTo>
                  <a:pt x="139446" y="141731"/>
                </a:lnTo>
                <a:lnTo>
                  <a:pt x="139446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731520" y="1798320"/>
            <a:ext cx="137160" cy="138683"/>
          </a:xfrm>
          <a:custGeom>
            <a:avLst/>
            <a:gdLst/>
            <a:ahLst/>
            <a:cxnLst/>
            <a:rect l="l" t="t" r="r" b="b"/>
            <a:pathLst>
              <a:path w="137160" h="138683">
                <a:moveTo>
                  <a:pt x="137160" y="0"/>
                </a:moveTo>
                <a:lnTo>
                  <a:pt x="0" y="0"/>
                </a:lnTo>
                <a:lnTo>
                  <a:pt x="0" y="138683"/>
                </a:lnTo>
                <a:lnTo>
                  <a:pt x="137160" y="138683"/>
                </a:lnTo>
                <a:lnTo>
                  <a:pt x="13716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589026" y="1660398"/>
            <a:ext cx="140970" cy="137922"/>
          </a:xfrm>
          <a:custGeom>
            <a:avLst/>
            <a:gdLst/>
            <a:ahLst/>
            <a:cxnLst/>
            <a:rect l="l" t="t" r="r" b="b"/>
            <a:pathLst>
              <a:path w="140970" h="137922">
                <a:moveTo>
                  <a:pt x="140970" y="0"/>
                </a:moveTo>
                <a:lnTo>
                  <a:pt x="0" y="0"/>
                </a:lnTo>
                <a:lnTo>
                  <a:pt x="0" y="137922"/>
                </a:lnTo>
                <a:lnTo>
                  <a:pt x="140970" y="137922"/>
                </a:lnTo>
                <a:lnTo>
                  <a:pt x="140970" y="0"/>
                </a:lnTo>
                <a:close/>
              </a:path>
            </a:pathLst>
          </a:custGeom>
          <a:solidFill>
            <a:srgbClr val="00007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67156" y="1795272"/>
            <a:ext cx="137922" cy="138683"/>
          </a:xfrm>
          <a:custGeom>
            <a:avLst/>
            <a:gdLst/>
            <a:ahLst/>
            <a:cxnLst/>
            <a:rect l="l" t="t" r="r" b="b"/>
            <a:pathLst>
              <a:path w="137922" h="138683">
                <a:moveTo>
                  <a:pt x="137922" y="0"/>
                </a:moveTo>
                <a:lnTo>
                  <a:pt x="0" y="0"/>
                </a:lnTo>
                <a:lnTo>
                  <a:pt x="0" y="138683"/>
                </a:lnTo>
                <a:lnTo>
                  <a:pt x="137922" y="138683"/>
                </a:lnTo>
                <a:lnTo>
                  <a:pt x="137922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731520" y="1933955"/>
            <a:ext cx="137160" cy="136398"/>
          </a:xfrm>
          <a:custGeom>
            <a:avLst/>
            <a:gdLst/>
            <a:ahLst/>
            <a:cxnLst/>
            <a:rect l="l" t="t" r="r" b="b"/>
            <a:pathLst>
              <a:path w="137160" h="136398">
                <a:moveTo>
                  <a:pt x="137160" y="0"/>
                </a:moveTo>
                <a:lnTo>
                  <a:pt x="0" y="0"/>
                </a:lnTo>
                <a:lnTo>
                  <a:pt x="0" y="136398"/>
                </a:lnTo>
                <a:lnTo>
                  <a:pt x="137160" y="136398"/>
                </a:lnTo>
                <a:lnTo>
                  <a:pt x="137160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1447800" y="1725930"/>
            <a:ext cx="7391400" cy="55130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1351919" y="642275"/>
            <a:ext cx="5964042" cy="4315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ctr">
              <a:lnSpc>
                <a:spcPts val="3370"/>
              </a:lnSpc>
              <a:spcBef>
                <a:spcPts val="168"/>
              </a:spcBef>
            </a:pPr>
            <a:r>
              <a:rPr sz="4000" spc="0" dirty="0" smtClean="0">
                <a:latin typeface="Arial"/>
                <a:cs typeface="Arial"/>
              </a:rPr>
              <a:t>Types</a:t>
            </a:r>
            <a:r>
              <a:rPr lang="en-US" sz="4000" dirty="0">
                <a:latin typeface="Arial"/>
                <a:cs typeface="Arial"/>
              </a:rPr>
              <a:t> of Models</a:t>
            </a:r>
          </a:p>
          <a:p>
            <a:pPr marL="12700" algn="ctr">
              <a:lnSpc>
                <a:spcPts val="3370"/>
              </a:lnSpc>
              <a:spcBef>
                <a:spcPts val="168"/>
              </a:spcBef>
            </a:pPr>
            <a:endParaRPr sz="4000" dirty="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987028" y="1658874"/>
            <a:ext cx="10287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9089898" y="1658874"/>
            <a:ext cx="1699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9259824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9328404" y="1658874"/>
            <a:ext cx="23850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867156" y="1524000"/>
            <a:ext cx="137922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005078" y="1524000"/>
            <a:ext cx="139446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89026" y="1660398"/>
            <a:ext cx="14173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730758" y="1660398"/>
            <a:ext cx="136398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589026" y="1658874"/>
            <a:ext cx="278130" cy="1394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867156" y="1660398"/>
            <a:ext cx="13792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005078" y="1660398"/>
            <a:ext cx="139446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30758" y="1935479"/>
            <a:ext cx="136398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67156" y="1935479"/>
            <a:ext cx="137922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3" name="object 33"/>
          <p:cNvSpPr/>
          <p:nvPr/>
        </p:nvSpPr>
        <p:spPr>
          <a:xfrm>
            <a:off x="1117600" y="1592198"/>
            <a:ext cx="8057260" cy="24500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object 40"/>
          <p:cNvSpPr/>
          <p:nvPr/>
        </p:nvSpPr>
        <p:spPr>
          <a:xfrm>
            <a:off x="457200" y="152400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938784" y="1658874"/>
            <a:ext cx="2727960" cy="274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66744" y="1658874"/>
            <a:ext cx="204977" cy="2743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871721" y="1658874"/>
            <a:ext cx="272796" cy="2743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144518" y="1658874"/>
            <a:ext cx="340613" cy="2743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48513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9A99B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553712" y="1658874"/>
            <a:ext cx="1978152" cy="2743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6531863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DBDB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599682" y="1658874"/>
            <a:ext cx="443483" cy="2743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04316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5E5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11174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7E7E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17892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8E8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21321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247508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28167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AEA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3496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3839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418197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452360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CEC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520939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DED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588758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EEE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656703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690993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72515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0F0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7810881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0F0F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782802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1F1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7895844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3F3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79973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0316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066532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5F5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8151495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5F5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168640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6F6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270748" y="1658874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7F7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390382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4797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40714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475726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594979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8F8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612124" y="1658874"/>
            <a:ext cx="136398" cy="274319"/>
          </a:xfrm>
          <a:custGeom>
            <a:avLst/>
            <a:gdLst/>
            <a:ahLst/>
            <a:cxnLst/>
            <a:rect l="l" t="t" r="r" b="b"/>
            <a:pathLst>
              <a:path w="136398" h="274319">
                <a:moveTo>
                  <a:pt x="136398" y="0"/>
                </a:moveTo>
                <a:lnTo>
                  <a:pt x="0" y="0"/>
                </a:lnTo>
                <a:lnTo>
                  <a:pt x="0" y="274319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9F9F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765666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AFA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782812" y="1658873"/>
            <a:ext cx="136398" cy="274320"/>
          </a:xfrm>
          <a:custGeom>
            <a:avLst/>
            <a:gdLst/>
            <a:ahLst/>
            <a:cxnLst/>
            <a:rect l="l" t="t" r="r" b="b"/>
            <a:pathLst>
              <a:path w="136398" h="274320">
                <a:moveTo>
                  <a:pt x="136398" y="0"/>
                </a:moveTo>
                <a:lnTo>
                  <a:pt x="0" y="0"/>
                </a:lnTo>
                <a:lnTo>
                  <a:pt x="0" y="274320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AFA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919210" y="1658873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987028" y="1658873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9089898" y="1658873"/>
            <a:ext cx="169925" cy="274319"/>
          </a:xfrm>
          <a:custGeom>
            <a:avLst/>
            <a:gdLst/>
            <a:ahLst/>
            <a:cxnLst/>
            <a:rect l="l" t="t" r="r" b="b"/>
            <a:pathLst>
              <a:path w="169925" h="274319">
                <a:moveTo>
                  <a:pt x="169925" y="0"/>
                </a:moveTo>
                <a:lnTo>
                  <a:pt x="0" y="0"/>
                </a:lnTo>
                <a:lnTo>
                  <a:pt x="0" y="274319"/>
                </a:lnTo>
                <a:lnTo>
                  <a:pt x="169925" y="274319"/>
                </a:lnTo>
                <a:lnTo>
                  <a:pt x="169925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9259824" y="1658873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CFC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9328404" y="1658873"/>
            <a:ext cx="238505" cy="274319"/>
          </a:xfrm>
          <a:custGeom>
            <a:avLst/>
            <a:gdLst/>
            <a:ahLst/>
            <a:cxnLst/>
            <a:rect l="l" t="t" r="r" b="b"/>
            <a:pathLst>
              <a:path w="238505" h="274319">
                <a:moveTo>
                  <a:pt x="238505" y="0"/>
                </a:moveTo>
                <a:lnTo>
                  <a:pt x="0" y="0"/>
                </a:lnTo>
                <a:lnTo>
                  <a:pt x="0" y="274319"/>
                </a:lnTo>
                <a:lnTo>
                  <a:pt x="238505" y="274319"/>
                </a:lnTo>
                <a:lnTo>
                  <a:pt x="23850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867156" y="1658874"/>
            <a:ext cx="137922" cy="141731"/>
          </a:xfrm>
          <a:custGeom>
            <a:avLst/>
            <a:gdLst/>
            <a:ahLst/>
            <a:cxnLst/>
            <a:rect l="l" t="t" r="r" b="b"/>
            <a:pathLst>
              <a:path w="137922" h="141731">
                <a:moveTo>
                  <a:pt x="137922" y="0"/>
                </a:moveTo>
                <a:lnTo>
                  <a:pt x="0" y="0"/>
                </a:lnTo>
                <a:lnTo>
                  <a:pt x="0" y="141731"/>
                </a:lnTo>
                <a:lnTo>
                  <a:pt x="137922" y="141731"/>
                </a:lnTo>
                <a:lnTo>
                  <a:pt x="137922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1005078" y="1524000"/>
            <a:ext cx="139446" cy="137922"/>
          </a:xfrm>
          <a:custGeom>
            <a:avLst/>
            <a:gdLst/>
            <a:ahLst/>
            <a:cxnLst/>
            <a:rect l="l" t="t" r="r" b="b"/>
            <a:pathLst>
              <a:path w="139446" h="137922">
                <a:moveTo>
                  <a:pt x="139446" y="0"/>
                </a:moveTo>
                <a:lnTo>
                  <a:pt x="0" y="0"/>
                </a:lnTo>
                <a:lnTo>
                  <a:pt x="0" y="137922"/>
                </a:lnTo>
                <a:lnTo>
                  <a:pt x="139446" y="137922"/>
                </a:lnTo>
                <a:lnTo>
                  <a:pt x="139446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1005078" y="1658874"/>
            <a:ext cx="139446" cy="141731"/>
          </a:xfrm>
          <a:custGeom>
            <a:avLst/>
            <a:gdLst/>
            <a:ahLst/>
            <a:cxnLst/>
            <a:rect l="l" t="t" r="r" b="b"/>
            <a:pathLst>
              <a:path w="139446" h="141731">
                <a:moveTo>
                  <a:pt x="139446" y="0"/>
                </a:moveTo>
                <a:lnTo>
                  <a:pt x="0" y="0"/>
                </a:lnTo>
                <a:lnTo>
                  <a:pt x="0" y="141731"/>
                </a:lnTo>
                <a:lnTo>
                  <a:pt x="139446" y="141731"/>
                </a:lnTo>
                <a:lnTo>
                  <a:pt x="139446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731520" y="1798320"/>
            <a:ext cx="137160" cy="138683"/>
          </a:xfrm>
          <a:custGeom>
            <a:avLst/>
            <a:gdLst/>
            <a:ahLst/>
            <a:cxnLst/>
            <a:rect l="l" t="t" r="r" b="b"/>
            <a:pathLst>
              <a:path w="137160" h="138683">
                <a:moveTo>
                  <a:pt x="137160" y="0"/>
                </a:moveTo>
                <a:lnTo>
                  <a:pt x="0" y="0"/>
                </a:lnTo>
                <a:lnTo>
                  <a:pt x="0" y="138683"/>
                </a:lnTo>
                <a:lnTo>
                  <a:pt x="137160" y="138683"/>
                </a:lnTo>
                <a:lnTo>
                  <a:pt x="13716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589026" y="1660398"/>
            <a:ext cx="140970" cy="137922"/>
          </a:xfrm>
          <a:custGeom>
            <a:avLst/>
            <a:gdLst/>
            <a:ahLst/>
            <a:cxnLst/>
            <a:rect l="l" t="t" r="r" b="b"/>
            <a:pathLst>
              <a:path w="140970" h="137922">
                <a:moveTo>
                  <a:pt x="140970" y="0"/>
                </a:moveTo>
                <a:lnTo>
                  <a:pt x="0" y="0"/>
                </a:lnTo>
                <a:lnTo>
                  <a:pt x="0" y="137922"/>
                </a:lnTo>
                <a:lnTo>
                  <a:pt x="140970" y="137922"/>
                </a:lnTo>
                <a:lnTo>
                  <a:pt x="140970" y="0"/>
                </a:lnTo>
                <a:close/>
              </a:path>
            </a:pathLst>
          </a:custGeom>
          <a:solidFill>
            <a:srgbClr val="00007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867156" y="1795272"/>
            <a:ext cx="137922" cy="138683"/>
          </a:xfrm>
          <a:custGeom>
            <a:avLst/>
            <a:gdLst/>
            <a:ahLst/>
            <a:cxnLst/>
            <a:rect l="l" t="t" r="r" b="b"/>
            <a:pathLst>
              <a:path w="137922" h="138683">
                <a:moveTo>
                  <a:pt x="137922" y="0"/>
                </a:moveTo>
                <a:lnTo>
                  <a:pt x="0" y="0"/>
                </a:lnTo>
                <a:lnTo>
                  <a:pt x="0" y="138683"/>
                </a:lnTo>
                <a:lnTo>
                  <a:pt x="137922" y="138683"/>
                </a:lnTo>
                <a:lnTo>
                  <a:pt x="137922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731520" y="1933955"/>
            <a:ext cx="137160" cy="136398"/>
          </a:xfrm>
          <a:custGeom>
            <a:avLst/>
            <a:gdLst/>
            <a:ahLst/>
            <a:cxnLst/>
            <a:rect l="l" t="t" r="r" b="b"/>
            <a:pathLst>
              <a:path w="137160" h="136398">
                <a:moveTo>
                  <a:pt x="137160" y="0"/>
                </a:moveTo>
                <a:lnTo>
                  <a:pt x="0" y="0"/>
                </a:lnTo>
                <a:lnTo>
                  <a:pt x="0" y="136398"/>
                </a:lnTo>
                <a:lnTo>
                  <a:pt x="137160" y="136398"/>
                </a:lnTo>
                <a:lnTo>
                  <a:pt x="137160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993892" y="1104460"/>
            <a:ext cx="8683508" cy="4315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ctr">
              <a:lnSpc>
                <a:spcPts val="3370"/>
              </a:lnSpc>
              <a:spcBef>
                <a:spcPts val="168"/>
              </a:spcBef>
            </a:pPr>
            <a:r>
              <a:rPr sz="4000" spc="0" dirty="0" smtClean="0">
                <a:latin typeface="Arial"/>
                <a:cs typeface="Arial"/>
              </a:rPr>
              <a:t>Characterizing</a:t>
            </a:r>
            <a:r>
              <a:rPr sz="4000" spc="-206" dirty="0" smtClean="0">
                <a:latin typeface="Arial"/>
                <a:cs typeface="Arial"/>
              </a:rPr>
              <a:t> </a:t>
            </a:r>
            <a:r>
              <a:rPr sz="4000" spc="0" dirty="0" smtClean="0">
                <a:latin typeface="Arial"/>
                <a:cs typeface="Arial"/>
              </a:rPr>
              <a:t>a</a:t>
            </a:r>
            <a:r>
              <a:rPr sz="4000" spc="-17" dirty="0" smtClean="0">
                <a:latin typeface="Arial"/>
                <a:cs typeface="Arial"/>
              </a:rPr>
              <a:t> </a:t>
            </a:r>
            <a:r>
              <a:rPr sz="4000" spc="0" dirty="0" smtClean="0">
                <a:latin typeface="Arial"/>
                <a:cs typeface="Arial"/>
              </a:rPr>
              <a:t>Simulation Model</a:t>
            </a:r>
            <a:endParaRPr sz="4000" dirty="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89026" y="2025912"/>
            <a:ext cx="8858630" cy="49844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 marR="45720" indent="-342900">
              <a:lnSpc>
                <a:spcPts val="2965"/>
              </a:lnSpc>
              <a:spcBef>
                <a:spcPts val="148"/>
              </a:spcBef>
              <a:buFont typeface="Arial" pitchFamily="34" charset="0"/>
              <a:buChar char="•"/>
            </a:pPr>
            <a:r>
              <a:rPr sz="2400" spc="352" dirty="0" smtClean="0">
                <a:solidFill>
                  <a:srgbClr val="00007B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Deterministic or Stochastic</a:t>
            </a:r>
            <a:endParaRPr sz="2400" dirty="0">
              <a:latin typeface="Arial"/>
              <a:cs typeface="Arial"/>
            </a:endParaRPr>
          </a:p>
          <a:p>
            <a:pPr marL="812800" indent="-342900">
              <a:lnSpc>
                <a:spcPct val="95825"/>
              </a:lnSpc>
              <a:spcBef>
                <a:spcPts val="246"/>
              </a:spcBef>
              <a:buFont typeface="Arial" pitchFamily="34" charset="0"/>
              <a:buChar char="•"/>
            </a:pPr>
            <a:r>
              <a:rPr sz="2400" spc="-290" dirty="0" smtClean="0">
                <a:solidFill>
                  <a:srgbClr val="999ACB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Does the model contain stochastic components?</a:t>
            </a:r>
            <a:endParaRPr sz="2400" dirty="0">
              <a:latin typeface="Arial"/>
              <a:cs typeface="Arial"/>
            </a:endParaRPr>
          </a:p>
          <a:p>
            <a:pPr marL="812800" marR="45720" indent="-342900">
              <a:lnSpc>
                <a:spcPct val="95825"/>
              </a:lnSpc>
              <a:spcBef>
                <a:spcPts val="400"/>
              </a:spcBef>
              <a:buFont typeface="Arial" pitchFamily="34" charset="0"/>
              <a:buChar char="•"/>
            </a:pPr>
            <a:r>
              <a:rPr sz="2400" spc="-290" dirty="0" smtClean="0">
                <a:solidFill>
                  <a:srgbClr val="999ACB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Randomness is easy to add to a DES</a:t>
            </a:r>
            <a:endParaRPr sz="2400" dirty="0">
              <a:latin typeface="Arial"/>
              <a:cs typeface="Arial"/>
            </a:endParaRPr>
          </a:p>
          <a:p>
            <a:pPr marL="355600" marR="45720" indent="-342900">
              <a:lnSpc>
                <a:spcPct val="95825"/>
              </a:lnSpc>
              <a:spcBef>
                <a:spcPts val="480"/>
              </a:spcBef>
              <a:buFont typeface="Arial" pitchFamily="34" charset="0"/>
              <a:buChar char="•"/>
            </a:pPr>
            <a:r>
              <a:rPr sz="2400" spc="352" dirty="0" smtClean="0">
                <a:solidFill>
                  <a:srgbClr val="00007B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Static or Dynamic</a:t>
            </a:r>
            <a:endParaRPr sz="2400" dirty="0">
              <a:latin typeface="Arial"/>
              <a:cs typeface="Arial"/>
            </a:endParaRPr>
          </a:p>
          <a:p>
            <a:pPr marL="812800" marR="45720" indent="-342900">
              <a:lnSpc>
                <a:spcPct val="95825"/>
              </a:lnSpc>
              <a:spcBef>
                <a:spcPts val="400"/>
              </a:spcBef>
              <a:buFont typeface="Arial" pitchFamily="34" charset="0"/>
              <a:buChar char="•"/>
            </a:pPr>
            <a:r>
              <a:rPr sz="2400" spc="-290" dirty="0" smtClean="0">
                <a:solidFill>
                  <a:srgbClr val="999ACB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Is time a significant variable?</a:t>
            </a:r>
            <a:endParaRPr sz="2400" dirty="0">
              <a:latin typeface="Arial"/>
              <a:cs typeface="Arial"/>
            </a:endParaRPr>
          </a:p>
          <a:p>
            <a:pPr marL="355600" marR="45720" indent="-342900">
              <a:lnSpc>
                <a:spcPct val="95825"/>
              </a:lnSpc>
              <a:spcBef>
                <a:spcPts val="480"/>
              </a:spcBef>
              <a:buFont typeface="Arial" pitchFamily="34" charset="0"/>
              <a:buChar char="•"/>
            </a:pPr>
            <a:r>
              <a:rPr sz="2400" spc="352" dirty="0" smtClean="0">
                <a:solidFill>
                  <a:srgbClr val="00007B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Continuous or Discrete</a:t>
            </a:r>
            <a:endParaRPr lang="en-US" sz="2400" spc="0" dirty="0" smtClean="0">
              <a:latin typeface="Arial"/>
              <a:cs typeface="Arial"/>
            </a:endParaRPr>
          </a:p>
          <a:p>
            <a:pPr marL="355600" indent="-342900">
              <a:lnSpc>
                <a:spcPts val="2555"/>
              </a:lnSpc>
              <a:spcBef>
                <a:spcPts val="127"/>
              </a:spcBef>
              <a:buFont typeface="Arial" pitchFamily="34" charset="0"/>
              <a:buChar char="•"/>
            </a:pPr>
            <a:r>
              <a:rPr lang="en-US" sz="2400" dirty="0">
                <a:latin typeface="Arial"/>
                <a:cs typeface="Arial"/>
              </a:rPr>
              <a:t>Does the system state evolve continuously or only at</a:t>
            </a:r>
          </a:p>
          <a:p>
            <a:pPr marL="641349" marR="45720" indent="-342900">
              <a:lnSpc>
                <a:spcPts val="2590"/>
              </a:lnSpc>
              <a:spcBef>
                <a:spcPts val="1"/>
              </a:spcBef>
              <a:buFont typeface="Arial" pitchFamily="34" charset="0"/>
              <a:buChar char="•"/>
            </a:pPr>
            <a:r>
              <a:rPr lang="en-US" sz="2400" dirty="0">
                <a:latin typeface="Arial"/>
                <a:cs typeface="Arial"/>
              </a:rPr>
              <a:t>discrete points in time?</a:t>
            </a:r>
          </a:p>
          <a:p>
            <a:pPr marL="355600" marR="45720" indent="-342900">
              <a:lnSpc>
                <a:spcPct val="95825"/>
              </a:lnSpc>
              <a:spcBef>
                <a:spcPts val="270"/>
              </a:spcBef>
              <a:buFont typeface="Arial" pitchFamily="34" charset="0"/>
              <a:buChar char="•"/>
            </a:pPr>
            <a:r>
              <a:rPr lang="en-US" sz="2400" spc="-290" dirty="0">
                <a:solidFill>
                  <a:srgbClr val="999ACB"/>
                </a:solidFill>
                <a:latin typeface="Times New Roman"/>
                <a:cs typeface="Times New Roman"/>
              </a:rPr>
              <a:t> </a:t>
            </a:r>
            <a:r>
              <a:rPr lang="en-US" sz="2400" dirty="0">
                <a:latin typeface="Arial"/>
                <a:cs typeface="Arial"/>
              </a:rPr>
              <a:t>Continuous: classical </a:t>
            </a:r>
            <a:r>
              <a:rPr lang="en-US" sz="2400" dirty="0" smtClean="0">
                <a:latin typeface="Arial"/>
                <a:cs typeface="Arial"/>
              </a:rPr>
              <a:t>mechanics</a:t>
            </a:r>
          </a:p>
          <a:p>
            <a:pPr marL="355600" marR="45720" indent="-342900">
              <a:lnSpc>
                <a:spcPct val="95825"/>
              </a:lnSpc>
              <a:spcBef>
                <a:spcPts val="270"/>
              </a:spcBef>
              <a:buFont typeface="Arial" pitchFamily="34" charset="0"/>
              <a:buChar char="•"/>
            </a:pPr>
            <a:r>
              <a:rPr lang="en-US" sz="2400" dirty="0">
                <a:latin typeface="Arial"/>
                <a:cs typeface="Arial"/>
              </a:rPr>
              <a:t>Discrete: queuing, inventory, machine shop models</a:t>
            </a:r>
          </a:p>
          <a:p>
            <a:pPr marL="355600" marR="45720" indent="-342900">
              <a:lnSpc>
                <a:spcPct val="95825"/>
              </a:lnSpc>
              <a:spcBef>
                <a:spcPts val="480"/>
              </a:spcBef>
              <a:buFont typeface="Arial" pitchFamily="34" charset="0"/>
              <a:buChar char="•"/>
            </a:pPr>
            <a:endParaRPr sz="2400" dirty="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451102" y="4558442"/>
            <a:ext cx="6118102" cy="13851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1900" spc="-290" dirty="0" smtClean="0">
                <a:solidFill>
                  <a:srgbClr val="999ACB"/>
                </a:solidFill>
                <a:latin typeface="Times New Roman"/>
                <a:cs typeface="Times New Roman"/>
              </a:rPr>
              <a:t> 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813741" y="6400800"/>
            <a:ext cx="727361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1900" spc="-290" dirty="0" smtClean="0">
                <a:solidFill>
                  <a:srgbClr val="999ACB"/>
                </a:solidFill>
                <a:latin typeface="Times New Roman"/>
                <a:cs typeface="Times New Roman"/>
              </a:rPr>
              <a:t> 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836406" y="6945812"/>
            <a:ext cx="25094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00"/>
              </a:lnSpc>
              <a:spcBef>
                <a:spcPts val="70"/>
              </a:spcBef>
            </a:pPr>
            <a:r>
              <a:rPr sz="1800" spc="0" baseline="3939" dirty="0" smtClean="0">
                <a:latin typeface="Arial Black"/>
                <a:cs typeface="Arial Black"/>
              </a:rPr>
              <a:t>18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725156" y="1658874"/>
            <a:ext cx="857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7810881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0" name="object 30"/>
          <p:cNvSpPr txBox="1"/>
          <p:nvPr/>
        </p:nvSpPr>
        <p:spPr>
          <a:xfrm>
            <a:off x="7895844" y="1658874"/>
            <a:ext cx="10210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8066532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8151495" y="1658874"/>
            <a:ext cx="11925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8270748" y="1658874"/>
            <a:ext cx="11963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8390382" y="1658874"/>
            <a:ext cx="204596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8594979" y="1658874"/>
            <a:ext cx="17068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8765667" y="1658874"/>
            <a:ext cx="15354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8919210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8987028" y="1658874"/>
            <a:ext cx="10287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9089898" y="1658874"/>
            <a:ext cx="1699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9259824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9328404" y="1658874"/>
            <a:ext cx="23850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7435596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7520940" y="1658874"/>
            <a:ext cx="6781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7588758" y="1658874"/>
            <a:ext cx="6858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7264908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7043166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7111746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6531863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4485132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867156" y="1524000"/>
            <a:ext cx="137922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005078" y="1524000"/>
            <a:ext cx="139446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89026" y="1660398"/>
            <a:ext cx="14173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730758" y="1660398"/>
            <a:ext cx="136398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589026" y="1658874"/>
            <a:ext cx="278130" cy="1394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867156" y="1660398"/>
            <a:ext cx="13792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005078" y="1660398"/>
            <a:ext cx="139446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30758" y="1935479"/>
            <a:ext cx="136398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67156" y="1935479"/>
            <a:ext cx="137922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2" name="object 33"/>
          <p:cNvSpPr/>
          <p:nvPr/>
        </p:nvSpPr>
        <p:spPr>
          <a:xfrm>
            <a:off x="1117599" y="1560046"/>
            <a:ext cx="7835519" cy="37314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object 44"/>
          <p:cNvSpPr/>
          <p:nvPr/>
        </p:nvSpPr>
        <p:spPr>
          <a:xfrm>
            <a:off x="457200" y="152400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938784" y="1658874"/>
            <a:ext cx="2727960" cy="274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666744" y="1658874"/>
            <a:ext cx="204977" cy="2743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871721" y="1658874"/>
            <a:ext cx="272796" cy="2743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4144518" y="1658874"/>
            <a:ext cx="340613" cy="2743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448513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9A99B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4553712" y="1658874"/>
            <a:ext cx="1978152" cy="2743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6531863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DBDB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6599682" y="1658874"/>
            <a:ext cx="443483" cy="2743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04316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5E5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11174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7E7E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17892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8E8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21321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247508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28167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AEA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3496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3839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418197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452360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CEC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520939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DED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7588758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EEE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7656703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7690993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772515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0F0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7810881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0F0F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782802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1F1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7895844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3F3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9973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0316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066532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5F5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151495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5F5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168640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6F6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270748" y="1658874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7F7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390382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4797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40714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475726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594979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8F8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612124" y="1658874"/>
            <a:ext cx="136398" cy="274319"/>
          </a:xfrm>
          <a:custGeom>
            <a:avLst/>
            <a:gdLst/>
            <a:ahLst/>
            <a:cxnLst/>
            <a:rect l="l" t="t" r="r" b="b"/>
            <a:pathLst>
              <a:path w="136398" h="274319">
                <a:moveTo>
                  <a:pt x="136398" y="0"/>
                </a:moveTo>
                <a:lnTo>
                  <a:pt x="0" y="0"/>
                </a:lnTo>
                <a:lnTo>
                  <a:pt x="0" y="274319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9F9F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8765666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AFA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8782812" y="1658873"/>
            <a:ext cx="136398" cy="274320"/>
          </a:xfrm>
          <a:custGeom>
            <a:avLst/>
            <a:gdLst/>
            <a:ahLst/>
            <a:cxnLst/>
            <a:rect l="l" t="t" r="r" b="b"/>
            <a:pathLst>
              <a:path w="136398" h="274320">
                <a:moveTo>
                  <a:pt x="136398" y="0"/>
                </a:moveTo>
                <a:lnTo>
                  <a:pt x="0" y="0"/>
                </a:lnTo>
                <a:lnTo>
                  <a:pt x="0" y="274320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AFA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8919210" y="1658873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8987028" y="1658873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9089898" y="1658873"/>
            <a:ext cx="169925" cy="274319"/>
          </a:xfrm>
          <a:custGeom>
            <a:avLst/>
            <a:gdLst/>
            <a:ahLst/>
            <a:cxnLst/>
            <a:rect l="l" t="t" r="r" b="b"/>
            <a:pathLst>
              <a:path w="169925" h="274319">
                <a:moveTo>
                  <a:pt x="169925" y="0"/>
                </a:moveTo>
                <a:lnTo>
                  <a:pt x="0" y="0"/>
                </a:lnTo>
                <a:lnTo>
                  <a:pt x="0" y="274319"/>
                </a:lnTo>
                <a:lnTo>
                  <a:pt x="169925" y="274319"/>
                </a:lnTo>
                <a:lnTo>
                  <a:pt x="169925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9259824" y="1658873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CFC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9328404" y="1658873"/>
            <a:ext cx="238505" cy="274319"/>
          </a:xfrm>
          <a:custGeom>
            <a:avLst/>
            <a:gdLst/>
            <a:ahLst/>
            <a:cxnLst/>
            <a:rect l="l" t="t" r="r" b="b"/>
            <a:pathLst>
              <a:path w="238505" h="274319">
                <a:moveTo>
                  <a:pt x="238505" y="0"/>
                </a:moveTo>
                <a:lnTo>
                  <a:pt x="0" y="0"/>
                </a:lnTo>
                <a:lnTo>
                  <a:pt x="0" y="274319"/>
                </a:lnTo>
                <a:lnTo>
                  <a:pt x="238505" y="274319"/>
                </a:lnTo>
                <a:lnTo>
                  <a:pt x="23850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867156" y="1658874"/>
            <a:ext cx="137922" cy="141731"/>
          </a:xfrm>
          <a:custGeom>
            <a:avLst/>
            <a:gdLst/>
            <a:ahLst/>
            <a:cxnLst/>
            <a:rect l="l" t="t" r="r" b="b"/>
            <a:pathLst>
              <a:path w="137922" h="141731">
                <a:moveTo>
                  <a:pt x="137922" y="0"/>
                </a:moveTo>
                <a:lnTo>
                  <a:pt x="0" y="0"/>
                </a:lnTo>
                <a:lnTo>
                  <a:pt x="0" y="141731"/>
                </a:lnTo>
                <a:lnTo>
                  <a:pt x="137922" y="141731"/>
                </a:lnTo>
                <a:lnTo>
                  <a:pt x="137922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1005078" y="1524000"/>
            <a:ext cx="139446" cy="137922"/>
          </a:xfrm>
          <a:custGeom>
            <a:avLst/>
            <a:gdLst/>
            <a:ahLst/>
            <a:cxnLst/>
            <a:rect l="l" t="t" r="r" b="b"/>
            <a:pathLst>
              <a:path w="139446" h="137922">
                <a:moveTo>
                  <a:pt x="139446" y="0"/>
                </a:moveTo>
                <a:lnTo>
                  <a:pt x="0" y="0"/>
                </a:lnTo>
                <a:lnTo>
                  <a:pt x="0" y="137922"/>
                </a:lnTo>
                <a:lnTo>
                  <a:pt x="139446" y="137922"/>
                </a:lnTo>
                <a:lnTo>
                  <a:pt x="139446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1005078" y="1658874"/>
            <a:ext cx="139446" cy="141731"/>
          </a:xfrm>
          <a:custGeom>
            <a:avLst/>
            <a:gdLst/>
            <a:ahLst/>
            <a:cxnLst/>
            <a:rect l="l" t="t" r="r" b="b"/>
            <a:pathLst>
              <a:path w="139446" h="141731">
                <a:moveTo>
                  <a:pt x="139446" y="0"/>
                </a:moveTo>
                <a:lnTo>
                  <a:pt x="0" y="0"/>
                </a:lnTo>
                <a:lnTo>
                  <a:pt x="0" y="141731"/>
                </a:lnTo>
                <a:lnTo>
                  <a:pt x="139446" y="141731"/>
                </a:lnTo>
                <a:lnTo>
                  <a:pt x="139446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731520" y="1798320"/>
            <a:ext cx="137160" cy="138683"/>
          </a:xfrm>
          <a:custGeom>
            <a:avLst/>
            <a:gdLst/>
            <a:ahLst/>
            <a:cxnLst/>
            <a:rect l="l" t="t" r="r" b="b"/>
            <a:pathLst>
              <a:path w="137160" h="138683">
                <a:moveTo>
                  <a:pt x="137160" y="0"/>
                </a:moveTo>
                <a:lnTo>
                  <a:pt x="0" y="0"/>
                </a:lnTo>
                <a:lnTo>
                  <a:pt x="0" y="138683"/>
                </a:lnTo>
                <a:lnTo>
                  <a:pt x="137160" y="138683"/>
                </a:lnTo>
                <a:lnTo>
                  <a:pt x="13716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589026" y="1660398"/>
            <a:ext cx="140970" cy="137922"/>
          </a:xfrm>
          <a:custGeom>
            <a:avLst/>
            <a:gdLst/>
            <a:ahLst/>
            <a:cxnLst/>
            <a:rect l="l" t="t" r="r" b="b"/>
            <a:pathLst>
              <a:path w="140970" h="137922">
                <a:moveTo>
                  <a:pt x="140970" y="0"/>
                </a:moveTo>
                <a:lnTo>
                  <a:pt x="0" y="0"/>
                </a:lnTo>
                <a:lnTo>
                  <a:pt x="0" y="137922"/>
                </a:lnTo>
                <a:lnTo>
                  <a:pt x="140970" y="137922"/>
                </a:lnTo>
                <a:lnTo>
                  <a:pt x="140970" y="0"/>
                </a:lnTo>
                <a:close/>
              </a:path>
            </a:pathLst>
          </a:custGeom>
          <a:solidFill>
            <a:srgbClr val="00007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867156" y="1795272"/>
            <a:ext cx="137922" cy="138683"/>
          </a:xfrm>
          <a:custGeom>
            <a:avLst/>
            <a:gdLst/>
            <a:ahLst/>
            <a:cxnLst/>
            <a:rect l="l" t="t" r="r" b="b"/>
            <a:pathLst>
              <a:path w="137922" h="138683">
                <a:moveTo>
                  <a:pt x="137922" y="0"/>
                </a:moveTo>
                <a:lnTo>
                  <a:pt x="0" y="0"/>
                </a:lnTo>
                <a:lnTo>
                  <a:pt x="0" y="138683"/>
                </a:lnTo>
                <a:lnTo>
                  <a:pt x="137922" y="138683"/>
                </a:lnTo>
                <a:lnTo>
                  <a:pt x="137922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731520" y="1933955"/>
            <a:ext cx="137160" cy="136398"/>
          </a:xfrm>
          <a:custGeom>
            <a:avLst/>
            <a:gdLst/>
            <a:ahLst/>
            <a:cxnLst/>
            <a:rect l="l" t="t" r="r" b="b"/>
            <a:pathLst>
              <a:path w="137160" h="136398">
                <a:moveTo>
                  <a:pt x="137160" y="0"/>
                </a:moveTo>
                <a:lnTo>
                  <a:pt x="0" y="0"/>
                </a:lnTo>
                <a:lnTo>
                  <a:pt x="0" y="136398"/>
                </a:lnTo>
                <a:lnTo>
                  <a:pt x="137160" y="136398"/>
                </a:lnTo>
                <a:lnTo>
                  <a:pt x="137160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993902" y="1104469"/>
            <a:ext cx="5973624" cy="4315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Discrete-Event</a:t>
            </a:r>
            <a:r>
              <a:rPr sz="3200" spc="-20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Simulation Model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836406" y="6945812"/>
            <a:ext cx="25094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00"/>
              </a:lnSpc>
              <a:spcBef>
                <a:spcPts val="70"/>
              </a:spcBef>
            </a:pPr>
            <a:r>
              <a:rPr sz="1800" spc="0" baseline="3939" dirty="0" smtClean="0">
                <a:latin typeface="Arial Black"/>
                <a:cs typeface="Arial Black"/>
              </a:rPr>
              <a:t>19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725156" y="1658874"/>
            <a:ext cx="857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7810881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0" name="object 30"/>
          <p:cNvSpPr txBox="1"/>
          <p:nvPr/>
        </p:nvSpPr>
        <p:spPr>
          <a:xfrm>
            <a:off x="7895844" y="1658874"/>
            <a:ext cx="10210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8066532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8151495" y="1658874"/>
            <a:ext cx="11925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8270748" y="1658874"/>
            <a:ext cx="11963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8390382" y="1658874"/>
            <a:ext cx="204596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8594979" y="1658874"/>
            <a:ext cx="17068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8765667" y="1658874"/>
            <a:ext cx="15354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8919210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8987028" y="1658874"/>
            <a:ext cx="10287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9089898" y="1658874"/>
            <a:ext cx="1699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9259824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9328404" y="1658874"/>
            <a:ext cx="23850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7435596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7520940" y="1658874"/>
            <a:ext cx="6781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7588758" y="1658874"/>
            <a:ext cx="6858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7264908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7043166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7111746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6531863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4485132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867156" y="1524000"/>
            <a:ext cx="137922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005078" y="1524000"/>
            <a:ext cx="139446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89026" y="1660398"/>
            <a:ext cx="14173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730758" y="1660398"/>
            <a:ext cx="136398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589026" y="1658874"/>
            <a:ext cx="278130" cy="1394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867156" y="1660398"/>
            <a:ext cx="13792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005078" y="1660398"/>
            <a:ext cx="139446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30758" y="1935479"/>
            <a:ext cx="136398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67156" y="1935479"/>
            <a:ext cx="137922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6" name="TextBox 95"/>
          <p:cNvSpPr txBox="1"/>
          <p:nvPr/>
        </p:nvSpPr>
        <p:spPr>
          <a:xfrm>
            <a:off x="981851" y="2328263"/>
            <a:ext cx="8585058" cy="2072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Stochastic: some state variables are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random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sz="2800" i="1" dirty="0">
                <a:latin typeface="Arial" pitchFamily="34" charset="0"/>
                <a:cs typeface="Arial" pitchFamily="34" charset="0"/>
              </a:rPr>
              <a:t>Dynami</a:t>
            </a:r>
            <a:r>
              <a:rPr lang="en-US" sz="2800" i="1" spc="9" dirty="0">
                <a:latin typeface="Arial" pitchFamily="34" charset="0"/>
                <a:cs typeface="Arial" pitchFamily="34" charset="0"/>
              </a:rPr>
              <a:t>c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: time evolution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is important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sz="2800" i="1" dirty="0">
                <a:latin typeface="Arial" pitchFamily="34" charset="0"/>
                <a:cs typeface="Arial" pitchFamily="34" charset="0"/>
              </a:rPr>
              <a:t>Discrete-Event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: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significant changes occur at discrete time instances 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object 33"/>
          <p:cNvSpPr/>
          <p:nvPr/>
        </p:nvSpPr>
        <p:spPr>
          <a:xfrm>
            <a:off x="1117599" y="1636246"/>
            <a:ext cx="8449309" cy="42115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object 39"/>
          <p:cNvSpPr/>
          <p:nvPr/>
        </p:nvSpPr>
        <p:spPr>
          <a:xfrm>
            <a:off x="457200" y="152400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938784" y="1658874"/>
            <a:ext cx="2727960" cy="274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666744" y="1658874"/>
            <a:ext cx="204977" cy="2743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871721" y="1658874"/>
            <a:ext cx="272796" cy="2743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144518" y="1658874"/>
            <a:ext cx="340613" cy="2743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48513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9A99B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553712" y="1658874"/>
            <a:ext cx="1978152" cy="2743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531863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DBDB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6599682" y="1658874"/>
            <a:ext cx="443483" cy="2743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04316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5E5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11174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7E7E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17892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8E8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21321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247508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28167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AEA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3496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3839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418197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452360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CEC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520939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DED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588758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EEE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656703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690993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72515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0F0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810881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0F0F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782802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1F1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7895844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3F3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79973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0316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066532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5F5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151495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5F5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8168640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6F6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270748" y="1658874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7F7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390382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4797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40714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475726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594979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8F8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612124" y="1658874"/>
            <a:ext cx="136398" cy="274319"/>
          </a:xfrm>
          <a:custGeom>
            <a:avLst/>
            <a:gdLst/>
            <a:ahLst/>
            <a:cxnLst/>
            <a:rect l="l" t="t" r="r" b="b"/>
            <a:pathLst>
              <a:path w="136398" h="274319">
                <a:moveTo>
                  <a:pt x="136398" y="0"/>
                </a:moveTo>
                <a:lnTo>
                  <a:pt x="0" y="0"/>
                </a:lnTo>
                <a:lnTo>
                  <a:pt x="0" y="274319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9F9F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765666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AFA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782812" y="1658873"/>
            <a:ext cx="136398" cy="274320"/>
          </a:xfrm>
          <a:custGeom>
            <a:avLst/>
            <a:gdLst/>
            <a:ahLst/>
            <a:cxnLst/>
            <a:rect l="l" t="t" r="r" b="b"/>
            <a:pathLst>
              <a:path w="136398" h="274320">
                <a:moveTo>
                  <a:pt x="136398" y="0"/>
                </a:moveTo>
                <a:lnTo>
                  <a:pt x="0" y="0"/>
                </a:lnTo>
                <a:lnTo>
                  <a:pt x="0" y="274320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AFA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919210" y="1658873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987028" y="1658873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9089898" y="1658873"/>
            <a:ext cx="169925" cy="274319"/>
          </a:xfrm>
          <a:custGeom>
            <a:avLst/>
            <a:gdLst/>
            <a:ahLst/>
            <a:cxnLst/>
            <a:rect l="l" t="t" r="r" b="b"/>
            <a:pathLst>
              <a:path w="169925" h="274319">
                <a:moveTo>
                  <a:pt x="169925" y="0"/>
                </a:moveTo>
                <a:lnTo>
                  <a:pt x="0" y="0"/>
                </a:lnTo>
                <a:lnTo>
                  <a:pt x="0" y="274319"/>
                </a:lnTo>
                <a:lnTo>
                  <a:pt x="169925" y="274319"/>
                </a:lnTo>
                <a:lnTo>
                  <a:pt x="169925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9259824" y="1658873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CFC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9328404" y="1658873"/>
            <a:ext cx="238505" cy="274319"/>
          </a:xfrm>
          <a:custGeom>
            <a:avLst/>
            <a:gdLst/>
            <a:ahLst/>
            <a:cxnLst/>
            <a:rect l="l" t="t" r="r" b="b"/>
            <a:pathLst>
              <a:path w="238505" h="274319">
                <a:moveTo>
                  <a:pt x="238505" y="0"/>
                </a:moveTo>
                <a:lnTo>
                  <a:pt x="0" y="0"/>
                </a:lnTo>
                <a:lnTo>
                  <a:pt x="0" y="274319"/>
                </a:lnTo>
                <a:lnTo>
                  <a:pt x="238505" y="274319"/>
                </a:lnTo>
                <a:lnTo>
                  <a:pt x="23850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867156" y="1658874"/>
            <a:ext cx="137922" cy="141731"/>
          </a:xfrm>
          <a:custGeom>
            <a:avLst/>
            <a:gdLst/>
            <a:ahLst/>
            <a:cxnLst/>
            <a:rect l="l" t="t" r="r" b="b"/>
            <a:pathLst>
              <a:path w="137922" h="141731">
                <a:moveTo>
                  <a:pt x="137922" y="0"/>
                </a:moveTo>
                <a:lnTo>
                  <a:pt x="0" y="0"/>
                </a:lnTo>
                <a:lnTo>
                  <a:pt x="0" y="141731"/>
                </a:lnTo>
                <a:lnTo>
                  <a:pt x="137922" y="141731"/>
                </a:lnTo>
                <a:lnTo>
                  <a:pt x="137922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1005078" y="1524000"/>
            <a:ext cx="139446" cy="137922"/>
          </a:xfrm>
          <a:custGeom>
            <a:avLst/>
            <a:gdLst/>
            <a:ahLst/>
            <a:cxnLst/>
            <a:rect l="l" t="t" r="r" b="b"/>
            <a:pathLst>
              <a:path w="139446" h="137922">
                <a:moveTo>
                  <a:pt x="139446" y="0"/>
                </a:moveTo>
                <a:lnTo>
                  <a:pt x="0" y="0"/>
                </a:lnTo>
                <a:lnTo>
                  <a:pt x="0" y="137922"/>
                </a:lnTo>
                <a:lnTo>
                  <a:pt x="139446" y="137922"/>
                </a:lnTo>
                <a:lnTo>
                  <a:pt x="139446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1005078" y="1658874"/>
            <a:ext cx="139446" cy="141731"/>
          </a:xfrm>
          <a:custGeom>
            <a:avLst/>
            <a:gdLst/>
            <a:ahLst/>
            <a:cxnLst/>
            <a:rect l="l" t="t" r="r" b="b"/>
            <a:pathLst>
              <a:path w="139446" h="141731">
                <a:moveTo>
                  <a:pt x="139446" y="0"/>
                </a:moveTo>
                <a:lnTo>
                  <a:pt x="0" y="0"/>
                </a:lnTo>
                <a:lnTo>
                  <a:pt x="0" y="141731"/>
                </a:lnTo>
                <a:lnTo>
                  <a:pt x="139446" y="141731"/>
                </a:lnTo>
                <a:lnTo>
                  <a:pt x="139446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731520" y="1798320"/>
            <a:ext cx="137160" cy="138683"/>
          </a:xfrm>
          <a:custGeom>
            <a:avLst/>
            <a:gdLst/>
            <a:ahLst/>
            <a:cxnLst/>
            <a:rect l="l" t="t" r="r" b="b"/>
            <a:pathLst>
              <a:path w="137160" h="138683">
                <a:moveTo>
                  <a:pt x="137160" y="0"/>
                </a:moveTo>
                <a:lnTo>
                  <a:pt x="0" y="0"/>
                </a:lnTo>
                <a:lnTo>
                  <a:pt x="0" y="138683"/>
                </a:lnTo>
                <a:lnTo>
                  <a:pt x="137160" y="138683"/>
                </a:lnTo>
                <a:lnTo>
                  <a:pt x="13716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589026" y="1660398"/>
            <a:ext cx="140970" cy="137922"/>
          </a:xfrm>
          <a:custGeom>
            <a:avLst/>
            <a:gdLst/>
            <a:ahLst/>
            <a:cxnLst/>
            <a:rect l="l" t="t" r="r" b="b"/>
            <a:pathLst>
              <a:path w="140970" h="137922">
                <a:moveTo>
                  <a:pt x="140970" y="0"/>
                </a:moveTo>
                <a:lnTo>
                  <a:pt x="0" y="0"/>
                </a:lnTo>
                <a:lnTo>
                  <a:pt x="0" y="137922"/>
                </a:lnTo>
                <a:lnTo>
                  <a:pt x="140970" y="137922"/>
                </a:lnTo>
                <a:lnTo>
                  <a:pt x="140970" y="0"/>
                </a:lnTo>
                <a:close/>
              </a:path>
            </a:pathLst>
          </a:custGeom>
          <a:solidFill>
            <a:srgbClr val="00007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867156" y="1795272"/>
            <a:ext cx="137922" cy="138683"/>
          </a:xfrm>
          <a:custGeom>
            <a:avLst/>
            <a:gdLst/>
            <a:ahLst/>
            <a:cxnLst/>
            <a:rect l="l" t="t" r="r" b="b"/>
            <a:pathLst>
              <a:path w="137922" h="138683">
                <a:moveTo>
                  <a:pt x="137922" y="0"/>
                </a:moveTo>
                <a:lnTo>
                  <a:pt x="0" y="0"/>
                </a:lnTo>
                <a:lnTo>
                  <a:pt x="0" y="138683"/>
                </a:lnTo>
                <a:lnTo>
                  <a:pt x="137922" y="138683"/>
                </a:lnTo>
                <a:lnTo>
                  <a:pt x="137922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31520" y="1933955"/>
            <a:ext cx="137160" cy="136398"/>
          </a:xfrm>
          <a:custGeom>
            <a:avLst/>
            <a:gdLst/>
            <a:ahLst/>
            <a:cxnLst/>
            <a:rect l="l" t="t" r="r" b="b"/>
            <a:pathLst>
              <a:path w="137160" h="136398">
                <a:moveTo>
                  <a:pt x="137160" y="0"/>
                </a:moveTo>
                <a:lnTo>
                  <a:pt x="0" y="0"/>
                </a:lnTo>
                <a:lnTo>
                  <a:pt x="0" y="136398"/>
                </a:lnTo>
                <a:lnTo>
                  <a:pt x="137160" y="136398"/>
                </a:lnTo>
                <a:lnTo>
                  <a:pt x="137160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993902" y="1104469"/>
            <a:ext cx="1371756" cy="4315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Outline</a:t>
            </a:r>
            <a:endParaRPr sz="32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800101" y="2057400"/>
            <a:ext cx="8050910" cy="470747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 indent="-342900">
              <a:lnSpc>
                <a:spcPts val="2555"/>
              </a:lnSpc>
              <a:spcBef>
                <a:spcPts val="127"/>
              </a:spcBef>
              <a:buFont typeface="Arial" pitchFamily="34" charset="0"/>
              <a:buChar char="•"/>
            </a:pPr>
            <a:r>
              <a:rPr lang="en-US" sz="2400" spc="0" dirty="0" smtClean="0">
                <a:latin typeface="Arial"/>
                <a:cs typeface="Arial"/>
              </a:rPr>
              <a:t>When Simulation Is the Appropriate Tool</a:t>
            </a:r>
            <a:endParaRPr lang="en-US" sz="2400" dirty="0" smtClean="0">
              <a:latin typeface="Arial"/>
              <a:cs typeface="Arial"/>
            </a:endParaRPr>
          </a:p>
          <a:p>
            <a:pPr marL="355600" marR="45720" indent="-342900">
              <a:lnSpc>
                <a:spcPct val="95825"/>
              </a:lnSpc>
              <a:spcBef>
                <a:spcPts val="272"/>
              </a:spcBef>
              <a:buFont typeface="Arial" pitchFamily="34" charset="0"/>
              <a:buChar char="•"/>
            </a:pPr>
            <a:r>
              <a:rPr lang="en-US" sz="2400" spc="0" dirty="0" smtClean="0">
                <a:latin typeface="Arial"/>
                <a:cs typeface="Arial"/>
              </a:rPr>
              <a:t>When Simulation Is Not Appropriate</a:t>
            </a:r>
            <a:endParaRPr lang="en-US" sz="2400" dirty="0" smtClean="0">
              <a:latin typeface="Arial"/>
              <a:cs typeface="Arial"/>
            </a:endParaRPr>
          </a:p>
          <a:p>
            <a:pPr marL="355600" marR="20351" indent="-342900">
              <a:lnSpc>
                <a:spcPts val="2555"/>
              </a:lnSpc>
              <a:spcBef>
                <a:spcPts val="127"/>
              </a:spcBef>
              <a:buFont typeface="Arial" pitchFamily="34" charset="0"/>
              <a:buChar char="•"/>
            </a:pPr>
            <a:r>
              <a:rPr sz="2400" spc="0" dirty="0" smtClean="0">
                <a:latin typeface="Arial"/>
                <a:cs typeface="Arial"/>
              </a:rPr>
              <a:t>Advantages and Disadvantages of</a:t>
            </a:r>
            <a:endParaRPr sz="2400" dirty="0">
              <a:latin typeface="Arial"/>
              <a:cs typeface="Arial"/>
            </a:endParaRPr>
          </a:p>
          <a:p>
            <a:pPr marL="355600" marR="52573" indent="-342900">
              <a:lnSpc>
                <a:spcPct val="95825"/>
              </a:lnSpc>
              <a:spcBef>
                <a:spcPts val="272"/>
              </a:spcBef>
              <a:buFont typeface="Arial" pitchFamily="34" charset="0"/>
              <a:buChar char="•"/>
            </a:pPr>
            <a:r>
              <a:rPr sz="2400" spc="0" dirty="0" smtClean="0">
                <a:latin typeface="Arial"/>
                <a:cs typeface="Arial"/>
              </a:rPr>
              <a:t>Areas of Application</a:t>
            </a:r>
            <a:endParaRPr sz="2400" dirty="0">
              <a:latin typeface="Arial"/>
              <a:cs typeface="Arial"/>
            </a:endParaRPr>
          </a:p>
          <a:p>
            <a:pPr marL="355600" indent="-342900">
              <a:lnSpc>
                <a:spcPct val="95825"/>
              </a:lnSpc>
              <a:spcBef>
                <a:spcPts val="400"/>
              </a:spcBef>
              <a:buFont typeface="Arial" pitchFamily="34" charset="0"/>
              <a:buChar char="•"/>
            </a:pPr>
            <a:r>
              <a:rPr sz="2400" spc="0" dirty="0" smtClean="0">
                <a:latin typeface="Arial"/>
                <a:cs typeface="Arial"/>
              </a:rPr>
              <a:t>Systems and System Environment</a:t>
            </a:r>
            <a:endParaRPr sz="2400" dirty="0">
              <a:latin typeface="Arial"/>
              <a:cs typeface="Arial"/>
            </a:endParaRPr>
          </a:p>
          <a:p>
            <a:pPr marL="355600" marR="52573" indent="-342900">
              <a:lnSpc>
                <a:spcPct val="95825"/>
              </a:lnSpc>
              <a:spcBef>
                <a:spcPts val="400"/>
              </a:spcBef>
              <a:buFont typeface="Arial" pitchFamily="34" charset="0"/>
              <a:buChar char="•"/>
            </a:pPr>
            <a:r>
              <a:rPr sz="2400" spc="0" dirty="0" smtClean="0">
                <a:latin typeface="Arial"/>
                <a:cs typeface="Arial"/>
              </a:rPr>
              <a:t>Components of a System</a:t>
            </a:r>
            <a:endParaRPr sz="2400" dirty="0">
              <a:latin typeface="Arial"/>
              <a:cs typeface="Arial"/>
            </a:endParaRPr>
          </a:p>
          <a:p>
            <a:pPr marL="355600" marR="52573" indent="-342900">
              <a:lnSpc>
                <a:spcPct val="95825"/>
              </a:lnSpc>
              <a:spcBef>
                <a:spcPts val="400"/>
              </a:spcBef>
              <a:buFont typeface="Arial" pitchFamily="34" charset="0"/>
              <a:buChar char="•"/>
            </a:pPr>
            <a:r>
              <a:rPr sz="2400" spc="0" dirty="0" smtClean="0">
                <a:latin typeface="Arial"/>
                <a:cs typeface="Arial"/>
              </a:rPr>
              <a:t>Discrete and Continuous Systems</a:t>
            </a:r>
            <a:endParaRPr sz="2400" dirty="0">
              <a:latin typeface="Arial"/>
              <a:cs typeface="Arial"/>
            </a:endParaRPr>
          </a:p>
          <a:p>
            <a:pPr marL="355600" marR="52573" indent="-342900">
              <a:lnSpc>
                <a:spcPct val="95825"/>
              </a:lnSpc>
              <a:spcBef>
                <a:spcPts val="400"/>
              </a:spcBef>
              <a:buFont typeface="Arial" pitchFamily="34" charset="0"/>
              <a:buChar char="•"/>
            </a:pPr>
            <a:r>
              <a:rPr sz="2400" spc="0" dirty="0" smtClean="0">
                <a:latin typeface="Arial"/>
                <a:cs typeface="Arial"/>
              </a:rPr>
              <a:t>Model of a System</a:t>
            </a:r>
            <a:endParaRPr sz="2400" dirty="0">
              <a:latin typeface="Arial"/>
              <a:cs typeface="Arial"/>
            </a:endParaRPr>
          </a:p>
          <a:p>
            <a:pPr marL="355600" marR="52573" indent="-342900">
              <a:lnSpc>
                <a:spcPct val="95825"/>
              </a:lnSpc>
              <a:spcBef>
                <a:spcPts val="400"/>
              </a:spcBef>
              <a:buFont typeface="Arial" pitchFamily="34" charset="0"/>
              <a:buChar char="•"/>
            </a:pPr>
            <a:r>
              <a:rPr sz="2400" spc="0" dirty="0" smtClean="0">
                <a:latin typeface="Arial"/>
                <a:cs typeface="Arial"/>
              </a:rPr>
              <a:t>Types of Models</a:t>
            </a:r>
            <a:endParaRPr sz="2400" dirty="0">
              <a:latin typeface="Arial"/>
              <a:cs typeface="Arial"/>
            </a:endParaRPr>
          </a:p>
          <a:p>
            <a:pPr marL="355600" marR="52573" indent="-342900">
              <a:lnSpc>
                <a:spcPct val="95825"/>
              </a:lnSpc>
              <a:spcBef>
                <a:spcPts val="400"/>
              </a:spcBef>
              <a:buFont typeface="Arial" pitchFamily="34" charset="0"/>
              <a:buChar char="•"/>
            </a:pPr>
            <a:r>
              <a:rPr sz="2400" spc="0" dirty="0" smtClean="0">
                <a:latin typeface="Arial"/>
                <a:cs typeface="Arial"/>
              </a:rPr>
              <a:t>Discrete-Event System Simulation</a:t>
            </a:r>
            <a:endParaRPr sz="2400" dirty="0">
              <a:latin typeface="Arial"/>
              <a:cs typeface="Arial"/>
            </a:endParaRPr>
          </a:p>
          <a:p>
            <a:pPr marL="355600" marR="52573" indent="-342900">
              <a:lnSpc>
                <a:spcPct val="95825"/>
              </a:lnSpc>
              <a:spcBef>
                <a:spcPts val="405"/>
              </a:spcBef>
              <a:buFont typeface="Arial" pitchFamily="34" charset="0"/>
              <a:buChar char="•"/>
            </a:pPr>
            <a:r>
              <a:rPr sz="2400" spc="0" dirty="0" smtClean="0">
                <a:latin typeface="Arial"/>
                <a:cs typeface="Arial"/>
              </a:rPr>
              <a:t>Steps in a Simulation Study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937752" y="6945812"/>
            <a:ext cx="14990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00"/>
              </a:lnSpc>
              <a:spcBef>
                <a:spcPts val="70"/>
              </a:spcBef>
            </a:pPr>
            <a:r>
              <a:rPr sz="1800" spc="0" baseline="3939" dirty="0" smtClean="0">
                <a:latin typeface="Arial Black"/>
                <a:cs typeface="Arial Black"/>
              </a:rPr>
              <a:t>2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725156" y="1658874"/>
            <a:ext cx="857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7810881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0" name="object 30"/>
          <p:cNvSpPr txBox="1"/>
          <p:nvPr/>
        </p:nvSpPr>
        <p:spPr>
          <a:xfrm>
            <a:off x="7895844" y="1658874"/>
            <a:ext cx="10210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8066532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8151495" y="1658874"/>
            <a:ext cx="11925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8270748" y="1658874"/>
            <a:ext cx="11963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8390382" y="1658874"/>
            <a:ext cx="204596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8594979" y="1658874"/>
            <a:ext cx="17068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8765667" y="1658874"/>
            <a:ext cx="15354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8919210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8987028" y="1658874"/>
            <a:ext cx="10287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9089898" y="1658874"/>
            <a:ext cx="1699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9259824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9328404" y="1658874"/>
            <a:ext cx="23850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7435596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7520940" y="1658874"/>
            <a:ext cx="6781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7588758" y="1658874"/>
            <a:ext cx="6858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7264908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7043166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7111746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6531863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4485132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867156" y="1524000"/>
            <a:ext cx="137922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005078" y="1524000"/>
            <a:ext cx="139446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89026" y="1660398"/>
            <a:ext cx="14173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730758" y="1660398"/>
            <a:ext cx="136398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589026" y="1658874"/>
            <a:ext cx="278130" cy="1394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867156" y="1660398"/>
            <a:ext cx="13792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005078" y="1660398"/>
            <a:ext cx="139446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30758" y="1935479"/>
            <a:ext cx="136398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67156" y="1935479"/>
            <a:ext cx="137922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1" name="object 33"/>
          <p:cNvSpPr/>
          <p:nvPr/>
        </p:nvSpPr>
        <p:spPr>
          <a:xfrm>
            <a:off x="1117600" y="1560046"/>
            <a:ext cx="6897496" cy="4421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bject 37"/>
          <p:cNvSpPr/>
          <p:nvPr/>
        </p:nvSpPr>
        <p:spPr>
          <a:xfrm>
            <a:off x="457200" y="152400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938784" y="1658874"/>
            <a:ext cx="2727960" cy="274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666744" y="1658874"/>
            <a:ext cx="204977" cy="2743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871721" y="1658874"/>
            <a:ext cx="272796" cy="2743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144518" y="1658874"/>
            <a:ext cx="340613" cy="2743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48513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9A99B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553712" y="1658874"/>
            <a:ext cx="1978152" cy="2743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531863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DBDB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599682" y="1658874"/>
            <a:ext cx="443483" cy="2743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04316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5E5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11174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7E7E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17892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8E8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21321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247508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28167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AEA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3496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3839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418197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452360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CEC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520939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DED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588758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EEE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656703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690993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72515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0F0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810881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0F0F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82802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1F1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895844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3F3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79973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0316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066532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5F5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151495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5F5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168640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6F6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270748" y="1658874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7F7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8390382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4797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40714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475726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594979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8F8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612124" y="1658874"/>
            <a:ext cx="136398" cy="274319"/>
          </a:xfrm>
          <a:custGeom>
            <a:avLst/>
            <a:gdLst/>
            <a:ahLst/>
            <a:cxnLst/>
            <a:rect l="l" t="t" r="r" b="b"/>
            <a:pathLst>
              <a:path w="136398" h="274319">
                <a:moveTo>
                  <a:pt x="136398" y="0"/>
                </a:moveTo>
                <a:lnTo>
                  <a:pt x="0" y="0"/>
                </a:lnTo>
                <a:lnTo>
                  <a:pt x="0" y="274319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9F9F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765666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AFA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782812" y="1658873"/>
            <a:ext cx="136398" cy="274320"/>
          </a:xfrm>
          <a:custGeom>
            <a:avLst/>
            <a:gdLst/>
            <a:ahLst/>
            <a:cxnLst/>
            <a:rect l="l" t="t" r="r" b="b"/>
            <a:pathLst>
              <a:path w="136398" h="274320">
                <a:moveTo>
                  <a:pt x="136398" y="0"/>
                </a:moveTo>
                <a:lnTo>
                  <a:pt x="0" y="0"/>
                </a:lnTo>
                <a:lnTo>
                  <a:pt x="0" y="274320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AFA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919210" y="1658873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987028" y="1658873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9089898" y="1658873"/>
            <a:ext cx="169925" cy="274319"/>
          </a:xfrm>
          <a:custGeom>
            <a:avLst/>
            <a:gdLst/>
            <a:ahLst/>
            <a:cxnLst/>
            <a:rect l="l" t="t" r="r" b="b"/>
            <a:pathLst>
              <a:path w="169925" h="274319">
                <a:moveTo>
                  <a:pt x="169925" y="0"/>
                </a:moveTo>
                <a:lnTo>
                  <a:pt x="0" y="0"/>
                </a:lnTo>
                <a:lnTo>
                  <a:pt x="0" y="274319"/>
                </a:lnTo>
                <a:lnTo>
                  <a:pt x="169925" y="274319"/>
                </a:lnTo>
                <a:lnTo>
                  <a:pt x="169925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9259824" y="1658873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CFC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9328404" y="1658873"/>
            <a:ext cx="238505" cy="274319"/>
          </a:xfrm>
          <a:custGeom>
            <a:avLst/>
            <a:gdLst/>
            <a:ahLst/>
            <a:cxnLst/>
            <a:rect l="l" t="t" r="r" b="b"/>
            <a:pathLst>
              <a:path w="238505" h="274319">
                <a:moveTo>
                  <a:pt x="238505" y="0"/>
                </a:moveTo>
                <a:lnTo>
                  <a:pt x="0" y="0"/>
                </a:lnTo>
                <a:lnTo>
                  <a:pt x="0" y="274319"/>
                </a:lnTo>
                <a:lnTo>
                  <a:pt x="238505" y="274319"/>
                </a:lnTo>
                <a:lnTo>
                  <a:pt x="23850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867156" y="1658874"/>
            <a:ext cx="137922" cy="141731"/>
          </a:xfrm>
          <a:custGeom>
            <a:avLst/>
            <a:gdLst/>
            <a:ahLst/>
            <a:cxnLst/>
            <a:rect l="l" t="t" r="r" b="b"/>
            <a:pathLst>
              <a:path w="137922" h="141731">
                <a:moveTo>
                  <a:pt x="137922" y="0"/>
                </a:moveTo>
                <a:lnTo>
                  <a:pt x="0" y="0"/>
                </a:lnTo>
                <a:lnTo>
                  <a:pt x="0" y="141731"/>
                </a:lnTo>
                <a:lnTo>
                  <a:pt x="137922" y="141731"/>
                </a:lnTo>
                <a:lnTo>
                  <a:pt x="137922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1005078" y="1524000"/>
            <a:ext cx="139446" cy="137922"/>
          </a:xfrm>
          <a:custGeom>
            <a:avLst/>
            <a:gdLst/>
            <a:ahLst/>
            <a:cxnLst/>
            <a:rect l="l" t="t" r="r" b="b"/>
            <a:pathLst>
              <a:path w="139446" h="137922">
                <a:moveTo>
                  <a:pt x="139446" y="0"/>
                </a:moveTo>
                <a:lnTo>
                  <a:pt x="0" y="0"/>
                </a:lnTo>
                <a:lnTo>
                  <a:pt x="0" y="137922"/>
                </a:lnTo>
                <a:lnTo>
                  <a:pt x="139446" y="137922"/>
                </a:lnTo>
                <a:lnTo>
                  <a:pt x="139446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1005078" y="1658874"/>
            <a:ext cx="139446" cy="141731"/>
          </a:xfrm>
          <a:custGeom>
            <a:avLst/>
            <a:gdLst/>
            <a:ahLst/>
            <a:cxnLst/>
            <a:rect l="l" t="t" r="r" b="b"/>
            <a:pathLst>
              <a:path w="139446" h="141731">
                <a:moveTo>
                  <a:pt x="139446" y="0"/>
                </a:moveTo>
                <a:lnTo>
                  <a:pt x="0" y="0"/>
                </a:lnTo>
                <a:lnTo>
                  <a:pt x="0" y="141731"/>
                </a:lnTo>
                <a:lnTo>
                  <a:pt x="139446" y="141731"/>
                </a:lnTo>
                <a:lnTo>
                  <a:pt x="139446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731520" y="1798320"/>
            <a:ext cx="137160" cy="138683"/>
          </a:xfrm>
          <a:custGeom>
            <a:avLst/>
            <a:gdLst/>
            <a:ahLst/>
            <a:cxnLst/>
            <a:rect l="l" t="t" r="r" b="b"/>
            <a:pathLst>
              <a:path w="137160" h="138683">
                <a:moveTo>
                  <a:pt x="137160" y="0"/>
                </a:moveTo>
                <a:lnTo>
                  <a:pt x="0" y="0"/>
                </a:lnTo>
                <a:lnTo>
                  <a:pt x="0" y="138683"/>
                </a:lnTo>
                <a:lnTo>
                  <a:pt x="137160" y="138683"/>
                </a:lnTo>
                <a:lnTo>
                  <a:pt x="13716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589026" y="1660398"/>
            <a:ext cx="140970" cy="137922"/>
          </a:xfrm>
          <a:custGeom>
            <a:avLst/>
            <a:gdLst/>
            <a:ahLst/>
            <a:cxnLst/>
            <a:rect l="l" t="t" r="r" b="b"/>
            <a:pathLst>
              <a:path w="140970" h="137922">
                <a:moveTo>
                  <a:pt x="140970" y="0"/>
                </a:moveTo>
                <a:lnTo>
                  <a:pt x="0" y="0"/>
                </a:lnTo>
                <a:lnTo>
                  <a:pt x="0" y="137922"/>
                </a:lnTo>
                <a:lnTo>
                  <a:pt x="140970" y="137922"/>
                </a:lnTo>
                <a:lnTo>
                  <a:pt x="140970" y="0"/>
                </a:lnTo>
                <a:close/>
              </a:path>
            </a:pathLst>
          </a:custGeom>
          <a:solidFill>
            <a:srgbClr val="00007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867156" y="1795272"/>
            <a:ext cx="137922" cy="138683"/>
          </a:xfrm>
          <a:custGeom>
            <a:avLst/>
            <a:gdLst/>
            <a:ahLst/>
            <a:cxnLst/>
            <a:rect l="l" t="t" r="r" b="b"/>
            <a:pathLst>
              <a:path w="137922" h="138683">
                <a:moveTo>
                  <a:pt x="137922" y="0"/>
                </a:moveTo>
                <a:lnTo>
                  <a:pt x="0" y="0"/>
                </a:lnTo>
                <a:lnTo>
                  <a:pt x="0" y="138683"/>
                </a:lnTo>
                <a:lnTo>
                  <a:pt x="137922" y="138683"/>
                </a:lnTo>
                <a:lnTo>
                  <a:pt x="137922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731520" y="1933955"/>
            <a:ext cx="137160" cy="136398"/>
          </a:xfrm>
          <a:custGeom>
            <a:avLst/>
            <a:gdLst/>
            <a:ahLst/>
            <a:cxnLst/>
            <a:rect l="l" t="t" r="r" b="b"/>
            <a:pathLst>
              <a:path w="137160" h="136398">
                <a:moveTo>
                  <a:pt x="137160" y="0"/>
                </a:moveTo>
                <a:lnTo>
                  <a:pt x="0" y="0"/>
                </a:lnTo>
                <a:lnTo>
                  <a:pt x="0" y="136398"/>
                </a:lnTo>
                <a:lnTo>
                  <a:pt x="137160" y="136398"/>
                </a:lnTo>
                <a:lnTo>
                  <a:pt x="137160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066800" y="2438398"/>
            <a:ext cx="8077198" cy="45720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2545201" y="888687"/>
            <a:ext cx="5316734" cy="7701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4000" spc="0" dirty="0" smtClean="0">
                <a:latin typeface="Arial"/>
                <a:cs typeface="Arial"/>
              </a:rPr>
              <a:t>Model</a:t>
            </a:r>
            <a:r>
              <a:rPr lang="en-US" sz="4000" dirty="0" smtClean="0">
                <a:latin typeface="Arial"/>
                <a:cs typeface="Arial"/>
              </a:rPr>
              <a:t> </a:t>
            </a:r>
            <a:r>
              <a:rPr lang="en-US" sz="4000" dirty="0">
                <a:latin typeface="Arial"/>
                <a:cs typeface="Arial"/>
              </a:rPr>
              <a:t>Taxonomy</a:t>
            </a:r>
          </a:p>
          <a:p>
            <a:pPr marL="12700">
              <a:lnSpc>
                <a:spcPts val="3370"/>
              </a:lnSpc>
              <a:spcBef>
                <a:spcPts val="168"/>
              </a:spcBef>
            </a:pPr>
            <a:endParaRPr sz="4000" dirty="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836406" y="6945812"/>
            <a:ext cx="25094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00"/>
              </a:lnSpc>
              <a:spcBef>
                <a:spcPts val="70"/>
              </a:spcBef>
            </a:pPr>
            <a:r>
              <a:rPr sz="1800" spc="0" baseline="3939" dirty="0" smtClean="0">
                <a:latin typeface="Arial Black"/>
                <a:cs typeface="Arial Black"/>
              </a:rPr>
              <a:t>20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725156" y="1658874"/>
            <a:ext cx="857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7810881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0" name="object 30"/>
          <p:cNvSpPr txBox="1"/>
          <p:nvPr/>
        </p:nvSpPr>
        <p:spPr>
          <a:xfrm>
            <a:off x="7895844" y="1658874"/>
            <a:ext cx="10210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8066532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8151495" y="1658874"/>
            <a:ext cx="11925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8270748" y="1658874"/>
            <a:ext cx="11963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8390382" y="1658874"/>
            <a:ext cx="204596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8594979" y="1658874"/>
            <a:ext cx="17068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8765667" y="1658874"/>
            <a:ext cx="15354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8919210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8987028" y="1658874"/>
            <a:ext cx="10287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9089898" y="1658874"/>
            <a:ext cx="1699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9259824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9328404" y="1658874"/>
            <a:ext cx="23850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7435596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7520940" y="1658874"/>
            <a:ext cx="6781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7588758" y="1658874"/>
            <a:ext cx="6858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7264908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7043166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7111746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6531863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4485132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867156" y="1524000"/>
            <a:ext cx="137922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005078" y="1524000"/>
            <a:ext cx="139446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89026" y="1660398"/>
            <a:ext cx="14173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730758" y="1660398"/>
            <a:ext cx="136398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589026" y="1658874"/>
            <a:ext cx="278130" cy="1394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867156" y="1660398"/>
            <a:ext cx="13792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005078" y="1660398"/>
            <a:ext cx="139446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30758" y="1935479"/>
            <a:ext cx="136398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67156" y="1935479"/>
            <a:ext cx="137922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9" name="object 33"/>
          <p:cNvSpPr/>
          <p:nvPr/>
        </p:nvSpPr>
        <p:spPr>
          <a:xfrm>
            <a:off x="1117599" y="1492250"/>
            <a:ext cx="8449309" cy="51066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bject 41"/>
          <p:cNvSpPr/>
          <p:nvPr/>
        </p:nvSpPr>
        <p:spPr>
          <a:xfrm>
            <a:off x="457200" y="152400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938784" y="1658874"/>
            <a:ext cx="2727960" cy="274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666744" y="1658874"/>
            <a:ext cx="204977" cy="2743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871721" y="1658874"/>
            <a:ext cx="272796" cy="2743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144518" y="1658874"/>
            <a:ext cx="340613" cy="2743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48513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9A99B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4553712" y="1658874"/>
            <a:ext cx="1978152" cy="2743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531863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DBDB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6599682" y="1658874"/>
            <a:ext cx="443483" cy="2743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04316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5E5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11174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7E7E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17892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8E8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21321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247508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28167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AEA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3496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3839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418197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452360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CEC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520939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DED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588758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EEE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656703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690993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772515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0F0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7810881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0F0F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782802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1F1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7895844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3F3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79973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0316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8066532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5F5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151495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5F5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168640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6F6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270748" y="1658874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7F7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390382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4797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40714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475726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594979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8F8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612124" y="1658874"/>
            <a:ext cx="136398" cy="274319"/>
          </a:xfrm>
          <a:custGeom>
            <a:avLst/>
            <a:gdLst/>
            <a:ahLst/>
            <a:cxnLst/>
            <a:rect l="l" t="t" r="r" b="b"/>
            <a:pathLst>
              <a:path w="136398" h="274319">
                <a:moveTo>
                  <a:pt x="136398" y="0"/>
                </a:moveTo>
                <a:lnTo>
                  <a:pt x="0" y="0"/>
                </a:lnTo>
                <a:lnTo>
                  <a:pt x="0" y="274319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9F9F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765666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AFA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782812" y="1658873"/>
            <a:ext cx="136398" cy="274320"/>
          </a:xfrm>
          <a:custGeom>
            <a:avLst/>
            <a:gdLst/>
            <a:ahLst/>
            <a:cxnLst/>
            <a:rect l="l" t="t" r="r" b="b"/>
            <a:pathLst>
              <a:path w="136398" h="274320">
                <a:moveTo>
                  <a:pt x="136398" y="0"/>
                </a:moveTo>
                <a:lnTo>
                  <a:pt x="0" y="0"/>
                </a:lnTo>
                <a:lnTo>
                  <a:pt x="0" y="274320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AFA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919210" y="1658873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8987028" y="1658873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9089898" y="1658873"/>
            <a:ext cx="169925" cy="274319"/>
          </a:xfrm>
          <a:custGeom>
            <a:avLst/>
            <a:gdLst/>
            <a:ahLst/>
            <a:cxnLst/>
            <a:rect l="l" t="t" r="r" b="b"/>
            <a:pathLst>
              <a:path w="169925" h="274319">
                <a:moveTo>
                  <a:pt x="169925" y="0"/>
                </a:moveTo>
                <a:lnTo>
                  <a:pt x="0" y="0"/>
                </a:lnTo>
                <a:lnTo>
                  <a:pt x="0" y="274319"/>
                </a:lnTo>
                <a:lnTo>
                  <a:pt x="169925" y="274319"/>
                </a:lnTo>
                <a:lnTo>
                  <a:pt x="169925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9259824" y="1658873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CFC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9328404" y="1658873"/>
            <a:ext cx="238505" cy="274319"/>
          </a:xfrm>
          <a:custGeom>
            <a:avLst/>
            <a:gdLst/>
            <a:ahLst/>
            <a:cxnLst/>
            <a:rect l="l" t="t" r="r" b="b"/>
            <a:pathLst>
              <a:path w="238505" h="274319">
                <a:moveTo>
                  <a:pt x="238505" y="0"/>
                </a:moveTo>
                <a:lnTo>
                  <a:pt x="0" y="0"/>
                </a:lnTo>
                <a:lnTo>
                  <a:pt x="0" y="274319"/>
                </a:lnTo>
                <a:lnTo>
                  <a:pt x="238505" y="274319"/>
                </a:lnTo>
                <a:lnTo>
                  <a:pt x="23850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867156" y="1658874"/>
            <a:ext cx="137922" cy="141731"/>
          </a:xfrm>
          <a:custGeom>
            <a:avLst/>
            <a:gdLst/>
            <a:ahLst/>
            <a:cxnLst/>
            <a:rect l="l" t="t" r="r" b="b"/>
            <a:pathLst>
              <a:path w="137922" h="141731">
                <a:moveTo>
                  <a:pt x="137922" y="0"/>
                </a:moveTo>
                <a:lnTo>
                  <a:pt x="0" y="0"/>
                </a:lnTo>
                <a:lnTo>
                  <a:pt x="0" y="141731"/>
                </a:lnTo>
                <a:lnTo>
                  <a:pt x="137922" y="141731"/>
                </a:lnTo>
                <a:lnTo>
                  <a:pt x="137922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1005078" y="1524000"/>
            <a:ext cx="139446" cy="137922"/>
          </a:xfrm>
          <a:custGeom>
            <a:avLst/>
            <a:gdLst/>
            <a:ahLst/>
            <a:cxnLst/>
            <a:rect l="l" t="t" r="r" b="b"/>
            <a:pathLst>
              <a:path w="139446" h="137922">
                <a:moveTo>
                  <a:pt x="139446" y="0"/>
                </a:moveTo>
                <a:lnTo>
                  <a:pt x="0" y="0"/>
                </a:lnTo>
                <a:lnTo>
                  <a:pt x="0" y="137922"/>
                </a:lnTo>
                <a:lnTo>
                  <a:pt x="139446" y="137922"/>
                </a:lnTo>
                <a:lnTo>
                  <a:pt x="139446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1005078" y="1658874"/>
            <a:ext cx="139446" cy="141731"/>
          </a:xfrm>
          <a:custGeom>
            <a:avLst/>
            <a:gdLst/>
            <a:ahLst/>
            <a:cxnLst/>
            <a:rect l="l" t="t" r="r" b="b"/>
            <a:pathLst>
              <a:path w="139446" h="141731">
                <a:moveTo>
                  <a:pt x="139446" y="0"/>
                </a:moveTo>
                <a:lnTo>
                  <a:pt x="0" y="0"/>
                </a:lnTo>
                <a:lnTo>
                  <a:pt x="0" y="141731"/>
                </a:lnTo>
                <a:lnTo>
                  <a:pt x="139446" y="141731"/>
                </a:lnTo>
                <a:lnTo>
                  <a:pt x="139446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731520" y="1798320"/>
            <a:ext cx="137160" cy="138683"/>
          </a:xfrm>
          <a:custGeom>
            <a:avLst/>
            <a:gdLst/>
            <a:ahLst/>
            <a:cxnLst/>
            <a:rect l="l" t="t" r="r" b="b"/>
            <a:pathLst>
              <a:path w="137160" h="138683">
                <a:moveTo>
                  <a:pt x="137160" y="0"/>
                </a:moveTo>
                <a:lnTo>
                  <a:pt x="0" y="0"/>
                </a:lnTo>
                <a:lnTo>
                  <a:pt x="0" y="138683"/>
                </a:lnTo>
                <a:lnTo>
                  <a:pt x="137160" y="138683"/>
                </a:lnTo>
                <a:lnTo>
                  <a:pt x="13716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589026" y="1660398"/>
            <a:ext cx="140970" cy="137922"/>
          </a:xfrm>
          <a:custGeom>
            <a:avLst/>
            <a:gdLst/>
            <a:ahLst/>
            <a:cxnLst/>
            <a:rect l="l" t="t" r="r" b="b"/>
            <a:pathLst>
              <a:path w="140970" h="137922">
                <a:moveTo>
                  <a:pt x="140970" y="0"/>
                </a:moveTo>
                <a:lnTo>
                  <a:pt x="0" y="0"/>
                </a:lnTo>
                <a:lnTo>
                  <a:pt x="0" y="137922"/>
                </a:lnTo>
                <a:lnTo>
                  <a:pt x="140970" y="137922"/>
                </a:lnTo>
                <a:lnTo>
                  <a:pt x="140970" y="0"/>
                </a:lnTo>
                <a:close/>
              </a:path>
            </a:pathLst>
          </a:custGeom>
          <a:solidFill>
            <a:srgbClr val="00007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867156" y="1795272"/>
            <a:ext cx="137922" cy="138683"/>
          </a:xfrm>
          <a:custGeom>
            <a:avLst/>
            <a:gdLst/>
            <a:ahLst/>
            <a:cxnLst/>
            <a:rect l="l" t="t" r="r" b="b"/>
            <a:pathLst>
              <a:path w="137922" h="138683">
                <a:moveTo>
                  <a:pt x="137922" y="0"/>
                </a:moveTo>
                <a:lnTo>
                  <a:pt x="0" y="0"/>
                </a:lnTo>
                <a:lnTo>
                  <a:pt x="0" y="138683"/>
                </a:lnTo>
                <a:lnTo>
                  <a:pt x="137922" y="138683"/>
                </a:lnTo>
                <a:lnTo>
                  <a:pt x="137922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731520" y="1933955"/>
            <a:ext cx="137160" cy="136398"/>
          </a:xfrm>
          <a:custGeom>
            <a:avLst/>
            <a:gdLst/>
            <a:ahLst/>
            <a:cxnLst/>
            <a:rect l="l" t="t" r="r" b="b"/>
            <a:pathLst>
              <a:path w="137160" h="136398">
                <a:moveTo>
                  <a:pt x="137160" y="0"/>
                </a:moveTo>
                <a:lnTo>
                  <a:pt x="0" y="0"/>
                </a:lnTo>
                <a:lnTo>
                  <a:pt x="0" y="136398"/>
                </a:lnTo>
                <a:lnTo>
                  <a:pt x="137160" y="136398"/>
                </a:lnTo>
                <a:lnTo>
                  <a:pt x="137160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1371600" y="1092454"/>
            <a:ext cx="7922513" cy="4315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ctr">
              <a:lnSpc>
                <a:spcPts val="3370"/>
              </a:lnSpc>
              <a:spcBef>
                <a:spcPts val="168"/>
              </a:spcBef>
            </a:pPr>
            <a:r>
              <a:rPr sz="4000" spc="0" dirty="0" smtClean="0">
                <a:latin typeface="Arial"/>
                <a:cs typeface="Arial"/>
              </a:rPr>
              <a:t>DES Model</a:t>
            </a:r>
            <a:r>
              <a:rPr sz="4000" spc="-87" dirty="0" smtClean="0">
                <a:latin typeface="Arial"/>
                <a:cs typeface="Arial"/>
              </a:rPr>
              <a:t> </a:t>
            </a:r>
            <a:r>
              <a:rPr sz="4000" spc="0" dirty="0" smtClean="0">
                <a:latin typeface="Arial"/>
                <a:cs typeface="Arial"/>
              </a:rPr>
              <a:t>Development</a:t>
            </a:r>
            <a:endParaRPr sz="40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194377" y="2254534"/>
            <a:ext cx="7844086" cy="37652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27050" marR="52573" indent="-514350">
              <a:lnSpc>
                <a:spcPts val="2965"/>
              </a:lnSpc>
              <a:spcBef>
                <a:spcPts val="148"/>
              </a:spcBef>
              <a:buFont typeface="+mj-lt"/>
              <a:buAutoNum type="arabicPeriod"/>
            </a:pPr>
            <a:r>
              <a:rPr lang="en-US" sz="2800" spc="0" dirty="0" smtClean="0">
                <a:latin typeface="Arial"/>
                <a:cs typeface="Arial"/>
              </a:rPr>
              <a:t>How </a:t>
            </a:r>
            <a:r>
              <a:rPr sz="2800" spc="0" dirty="0" smtClean="0">
                <a:latin typeface="Arial"/>
                <a:cs typeface="Arial"/>
              </a:rPr>
              <a:t>to develop a model:</a:t>
            </a:r>
            <a:endParaRPr lang="en-US" sz="2800" dirty="0">
              <a:latin typeface="Arial"/>
              <a:cs typeface="Arial"/>
            </a:endParaRPr>
          </a:p>
          <a:p>
            <a:pPr marL="469900" marR="52573" indent="-457200">
              <a:lnSpc>
                <a:spcPts val="2965"/>
              </a:lnSpc>
              <a:spcBef>
                <a:spcPts val="148"/>
              </a:spcBef>
              <a:buFont typeface="+mj-lt"/>
              <a:buAutoNum type="arabicPeriod"/>
            </a:pPr>
            <a:r>
              <a:rPr sz="2400" spc="0" dirty="0" smtClean="0">
                <a:latin typeface="Arial"/>
                <a:cs typeface="Arial"/>
              </a:rPr>
              <a:t>Determine the goals and objectives</a:t>
            </a:r>
            <a:endParaRPr lang="en-US" sz="2400" dirty="0">
              <a:latin typeface="Arial"/>
              <a:cs typeface="Arial"/>
            </a:endParaRPr>
          </a:p>
          <a:p>
            <a:pPr marL="469900" marR="52573" indent="-457200">
              <a:lnSpc>
                <a:spcPts val="2965"/>
              </a:lnSpc>
              <a:spcBef>
                <a:spcPts val="148"/>
              </a:spcBef>
              <a:buFont typeface="+mj-lt"/>
              <a:buAutoNum type="arabicPeriod"/>
            </a:pPr>
            <a:r>
              <a:rPr sz="2400" spc="0" dirty="0" smtClean="0">
                <a:latin typeface="Arial"/>
                <a:cs typeface="Arial"/>
              </a:rPr>
              <a:t>Build a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b="1" i="1" spc="0" dirty="0" smtClean="0">
                <a:latin typeface="Arial"/>
                <a:cs typeface="Arial"/>
              </a:rPr>
              <a:t>conceptual </a:t>
            </a:r>
            <a:r>
              <a:rPr sz="2400" spc="0" dirty="0" smtClean="0">
                <a:latin typeface="Arial"/>
                <a:cs typeface="Arial"/>
              </a:rPr>
              <a:t>model</a:t>
            </a:r>
            <a:endParaRPr lang="en-US" sz="2400" dirty="0">
              <a:latin typeface="Arial"/>
              <a:cs typeface="Arial"/>
            </a:endParaRPr>
          </a:p>
          <a:p>
            <a:pPr marL="469900" marR="52573" indent="-457200">
              <a:lnSpc>
                <a:spcPts val="2965"/>
              </a:lnSpc>
              <a:spcBef>
                <a:spcPts val="148"/>
              </a:spcBef>
              <a:buFont typeface="+mj-lt"/>
              <a:buAutoNum type="arabicPeriod"/>
            </a:pPr>
            <a:r>
              <a:rPr sz="2400" spc="0" dirty="0" smtClean="0">
                <a:latin typeface="Arial"/>
                <a:cs typeface="Arial"/>
              </a:rPr>
              <a:t>Convert into a</a:t>
            </a:r>
            <a:r>
              <a:rPr sz="2400" spc="9" dirty="0" smtClean="0">
                <a:latin typeface="Arial"/>
                <a:cs typeface="Arial"/>
              </a:rPr>
              <a:t> </a:t>
            </a:r>
            <a:r>
              <a:rPr sz="2400" b="1" i="1" spc="0" dirty="0" smtClean="0">
                <a:latin typeface="Arial"/>
                <a:cs typeface="Arial"/>
              </a:rPr>
              <a:t>specification </a:t>
            </a:r>
            <a:r>
              <a:rPr sz="2400" spc="0" dirty="0" smtClean="0">
                <a:latin typeface="Arial"/>
                <a:cs typeface="Arial"/>
              </a:rPr>
              <a:t>model</a:t>
            </a:r>
            <a:endParaRPr lang="en-US" sz="2400" spc="0" dirty="0" smtClean="0">
              <a:latin typeface="Arial"/>
              <a:cs typeface="Arial"/>
            </a:endParaRPr>
          </a:p>
          <a:p>
            <a:pPr marL="469900" indent="-457200">
              <a:lnSpc>
                <a:spcPts val="2555"/>
              </a:lnSpc>
              <a:spcBef>
                <a:spcPts val="127"/>
              </a:spcBef>
              <a:buFont typeface="+mj-lt"/>
              <a:buAutoNum type="arabicPeriod"/>
            </a:pPr>
            <a:r>
              <a:rPr lang="en-US" sz="2400" dirty="0">
                <a:latin typeface="Arial"/>
                <a:cs typeface="Arial"/>
              </a:rPr>
              <a:t>Convert into a</a:t>
            </a:r>
            <a:r>
              <a:rPr lang="en-US" sz="2400" spc="9" dirty="0">
                <a:latin typeface="Arial"/>
                <a:cs typeface="Arial"/>
              </a:rPr>
              <a:t> </a:t>
            </a:r>
            <a:r>
              <a:rPr lang="en-US" sz="2400" b="1" i="1" dirty="0" smtClean="0">
                <a:latin typeface="Arial"/>
                <a:cs typeface="Arial"/>
              </a:rPr>
              <a:t>computational model </a:t>
            </a:r>
            <a:endParaRPr lang="en-US" sz="2400" dirty="0">
              <a:latin typeface="Arial"/>
              <a:cs typeface="Arial"/>
            </a:endParaRPr>
          </a:p>
          <a:p>
            <a:pPr marL="469900" marR="45720" indent="-457200">
              <a:lnSpc>
                <a:spcPct val="95825"/>
              </a:lnSpc>
              <a:spcBef>
                <a:spcPts val="562"/>
              </a:spcBef>
              <a:buFont typeface="+mj-lt"/>
              <a:buAutoNum type="arabicPeriod"/>
            </a:pPr>
            <a:r>
              <a:rPr lang="en-US" sz="2400" dirty="0">
                <a:latin typeface="Arial"/>
                <a:cs typeface="Arial"/>
              </a:rPr>
              <a:t>Verify</a:t>
            </a:r>
          </a:p>
          <a:p>
            <a:pPr marL="469900" marR="45720" indent="-457200">
              <a:lnSpc>
                <a:spcPct val="95825"/>
              </a:lnSpc>
              <a:spcBef>
                <a:spcPts val="690"/>
              </a:spcBef>
              <a:buFont typeface="+mj-lt"/>
              <a:buAutoNum type="arabicPeriod"/>
            </a:pPr>
            <a:r>
              <a:rPr lang="en-US" sz="2400" dirty="0" smtClean="0">
                <a:latin typeface="Arial"/>
                <a:cs typeface="Arial"/>
              </a:rPr>
              <a:t>Validate</a:t>
            </a:r>
          </a:p>
          <a:p>
            <a:pPr marL="469900" marR="45720" indent="-457200">
              <a:lnSpc>
                <a:spcPct val="95825"/>
              </a:lnSpc>
              <a:spcBef>
                <a:spcPts val="690"/>
              </a:spcBef>
              <a:buFont typeface="+mj-lt"/>
              <a:buAutoNum type="arabicPeriod"/>
            </a:pPr>
            <a:endParaRPr lang="en-US" sz="2400" dirty="0" smtClean="0">
              <a:latin typeface="Arial"/>
              <a:cs typeface="Arial"/>
            </a:endParaRPr>
          </a:p>
          <a:p>
            <a:pPr marL="12700" marR="45720">
              <a:lnSpc>
                <a:spcPct val="95825"/>
              </a:lnSpc>
              <a:spcBef>
                <a:spcPts val="690"/>
              </a:spcBef>
            </a:pPr>
            <a:r>
              <a:rPr lang="en-US" sz="2400" dirty="0">
                <a:latin typeface="Arial"/>
                <a:cs typeface="Arial"/>
              </a:rPr>
              <a:t>Typically an </a:t>
            </a:r>
            <a:r>
              <a:rPr lang="en-US" sz="2400" dirty="0" smtClean="0">
                <a:latin typeface="Arial"/>
                <a:cs typeface="Arial"/>
              </a:rPr>
              <a:t>iterative </a:t>
            </a:r>
            <a:r>
              <a:rPr lang="en-US" sz="2400" dirty="0">
                <a:latin typeface="Arial"/>
                <a:cs typeface="Arial"/>
              </a:rPr>
              <a:t>process</a:t>
            </a:r>
          </a:p>
          <a:p>
            <a:pPr marL="469900" marR="45720" indent="-457200">
              <a:lnSpc>
                <a:spcPct val="95825"/>
              </a:lnSpc>
              <a:spcBef>
                <a:spcPts val="690"/>
              </a:spcBef>
              <a:buFont typeface="+mj-lt"/>
              <a:buAutoNum type="arabicPeriod"/>
            </a:pPr>
            <a:endParaRPr lang="en-US" sz="2400" dirty="0">
              <a:latin typeface="Arial"/>
              <a:cs typeface="Arial"/>
            </a:endParaRPr>
          </a:p>
          <a:p>
            <a:pPr marL="469900" marR="45720" indent="-457200">
              <a:lnSpc>
                <a:spcPct val="95825"/>
              </a:lnSpc>
              <a:spcBef>
                <a:spcPts val="690"/>
              </a:spcBef>
              <a:buFont typeface="+mj-lt"/>
              <a:buAutoNum type="arabicPeriod"/>
            </a:pPr>
            <a:endParaRPr lang="en-US" sz="2400" dirty="0">
              <a:latin typeface="Arial"/>
              <a:cs typeface="Arial"/>
            </a:endParaRPr>
          </a:p>
          <a:p>
            <a:pPr marL="573130" marR="11195" indent="-457200">
              <a:lnSpc>
                <a:spcPct val="95825"/>
              </a:lnSpc>
              <a:spcBef>
                <a:spcPts val="690"/>
              </a:spcBef>
              <a:buFont typeface="+mj-lt"/>
              <a:buAutoNum type="arabicPeriod"/>
            </a:pPr>
            <a:endParaRPr sz="2400" dirty="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836406" y="6945812"/>
            <a:ext cx="25094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00"/>
              </a:lnSpc>
              <a:spcBef>
                <a:spcPts val="70"/>
              </a:spcBef>
            </a:pPr>
            <a:r>
              <a:rPr sz="1800" spc="0" baseline="3939" dirty="0" smtClean="0">
                <a:latin typeface="Arial Black"/>
                <a:cs typeface="Arial Black"/>
              </a:rPr>
              <a:t>21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725156" y="1658874"/>
            <a:ext cx="857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7810881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0" name="object 30"/>
          <p:cNvSpPr txBox="1"/>
          <p:nvPr/>
        </p:nvSpPr>
        <p:spPr>
          <a:xfrm>
            <a:off x="7895844" y="1658874"/>
            <a:ext cx="10210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8066532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8151495" y="1658874"/>
            <a:ext cx="11925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8270748" y="1658874"/>
            <a:ext cx="11963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8390382" y="1658874"/>
            <a:ext cx="204596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8594979" y="1658874"/>
            <a:ext cx="17068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8765667" y="1658874"/>
            <a:ext cx="15354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8919210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8987028" y="1658874"/>
            <a:ext cx="10287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9089898" y="1658874"/>
            <a:ext cx="1699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9259824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9328404" y="1658874"/>
            <a:ext cx="23850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7435596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7520940" y="1658874"/>
            <a:ext cx="6781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7588758" y="1658874"/>
            <a:ext cx="6858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7264908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7043166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7111746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6531863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4485132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867156" y="1524000"/>
            <a:ext cx="137922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005078" y="1524000"/>
            <a:ext cx="139446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89026" y="1660398"/>
            <a:ext cx="14173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730758" y="1660398"/>
            <a:ext cx="136398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589026" y="1658874"/>
            <a:ext cx="278130" cy="1394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867156" y="1660398"/>
            <a:ext cx="13792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005078" y="1660398"/>
            <a:ext cx="139446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30758" y="1935479"/>
            <a:ext cx="136398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67156" y="1935479"/>
            <a:ext cx="137922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3" name="object 33"/>
          <p:cNvSpPr/>
          <p:nvPr/>
        </p:nvSpPr>
        <p:spPr>
          <a:xfrm>
            <a:off x="1117599" y="1492250"/>
            <a:ext cx="8210803" cy="50990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object 39"/>
          <p:cNvSpPr/>
          <p:nvPr/>
        </p:nvSpPr>
        <p:spPr>
          <a:xfrm>
            <a:off x="457200" y="152400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938784" y="1658874"/>
            <a:ext cx="2727960" cy="274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666744" y="1658874"/>
            <a:ext cx="204977" cy="2743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871721" y="1658874"/>
            <a:ext cx="272796" cy="2743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144518" y="1658874"/>
            <a:ext cx="340613" cy="2743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48513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9A99B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553712" y="1658874"/>
            <a:ext cx="1978152" cy="2743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531863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DBDB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6599682" y="1658874"/>
            <a:ext cx="443483" cy="2743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04316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5E5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11174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7E7E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17892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8E8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21321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247508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28167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AEA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3496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3839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418197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452360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CEC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520939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DED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588758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EEE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656703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690993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72515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0F0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810881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0F0F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782802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1F1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7895844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3F3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79973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0316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066532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5F5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151495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5F5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8168640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6F6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270748" y="1658874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7F7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390382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4797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40714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475726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594979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8F8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612124" y="1658874"/>
            <a:ext cx="136398" cy="274319"/>
          </a:xfrm>
          <a:custGeom>
            <a:avLst/>
            <a:gdLst/>
            <a:ahLst/>
            <a:cxnLst/>
            <a:rect l="l" t="t" r="r" b="b"/>
            <a:pathLst>
              <a:path w="136398" h="274319">
                <a:moveTo>
                  <a:pt x="136398" y="0"/>
                </a:moveTo>
                <a:lnTo>
                  <a:pt x="0" y="0"/>
                </a:lnTo>
                <a:lnTo>
                  <a:pt x="0" y="274319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9F9F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765666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AFA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782812" y="1658873"/>
            <a:ext cx="136398" cy="274320"/>
          </a:xfrm>
          <a:custGeom>
            <a:avLst/>
            <a:gdLst/>
            <a:ahLst/>
            <a:cxnLst/>
            <a:rect l="l" t="t" r="r" b="b"/>
            <a:pathLst>
              <a:path w="136398" h="274320">
                <a:moveTo>
                  <a:pt x="136398" y="0"/>
                </a:moveTo>
                <a:lnTo>
                  <a:pt x="0" y="0"/>
                </a:lnTo>
                <a:lnTo>
                  <a:pt x="0" y="274320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AFA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919210" y="1658873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987028" y="1658873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9089898" y="1658873"/>
            <a:ext cx="169925" cy="274319"/>
          </a:xfrm>
          <a:custGeom>
            <a:avLst/>
            <a:gdLst/>
            <a:ahLst/>
            <a:cxnLst/>
            <a:rect l="l" t="t" r="r" b="b"/>
            <a:pathLst>
              <a:path w="169925" h="274319">
                <a:moveTo>
                  <a:pt x="169925" y="0"/>
                </a:moveTo>
                <a:lnTo>
                  <a:pt x="0" y="0"/>
                </a:lnTo>
                <a:lnTo>
                  <a:pt x="0" y="274319"/>
                </a:lnTo>
                <a:lnTo>
                  <a:pt x="169925" y="274319"/>
                </a:lnTo>
                <a:lnTo>
                  <a:pt x="169925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9259824" y="1658873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CFC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9328404" y="1658873"/>
            <a:ext cx="238505" cy="274319"/>
          </a:xfrm>
          <a:custGeom>
            <a:avLst/>
            <a:gdLst/>
            <a:ahLst/>
            <a:cxnLst/>
            <a:rect l="l" t="t" r="r" b="b"/>
            <a:pathLst>
              <a:path w="238505" h="274319">
                <a:moveTo>
                  <a:pt x="238505" y="0"/>
                </a:moveTo>
                <a:lnTo>
                  <a:pt x="0" y="0"/>
                </a:lnTo>
                <a:lnTo>
                  <a:pt x="0" y="274319"/>
                </a:lnTo>
                <a:lnTo>
                  <a:pt x="238505" y="274319"/>
                </a:lnTo>
                <a:lnTo>
                  <a:pt x="23850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867156" y="1658874"/>
            <a:ext cx="137922" cy="141731"/>
          </a:xfrm>
          <a:custGeom>
            <a:avLst/>
            <a:gdLst/>
            <a:ahLst/>
            <a:cxnLst/>
            <a:rect l="l" t="t" r="r" b="b"/>
            <a:pathLst>
              <a:path w="137922" h="141731">
                <a:moveTo>
                  <a:pt x="137922" y="0"/>
                </a:moveTo>
                <a:lnTo>
                  <a:pt x="0" y="0"/>
                </a:lnTo>
                <a:lnTo>
                  <a:pt x="0" y="141731"/>
                </a:lnTo>
                <a:lnTo>
                  <a:pt x="137922" y="141731"/>
                </a:lnTo>
                <a:lnTo>
                  <a:pt x="137922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1005078" y="1524000"/>
            <a:ext cx="139446" cy="137922"/>
          </a:xfrm>
          <a:custGeom>
            <a:avLst/>
            <a:gdLst/>
            <a:ahLst/>
            <a:cxnLst/>
            <a:rect l="l" t="t" r="r" b="b"/>
            <a:pathLst>
              <a:path w="139446" h="137922">
                <a:moveTo>
                  <a:pt x="139446" y="0"/>
                </a:moveTo>
                <a:lnTo>
                  <a:pt x="0" y="0"/>
                </a:lnTo>
                <a:lnTo>
                  <a:pt x="0" y="137922"/>
                </a:lnTo>
                <a:lnTo>
                  <a:pt x="139446" y="137922"/>
                </a:lnTo>
                <a:lnTo>
                  <a:pt x="139446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1005078" y="1658874"/>
            <a:ext cx="139446" cy="141731"/>
          </a:xfrm>
          <a:custGeom>
            <a:avLst/>
            <a:gdLst/>
            <a:ahLst/>
            <a:cxnLst/>
            <a:rect l="l" t="t" r="r" b="b"/>
            <a:pathLst>
              <a:path w="139446" h="141731">
                <a:moveTo>
                  <a:pt x="139446" y="0"/>
                </a:moveTo>
                <a:lnTo>
                  <a:pt x="0" y="0"/>
                </a:lnTo>
                <a:lnTo>
                  <a:pt x="0" y="141731"/>
                </a:lnTo>
                <a:lnTo>
                  <a:pt x="139446" y="141731"/>
                </a:lnTo>
                <a:lnTo>
                  <a:pt x="139446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731520" y="1798320"/>
            <a:ext cx="137160" cy="138683"/>
          </a:xfrm>
          <a:custGeom>
            <a:avLst/>
            <a:gdLst/>
            <a:ahLst/>
            <a:cxnLst/>
            <a:rect l="l" t="t" r="r" b="b"/>
            <a:pathLst>
              <a:path w="137160" h="138683">
                <a:moveTo>
                  <a:pt x="137160" y="0"/>
                </a:moveTo>
                <a:lnTo>
                  <a:pt x="0" y="0"/>
                </a:lnTo>
                <a:lnTo>
                  <a:pt x="0" y="138683"/>
                </a:lnTo>
                <a:lnTo>
                  <a:pt x="137160" y="138683"/>
                </a:lnTo>
                <a:lnTo>
                  <a:pt x="13716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589026" y="1660398"/>
            <a:ext cx="140970" cy="137922"/>
          </a:xfrm>
          <a:custGeom>
            <a:avLst/>
            <a:gdLst/>
            <a:ahLst/>
            <a:cxnLst/>
            <a:rect l="l" t="t" r="r" b="b"/>
            <a:pathLst>
              <a:path w="140970" h="137922">
                <a:moveTo>
                  <a:pt x="140970" y="0"/>
                </a:moveTo>
                <a:lnTo>
                  <a:pt x="0" y="0"/>
                </a:lnTo>
                <a:lnTo>
                  <a:pt x="0" y="137922"/>
                </a:lnTo>
                <a:lnTo>
                  <a:pt x="140970" y="137922"/>
                </a:lnTo>
                <a:lnTo>
                  <a:pt x="140970" y="0"/>
                </a:lnTo>
                <a:close/>
              </a:path>
            </a:pathLst>
          </a:custGeom>
          <a:solidFill>
            <a:srgbClr val="00007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867156" y="1795272"/>
            <a:ext cx="137922" cy="138683"/>
          </a:xfrm>
          <a:custGeom>
            <a:avLst/>
            <a:gdLst/>
            <a:ahLst/>
            <a:cxnLst/>
            <a:rect l="l" t="t" r="r" b="b"/>
            <a:pathLst>
              <a:path w="137922" h="138683">
                <a:moveTo>
                  <a:pt x="137922" y="0"/>
                </a:moveTo>
                <a:lnTo>
                  <a:pt x="0" y="0"/>
                </a:lnTo>
                <a:lnTo>
                  <a:pt x="0" y="138683"/>
                </a:lnTo>
                <a:lnTo>
                  <a:pt x="137922" y="138683"/>
                </a:lnTo>
                <a:lnTo>
                  <a:pt x="137922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31520" y="1933955"/>
            <a:ext cx="137160" cy="136398"/>
          </a:xfrm>
          <a:custGeom>
            <a:avLst/>
            <a:gdLst/>
            <a:ahLst/>
            <a:cxnLst/>
            <a:rect l="l" t="t" r="r" b="b"/>
            <a:pathLst>
              <a:path w="137160" h="136398">
                <a:moveTo>
                  <a:pt x="137160" y="0"/>
                </a:moveTo>
                <a:lnTo>
                  <a:pt x="0" y="0"/>
                </a:lnTo>
                <a:lnTo>
                  <a:pt x="0" y="136398"/>
                </a:lnTo>
                <a:lnTo>
                  <a:pt x="137160" y="136398"/>
                </a:lnTo>
                <a:lnTo>
                  <a:pt x="137160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1447800" y="1160653"/>
            <a:ext cx="6959345" cy="4315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ctr">
              <a:lnSpc>
                <a:spcPts val="3370"/>
              </a:lnSpc>
              <a:spcBef>
                <a:spcPts val="168"/>
              </a:spcBef>
            </a:pPr>
            <a:r>
              <a:rPr sz="4000" spc="-4" dirty="0" smtClean="0">
                <a:latin typeface="Arial"/>
                <a:cs typeface="Arial"/>
              </a:rPr>
              <a:t>Thre</a:t>
            </a:r>
            <a:r>
              <a:rPr sz="4000" spc="0" dirty="0" smtClean="0">
                <a:latin typeface="Arial"/>
                <a:cs typeface="Arial"/>
              </a:rPr>
              <a:t>e</a:t>
            </a:r>
            <a:r>
              <a:rPr sz="4000" spc="-83" dirty="0" smtClean="0">
                <a:latin typeface="Arial"/>
                <a:cs typeface="Arial"/>
              </a:rPr>
              <a:t> </a:t>
            </a:r>
            <a:r>
              <a:rPr sz="4000" spc="-4" dirty="0" smtClean="0">
                <a:latin typeface="Arial"/>
                <a:cs typeface="Arial"/>
              </a:rPr>
              <a:t>Mode</a:t>
            </a:r>
            <a:r>
              <a:rPr sz="4000" spc="0" dirty="0" smtClean="0">
                <a:latin typeface="Arial"/>
                <a:cs typeface="Arial"/>
              </a:rPr>
              <a:t>l</a:t>
            </a:r>
            <a:r>
              <a:rPr sz="4000" spc="-87" dirty="0" smtClean="0">
                <a:latin typeface="Arial"/>
                <a:cs typeface="Arial"/>
              </a:rPr>
              <a:t> </a:t>
            </a:r>
            <a:r>
              <a:rPr sz="4000" spc="-4" dirty="0" smtClean="0">
                <a:latin typeface="Arial"/>
                <a:cs typeface="Arial"/>
              </a:rPr>
              <a:t>Levels</a:t>
            </a:r>
            <a:endParaRPr sz="4000" dirty="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993902" y="1956974"/>
            <a:ext cx="7618222" cy="490102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1111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solidFill>
                  <a:srgbClr val="00007B"/>
                </a:solidFill>
                <a:latin typeface="Times New Roman"/>
                <a:cs typeface="Times New Roman"/>
              </a:rPr>
              <a:t> </a:t>
            </a:r>
            <a:r>
              <a:rPr sz="2400" spc="13" dirty="0" smtClean="0">
                <a:solidFill>
                  <a:srgbClr val="00007B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Conceptual</a:t>
            </a:r>
            <a:endParaRPr sz="2400" dirty="0">
              <a:latin typeface="Arial"/>
              <a:cs typeface="Arial"/>
            </a:endParaRPr>
          </a:p>
          <a:p>
            <a:pPr marL="469900" marR="31111">
              <a:lnSpc>
                <a:spcPct val="95825"/>
              </a:lnSpc>
              <a:spcBef>
                <a:spcPts val="202"/>
              </a:spcBef>
            </a:pPr>
            <a:r>
              <a:rPr lang="en-US" sz="2400" dirty="0">
                <a:solidFill>
                  <a:srgbClr val="999ACB"/>
                </a:solidFill>
                <a:latin typeface="Wingdings"/>
                <a:cs typeface="Times New Roman"/>
              </a:rPr>
              <a:t> </a:t>
            </a:r>
            <a:r>
              <a:rPr sz="2400" spc="112" dirty="0" smtClean="0">
                <a:solidFill>
                  <a:srgbClr val="999ACB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Very</a:t>
            </a:r>
            <a:r>
              <a:rPr sz="2400" spc="-41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high</a:t>
            </a:r>
            <a:r>
              <a:rPr sz="2400" spc="-37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level</a:t>
            </a:r>
            <a:endParaRPr sz="2400" dirty="0">
              <a:latin typeface="Arial"/>
              <a:cs typeface="Arial"/>
            </a:endParaRPr>
          </a:p>
          <a:p>
            <a:pPr marL="469900" marR="31111">
              <a:lnSpc>
                <a:spcPct val="95825"/>
              </a:lnSpc>
              <a:spcBef>
                <a:spcPts val="340"/>
              </a:spcBef>
            </a:pPr>
            <a:r>
              <a:rPr lang="en-US" sz="2400" dirty="0">
                <a:solidFill>
                  <a:srgbClr val="999ACB"/>
                </a:solidFill>
                <a:latin typeface="Wingdings"/>
                <a:cs typeface="Times New Roman"/>
              </a:rPr>
              <a:t> </a:t>
            </a:r>
            <a:r>
              <a:rPr sz="2400" spc="112" dirty="0" smtClean="0">
                <a:solidFill>
                  <a:srgbClr val="999ACB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How</a:t>
            </a:r>
            <a:r>
              <a:rPr sz="2400" spc="-3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comprehen</a:t>
            </a:r>
            <a:r>
              <a:rPr sz="2400" spc="4" dirty="0" smtClean="0">
                <a:latin typeface="Arial"/>
                <a:cs typeface="Arial"/>
              </a:rPr>
              <a:t>s</a:t>
            </a:r>
            <a:r>
              <a:rPr sz="2400" spc="0" dirty="0" smtClean="0">
                <a:latin typeface="Arial"/>
                <a:cs typeface="Arial"/>
              </a:rPr>
              <a:t>i</a:t>
            </a:r>
            <a:r>
              <a:rPr sz="2400" spc="9" dirty="0" smtClean="0">
                <a:latin typeface="Arial"/>
                <a:cs typeface="Arial"/>
              </a:rPr>
              <a:t>v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-135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should</a:t>
            </a:r>
            <a:r>
              <a:rPr sz="2400" spc="-58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the</a:t>
            </a:r>
            <a:r>
              <a:rPr sz="2400" spc="-27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model</a:t>
            </a:r>
            <a:r>
              <a:rPr sz="2400" spc="-5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be?</a:t>
            </a:r>
            <a:endParaRPr sz="2400" dirty="0">
              <a:latin typeface="Arial"/>
              <a:cs typeface="Arial"/>
            </a:endParaRPr>
          </a:p>
          <a:p>
            <a:pPr marL="755650" indent="-285750">
              <a:lnSpc>
                <a:spcPts val="2170"/>
              </a:lnSpc>
              <a:spcBef>
                <a:spcPts val="583"/>
              </a:spcBef>
            </a:pPr>
            <a:r>
              <a:rPr lang="en-US" sz="2400" dirty="0">
                <a:solidFill>
                  <a:srgbClr val="999ACB"/>
                </a:solidFill>
                <a:latin typeface="Wingdings"/>
                <a:cs typeface="Times New Roman"/>
              </a:rPr>
              <a:t> </a:t>
            </a:r>
            <a:r>
              <a:rPr sz="2400" spc="112" dirty="0" smtClean="0">
                <a:solidFill>
                  <a:srgbClr val="999ACB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What</a:t>
            </a:r>
            <a:r>
              <a:rPr sz="2400" spc="-46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are</a:t>
            </a:r>
            <a:r>
              <a:rPr sz="2400" spc="-28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the</a:t>
            </a:r>
            <a:r>
              <a:rPr sz="2400" spc="-22" dirty="0" smtClean="0">
                <a:latin typeface="Arial"/>
                <a:cs typeface="Arial"/>
              </a:rPr>
              <a:t> </a:t>
            </a:r>
            <a:r>
              <a:rPr sz="2400" i="1" spc="0" dirty="0" smtClean="0">
                <a:latin typeface="Arial"/>
                <a:cs typeface="Arial"/>
              </a:rPr>
              <a:t>state</a:t>
            </a:r>
            <a:r>
              <a:rPr sz="2400" i="1" spc="-43" dirty="0" smtClean="0">
                <a:latin typeface="Arial"/>
                <a:cs typeface="Arial"/>
              </a:rPr>
              <a:t> </a:t>
            </a:r>
            <a:r>
              <a:rPr sz="2400" i="1" spc="4" dirty="0" smtClean="0">
                <a:latin typeface="Arial"/>
                <a:cs typeface="Arial"/>
              </a:rPr>
              <a:t>v</a:t>
            </a:r>
            <a:r>
              <a:rPr sz="2400" i="1" spc="0" dirty="0" smtClean="0">
                <a:latin typeface="Arial"/>
                <a:cs typeface="Arial"/>
              </a:rPr>
              <a:t>aria</a:t>
            </a:r>
            <a:r>
              <a:rPr sz="2400" i="1" spc="4" dirty="0" smtClean="0">
                <a:latin typeface="Arial"/>
                <a:cs typeface="Arial"/>
              </a:rPr>
              <a:t>b</a:t>
            </a:r>
            <a:r>
              <a:rPr sz="2400" i="1" spc="0" dirty="0" smtClean="0">
                <a:latin typeface="Arial"/>
                <a:cs typeface="Arial"/>
              </a:rPr>
              <a:t>les,</a:t>
            </a:r>
            <a:r>
              <a:rPr sz="2400" i="1" spc="-75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whi</a:t>
            </a:r>
            <a:r>
              <a:rPr sz="2400" spc="9" dirty="0" smtClean="0">
                <a:latin typeface="Arial"/>
                <a:cs typeface="Arial"/>
              </a:rPr>
              <a:t>c</a:t>
            </a:r>
            <a:r>
              <a:rPr sz="2400" spc="0" dirty="0" smtClean="0">
                <a:latin typeface="Arial"/>
                <a:cs typeface="Arial"/>
              </a:rPr>
              <a:t>h</a:t>
            </a:r>
            <a:r>
              <a:rPr sz="2400" spc="-51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are dynamic,</a:t>
            </a:r>
            <a:r>
              <a:rPr lang="en-US" sz="2400" spc="0" dirty="0" smtClean="0">
                <a:latin typeface="Arial"/>
                <a:cs typeface="Arial"/>
              </a:rPr>
              <a:t> and which are </a:t>
            </a:r>
            <a:r>
              <a:rPr sz="2400" spc="-85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important?</a:t>
            </a:r>
            <a:endParaRPr sz="2400" dirty="0">
              <a:latin typeface="Arial"/>
              <a:cs typeface="Arial"/>
            </a:endParaRPr>
          </a:p>
          <a:p>
            <a:pPr marL="12700" marR="31111">
              <a:lnSpc>
                <a:spcPct val="95825"/>
              </a:lnSpc>
              <a:spcBef>
                <a:spcPts val="281"/>
              </a:spcBef>
            </a:pPr>
            <a:r>
              <a:rPr lang="en-US" sz="2400" dirty="0">
                <a:solidFill>
                  <a:srgbClr val="00007B"/>
                </a:solidFill>
                <a:latin typeface="Wingdings"/>
                <a:cs typeface="Times New Roman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Specification</a:t>
            </a:r>
            <a:endParaRPr sz="2400" dirty="0">
              <a:latin typeface="Arial"/>
              <a:cs typeface="Arial"/>
            </a:endParaRPr>
          </a:p>
          <a:p>
            <a:pPr marL="469900" marR="31111">
              <a:lnSpc>
                <a:spcPct val="95825"/>
              </a:lnSpc>
              <a:spcBef>
                <a:spcPts val="340"/>
              </a:spcBef>
            </a:pPr>
            <a:r>
              <a:rPr lang="en-US" sz="2400" dirty="0">
                <a:solidFill>
                  <a:srgbClr val="999ACB"/>
                </a:solidFill>
                <a:latin typeface="Wingdings"/>
                <a:cs typeface="Times New Roman"/>
              </a:rPr>
              <a:t> </a:t>
            </a:r>
            <a:r>
              <a:rPr sz="2400" spc="112" dirty="0" smtClean="0">
                <a:solidFill>
                  <a:srgbClr val="999ACB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On</a:t>
            </a:r>
            <a:r>
              <a:rPr sz="2400" spc="-26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paper</a:t>
            </a:r>
            <a:endParaRPr sz="2400" dirty="0">
              <a:latin typeface="Arial"/>
              <a:cs typeface="Arial"/>
            </a:endParaRPr>
          </a:p>
          <a:p>
            <a:pPr marL="469900" marR="31111">
              <a:lnSpc>
                <a:spcPct val="95825"/>
              </a:lnSpc>
              <a:spcBef>
                <a:spcPts val="334"/>
              </a:spcBef>
            </a:pPr>
            <a:r>
              <a:rPr lang="en-US" sz="2400" dirty="0">
                <a:solidFill>
                  <a:srgbClr val="999ACB"/>
                </a:solidFill>
                <a:latin typeface="Wingdings"/>
                <a:cs typeface="Times New Roman"/>
              </a:rPr>
              <a:t> </a:t>
            </a:r>
            <a:r>
              <a:rPr sz="2400" spc="112" dirty="0" smtClean="0">
                <a:solidFill>
                  <a:srgbClr val="999ACB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May</a:t>
            </a:r>
            <a:r>
              <a:rPr sz="2400" spc="-37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involve</a:t>
            </a:r>
            <a:r>
              <a:rPr sz="2400" spc="-62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equations,</a:t>
            </a:r>
            <a:r>
              <a:rPr sz="2400" spc="-92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pseudocode,</a:t>
            </a:r>
            <a:r>
              <a:rPr sz="2400" spc="-11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etc.</a:t>
            </a:r>
            <a:endParaRPr sz="2400" dirty="0">
              <a:latin typeface="Arial"/>
              <a:cs typeface="Arial"/>
            </a:endParaRPr>
          </a:p>
          <a:p>
            <a:pPr marL="469900" marR="31111">
              <a:lnSpc>
                <a:spcPct val="95825"/>
              </a:lnSpc>
              <a:spcBef>
                <a:spcPts val="340"/>
              </a:spcBef>
            </a:pPr>
            <a:r>
              <a:rPr lang="en-US" sz="2400" dirty="0">
                <a:solidFill>
                  <a:srgbClr val="999ACB"/>
                </a:solidFill>
                <a:latin typeface="Wingdings"/>
                <a:cs typeface="Times New Roman"/>
              </a:rPr>
              <a:t> </a:t>
            </a:r>
            <a:r>
              <a:rPr sz="2400" spc="112" dirty="0" smtClean="0">
                <a:solidFill>
                  <a:srgbClr val="999ACB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How</a:t>
            </a:r>
            <a:r>
              <a:rPr sz="2400" spc="-2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will</a:t>
            </a:r>
            <a:r>
              <a:rPr sz="2400" spc="-27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the</a:t>
            </a:r>
            <a:r>
              <a:rPr sz="2400" spc="-27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model</a:t>
            </a:r>
            <a:r>
              <a:rPr sz="2400" spc="-5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recei</a:t>
            </a:r>
            <a:r>
              <a:rPr sz="2400" spc="9" dirty="0" smtClean="0">
                <a:latin typeface="Arial"/>
                <a:cs typeface="Arial"/>
              </a:rPr>
              <a:t>v</a:t>
            </a:r>
            <a:r>
              <a:rPr sz="2400" spc="0" dirty="0" smtClean="0">
                <a:latin typeface="Arial"/>
                <a:cs typeface="Arial"/>
              </a:rPr>
              <a:t>e</a:t>
            </a:r>
            <a:r>
              <a:rPr sz="2400" spc="-6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input?</a:t>
            </a:r>
            <a:endParaRPr sz="2400" dirty="0">
              <a:latin typeface="Arial"/>
              <a:cs typeface="Arial"/>
            </a:endParaRPr>
          </a:p>
          <a:p>
            <a:pPr marL="12700" marR="31111">
              <a:lnSpc>
                <a:spcPct val="95825"/>
              </a:lnSpc>
              <a:spcBef>
                <a:spcPts val="400"/>
              </a:spcBef>
            </a:pPr>
            <a:r>
              <a:rPr lang="en-US" sz="2400" dirty="0">
                <a:solidFill>
                  <a:srgbClr val="00007B"/>
                </a:solidFill>
                <a:latin typeface="Wingdings"/>
                <a:cs typeface="Times New Roman"/>
              </a:rPr>
              <a:t> </a:t>
            </a:r>
            <a:r>
              <a:rPr sz="2400" spc="0" dirty="0" smtClean="0">
                <a:solidFill>
                  <a:srgbClr val="00007B"/>
                </a:solidFill>
                <a:latin typeface="Times New Roman"/>
                <a:cs typeface="Times New Roman"/>
              </a:rPr>
              <a:t> </a:t>
            </a:r>
            <a:r>
              <a:rPr sz="2400" spc="13" dirty="0" smtClean="0">
                <a:solidFill>
                  <a:srgbClr val="00007B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Computational</a:t>
            </a:r>
            <a:endParaRPr sz="2400" dirty="0">
              <a:latin typeface="Arial"/>
              <a:cs typeface="Arial"/>
            </a:endParaRPr>
          </a:p>
          <a:p>
            <a:pPr marL="469900" marR="31111">
              <a:lnSpc>
                <a:spcPct val="95825"/>
              </a:lnSpc>
              <a:spcBef>
                <a:spcPts val="330"/>
              </a:spcBef>
            </a:pPr>
            <a:r>
              <a:rPr lang="en-US" sz="2400" dirty="0">
                <a:solidFill>
                  <a:srgbClr val="999ACB"/>
                </a:solidFill>
                <a:latin typeface="Wingdings"/>
                <a:cs typeface="Times New Roman"/>
              </a:rPr>
              <a:t> </a:t>
            </a:r>
            <a:r>
              <a:rPr sz="2400" spc="112" dirty="0" smtClean="0">
                <a:solidFill>
                  <a:srgbClr val="999ACB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A computer</a:t>
            </a:r>
            <a:r>
              <a:rPr sz="2400" spc="-83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program</a:t>
            </a:r>
            <a:endParaRPr sz="2400" dirty="0">
              <a:latin typeface="Arial"/>
              <a:cs typeface="Arial"/>
            </a:endParaRPr>
          </a:p>
          <a:p>
            <a:pPr marL="469900" marR="31111">
              <a:lnSpc>
                <a:spcPct val="95825"/>
              </a:lnSpc>
              <a:spcBef>
                <a:spcPts val="340"/>
              </a:spcBef>
            </a:pPr>
            <a:r>
              <a:rPr lang="en-US" sz="2400" dirty="0">
                <a:solidFill>
                  <a:srgbClr val="999ACB"/>
                </a:solidFill>
                <a:latin typeface="Wingdings"/>
                <a:cs typeface="Times New Roman"/>
              </a:rPr>
              <a:t> </a:t>
            </a:r>
            <a:r>
              <a:rPr sz="2400" spc="112" dirty="0" smtClean="0">
                <a:solidFill>
                  <a:srgbClr val="999ACB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General-purpose</a:t>
            </a:r>
            <a:r>
              <a:rPr sz="2400" spc="-150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PL</a:t>
            </a:r>
            <a:r>
              <a:rPr sz="2400" spc="-24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or</a:t>
            </a:r>
            <a:r>
              <a:rPr sz="2400" spc="-17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simulation</a:t>
            </a:r>
            <a:r>
              <a:rPr sz="2400" spc="-89" dirty="0" smtClean="0">
                <a:latin typeface="Arial"/>
                <a:cs typeface="Arial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language?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836406" y="6945812"/>
            <a:ext cx="25094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00"/>
              </a:lnSpc>
              <a:spcBef>
                <a:spcPts val="70"/>
              </a:spcBef>
            </a:pPr>
            <a:r>
              <a:rPr sz="1800" spc="0" baseline="3939" dirty="0" smtClean="0">
                <a:latin typeface="Arial Black"/>
                <a:cs typeface="Arial Black"/>
              </a:rPr>
              <a:t>22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725156" y="1658874"/>
            <a:ext cx="857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7810881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0" name="object 30"/>
          <p:cNvSpPr txBox="1"/>
          <p:nvPr/>
        </p:nvSpPr>
        <p:spPr>
          <a:xfrm>
            <a:off x="7895844" y="1658874"/>
            <a:ext cx="10210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8066532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8151495" y="1658874"/>
            <a:ext cx="11925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8270748" y="1658874"/>
            <a:ext cx="11963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8390382" y="1658874"/>
            <a:ext cx="204596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8594979" y="1658874"/>
            <a:ext cx="17068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8765667" y="1658874"/>
            <a:ext cx="15354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8919210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8987028" y="1658874"/>
            <a:ext cx="10287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9089898" y="1658874"/>
            <a:ext cx="1699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9259824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9328404" y="1658874"/>
            <a:ext cx="23850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7435596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7520940" y="1658874"/>
            <a:ext cx="6781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7588758" y="1658874"/>
            <a:ext cx="6858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7264908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7043166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7111746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6531863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4485132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867156" y="1524000"/>
            <a:ext cx="137922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005078" y="1524000"/>
            <a:ext cx="139446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89026" y="1660398"/>
            <a:ext cx="14173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730758" y="1660398"/>
            <a:ext cx="136398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589026" y="1658874"/>
            <a:ext cx="278130" cy="1394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867156" y="1660398"/>
            <a:ext cx="13792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005078" y="1660398"/>
            <a:ext cx="139446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30758" y="1935479"/>
            <a:ext cx="136398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67156" y="1935479"/>
            <a:ext cx="137922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1" name="object 33"/>
          <p:cNvSpPr/>
          <p:nvPr/>
        </p:nvSpPr>
        <p:spPr>
          <a:xfrm>
            <a:off x="1117600" y="1492250"/>
            <a:ext cx="8210804" cy="46472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object 45"/>
          <p:cNvSpPr/>
          <p:nvPr/>
        </p:nvSpPr>
        <p:spPr>
          <a:xfrm>
            <a:off x="457200" y="152400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938784" y="1658874"/>
            <a:ext cx="2727960" cy="274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666744" y="1658874"/>
            <a:ext cx="204977" cy="2743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871721" y="1658874"/>
            <a:ext cx="272796" cy="2743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4144518" y="1658874"/>
            <a:ext cx="340613" cy="2743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448513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9A99B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553712" y="1658874"/>
            <a:ext cx="1978152" cy="2743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6531863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DBDB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599682" y="1658874"/>
            <a:ext cx="443483" cy="2743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04316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5E5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11174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7E7E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17892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8E8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21321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247508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28167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AEA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3496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3839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418197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452360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CEC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7520939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DED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7588758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EEE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7656703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7690993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772515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0F0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7810881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0F0F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782802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1F1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895844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3F3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79973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0316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066532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5F5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151495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5F5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168640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6F6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270748" y="1658874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7F7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390382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4797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40714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475726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594979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8F8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8612124" y="1658874"/>
            <a:ext cx="136398" cy="274319"/>
          </a:xfrm>
          <a:custGeom>
            <a:avLst/>
            <a:gdLst/>
            <a:ahLst/>
            <a:cxnLst/>
            <a:rect l="l" t="t" r="r" b="b"/>
            <a:pathLst>
              <a:path w="136398" h="274319">
                <a:moveTo>
                  <a:pt x="136398" y="0"/>
                </a:moveTo>
                <a:lnTo>
                  <a:pt x="0" y="0"/>
                </a:lnTo>
                <a:lnTo>
                  <a:pt x="0" y="274319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9F9F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8765666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AFA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8782812" y="1658873"/>
            <a:ext cx="136398" cy="274320"/>
          </a:xfrm>
          <a:custGeom>
            <a:avLst/>
            <a:gdLst/>
            <a:ahLst/>
            <a:cxnLst/>
            <a:rect l="l" t="t" r="r" b="b"/>
            <a:pathLst>
              <a:path w="136398" h="274320">
                <a:moveTo>
                  <a:pt x="136398" y="0"/>
                </a:moveTo>
                <a:lnTo>
                  <a:pt x="0" y="0"/>
                </a:lnTo>
                <a:lnTo>
                  <a:pt x="0" y="274320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AFA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8919210" y="1658873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8987028" y="1658873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9089898" y="1658873"/>
            <a:ext cx="169925" cy="274319"/>
          </a:xfrm>
          <a:custGeom>
            <a:avLst/>
            <a:gdLst/>
            <a:ahLst/>
            <a:cxnLst/>
            <a:rect l="l" t="t" r="r" b="b"/>
            <a:pathLst>
              <a:path w="169925" h="274319">
                <a:moveTo>
                  <a:pt x="169925" y="0"/>
                </a:moveTo>
                <a:lnTo>
                  <a:pt x="0" y="0"/>
                </a:lnTo>
                <a:lnTo>
                  <a:pt x="0" y="274319"/>
                </a:lnTo>
                <a:lnTo>
                  <a:pt x="169925" y="274319"/>
                </a:lnTo>
                <a:lnTo>
                  <a:pt x="169925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9259824" y="1658873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CFC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9328404" y="1658873"/>
            <a:ext cx="238505" cy="274319"/>
          </a:xfrm>
          <a:custGeom>
            <a:avLst/>
            <a:gdLst/>
            <a:ahLst/>
            <a:cxnLst/>
            <a:rect l="l" t="t" r="r" b="b"/>
            <a:pathLst>
              <a:path w="238505" h="274319">
                <a:moveTo>
                  <a:pt x="238505" y="0"/>
                </a:moveTo>
                <a:lnTo>
                  <a:pt x="0" y="0"/>
                </a:lnTo>
                <a:lnTo>
                  <a:pt x="0" y="274319"/>
                </a:lnTo>
                <a:lnTo>
                  <a:pt x="238505" y="274319"/>
                </a:lnTo>
                <a:lnTo>
                  <a:pt x="23850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867156" y="1658874"/>
            <a:ext cx="137922" cy="141731"/>
          </a:xfrm>
          <a:custGeom>
            <a:avLst/>
            <a:gdLst/>
            <a:ahLst/>
            <a:cxnLst/>
            <a:rect l="l" t="t" r="r" b="b"/>
            <a:pathLst>
              <a:path w="137922" h="141731">
                <a:moveTo>
                  <a:pt x="137922" y="0"/>
                </a:moveTo>
                <a:lnTo>
                  <a:pt x="0" y="0"/>
                </a:lnTo>
                <a:lnTo>
                  <a:pt x="0" y="141731"/>
                </a:lnTo>
                <a:lnTo>
                  <a:pt x="137922" y="141731"/>
                </a:lnTo>
                <a:lnTo>
                  <a:pt x="137922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1005078" y="1524000"/>
            <a:ext cx="139446" cy="137922"/>
          </a:xfrm>
          <a:custGeom>
            <a:avLst/>
            <a:gdLst/>
            <a:ahLst/>
            <a:cxnLst/>
            <a:rect l="l" t="t" r="r" b="b"/>
            <a:pathLst>
              <a:path w="139446" h="137922">
                <a:moveTo>
                  <a:pt x="139446" y="0"/>
                </a:moveTo>
                <a:lnTo>
                  <a:pt x="0" y="0"/>
                </a:lnTo>
                <a:lnTo>
                  <a:pt x="0" y="137922"/>
                </a:lnTo>
                <a:lnTo>
                  <a:pt x="139446" y="137922"/>
                </a:lnTo>
                <a:lnTo>
                  <a:pt x="139446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1005078" y="1658874"/>
            <a:ext cx="139446" cy="141731"/>
          </a:xfrm>
          <a:custGeom>
            <a:avLst/>
            <a:gdLst/>
            <a:ahLst/>
            <a:cxnLst/>
            <a:rect l="l" t="t" r="r" b="b"/>
            <a:pathLst>
              <a:path w="139446" h="141731">
                <a:moveTo>
                  <a:pt x="139446" y="0"/>
                </a:moveTo>
                <a:lnTo>
                  <a:pt x="0" y="0"/>
                </a:lnTo>
                <a:lnTo>
                  <a:pt x="0" y="141731"/>
                </a:lnTo>
                <a:lnTo>
                  <a:pt x="139446" y="141731"/>
                </a:lnTo>
                <a:lnTo>
                  <a:pt x="139446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731520" y="1798320"/>
            <a:ext cx="137160" cy="138683"/>
          </a:xfrm>
          <a:custGeom>
            <a:avLst/>
            <a:gdLst/>
            <a:ahLst/>
            <a:cxnLst/>
            <a:rect l="l" t="t" r="r" b="b"/>
            <a:pathLst>
              <a:path w="137160" h="138683">
                <a:moveTo>
                  <a:pt x="137160" y="0"/>
                </a:moveTo>
                <a:lnTo>
                  <a:pt x="0" y="0"/>
                </a:lnTo>
                <a:lnTo>
                  <a:pt x="0" y="138683"/>
                </a:lnTo>
                <a:lnTo>
                  <a:pt x="137160" y="138683"/>
                </a:lnTo>
                <a:lnTo>
                  <a:pt x="13716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589026" y="1660398"/>
            <a:ext cx="140970" cy="137922"/>
          </a:xfrm>
          <a:custGeom>
            <a:avLst/>
            <a:gdLst/>
            <a:ahLst/>
            <a:cxnLst/>
            <a:rect l="l" t="t" r="r" b="b"/>
            <a:pathLst>
              <a:path w="140970" h="137922">
                <a:moveTo>
                  <a:pt x="140970" y="0"/>
                </a:moveTo>
                <a:lnTo>
                  <a:pt x="0" y="0"/>
                </a:lnTo>
                <a:lnTo>
                  <a:pt x="0" y="137922"/>
                </a:lnTo>
                <a:lnTo>
                  <a:pt x="140970" y="137922"/>
                </a:lnTo>
                <a:lnTo>
                  <a:pt x="140970" y="0"/>
                </a:lnTo>
                <a:close/>
              </a:path>
            </a:pathLst>
          </a:custGeom>
          <a:solidFill>
            <a:srgbClr val="00007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867156" y="1795272"/>
            <a:ext cx="137922" cy="138683"/>
          </a:xfrm>
          <a:custGeom>
            <a:avLst/>
            <a:gdLst/>
            <a:ahLst/>
            <a:cxnLst/>
            <a:rect l="l" t="t" r="r" b="b"/>
            <a:pathLst>
              <a:path w="137922" h="138683">
                <a:moveTo>
                  <a:pt x="137922" y="0"/>
                </a:moveTo>
                <a:lnTo>
                  <a:pt x="0" y="0"/>
                </a:lnTo>
                <a:lnTo>
                  <a:pt x="0" y="138683"/>
                </a:lnTo>
                <a:lnTo>
                  <a:pt x="137922" y="138683"/>
                </a:lnTo>
                <a:lnTo>
                  <a:pt x="137922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731520" y="1933955"/>
            <a:ext cx="137160" cy="136398"/>
          </a:xfrm>
          <a:custGeom>
            <a:avLst/>
            <a:gdLst/>
            <a:ahLst/>
            <a:cxnLst/>
            <a:rect l="l" t="t" r="r" b="b"/>
            <a:pathLst>
              <a:path w="137160" h="136398">
                <a:moveTo>
                  <a:pt x="137160" y="0"/>
                </a:moveTo>
                <a:lnTo>
                  <a:pt x="0" y="0"/>
                </a:lnTo>
                <a:lnTo>
                  <a:pt x="0" y="136398"/>
                </a:lnTo>
                <a:lnTo>
                  <a:pt x="137160" y="136398"/>
                </a:lnTo>
                <a:lnTo>
                  <a:pt x="137160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1447800" y="1161415"/>
            <a:ext cx="7639555" cy="4315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4000" spc="0" dirty="0" smtClean="0">
                <a:latin typeface="Arial"/>
                <a:cs typeface="Arial"/>
              </a:rPr>
              <a:t>Verification vs. Validation</a:t>
            </a:r>
            <a:endParaRPr sz="4000" dirty="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57200" y="2373155"/>
            <a:ext cx="8717660" cy="475045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69900" marR="39873" indent="-457200">
              <a:lnSpc>
                <a:spcPts val="2965"/>
              </a:lnSpc>
              <a:spcBef>
                <a:spcPts val="148"/>
              </a:spcBef>
              <a:buFont typeface="Arial" pitchFamily="34" charset="0"/>
              <a:buChar char="•"/>
            </a:pPr>
            <a:r>
              <a:rPr sz="2800" i="1" spc="0" dirty="0" smtClean="0">
                <a:latin typeface="Arial"/>
                <a:cs typeface="Arial"/>
              </a:rPr>
              <a:t>Verification</a:t>
            </a:r>
            <a:endParaRPr sz="2800" dirty="0">
              <a:latin typeface="Arial"/>
              <a:cs typeface="Arial"/>
            </a:endParaRPr>
          </a:p>
          <a:p>
            <a:pPr marL="812800" indent="-342900">
              <a:lnSpc>
                <a:spcPts val="2590"/>
              </a:lnSpc>
              <a:spcBef>
                <a:spcPts val="555"/>
              </a:spcBef>
              <a:buFont typeface="Arial" pitchFamily="34" charset="0"/>
              <a:buChar char="•"/>
            </a:pPr>
            <a:r>
              <a:rPr lang="en-US" sz="1900" dirty="0">
                <a:solidFill>
                  <a:srgbClr val="999ACB"/>
                </a:solidFill>
                <a:latin typeface="Wingdings"/>
                <a:cs typeface="Times New Roman"/>
              </a:rPr>
              <a:t> </a:t>
            </a:r>
            <a:r>
              <a:rPr sz="1900" spc="-290" dirty="0" smtClean="0">
                <a:solidFill>
                  <a:srgbClr val="999ACB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Computational model should be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smtClean="0">
                <a:latin typeface="Arial"/>
                <a:cs typeface="Arial"/>
              </a:rPr>
              <a:t>consistent with </a:t>
            </a:r>
            <a:endParaRPr lang="en-US" sz="2400" dirty="0">
              <a:latin typeface="Arial"/>
              <a:cs typeface="Arial"/>
            </a:endParaRPr>
          </a:p>
          <a:p>
            <a:pPr marL="812800" indent="-342900">
              <a:lnSpc>
                <a:spcPts val="2590"/>
              </a:lnSpc>
              <a:spcBef>
                <a:spcPts val="555"/>
              </a:spcBef>
              <a:buFont typeface="Arial" pitchFamily="34" charset="0"/>
              <a:buChar char="•"/>
            </a:pPr>
            <a:r>
              <a:rPr sz="2400" spc="0" dirty="0" smtClean="0">
                <a:latin typeface="Arial"/>
                <a:cs typeface="Arial"/>
              </a:rPr>
              <a:t> </a:t>
            </a:r>
            <a:r>
              <a:rPr lang="en-US" sz="2400" spc="0" dirty="0" smtClean="0">
                <a:latin typeface="Arial"/>
                <a:cs typeface="Arial"/>
              </a:rPr>
              <a:t>  </a:t>
            </a:r>
            <a:r>
              <a:rPr sz="2400" spc="0" dirty="0" smtClean="0">
                <a:latin typeface="Arial"/>
                <a:cs typeface="Arial"/>
              </a:rPr>
              <a:t>specification model</a:t>
            </a:r>
            <a:endParaRPr sz="2400" dirty="0">
              <a:latin typeface="Arial"/>
              <a:cs typeface="Arial"/>
            </a:endParaRPr>
          </a:p>
          <a:p>
            <a:pPr marL="812800" marR="39873" indent="-342900">
              <a:lnSpc>
                <a:spcPct val="95825"/>
              </a:lnSpc>
              <a:spcBef>
                <a:spcPts val="260"/>
              </a:spcBef>
              <a:buFont typeface="Arial" pitchFamily="34" charset="0"/>
              <a:buChar char="•"/>
            </a:pPr>
            <a:r>
              <a:rPr lang="en-US" sz="1900" dirty="0">
                <a:solidFill>
                  <a:srgbClr val="999ACB"/>
                </a:solidFill>
                <a:latin typeface="Wingdings"/>
                <a:cs typeface="Times New Roman"/>
              </a:rPr>
              <a:t> </a:t>
            </a:r>
            <a:r>
              <a:rPr sz="1900" spc="-290" dirty="0" smtClean="0">
                <a:solidFill>
                  <a:srgbClr val="999ACB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Arial"/>
                <a:cs typeface="Arial"/>
              </a:rPr>
              <a:t>Did we build the </a:t>
            </a:r>
            <a:r>
              <a:rPr sz="2400" u="heavy" spc="0" dirty="0" smtClean="0">
                <a:solidFill>
                  <a:schemeClr val="tx2"/>
                </a:solidFill>
                <a:latin typeface="Arial"/>
                <a:cs typeface="Arial"/>
              </a:rPr>
              <a:t>model righ</a:t>
            </a:r>
            <a:r>
              <a:rPr sz="2400" u="heavy" spc="14" dirty="0" smtClean="0">
                <a:solidFill>
                  <a:schemeClr val="tx2"/>
                </a:solidFill>
                <a:latin typeface="Arial"/>
                <a:cs typeface="Arial"/>
              </a:rPr>
              <a:t>t</a:t>
            </a:r>
            <a:r>
              <a:rPr sz="2400" spc="0" dirty="0" smtClean="0">
                <a:solidFill>
                  <a:schemeClr val="tx2"/>
                </a:solidFill>
                <a:latin typeface="Arial"/>
                <a:cs typeface="Arial"/>
              </a:rPr>
              <a:t>?</a:t>
            </a:r>
            <a:endParaRPr lang="en-US" sz="2400" spc="0" dirty="0" smtClean="0">
              <a:solidFill>
                <a:schemeClr val="tx2"/>
              </a:solidFill>
              <a:latin typeface="Arial"/>
              <a:cs typeface="Arial"/>
            </a:endParaRPr>
          </a:p>
          <a:p>
            <a:pPr marL="469900" marR="39873" indent="-457200">
              <a:lnSpc>
                <a:spcPts val="2965"/>
              </a:lnSpc>
              <a:spcBef>
                <a:spcPts val="148"/>
              </a:spcBef>
              <a:buFont typeface="Arial" pitchFamily="34" charset="0"/>
              <a:buChar char="•"/>
            </a:pPr>
            <a:r>
              <a:rPr lang="en-US" sz="2800" i="1" dirty="0">
                <a:latin typeface="Arial"/>
                <a:cs typeface="Arial"/>
              </a:rPr>
              <a:t>Validation</a:t>
            </a:r>
            <a:endParaRPr lang="en-US" sz="2800" dirty="0">
              <a:latin typeface="Arial"/>
              <a:cs typeface="Arial"/>
            </a:endParaRPr>
          </a:p>
          <a:p>
            <a:pPr marL="812800" indent="-342900">
              <a:lnSpc>
                <a:spcPts val="2590"/>
              </a:lnSpc>
              <a:spcBef>
                <a:spcPts val="555"/>
              </a:spcBef>
              <a:buFont typeface="Arial" pitchFamily="34" charset="0"/>
              <a:buChar char="•"/>
            </a:pPr>
            <a:r>
              <a:rPr lang="en-US" sz="1900" dirty="0" smtClean="0">
                <a:solidFill>
                  <a:srgbClr val="999ACB"/>
                </a:solidFill>
                <a:latin typeface="Wingdings"/>
                <a:cs typeface="Times New Roman"/>
              </a:rPr>
              <a:t> </a:t>
            </a:r>
            <a:r>
              <a:rPr lang="en-US" sz="1900" spc="-290" dirty="0" smtClean="0">
                <a:solidFill>
                  <a:srgbClr val="999ACB"/>
                </a:solidFill>
                <a:latin typeface="Times New Roman"/>
                <a:cs typeface="Times New Roman"/>
              </a:rPr>
              <a:t> </a:t>
            </a:r>
            <a:r>
              <a:rPr lang="en-US" sz="2400" dirty="0">
                <a:latin typeface="Arial"/>
                <a:cs typeface="Arial"/>
              </a:rPr>
              <a:t>Computational model should be </a:t>
            </a:r>
            <a:r>
              <a:rPr lang="en-US" sz="2400" dirty="0" smtClean="0">
                <a:latin typeface="Arial"/>
                <a:cs typeface="Arial"/>
              </a:rPr>
              <a:t>consistent </a:t>
            </a:r>
            <a:r>
              <a:rPr lang="en-US" sz="2400" dirty="0">
                <a:latin typeface="Arial"/>
                <a:cs typeface="Arial"/>
              </a:rPr>
              <a:t>with </a:t>
            </a:r>
            <a:endParaRPr lang="en-US" sz="2400" dirty="0" smtClean="0">
              <a:latin typeface="Arial"/>
              <a:cs typeface="Arial"/>
            </a:endParaRPr>
          </a:p>
          <a:p>
            <a:pPr marL="469900">
              <a:lnSpc>
                <a:spcPts val="2590"/>
              </a:lnSpc>
              <a:spcBef>
                <a:spcPts val="555"/>
              </a:spcBef>
            </a:pP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smtClean="0">
                <a:latin typeface="Arial"/>
                <a:cs typeface="Arial"/>
              </a:rPr>
              <a:t>       system </a:t>
            </a:r>
            <a:r>
              <a:rPr lang="en-US" sz="2400" dirty="0">
                <a:latin typeface="Arial"/>
                <a:cs typeface="Arial"/>
              </a:rPr>
              <a:t>being analyzed</a:t>
            </a:r>
          </a:p>
          <a:p>
            <a:pPr marL="812800" marR="39873" indent="-342900">
              <a:lnSpc>
                <a:spcPct val="95825"/>
              </a:lnSpc>
              <a:spcBef>
                <a:spcPts val="26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Arial"/>
                <a:cs typeface="Arial"/>
              </a:rPr>
              <a:t>    Did </a:t>
            </a:r>
            <a:r>
              <a:rPr lang="en-US" sz="2400" dirty="0">
                <a:latin typeface="Arial"/>
                <a:cs typeface="Arial"/>
              </a:rPr>
              <a:t>we build the </a:t>
            </a:r>
            <a:r>
              <a:rPr lang="en-US" sz="2400" u="heavy" dirty="0">
                <a:solidFill>
                  <a:schemeClr val="tx2"/>
                </a:solidFill>
                <a:latin typeface="Arial"/>
                <a:cs typeface="Arial"/>
              </a:rPr>
              <a:t>right </a:t>
            </a:r>
            <a:r>
              <a:rPr lang="en-US" sz="2400" u="heavy" dirty="0" smtClean="0">
                <a:solidFill>
                  <a:schemeClr val="tx2"/>
                </a:solidFill>
                <a:latin typeface="Arial"/>
                <a:cs typeface="Arial"/>
              </a:rPr>
              <a:t>mode</a:t>
            </a:r>
            <a:r>
              <a:rPr lang="en-US" sz="2400" u="heavy" spc="19" dirty="0" smtClean="0">
                <a:solidFill>
                  <a:schemeClr val="tx2"/>
                </a:solidFill>
                <a:latin typeface="Arial"/>
                <a:cs typeface="Arial"/>
              </a:rPr>
              <a:t>l</a:t>
            </a:r>
            <a:r>
              <a:rPr lang="en-US" sz="2400" dirty="0" smtClean="0">
                <a:solidFill>
                  <a:schemeClr val="tx2"/>
                </a:solidFill>
                <a:latin typeface="Arial"/>
                <a:cs typeface="Arial"/>
              </a:rPr>
              <a:t>?</a:t>
            </a:r>
          </a:p>
          <a:p>
            <a:pPr marL="812800" marR="39873" indent="-342900">
              <a:lnSpc>
                <a:spcPct val="95825"/>
              </a:lnSpc>
              <a:spcBef>
                <a:spcPts val="260"/>
              </a:spcBef>
              <a:buFont typeface="Arial" pitchFamily="34" charset="0"/>
              <a:buChar char="•"/>
            </a:pPr>
            <a:endParaRPr lang="en-US" sz="2400" dirty="0" smtClean="0">
              <a:latin typeface="Arial"/>
              <a:cs typeface="Arial"/>
            </a:endParaRPr>
          </a:p>
          <a:p>
            <a:pPr marL="812800" marR="39873" indent="-342900">
              <a:lnSpc>
                <a:spcPct val="95825"/>
              </a:lnSpc>
              <a:spcBef>
                <a:spcPts val="26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Arial"/>
                <a:cs typeface="Arial"/>
              </a:rPr>
              <a:t>Can </a:t>
            </a:r>
            <a:r>
              <a:rPr lang="en-US" sz="2400" dirty="0">
                <a:latin typeface="Arial"/>
                <a:cs typeface="Arial"/>
              </a:rPr>
              <a:t>an expert distinguish simulation output from</a:t>
            </a:r>
          </a:p>
          <a:p>
            <a:pPr marL="1098549" marR="45720" indent="-342900">
              <a:lnSpc>
                <a:spcPts val="2585"/>
              </a:lnSpc>
              <a:spcBef>
                <a:spcPts val="1"/>
              </a:spcBef>
              <a:buFont typeface="Arial" pitchFamily="34" charset="0"/>
              <a:buChar char="•"/>
            </a:pPr>
            <a:r>
              <a:rPr lang="en-US" sz="2400" dirty="0">
                <a:latin typeface="Arial"/>
                <a:cs typeface="Arial"/>
              </a:rPr>
              <a:t>system output?</a:t>
            </a:r>
          </a:p>
          <a:p>
            <a:pPr marL="355600" marR="45720" indent="-342900">
              <a:lnSpc>
                <a:spcPct val="95825"/>
              </a:lnSpc>
              <a:spcBef>
                <a:spcPts val="360"/>
              </a:spcBef>
              <a:buFont typeface="Arial" pitchFamily="34" charset="0"/>
              <a:buChar char="•"/>
            </a:pPr>
            <a:r>
              <a:rPr lang="en-US" sz="2100" dirty="0" smtClean="0">
                <a:solidFill>
                  <a:srgbClr val="00007B"/>
                </a:solidFill>
                <a:latin typeface="Wingdings"/>
                <a:cs typeface="Times New Roman"/>
              </a:rPr>
              <a:t>  </a:t>
            </a:r>
            <a:r>
              <a:rPr lang="en-US" sz="2800" dirty="0" smtClean="0">
                <a:latin typeface="Arial"/>
                <a:cs typeface="Arial"/>
              </a:rPr>
              <a:t>Interactive </a:t>
            </a:r>
            <a:r>
              <a:rPr lang="en-US" sz="2800" dirty="0">
                <a:latin typeface="Arial"/>
                <a:cs typeface="Arial"/>
              </a:rPr>
              <a:t>graphics can prove valuable</a:t>
            </a:r>
          </a:p>
          <a:p>
            <a:pPr marL="812800" marR="39873" indent="-342900">
              <a:lnSpc>
                <a:spcPct val="95825"/>
              </a:lnSpc>
              <a:spcBef>
                <a:spcPts val="260"/>
              </a:spcBef>
              <a:buFont typeface="Arial" pitchFamily="34" charset="0"/>
              <a:buChar char="•"/>
            </a:pPr>
            <a:endParaRPr lang="en-US" sz="2400" dirty="0">
              <a:latin typeface="Arial"/>
              <a:cs typeface="Arial"/>
            </a:endParaRPr>
          </a:p>
          <a:p>
            <a:pPr marL="812800" marR="39873" indent="-342900">
              <a:lnSpc>
                <a:spcPct val="95825"/>
              </a:lnSpc>
              <a:spcBef>
                <a:spcPts val="260"/>
              </a:spcBef>
              <a:buFont typeface="Arial" pitchFamily="34" charset="0"/>
              <a:buChar char="•"/>
            </a:pPr>
            <a:endParaRPr lang="en-US" sz="2400" spc="0" dirty="0" smtClean="0">
              <a:latin typeface="Arial"/>
              <a:cs typeface="Arial"/>
            </a:endParaRPr>
          </a:p>
          <a:p>
            <a:pPr marL="812800" marR="39873" indent="-342900">
              <a:lnSpc>
                <a:spcPct val="95825"/>
              </a:lnSpc>
              <a:spcBef>
                <a:spcPts val="260"/>
              </a:spcBef>
              <a:buFont typeface="Arial" pitchFamily="34" charset="0"/>
              <a:buChar char="•"/>
            </a:pPr>
            <a:endParaRPr sz="2400" dirty="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7325492" y="1468120"/>
            <a:ext cx="144437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endParaRPr sz="2400" dirty="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8836406" y="6945812"/>
            <a:ext cx="25094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00"/>
              </a:lnSpc>
              <a:spcBef>
                <a:spcPts val="70"/>
              </a:spcBef>
            </a:pPr>
            <a:r>
              <a:rPr sz="1800" spc="0" baseline="3939" dirty="0" smtClean="0">
                <a:latin typeface="Arial Black"/>
                <a:cs typeface="Arial Black"/>
              </a:rPr>
              <a:t>23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725156" y="1658874"/>
            <a:ext cx="857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3" name="object 33"/>
          <p:cNvSpPr txBox="1"/>
          <p:nvPr/>
        </p:nvSpPr>
        <p:spPr>
          <a:xfrm>
            <a:off x="7810881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2" name="object 32"/>
          <p:cNvSpPr txBox="1"/>
          <p:nvPr/>
        </p:nvSpPr>
        <p:spPr>
          <a:xfrm>
            <a:off x="7895844" y="1658874"/>
            <a:ext cx="10210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8066532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0" name="object 30"/>
          <p:cNvSpPr txBox="1"/>
          <p:nvPr/>
        </p:nvSpPr>
        <p:spPr>
          <a:xfrm>
            <a:off x="8151495" y="1658874"/>
            <a:ext cx="11925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8270748" y="1658874"/>
            <a:ext cx="11963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8390382" y="1658874"/>
            <a:ext cx="204596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8594979" y="1658874"/>
            <a:ext cx="17068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8765667" y="1658874"/>
            <a:ext cx="15354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8919210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8987028" y="1658874"/>
            <a:ext cx="10287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9089898" y="1658874"/>
            <a:ext cx="1699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9259824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9328404" y="1658874"/>
            <a:ext cx="23850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7435596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7520940" y="1658874"/>
            <a:ext cx="6781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7588758" y="1658874"/>
            <a:ext cx="6858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7264908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7043166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7111746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6531863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4485132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867156" y="1524000"/>
            <a:ext cx="137922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1005078" y="1524000"/>
            <a:ext cx="139446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589026" y="1660398"/>
            <a:ext cx="14173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730758" y="1660398"/>
            <a:ext cx="136398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89026" y="1658874"/>
            <a:ext cx="278130" cy="1394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867156" y="1660398"/>
            <a:ext cx="13792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1005078" y="1660398"/>
            <a:ext cx="139446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730758" y="1935479"/>
            <a:ext cx="136398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867156" y="1935479"/>
            <a:ext cx="137922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4834625" y="3264154"/>
            <a:ext cx="8445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4597393" y="4865878"/>
            <a:ext cx="8454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28"/>
          <p:cNvSpPr/>
          <p:nvPr/>
        </p:nvSpPr>
        <p:spPr>
          <a:xfrm>
            <a:off x="457200" y="152400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938784" y="1658874"/>
            <a:ext cx="2727960" cy="274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66744" y="1658874"/>
            <a:ext cx="204977" cy="2743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871721" y="1658874"/>
            <a:ext cx="272796" cy="2743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144518" y="1658874"/>
            <a:ext cx="340613" cy="2743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48513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9A99B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553712" y="1658874"/>
            <a:ext cx="1978152" cy="2743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531863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DBDB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599682" y="1658874"/>
            <a:ext cx="443483" cy="2743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704316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5E5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11174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7E7E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17892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8E8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21321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247508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728167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AEA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73496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73839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418197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452360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CEC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520939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DED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588758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EEE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656703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690993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72515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0F0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810881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0F0F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82802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1F1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895844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3F3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9973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0316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066532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5F5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151495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5F5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168640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6F6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8270748" y="1658874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7F7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8390382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4797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840714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8475726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594979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8F8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612124" y="1658874"/>
            <a:ext cx="136398" cy="274319"/>
          </a:xfrm>
          <a:custGeom>
            <a:avLst/>
            <a:gdLst/>
            <a:ahLst/>
            <a:cxnLst/>
            <a:rect l="l" t="t" r="r" b="b"/>
            <a:pathLst>
              <a:path w="136398" h="274319">
                <a:moveTo>
                  <a:pt x="136398" y="0"/>
                </a:moveTo>
                <a:lnTo>
                  <a:pt x="0" y="0"/>
                </a:lnTo>
                <a:lnTo>
                  <a:pt x="0" y="274319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9F9F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765666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AFA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782812" y="1658873"/>
            <a:ext cx="136398" cy="274320"/>
          </a:xfrm>
          <a:custGeom>
            <a:avLst/>
            <a:gdLst/>
            <a:ahLst/>
            <a:cxnLst/>
            <a:rect l="l" t="t" r="r" b="b"/>
            <a:pathLst>
              <a:path w="136398" h="274320">
                <a:moveTo>
                  <a:pt x="136398" y="0"/>
                </a:moveTo>
                <a:lnTo>
                  <a:pt x="0" y="0"/>
                </a:lnTo>
                <a:lnTo>
                  <a:pt x="0" y="274320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AFA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919210" y="1658873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987028" y="1658873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9089898" y="1658873"/>
            <a:ext cx="169925" cy="274319"/>
          </a:xfrm>
          <a:custGeom>
            <a:avLst/>
            <a:gdLst/>
            <a:ahLst/>
            <a:cxnLst/>
            <a:rect l="l" t="t" r="r" b="b"/>
            <a:pathLst>
              <a:path w="169925" h="274319">
                <a:moveTo>
                  <a:pt x="169925" y="0"/>
                </a:moveTo>
                <a:lnTo>
                  <a:pt x="0" y="0"/>
                </a:lnTo>
                <a:lnTo>
                  <a:pt x="0" y="274319"/>
                </a:lnTo>
                <a:lnTo>
                  <a:pt x="169925" y="274319"/>
                </a:lnTo>
                <a:lnTo>
                  <a:pt x="169925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9259824" y="1658873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CFC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9328404" y="1658873"/>
            <a:ext cx="238505" cy="274319"/>
          </a:xfrm>
          <a:custGeom>
            <a:avLst/>
            <a:gdLst/>
            <a:ahLst/>
            <a:cxnLst/>
            <a:rect l="l" t="t" r="r" b="b"/>
            <a:pathLst>
              <a:path w="238505" h="274319">
                <a:moveTo>
                  <a:pt x="238505" y="0"/>
                </a:moveTo>
                <a:lnTo>
                  <a:pt x="0" y="0"/>
                </a:lnTo>
                <a:lnTo>
                  <a:pt x="0" y="274319"/>
                </a:lnTo>
                <a:lnTo>
                  <a:pt x="238505" y="274319"/>
                </a:lnTo>
                <a:lnTo>
                  <a:pt x="23850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67156" y="1658874"/>
            <a:ext cx="137922" cy="141731"/>
          </a:xfrm>
          <a:custGeom>
            <a:avLst/>
            <a:gdLst/>
            <a:ahLst/>
            <a:cxnLst/>
            <a:rect l="l" t="t" r="r" b="b"/>
            <a:pathLst>
              <a:path w="137922" h="141731">
                <a:moveTo>
                  <a:pt x="137922" y="0"/>
                </a:moveTo>
                <a:lnTo>
                  <a:pt x="0" y="0"/>
                </a:lnTo>
                <a:lnTo>
                  <a:pt x="0" y="141731"/>
                </a:lnTo>
                <a:lnTo>
                  <a:pt x="137922" y="141731"/>
                </a:lnTo>
                <a:lnTo>
                  <a:pt x="137922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1005078" y="1524000"/>
            <a:ext cx="139446" cy="137922"/>
          </a:xfrm>
          <a:custGeom>
            <a:avLst/>
            <a:gdLst/>
            <a:ahLst/>
            <a:cxnLst/>
            <a:rect l="l" t="t" r="r" b="b"/>
            <a:pathLst>
              <a:path w="139446" h="137922">
                <a:moveTo>
                  <a:pt x="139446" y="0"/>
                </a:moveTo>
                <a:lnTo>
                  <a:pt x="0" y="0"/>
                </a:lnTo>
                <a:lnTo>
                  <a:pt x="0" y="137922"/>
                </a:lnTo>
                <a:lnTo>
                  <a:pt x="139446" y="137922"/>
                </a:lnTo>
                <a:lnTo>
                  <a:pt x="139446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1005078" y="1658874"/>
            <a:ext cx="139446" cy="141731"/>
          </a:xfrm>
          <a:custGeom>
            <a:avLst/>
            <a:gdLst/>
            <a:ahLst/>
            <a:cxnLst/>
            <a:rect l="l" t="t" r="r" b="b"/>
            <a:pathLst>
              <a:path w="139446" h="141731">
                <a:moveTo>
                  <a:pt x="139446" y="0"/>
                </a:moveTo>
                <a:lnTo>
                  <a:pt x="0" y="0"/>
                </a:lnTo>
                <a:lnTo>
                  <a:pt x="0" y="141731"/>
                </a:lnTo>
                <a:lnTo>
                  <a:pt x="139446" y="141731"/>
                </a:lnTo>
                <a:lnTo>
                  <a:pt x="139446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731520" y="1798320"/>
            <a:ext cx="137160" cy="138683"/>
          </a:xfrm>
          <a:custGeom>
            <a:avLst/>
            <a:gdLst/>
            <a:ahLst/>
            <a:cxnLst/>
            <a:rect l="l" t="t" r="r" b="b"/>
            <a:pathLst>
              <a:path w="137160" h="138683">
                <a:moveTo>
                  <a:pt x="137160" y="0"/>
                </a:moveTo>
                <a:lnTo>
                  <a:pt x="0" y="0"/>
                </a:lnTo>
                <a:lnTo>
                  <a:pt x="0" y="138683"/>
                </a:lnTo>
                <a:lnTo>
                  <a:pt x="137160" y="138683"/>
                </a:lnTo>
                <a:lnTo>
                  <a:pt x="13716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589026" y="1660398"/>
            <a:ext cx="140970" cy="137922"/>
          </a:xfrm>
          <a:custGeom>
            <a:avLst/>
            <a:gdLst/>
            <a:ahLst/>
            <a:cxnLst/>
            <a:rect l="l" t="t" r="r" b="b"/>
            <a:pathLst>
              <a:path w="140970" h="137922">
                <a:moveTo>
                  <a:pt x="140970" y="0"/>
                </a:moveTo>
                <a:lnTo>
                  <a:pt x="0" y="0"/>
                </a:lnTo>
                <a:lnTo>
                  <a:pt x="0" y="137922"/>
                </a:lnTo>
                <a:lnTo>
                  <a:pt x="140970" y="137922"/>
                </a:lnTo>
                <a:lnTo>
                  <a:pt x="140970" y="0"/>
                </a:lnTo>
                <a:close/>
              </a:path>
            </a:pathLst>
          </a:custGeom>
          <a:solidFill>
            <a:srgbClr val="00007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67156" y="1795272"/>
            <a:ext cx="137922" cy="138683"/>
          </a:xfrm>
          <a:custGeom>
            <a:avLst/>
            <a:gdLst/>
            <a:ahLst/>
            <a:cxnLst/>
            <a:rect l="l" t="t" r="r" b="b"/>
            <a:pathLst>
              <a:path w="137922" h="138683">
                <a:moveTo>
                  <a:pt x="137922" y="0"/>
                </a:moveTo>
                <a:lnTo>
                  <a:pt x="0" y="0"/>
                </a:lnTo>
                <a:lnTo>
                  <a:pt x="0" y="138683"/>
                </a:lnTo>
                <a:lnTo>
                  <a:pt x="137922" y="138683"/>
                </a:lnTo>
                <a:lnTo>
                  <a:pt x="137922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731520" y="1933955"/>
            <a:ext cx="137160" cy="136398"/>
          </a:xfrm>
          <a:custGeom>
            <a:avLst/>
            <a:gdLst/>
            <a:ahLst/>
            <a:cxnLst/>
            <a:rect l="l" t="t" r="r" b="b"/>
            <a:pathLst>
              <a:path w="137160" h="136398">
                <a:moveTo>
                  <a:pt x="137160" y="0"/>
                </a:moveTo>
                <a:lnTo>
                  <a:pt x="0" y="0"/>
                </a:lnTo>
                <a:lnTo>
                  <a:pt x="0" y="136398"/>
                </a:lnTo>
                <a:lnTo>
                  <a:pt x="137160" y="136398"/>
                </a:lnTo>
                <a:lnTo>
                  <a:pt x="137160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4176522" y="457200"/>
            <a:ext cx="3650310" cy="685799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659892" y="243848"/>
            <a:ext cx="4416298" cy="4267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Steps in</a:t>
            </a:r>
            <a:r>
              <a:rPr lang="en-US" sz="2800" dirty="0">
                <a:latin typeface="Arial"/>
                <a:cs typeface="Arial"/>
              </a:rPr>
              <a:t> </a:t>
            </a:r>
            <a:r>
              <a:rPr lang="en-US" sz="2800" dirty="0" smtClean="0">
                <a:latin typeface="Arial"/>
                <a:cs typeface="Arial"/>
              </a:rPr>
              <a:t>Simulation </a:t>
            </a:r>
            <a:r>
              <a:rPr lang="en-US" sz="2800" dirty="0">
                <a:latin typeface="Arial"/>
                <a:cs typeface="Arial"/>
              </a:rPr>
              <a:t>Study</a:t>
            </a:r>
          </a:p>
          <a:p>
            <a:pPr marL="12700">
              <a:lnSpc>
                <a:spcPts val="2965"/>
              </a:lnSpc>
              <a:spcBef>
                <a:spcPts val="148"/>
              </a:spcBef>
            </a:pPr>
            <a:endParaRPr lang="en-US" sz="2800" dirty="0">
              <a:latin typeface="Arial"/>
              <a:cs typeface="Arial"/>
            </a:endParaRPr>
          </a:p>
          <a:p>
            <a:pPr marL="12700">
              <a:lnSpc>
                <a:spcPts val="2965"/>
              </a:lnSpc>
              <a:spcBef>
                <a:spcPts val="148"/>
              </a:spcBef>
            </a:pPr>
            <a:endParaRPr sz="2800" dirty="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8836406" y="6945812"/>
            <a:ext cx="25094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00"/>
              </a:lnSpc>
              <a:spcBef>
                <a:spcPts val="70"/>
              </a:spcBef>
            </a:pPr>
            <a:r>
              <a:rPr sz="1800" spc="0" baseline="3939" dirty="0" smtClean="0">
                <a:latin typeface="Arial Black"/>
                <a:cs typeface="Arial Black"/>
              </a:rPr>
              <a:t>24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810881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7895844" y="1658874"/>
            <a:ext cx="10210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8066532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8151495" y="1658874"/>
            <a:ext cx="11925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8270748" y="1658874"/>
            <a:ext cx="11963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8390382" y="1658874"/>
            <a:ext cx="204596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8594979" y="1658874"/>
            <a:ext cx="17068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8765667" y="1658874"/>
            <a:ext cx="15354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8919210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8987028" y="1658874"/>
            <a:ext cx="10287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9089898" y="1658874"/>
            <a:ext cx="1699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9259824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9328404" y="1658874"/>
            <a:ext cx="23850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867156" y="1524000"/>
            <a:ext cx="137922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005078" y="1524000"/>
            <a:ext cx="139446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89026" y="1660398"/>
            <a:ext cx="14173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730758" y="1660398"/>
            <a:ext cx="136398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589026" y="1658874"/>
            <a:ext cx="278130" cy="1394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867156" y="1660398"/>
            <a:ext cx="13792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005078" y="1660398"/>
            <a:ext cx="139446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30758" y="1935479"/>
            <a:ext cx="136398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67156" y="1935479"/>
            <a:ext cx="137922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object 36"/>
          <p:cNvSpPr/>
          <p:nvPr/>
        </p:nvSpPr>
        <p:spPr>
          <a:xfrm>
            <a:off x="457200" y="152400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938784" y="1658874"/>
            <a:ext cx="2727960" cy="274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66744" y="1658874"/>
            <a:ext cx="204977" cy="2743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871721" y="1658874"/>
            <a:ext cx="272796" cy="2743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144518" y="1658874"/>
            <a:ext cx="340613" cy="2743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48513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9A99B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553712" y="1658874"/>
            <a:ext cx="1978152" cy="2743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531863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DBDB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599682" y="1658874"/>
            <a:ext cx="443483" cy="2743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04316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5E5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11174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7E7E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17892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8E8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21321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247508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28167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AEA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3496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3839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418197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452360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CEC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520939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DED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588758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EEE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656703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690993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72515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0F0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810881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0F0F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82802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1F1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895844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3F3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9973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0316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066532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5F5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151495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5F5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168640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6F6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270748" y="1658874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7F7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390382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4797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840714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475726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594979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8F8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612124" y="1658874"/>
            <a:ext cx="136398" cy="274319"/>
          </a:xfrm>
          <a:custGeom>
            <a:avLst/>
            <a:gdLst/>
            <a:ahLst/>
            <a:cxnLst/>
            <a:rect l="l" t="t" r="r" b="b"/>
            <a:pathLst>
              <a:path w="136398" h="274319">
                <a:moveTo>
                  <a:pt x="136398" y="0"/>
                </a:moveTo>
                <a:lnTo>
                  <a:pt x="0" y="0"/>
                </a:lnTo>
                <a:lnTo>
                  <a:pt x="0" y="274319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9F9F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765666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AFA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782812" y="1658873"/>
            <a:ext cx="136398" cy="274320"/>
          </a:xfrm>
          <a:custGeom>
            <a:avLst/>
            <a:gdLst/>
            <a:ahLst/>
            <a:cxnLst/>
            <a:rect l="l" t="t" r="r" b="b"/>
            <a:pathLst>
              <a:path w="136398" h="274320">
                <a:moveTo>
                  <a:pt x="136398" y="0"/>
                </a:moveTo>
                <a:lnTo>
                  <a:pt x="0" y="0"/>
                </a:lnTo>
                <a:lnTo>
                  <a:pt x="0" y="274320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AFA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919210" y="1658873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987028" y="1658873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9089898" y="1658873"/>
            <a:ext cx="169925" cy="274319"/>
          </a:xfrm>
          <a:custGeom>
            <a:avLst/>
            <a:gdLst/>
            <a:ahLst/>
            <a:cxnLst/>
            <a:rect l="l" t="t" r="r" b="b"/>
            <a:pathLst>
              <a:path w="169925" h="274319">
                <a:moveTo>
                  <a:pt x="169925" y="0"/>
                </a:moveTo>
                <a:lnTo>
                  <a:pt x="0" y="0"/>
                </a:lnTo>
                <a:lnTo>
                  <a:pt x="0" y="274319"/>
                </a:lnTo>
                <a:lnTo>
                  <a:pt x="169925" y="274319"/>
                </a:lnTo>
                <a:lnTo>
                  <a:pt x="169925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9259824" y="1658873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CFC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9328404" y="1658873"/>
            <a:ext cx="238505" cy="274319"/>
          </a:xfrm>
          <a:custGeom>
            <a:avLst/>
            <a:gdLst/>
            <a:ahLst/>
            <a:cxnLst/>
            <a:rect l="l" t="t" r="r" b="b"/>
            <a:pathLst>
              <a:path w="238505" h="274319">
                <a:moveTo>
                  <a:pt x="238505" y="0"/>
                </a:moveTo>
                <a:lnTo>
                  <a:pt x="0" y="0"/>
                </a:lnTo>
                <a:lnTo>
                  <a:pt x="0" y="274319"/>
                </a:lnTo>
                <a:lnTo>
                  <a:pt x="238505" y="274319"/>
                </a:lnTo>
                <a:lnTo>
                  <a:pt x="23850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67156" y="1658874"/>
            <a:ext cx="137922" cy="141731"/>
          </a:xfrm>
          <a:custGeom>
            <a:avLst/>
            <a:gdLst/>
            <a:ahLst/>
            <a:cxnLst/>
            <a:rect l="l" t="t" r="r" b="b"/>
            <a:pathLst>
              <a:path w="137922" h="141731">
                <a:moveTo>
                  <a:pt x="137922" y="0"/>
                </a:moveTo>
                <a:lnTo>
                  <a:pt x="0" y="0"/>
                </a:lnTo>
                <a:lnTo>
                  <a:pt x="0" y="141731"/>
                </a:lnTo>
                <a:lnTo>
                  <a:pt x="137922" y="141731"/>
                </a:lnTo>
                <a:lnTo>
                  <a:pt x="137922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1005078" y="1524000"/>
            <a:ext cx="139446" cy="137922"/>
          </a:xfrm>
          <a:custGeom>
            <a:avLst/>
            <a:gdLst/>
            <a:ahLst/>
            <a:cxnLst/>
            <a:rect l="l" t="t" r="r" b="b"/>
            <a:pathLst>
              <a:path w="139446" h="137922">
                <a:moveTo>
                  <a:pt x="139446" y="0"/>
                </a:moveTo>
                <a:lnTo>
                  <a:pt x="0" y="0"/>
                </a:lnTo>
                <a:lnTo>
                  <a:pt x="0" y="137922"/>
                </a:lnTo>
                <a:lnTo>
                  <a:pt x="139446" y="137922"/>
                </a:lnTo>
                <a:lnTo>
                  <a:pt x="139446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1005078" y="1658874"/>
            <a:ext cx="139446" cy="141731"/>
          </a:xfrm>
          <a:custGeom>
            <a:avLst/>
            <a:gdLst/>
            <a:ahLst/>
            <a:cxnLst/>
            <a:rect l="l" t="t" r="r" b="b"/>
            <a:pathLst>
              <a:path w="139446" h="141731">
                <a:moveTo>
                  <a:pt x="139446" y="0"/>
                </a:moveTo>
                <a:lnTo>
                  <a:pt x="0" y="0"/>
                </a:lnTo>
                <a:lnTo>
                  <a:pt x="0" y="141731"/>
                </a:lnTo>
                <a:lnTo>
                  <a:pt x="139446" y="141731"/>
                </a:lnTo>
                <a:lnTo>
                  <a:pt x="139446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731520" y="1798320"/>
            <a:ext cx="137160" cy="138683"/>
          </a:xfrm>
          <a:custGeom>
            <a:avLst/>
            <a:gdLst/>
            <a:ahLst/>
            <a:cxnLst/>
            <a:rect l="l" t="t" r="r" b="b"/>
            <a:pathLst>
              <a:path w="137160" h="138683">
                <a:moveTo>
                  <a:pt x="137160" y="0"/>
                </a:moveTo>
                <a:lnTo>
                  <a:pt x="0" y="0"/>
                </a:lnTo>
                <a:lnTo>
                  <a:pt x="0" y="138683"/>
                </a:lnTo>
                <a:lnTo>
                  <a:pt x="137160" y="138683"/>
                </a:lnTo>
                <a:lnTo>
                  <a:pt x="13716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589026" y="1660398"/>
            <a:ext cx="140970" cy="137922"/>
          </a:xfrm>
          <a:custGeom>
            <a:avLst/>
            <a:gdLst/>
            <a:ahLst/>
            <a:cxnLst/>
            <a:rect l="l" t="t" r="r" b="b"/>
            <a:pathLst>
              <a:path w="140970" h="137922">
                <a:moveTo>
                  <a:pt x="140970" y="0"/>
                </a:moveTo>
                <a:lnTo>
                  <a:pt x="0" y="0"/>
                </a:lnTo>
                <a:lnTo>
                  <a:pt x="0" y="137922"/>
                </a:lnTo>
                <a:lnTo>
                  <a:pt x="140970" y="137922"/>
                </a:lnTo>
                <a:lnTo>
                  <a:pt x="140970" y="0"/>
                </a:lnTo>
                <a:close/>
              </a:path>
            </a:pathLst>
          </a:custGeom>
          <a:solidFill>
            <a:srgbClr val="00007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867156" y="1795272"/>
            <a:ext cx="137922" cy="138683"/>
          </a:xfrm>
          <a:custGeom>
            <a:avLst/>
            <a:gdLst/>
            <a:ahLst/>
            <a:cxnLst/>
            <a:rect l="l" t="t" r="r" b="b"/>
            <a:pathLst>
              <a:path w="137922" h="138683">
                <a:moveTo>
                  <a:pt x="137922" y="0"/>
                </a:moveTo>
                <a:lnTo>
                  <a:pt x="0" y="0"/>
                </a:lnTo>
                <a:lnTo>
                  <a:pt x="0" y="138683"/>
                </a:lnTo>
                <a:lnTo>
                  <a:pt x="137922" y="138683"/>
                </a:lnTo>
                <a:lnTo>
                  <a:pt x="137922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731520" y="1933955"/>
            <a:ext cx="137160" cy="136398"/>
          </a:xfrm>
          <a:custGeom>
            <a:avLst/>
            <a:gdLst/>
            <a:ahLst/>
            <a:cxnLst/>
            <a:rect l="l" t="t" r="r" b="b"/>
            <a:pathLst>
              <a:path w="137160" h="136398">
                <a:moveTo>
                  <a:pt x="137160" y="0"/>
                </a:moveTo>
                <a:lnTo>
                  <a:pt x="0" y="0"/>
                </a:lnTo>
                <a:lnTo>
                  <a:pt x="0" y="136398"/>
                </a:lnTo>
                <a:lnTo>
                  <a:pt x="137160" y="136398"/>
                </a:lnTo>
                <a:lnTo>
                  <a:pt x="137160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993902" y="1104469"/>
            <a:ext cx="1779116" cy="4315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Definition</a:t>
            </a:r>
            <a:endParaRPr sz="32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993902" y="1986692"/>
            <a:ext cx="8074112" cy="41434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98450" indent="-285750">
              <a:lnSpc>
                <a:spcPts val="2555"/>
              </a:lnSpc>
              <a:spcBef>
                <a:spcPts val="127"/>
              </a:spcBef>
              <a:buFont typeface="Arial" pitchFamily="34" charset="0"/>
              <a:buChar char="•"/>
            </a:pPr>
            <a:r>
              <a:rPr sz="2400" spc="0" dirty="0" smtClean="0">
                <a:latin typeface="Arial"/>
                <a:cs typeface="Arial"/>
              </a:rPr>
              <a:t>A </a:t>
            </a:r>
            <a:r>
              <a:rPr sz="2400" i="1" spc="0" dirty="0" smtClean="0">
                <a:solidFill>
                  <a:srgbClr val="FF0000"/>
                </a:solidFill>
                <a:latin typeface="Arial"/>
                <a:cs typeface="Arial"/>
              </a:rPr>
              <a:t>simulation </a:t>
            </a:r>
            <a:r>
              <a:rPr sz="2400" spc="0" dirty="0" smtClean="0">
                <a:latin typeface="Arial"/>
                <a:cs typeface="Arial"/>
              </a:rPr>
              <a:t>is the imitation of the operation of real-world</a:t>
            </a:r>
            <a:endParaRPr sz="2400" dirty="0">
              <a:latin typeface="Arial"/>
              <a:cs typeface="Arial"/>
            </a:endParaRPr>
          </a:p>
          <a:p>
            <a:pPr marL="355599" marR="45720">
              <a:lnSpc>
                <a:spcPct val="95825"/>
              </a:lnSpc>
            </a:pPr>
            <a:r>
              <a:rPr sz="2400" spc="0" dirty="0" smtClean="0">
                <a:latin typeface="Arial"/>
                <a:cs typeface="Arial"/>
              </a:rPr>
              <a:t>process or system over time.</a:t>
            </a:r>
            <a:endParaRPr sz="2400" dirty="0">
              <a:latin typeface="Arial"/>
              <a:cs typeface="Arial"/>
            </a:endParaRPr>
          </a:p>
          <a:p>
            <a:pPr marL="755650" marR="1339134" indent="-285750">
              <a:lnSpc>
                <a:spcPct val="100041"/>
              </a:lnSpc>
              <a:spcBef>
                <a:spcPts val="591"/>
              </a:spcBef>
            </a:pPr>
            <a:r>
              <a:rPr sz="1600" spc="112" dirty="0" smtClean="0">
                <a:solidFill>
                  <a:srgbClr val="999ACB"/>
                </a:solidFill>
                <a:latin typeface="Times New Roman"/>
                <a:cs typeface="Times New Roman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Generation</a:t>
            </a:r>
            <a:r>
              <a:rPr sz="2000" spc="-98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of artificial</a:t>
            </a:r>
            <a:r>
              <a:rPr sz="2000" spc="-67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history</a:t>
            </a:r>
            <a:r>
              <a:rPr sz="2000" spc="-58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and</a:t>
            </a:r>
            <a:r>
              <a:rPr sz="2000" spc="-3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observation</a:t>
            </a:r>
            <a:r>
              <a:rPr sz="2000" spc="-10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of that observation</a:t>
            </a:r>
            <a:r>
              <a:rPr sz="2000" spc="-10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history</a:t>
            </a:r>
            <a:endParaRPr sz="2000" dirty="0">
              <a:latin typeface="Arial"/>
              <a:cs typeface="Arial"/>
            </a:endParaRPr>
          </a:p>
          <a:p>
            <a:pPr marL="355600" marR="1311965" indent="-342900">
              <a:lnSpc>
                <a:spcPct val="99754"/>
              </a:lnSpc>
              <a:spcBef>
                <a:spcPts val="574"/>
              </a:spcBef>
              <a:buFont typeface="Arial" pitchFamily="34" charset="0"/>
              <a:buChar char="•"/>
              <a:tabLst>
                <a:tab pos="355600" algn="l"/>
              </a:tabLst>
            </a:pPr>
            <a:r>
              <a:rPr sz="2400" spc="0" dirty="0" smtClean="0">
                <a:latin typeface="Arial"/>
                <a:cs typeface="Arial"/>
              </a:rPr>
              <a:t>A </a:t>
            </a:r>
            <a:r>
              <a:rPr sz="2400" i="1" spc="0" dirty="0" smtClean="0">
                <a:solidFill>
                  <a:srgbClr val="FF0000"/>
                </a:solidFill>
                <a:latin typeface="Arial"/>
                <a:cs typeface="Arial"/>
              </a:rPr>
              <a:t>model </a:t>
            </a:r>
            <a:r>
              <a:rPr sz="2400" spc="0" dirty="0" smtClean="0">
                <a:latin typeface="Arial"/>
                <a:cs typeface="Arial"/>
              </a:rPr>
              <a:t>construct a conceptual framework that describes a system</a:t>
            </a:r>
            <a:endParaRPr sz="2400" dirty="0">
              <a:latin typeface="Arial"/>
              <a:cs typeface="Arial"/>
            </a:endParaRPr>
          </a:p>
          <a:p>
            <a:pPr marL="355600" marR="890701" indent="-342900">
              <a:lnSpc>
                <a:spcPct val="99754"/>
              </a:lnSpc>
              <a:spcBef>
                <a:spcPts val="580"/>
              </a:spcBef>
              <a:tabLst>
                <a:tab pos="355600" algn="l"/>
              </a:tabLst>
            </a:pPr>
            <a:r>
              <a:rPr lang="en-US" dirty="0">
                <a:solidFill>
                  <a:srgbClr val="00007B"/>
                </a:solidFill>
                <a:latin typeface="Wingdings"/>
                <a:cs typeface="Arial"/>
              </a:rPr>
              <a:t>	</a:t>
            </a:r>
            <a:r>
              <a:rPr sz="2400" spc="0" dirty="0" smtClean="0">
                <a:latin typeface="Arial"/>
                <a:cs typeface="Arial"/>
              </a:rPr>
              <a:t>The behavior of a system that evolves over time is studied by developing a simulation</a:t>
            </a:r>
            <a:r>
              <a:rPr sz="2400" spc="25" dirty="0" smtClean="0">
                <a:latin typeface="Arial"/>
                <a:cs typeface="Arial"/>
              </a:rPr>
              <a:t> </a:t>
            </a:r>
            <a:r>
              <a:rPr sz="2400" i="1" spc="0" dirty="0" smtClean="0">
                <a:latin typeface="Arial"/>
                <a:cs typeface="Arial"/>
              </a:rPr>
              <a:t>model</a:t>
            </a:r>
            <a:r>
              <a:rPr sz="2400" spc="0" dirty="0" smtClean="0"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298450" marR="45720" indent="-285750">
              <a:lnSpc>
                <a:spcPct val="95825"/>
              </a:lnSpc>
              <a:spcBef>
                <a:spcPts val="580"/>
              </a:spcBef>
              <a:buFont typeface="Arial" pitchFamily="34" charset="0"/>
              <a:buChar char="•"/>
            </a:pPr>
            <a:r>
              <a:rPr sz="2400" spc="0" dirty="0" smtClean="0">
                <a:latin typeface="Arial"/>
                <a:cs typeface="Arial"/>
              </a:rPr>
              <a:t>The model takes a set of expressed assumptions:</a:t>
            </a:r>
            <a:endParaRPr sz="2400" dirty="0">
              <a:latin typeface="Arial"/>
              <a:cs typeface="Arial"/>
            </a:endParaRPr>
          </a:p>
          <a:p>
            <a:pPr marL="469900" marR="45720">
              <a:lnSpc>
                <a:spcPct val="95825"/>
              </a:lnSpc>
              <a:spcBef>
                <a:spcPts val="591"/>
              </a:spcBef>
            </a:pPr>
            <a:r>
              <a:rPr sz="2000" spc="0" dirty="0" smtClean="0">
                <a:latin typeface="Arial"/>
                <a:cs typeface="Arial"/>
              </a:rPr>
              <a:t>Mathematical,</a:t>
            </a:r>
            <a:r>
              <a:rPr sz="2000" spc="-12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logi</a:t>
            </a:r>
            <a:r>
              <a:rPr sz="2000" spc="9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al</a:t>
            </a:r>
            <a:endParaRPr sz="2000" dirty="0">
              <a:latin typeface="Arial"/>
              <a:cs typeface="Arial"/>
            </a:endParaRPr>
          </a:p>
          <a:p>
            <a:pPr marL="469900" marR="45720">
              <a:lnSpc>
                <a:spcPct val="95825"/>
              </a:lnSpc>
              <a:spcBef>
                <a:spcPts val="580"/>
              </a:spcBef>
            </a:pPr>
            <a:r>
              <a:rPr sz="2000" spc="0" dirty="0" smtClean="0">
                <a:latin typeface="Arial"/>
                <a:cs typeface="Arial"/>
              </a:rPr>
              <a:t>Symbolic</a:t>
            </a:r>
            <a:r>
              <a:rPr sz="2000" spc="-81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relation</a:t>
            </a:r>
            <a:r>
              <a:rPr sz="2000" spc="4" dirty="0" smtClean="0">
                <a:latin typeface="Arial"/>
                <a:cs typeface="Arial"/>
              </a:rPr>
              <a:t>s</a:t>
            </a:r>
            <a:r>
              <a:rPr sz="2000" spc="0" dirty="0" smtClean="0">
                <a:latin typeface="Arial"/>
                <a:cs typeface="Arial"/>
              </a:rPr>
              <a:t>hip</a:t>
            </a:r>
            <a:r>
              <a:rPr sz="2000" spc="-10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between</a:t>
            </a:r>
            <a:r>
              <a:rPr sz="2000" spc="-7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the</a:t>
            </a:r>
            <a:r>
              <a:rPr sz="2000" spc="-12" dirty="0" smtClean="0">
                <a:latin typeface="Arial"/>
                <a:cs typeface="Arial"/>
              </a:rPr>
              <a:t> </a:t>
            </a:r>
            <a:r>
              <a:rPr sz="2000" i="1" spc="0" dirty="0" smtClean="0">
                <a:latin typeface="Arial"/>
                <a:cs typeface="Arial"/>
              </a:rPr>
              <a:t>entities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937752" y="6945812"/>
            <a:ext cx="14990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00"/>
              </a:lnSpc>
              <a:spcBef>
                <a:spcPts val="70"/>
              </a:spcBef>
            </a:pPr>
            <a:r>
              <a:rPr sz="1800" spc="0" baseline="3939" dirty="0" smtClean="0">
                <a:latin typeface="Arial Black"/>
                <a:cs typeface="Arial Black"/>
              </a:rPr>
              <a:t>3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725156" y="1658874"/>
            <a:ext cx="857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7810881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0" name="object 30"/>
          <p:cNvSpPr txBox="1"/>
          <p:nvPr/>
        </p:nvSpPr>
        <p:spPr>
          <a:xfrm>
            <a:off x="7895844" y="1658874"/>
            <a:ext cx="10210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8066532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8151495" y="1658874"/>
            <a:ext cx="11925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8270748" y="1658874"/>
            <a:ext cx="11963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8390382" y="1658874"/>
            <a:ext cx="204596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8594979" y="1658874"/>
            <a:ext cx="17068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8765667" y="1658874"/>
            <a:ext cx="15354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8919210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8987028" y="1658874"/>
            <a:ext cx="10287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9089898" y="1658874"/>
            <a:ext cx="1699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9259824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9328404" y="1658874"/>
            <a:ext cx="23850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7435596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7520940" y="1658874"/>
            <a:ext cx="6781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7588758" y="1658874"/>
            <a:ext cx="6858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7264908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7043166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7111746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6531863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4485132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867156" y="1524000"/>
            <a:ext cx="137922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005078" y="1524000"/>
            <a:ext cx="139446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89026" y="1660398"/>
            <a:ext cx="14173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730758" y="1660398"/>
            <a:ext cx="136398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589026" y="1658874"/>
            <a:ext cx="278130" cy="1394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867156" y="1660398"/>
            <a:ext cx="13792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005078" y="1660398"/>
            <a:ext cx="139446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30758" y="1935479"/>
            <a:ext cx="136398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67156" y="1935479"/>
            <a:ext cx="137922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8" name="object 33"/>
          <p:cNvSpPr/>
          <p:nvPr/>
        </p:nvSpPr>
        <p:spPr>
          <a:xfrm>
            <a:off x="1117600" y="1636246"/>
            <a:ext cx="7665212" cy="3659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object 36"/>
          <p:cNvSpPr/>
          <p:nvPr/>
        </p:nvSpPr>
        <p:spPr>
          <a:xfrm>
            <a:off x="457200" y="152400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938784" y="1658874"/>
            <a:ext cx="2727960" cy="274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66744" y="1658874"/>
            <a:ext cx="204977" cy="2743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871721" y="1658874"/>
            <a:ext cx="272796" cy="2743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144518" y="1658874"/>
            <a:ext cx="340613" cy="2743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48513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9A99B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553712" y="1658874"/>
            <a:ext cx="1978152" cy="2743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531863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DBDB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599682" y="1658874"/>
            <a:ext cx="443483" cy="2743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04316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5E5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11174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7E7E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17892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8E8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21321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247508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28167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AEA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3496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3839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418197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452360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CEC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520939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DED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588758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EEE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656703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690993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72515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0F0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810881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0F0F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82802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1F1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895844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3F3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9973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0316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066532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5F5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151495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5F5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168640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6F6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270748" y="1658874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7F7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390382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4797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840714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475726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594979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8F8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612124" y="1658874"/>
            <a:ext cx="136398" cy="274319"/>
          </a:xfrm>
          <a:custGeom>
            <a:avLst/>
            <a:gdLst/>
            <a:ahLst/>
            <a:cxnLst/>
            <a:rect l="l" t="t" r="r" b="b"/>
            <a:pathLst>
              <a:path w="136398" h="274319">
                <a:moveTo>
                  <a:pt x="136398" y="0"/>
                </a:moveTo>
                <a:lnTo>
                  <a:pt x="0" y="0"/>
                </a:lnTo>
                <a:lnTo>
                  <a:pt x="0" y="274319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9F9F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765666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AFA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782812" y="1658873"/>
            <a:ext cx="136398" cy="274320"/>
          </a:xfrm>
          <a:custGeom>
            <a:avLst/>
            <a:gdLst/>
            <a:ahLst/>
            <a:cxnLst/>
            <a:rect l="l" t="t" r="r" b="b"/>
            <a:pathLst>
              <a:path w="136398" h="274320">
                <a:moveTo>
                  <a:pt x="136398" y="0"/>
                </a:moveTo>
                <a:lnTo>
                  <a:pt x="0" y="0"/>
                </a:lnTo>
                <a:lnTo>
                  <a:pt x="0" y="274320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AFA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919210" y="1658873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987028" y="1658873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9089898" y="1658873"/>
            <a:ext cx="169925" cy="274319"/>
          </a:xfrm>
          <a:custGeom>
            <a:avLst/>
            <a:gdLst/>
            <a:ahLst/>
            <a:cxnLst/>
            <a:rect l="l" t="t" r="r" b="b"/>
            <a:pathLst>
              <a:path w="169925" h="274319">
                <a:moveTo>
                  <a:pt x="169925" y="0"/>
                </a:moveTo>
                <a:lnTo>
                  <a:pt x="0" y="0"/>
                </a:lnTo>
                <a:lnTo>
                  <a:pt x="0" y="274319"/>
                </a:lnTo>
                <a:lnTo>
                  <a:pt x="169925" y="274319"/>
                </a:lnTo>
                <a:lnTo>
                  <a:pt x="169925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9259824" y="1658873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CFC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9328404" y="1658873"/>
            <a:ext cx="238505" cy="274319"/>
          </a:xfrm>
          <a:custGeom>
            <a:avLst/>
            <a:gdLst/>
            <a:ahLst/>
            <a:cxnLst/>
            <a:rect l="l" t="t" r="r" b="b"/>
            <a:pathLst>
              <a:path w="238505" h="274319">
                <a:moveTo>
                  <a:pt x="238505" y="0"/>
                </a:moveTo>
                <a:lnTo>
                  <a:pt x="0" y="0"/>
                </a:lnTo>
                <a:lnTo>
                  <a:pt x="0" y="274319"/>
                </a:lnTo>
                <a:lnTo>
                  <a:pt x="238505" y="274319"/>
                </a:lnTo>
                <a:lnTo>
                  <a:pt x="23850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67156" y="1658874"/>
            <a:ext cx="137922" cy="141731"/>
          </a:xfrm>
          <a:custGeom>
            <a:avLst/>
            <a:gdLst/>
            <a:ahLst/>
            <a:cxnLst/>
            <a:rect l="l" t="t" r="r" b="b"/>
            <a:pathLst>
              <a:path w="137922" h="141731">
                <a:moveTo>
                  <a:pt x="137922" y="0"/>
                </a:moveTo>
                <a:lnTo>
                  <a:pt x="0" y="0"/>
                </a:lnTo>
                <a:lnTo>
                  <a:pt x="0" y="141731"/>
                </a:lnTo>
                <a:lnTo>
                  <a:pt x="137922" y="141731"/>
                </a:lnTo>
                <a:lnTo>
                  <a:pt x="137922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1005078" y="1524000"/>
            <a:ext cx="139446" cy="137922"/>
          </a:xfrm>
          <a:custGeom>
            <a:avLst/>
            <a:gdLst/>
            <a:ahLst/>
            <a:cxnLst/>
            <a:rect l="l" t="t" r="r" b="b"/>
            <a:pathLst>
              <a:path w="139446" h="137922">
                <a:moveTo>
                  <a:pt x="139446" y="0"/>
                </a:moveTo>
                <a:lnTo>
                  <a:pt x="0" y="0"/>
                </a:lnTo>
                <a:lnTo>
                  <a:pt x="0" y="137922"/>
                </a:lnTo>
                <a:lnTo>
                  <a:pt x="139446" y="137922"/>
                </a:lnTo>
                <a:lnTo>
                  <a:pt x="139446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1005078" y="1658874"/>
            <a:ext cx="139446" cy="141731"/>
          </a:xfrm>
          <a:custGeom>
            <a:avLst/>
            <a:gdLst/>
            <a:ahLst/>
            <a:cxnLst/>
            <a:rect l="l" t="t" r="r" b="b"/>
            <a:pathLst>
              <a:path w="139446" h="141731">
                <a:moveTo>
                  <a:pt x="139446" y="0"/>
                </a:moveTo>
                <a:lnTo>
                  <a:pt x="0" y="0"/>
                </a:lnTo>
                <a:lnTo>
                  <a:pt x="0" y="141731"/>
                </a:lnTo>
                <a:lnTo>
                  <a:pt x="139446" y="141731"/>
                </a:lnTo>
                <a:lnTo>
                  <a:pt x="139446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731520" y="1798320"/>
            <a:ext cx="137160" cy="138683"/>
          </a:xfrm>
          <a:custGeom>
            <a:avLst/>
            <a:gdLst/>
            <a:ahLst/>
            <a:cxnLst/>
            <a:rect l="l" t="t" r="r" b="b"/>
            <a:pathLst>
              <a:path w="137160" h="138683">
                <a:moveTo>
                  <a:pt x="137160" y="0"/>
                </a:moveTo>
                <a:lnTo>
                  <a:pt x="0" y="0"/>
                </a:lnTo>
                <a:lnTo>
                  <a:pt x="0" y="138683"/>
                </a:lnTo>
                <a:lnTo>
                  <a:pt x="137160" y="138683"/>
                </a:lnTo>
                <a:lnTo>
                  <a:pt x="13716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589026" y="1660398"/>
            <a:ext cx="140970" cy="137922"/>
          </a:xfrm>
          <a:custGeom>
            <a:avLst/>
            <a:gdLst/>
            <a:ahLst/>
            <a:cxnLst/>
            <a:rect l="l" t="t" r="r" b="b"/>
            <a:pathLst>
              <a:path w="140970" h="137922">
                <a:moveTo>
                  <a:pt x="140970" y="0"/>
                </a:moveTo>
                <a:lnTo>
                  <a:pt x="0" y="0"/>
                </a:lnTo>
                <a:lnTo>
                  <a:pt x="0" y="137922"/>
                </a:lnTo>
                <a:lnTo>
                  <a:pt x="140970" y="137922"/>
                </a:lnTo>
                <a:lnTo>
                  <a:pt x="140970" y="0"/>
                </a:lnTo>
                <a:close/>
              </a:path>
            </a:pathLst>
          </a:custGeom>
          <a:solidFill>
            <a:srgbClr val="00007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867156" y="1795272"/>
            <a:ext cx="137922" cy="138683"/>
          </a:xfrm>
          <a:custGeom>
            <a:avLst/>
            <a:gdLst/>
            <a:ahLst/>
            <a:cxnLst/>
            <a:rect l="l" t="t" r="r" b="b"/>
            <a:pathLst>
              <a:path w="137922" h="138683">
                <a:moveTo>
                  <a:pt x="137922" y="0"/>
                </a:moveTo>
                <a:lnTo>
                  <a:pt x="0" y="0"/>
                </a:lnTo>
                <a:lnTo>
                  <a:pt x="0" y="138683"/>
                </a:lnTo>
                <a:lnTo>
                  <a:pt x="137922" y="138683"/>
                </a:lnTo>
                <a:lnTo>
                  <a:pt x="137922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731520" y="1933955"/>
            <a:ext cx="137160" cy="136398"/>
          </a:xfrm>
          <a:custGeom>
            <a:avLst/>
            <a:gdLst/>
            <a:ahLst/>
            <a:cxnLst/>
            <a:rect l="l" t="t" r="r" b="b"/>
            <a:pathLst>
              <a:path w="137160" h="136398">
                <a:moveTo>
                  <a:pt x="137160" y="0"/>
                </a:moveTo>
                <a:lnTo>
                  <a:pt x="0" y="0"/>
                </a:lnTo>
                <a:lnTo>
                  <a:pt x="0" y="136398"/>
                </a:lnTo>
                <a:lnTo>
                  <a:pt x="137160" y="136398"/>
                </a:lnTo>
                <a:lnTo>
                  <a:pt x="137160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993902" y="1104469"/>
            <a:ext cx="5882290" cy="4315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Goal</a:t>
            </a:r>
            <a:r>
              <a:rPr sz="3200" spc="-67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of modeling</a:t>
            </a:r>
            <a:r>
              <a:rPr sz="3200" spc="-129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and</a:t>
            </a:r>
            <a:r>
              <a:rPr sz="3200" spc="-53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simulation</a:t>
            </a:r>
            <a:endParaRPr sz="32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993902" y="1986692"/>
            <a:ext cx="8106840" cy="33362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98450" indent="-285750">
              <a:lnSpc>
                <a:spcPts val="2555"/>
              </a:lnSpc>
              <a:spcBef>
                <a:spcPts val="127"/>
              </a:spcBef>
              <a:buFont typeface="Arial" pitchFamily="34" charset="0"/>
              <a:buChar char="•"/>
            </a:pPr>
            <a:r>
              <a:rPr sz="2400" spc="0" dirty="0" smtClean="0">
                <a:latin typeface="Arial"/>
                <a:cs typeface="Arial"/>
              </a:rPr>
              <a:t>A model can be used to investigate a wide verity of “what</a:t>
            </a:r>
            <a:endParaRPr sz="2400" dirty="0">
              <a:latin typeface="Arial"/>
              <a:cs typeface="Arial"/>
            </a:endParaRPr>
          </a:p>
          <a:p>
            <a:pPr marL="698500" marR="45720" indent="-342900">
              <a:lnSpc>
                <a:spcPct val="95825"/>
              </a:lnSpc>
              <a:buFont typeface="Arial" pitchFamily="34" charset="0"/>
              <a:buChar char="•"/>
            </a:pPr>
            <a:r>
              <a:rPr sz="2400" spc="0" dirty="0" smtClean="0">
                <a:latin typeface="Arial"/>
                <a:cs typeface="Arial"/>
              </a:rPr>
              <a:t>if” questions about real-world system.</a:t>
            </a:r>
            <a:endParaRPr sz="2400" dirty="0">
              <a:latin typeface="Arial"/>
              <a:cs typeface="Arial"/>
            </a:endParaRPr>
          </a:p>
          <a:p>
            <a:pPr marL="755650" marR="115485" indent="-285750">
              <a:lnSpc>
                <a:spcPct val="100041"/>
              </a:lnSpc>
              <a:spcBef>
                <a:spcPts val="591"/>
              </a:spcBef>
              <a:buFont typeface="Arial" pitchFamily="34" charset="0"/>
              <a:buChar char="•"/>
            </a:pPr>
            <a:r>
              <a:rPr sz="2000" spc="0" dirty="0" smtClean="0">
                <a:latin typeface="Arial"/>
                <a:cs typeface="Arial"/>
              </a:rPr>
              <a:t>Potential</a:t>
            </a:r>
            <a:r>
              <a:rPr sz="2000" spc="-77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changes</a:t>
            </a:r>
            <a:r>
              <a:rPr sz="2000" spc="-7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to the</a:t>
            </a:r>
            <a:r>
              <a:rPr sz="2000" spc="-27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system</a:t>
            </a:r>
            <a:r>
              <a:rPr sz="2000" spc="-58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can</a:t>
            </a:r>
            <a:r>
              <a:rPr sz="2000" spc="-3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be</a:t>
            </a:r>
            <a:r>
              <a:rPr sz="2000" spc="-2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simulated</a:t>
            </a:r>
            <a:r>
              <a:rPr sz="2000" spc="-8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and predi</a:t>
            </a:r>
            <a:r>
              <a:rPr sz="2000" spc="9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ate</a:t>
            </a:r>
            <a:r>
              <a:rPr sz="2000" spc="-6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their</a:t>
            </a:r>
            <a:r>
              <a:rPr sz="2000" spc="-38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impact</a:t>
            </a:r>
            <a:r>
              <a:rPr sz="2000" spc="-58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on</a:t>
            </a:r>
            <a:r>
              <a:rPr sz="2000" spc="-2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the</a:t>
            </a:r>
            <a:r>
              <a:rPr sz="2000" spc="-27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system.</a:t>
            </a:r>
            <a:endParaRPr sz="2000" dirty="0">
              <a:latin typeface="Arial"/>
              <a:cs typeface="Arial"/>
            </a:endParaRPr>
          </a:p>
          <a:p>
            <a:pPr marL="755650" marR="45720" indent="-285750">
              <a:lnSpc>
                <a:spcPct val="95825"/>
              </a:lnSpc>
              <a:spcBef>
                <a:spcPts val="475"/>
              </a:spcBef>
              <a:buFont typeface="Arial" pitchFamily="34" charset="0"/>
              <a:buChar char="•"/>
            </a:pPr>
            <a:r>
              <a:rPr sz="2000" spc="0" dirty="0" smtClean="0">
                <a:latin typeface="Arial"/>
                <a:cs typeface="Arial"/>
              </a:rPr>
              <a:t>Find</a:t>
            </a:r>
            <a:r>
              <a:rPr sz="2000" spc="-38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adequate</a:t>
            </a:r>
            <a:r>
              <a:rPr sz="2000" spc="-8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parameters</a:t>
            </a:r>
            <a:r>
              <a:rPr sz="2000" spc="-101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before</a:t>
            </a:r>
            <a:r>
              <a:rPr sz="2000" spc="-56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implementation</a:t>
            </a:r>
            <a:endParaRPr sz="2000" dirty="0">
              <a:latin typeface="Arial"/>
              <a:cs typeface="Arial"/>
            </a:endParaRPr>
          </a:p>
          <a:p>
            <a:pPr marL="298450" marR="45720" indent="-285750">
              <a:lnSpc>
                <a:spcPct val="95825"/>
              </a:lnSpc>
              <a:spcBef>
                <a:spcPts val="673"/>
              </a:spcBef>
              <a:buFont typeface="Arial" pitchFamily="34" charset="0"/>
              <a:buChar char="•"/>
            </a:pPr>
            <a:r>
              <a:rPr sz="2400" spc="0" dirty="0" smtClean="0">
                <a:latin typeface="Arial"/>
                <a:cs typeface="Arial"/>
              </a:rPr>
              <a:t>So simulation can be used as</a:t>
            </a:r>
            <a:endParaRPr sz="2400" dirty="0">
              <a:latin typeface="Arial"/>
              <a:cs typeface="Arial"/>
            </a:endParaRPr>
          </a:p>
          <a:p>
            <a:pPr marL="755650" marR="45720" indent="-285750">
              <a:lnSpc>
                <a:spcPct val="95825"/>
              </a:lnSpc>
              <a:spcBef>
                <a:spcPts val="591"/>
              </a:spcBef>
              <a:buFont typeface="Arial" pitchFamily="34" charset="0"/>
              <a:buChar char="•"/>
            </a:pPr>
            <a:r>
              <a:rPr sz="2000" spc="0" dirty="0" smtClean="0">
                <a:latin typeface="Arial"/>
                <a:cs typeface="Arial"/>
              </a:rPr>
              <a:t>Analysis</a:t>
            </a:r>
            <a:r>
              <a:rPr sz="2000" spc="-7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tool</a:t>
            </a:r>
            <a:r>
              <a:rPr sz="2000" spc="-3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for</a:t>
            </a:r>
            <a:r>
              <a:rPr sz="2000" spc="-2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predi</a:t>
            </a:r>
            <a:r>
              <a:rPr sz="2000" spc="9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ating</a:t>
            </a:r>
            <a:r>
              <a:rPr sz="2000" spc="456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the</a:t>
            </a:r>
            <a:r>
              <a:rPr sz="2000" spc="-27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effect of changes</a:t>
            </a:r>
            <a:endParaRPr sz="2000" dirty="0">
              <a:latin typeface="Arial"/>
              <a:cs typeface="Arial"/>
            </a:endParaRPr>
          </a:p>
          <a:p>
            <a:pPr marL="755650" marR="45720" indent="-285750">
              <a:lnSpc>
                <a:spcPct val="95825"/>
              </a:lnSpc>
              <a:spcBef>
                <a:spcPts val="574"/>
              </a:spcBef>
              <a:buFont typeface="Arial" pitchFamily="34" charset="0"/>
              <a:buChar char="•"/>
            </a:pPr>
            <a:r>
              <a:rPr sz="2000" spc="0" dirty="0" smtClean="0">
                <a:latin typeface="Arial"/>
                <a:cs typeface="Arial"/>
              </a:rPr>
              <a:t>De</a:t>
            </a:r>
            <a:r>
              <a:rPr sz="2000" spc="9" dirty="0" smtClean="0">
                <a:latin typeface="Arial"/>
                <a:cs typeface="Arial"/>
              </a:rPr>
              <a:t>s</a:t>
            </a:r>
            <a:r>
              <a:rPr sz="2000" spc="0" dirty="0" smtClean="0">
                <a:latin typeface="Arial"/>
                <a:cs typeface="Arial"/>
              </a:rPr>
              <a:t>ign</a:t>
            </a:r>
            <a:r>
              <a:rPr sz="2000" spc="-6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tool</a:t>
            </a:r>
            <a:r>
              <a:rPr sz="2000" spc="-3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to predicate</a:t>
            </a:r>
            <a:r>
              <a:rPr sz="2000" spc="-8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the</a:t>
            </a:r>
            <a:r>
              <a:rPr sz="2000" spc="-27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performance</a:t>
            </a:r>
            <a:r>
              <a:rPr sz="2000" spc="-11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of new</a:t>
            </a:r>
            <a:r>
              <a:rPr sz="2000" spc="-36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system</a:t>
            </a:r>
            <a:endParaRPr sz="2000" dirty="0">
              <a:latin typeface="Arial"/>
              <a:cs typeface="Arial"/>
            </a:endParaRPr>
          </a:p>
          <a:p>
            <a:pPr marL="298450" marR="45720" indent="-285750">
              <a:lnSpc>
                <a:spcPct val="95825"/>
              </a:lnSpc>
              <a:spcBef>
                <a:spcPts val="672"/>
              </a:spcBef>
              <a:buFont typeface="Arial" pitchFamily="34" charset="0"/>
              <a:buChar char="•"/>
            </a:pPr>
            <a:r>
              <a:rPr sz="1800" spc="13" dirty="0" smtClean="0">
                <a:solidFill>
                  <a:srgbClr val="00007B"/>
                </a:solidFill>
                <a:latin typeface="Times New Roman"/>
                <a:cs typeface="Times New Roman"/>
              </a:rPr>
              <a:t> </a:t>
            </a:r>
            <a:r>
              <a:rPr sz="2400" spc="0" dirty="0" smtClean="0">
                <a:solidFill>
                  <a:srgbClr val="0000FF"/>
                </a:solidFill>
                <a:latin typeface="Arial"/>
                <a:cs typeface="Arial"/>
              </a:rPr>
              <a:t>It is better to do simulation before Implementation.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937752" y="6945812"/>
            <a:ext cx="14990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00"/>
              </a:lnSpc>
              <a:spcBef>
                <a:spcPts val="70"/>
              </a:spcBef>
            </a:pPr>
            <a:r>
              <a:rPr sz="1800" spc="0" baseline="3939" dirty="0" smtClean="0">
                <a:latin typeface="Arial Black"/>
                <a:cs typeface="Arial Black"/>
              </a:rPr>
              <a:t>4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725156" y="1658874"/>
            <a:ext cx="857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7810881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0" name="object 30"/>
          <p:cNvSpPr txBox="1"/>
          <p:nvPr/>
        </p:nvSpPr>
        <p:spPr>
          <a:xfrm>
            <a:off x="7895844" y="1658874"/>
            <a:ext cx="10210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8066532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8151495" y="1658874"/>
            <a:ext cx="11925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8270748" y="1658874"/>
            <a:ext cx="11963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8390382" y="1658874"/>
            <a:ext cx="204596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8594979" y="1658874"/>
            <a:ext cx="17068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8765667" y="1658874"/>
            <a:ext cx="15354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8919210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8987028" y="1658874"/>
            <a:ext cx="10287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9089898" y="1658874"/>
            <a:ext cx="1699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9259824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9328404" y="1658874"/>
            <a:ext cx="23850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7435596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7520940" y="1658874"/>
            <a:ext cx="6781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7588758" y="1658874"/>
            <a:ext cx="6858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7264908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7043166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7111746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6531863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4485132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867156" y="1524000"/>
            <a:ext cx="137922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005078" y="1524000"/>
            <a:ext cx="139446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89026" y="1660398"/>
            <a:ext cx="14173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730758" y="1660398"/>
            <a:ext cx="136398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589026" y="1658874"/>
            <a:ext cx="278130" cy="1394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867156" y="1660398"/>
            <a:ext cx="13792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005078" y="1660398"/>
            <a:ext cx="139446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30758" y="1935479"/>
            <a:ext cx="136398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67156" y="1935479"/>
            <a:ext cx="137922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8" name="object 33"/>
          <p:cNvSpPr/>
          <p:nvPr/>
        </p:nvSpPr>
        <p:spPr>
          <a:xfrm>
            <a:off x="1117600" y="1636246"/>
            <a:ext cx="8057260" cy="30075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object 36"/>
          <p:cNvSpPr/>
          <p:nvPr/>
        </p:nvSpPr>
        <p:spPr>
          <a:xfrm>
            <a:off x="457200" y="152400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938784" y="1658874"/>
            <a:ext cx="2727960" cy="274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666744" y="1658874"/>
            <a:ext cx="204977" cy="2743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871721" y="1658874"/>
            <a:ext cx="272796" cy="2743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144518" y="1658874"/>
            <a:ext cx="340613" cy="2743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48513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9A99B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553712" y="1658874"/>
            <a:ext cx="1978152" cy="2743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531863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DBDB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599682" y="1658874"/>
            <a:ext cx="443483" cy="2743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04316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5E5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11174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7E7E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17892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8E8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21321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247508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28167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AEA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3496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3839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418197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452360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CEC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520939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DED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588758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EEE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656703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690993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72515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0F0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810881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0F0F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82802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1F1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895844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3F3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9973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0316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066532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5F5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8151495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5F5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168640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6F6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270748" y="1658874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7F7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390382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4797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840714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475726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594979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8F8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612124" y="1658874"/>
            <a:ext cx="136398" cy="274319"/>
          </a:xfrm>
          <a:custGeom>
            <a:avLst/>
            <a:gdLst/>
            <a:ahLst/>
            <a:cxnLst/>
            <a:rect l="l" t="t" r="r" b="b"/>
            <a:pathLst>
              <a:path w="136398" h="274319">
                <a:moveTo>
                  <a:pt x="136398" y="0"/>
                </a:moveTo>
                <a:lnTo>
                  <a:pt x="0" y="0"/>
                </a:lnTo>
                <a:lnTo>
                  <a:pt x="0" y="274319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9F9F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765666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AFA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782812" y="1658873"/>
            <a:ext cx="136398" cy="274320"/>
          </a:xfrm>
          <a:custGeom>
            <a:avLst/>
            <a:gdLst/>
            <a:ahLst/>
            <a:cxnLst/>
            <a:rect l="l" t="t" r="r" b="b"/>
            <a:pathLst>
              <a:path w="136398" h="274320">
                <a:moveTo>
                  <a:pt x="136398" y="0"/>
                </a:moveTo>
                <a:lnTo>
                  <a:pt x="0" y="0"/>
                </a:lnTo>
                <a:lnTo>
                  <a:pt x="0" y="274320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AFA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919210" y="1658873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987028" y="1658873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9089898" y="1658873"/>
            <a:ext cx="169925" cy="274319"/>
          </a:xfrm>
          <a:custGeom>
            <a:avLst/>
            <a:gdLst/>
            <a:ahLst/>
            <a:cxnLst/>
            <a:rect l="l" t="t" r="r" b="b"/>
            <a:pathLst>
              <a:path w="169925" h="274319">
                <a:moveTo>
                  <a:pt x="169925" y="0"/>
                </a:moveTo>
                <a:lnTo>
                  <a:pt x="0" y="0"/>
                </a:lnTo>
                <a:lnTo>
                  <a:pt x="0" y="274319"/>
                </a:lnTo>
                <a:lnTo>
                  <a:pt x="169925" y="274319"/>
                </a:lnTo>
                <a:lnTo>
                  <a:pt x="169925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9259824" y="1658873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CFC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9328404" y="1658873"/>
            <a:ext cx="238505" cy="274319"/>
          </a:xfrm>
          <a:custGeom>
            <a:avLst/>
            <a:gdLst/>
            <a:ahLst/>
            <a:cxnLst/>
            <a:rect l="l" t="t" r="r" b="b"/>
            <a:pathLst>
              <a:path w="238505" h="274319">
                <a:moveTo>
                  <a:pt x="238505" y="0"/>
                </a:moveTo>
                <a:lnTo>
                  <a:pt x="0" y="0"/>
                </a:lnTo>
                <a:lnTo>
                  <a:pt x="0" y="274319"/>
                </a:lnTo>
                <a:lnTo>
                  <a:pt x="238505" y="274319"/>
                </a:lnTo>
                <a:lnTo>
                  <a:pt x="23850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67156" y="1658874"/>
            <a:ext cx="137922" cy="141731"/>
          </a:xfrm>
          <a:custGeom>
            <a:avLst/>
            <a:gdLst/>
            <a:ahLst/>
            <a:cxnLst/>
            <a:rect l="l" t="t" r="r" b="b"/>
            <a:pathLst>
              <a:path w="137922" h="141731">
                <a:moveTo>
                  <a:pt x="137922" y="0"/>
                </a:moveTo>
                <a:lnTo>
                  <a:pt x="0" y="0"/>
                </a:lnTo>
                <a:lnTo>
                  <a:pt x="0" y="141731"/>
                </a:lnTo>
                <a:lnTo>
                  <a:pt x="137922" y="141731"/>
                </a:lnTo>
                <a:lnTo>
                  <a:pt x="137922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1005078" y="1524000"/>
            <a:ext cx="139446" cy="137922"/>
          </a:xfrm>
          <a:custGeom>
            <a:avLst/>
            <a:gdLst/>
            <a:ahLst/>
            <a:cxnLst/>
            <a:rect l="l" t="t" r="r" b="b"/>
            <a:pathLst>
              <a:path w="139446" h="137922">
                <a:moveTo>
                  <a:pt x="139446" y="0"/>
                </a:moveTo>
                <a:lnTo>
                  <a:pt x="0" y="0"/>
                </a:lnTo>
                <a:lnTo>
                  <a:pt x="0" y="137922"/>
                </a:lnTo>
                <a:lnTo>
                  <a:pt x="139446" y="137922"/>
                </a:lnTo>
                <a:lnTo>
                  <a:pt x="139446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1005078" y="1658874"/>
            <a:ext cx="139446" cy="141731"/>
          </a:xfrm>
          <a:custGeom>
            <a:avLst/>
            <a:gdLst/>
            <a:ahLst/>
            <a:cxnLst/>
            <a:rect l="l" t="t" r="r" b="b"/>
            <a:pathLst>
              <a:path w="139446" h="141731">
                <a:moveTo>
                  <a:pt x="139446" y="0"/>
                </a:moveTo>
                <a:lnTo>
                  <a:pt x="0" y="0"/>
                </a:lnTo>
                <a:lnTo>
                  <a:pt x="0" y="141731"/>
                </a:lnTo>
                <a:lnTo>
                  <a:pt x="139446" y="141731"/>
                </a:lnTo>
                <a:lnTo>
                  <a:pt x="139446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731520" y="1798320"/>
            <a:ext cx="137160" cy="138683"/>
          </a:xfrm>
          <a:custGeom>
            <a:avLst/>
            <a:gdLst/>
            <a:ahLst/>
            <a:cxnLst/>
            <a:rect l="l" t="t" r="r" b="b"/>
            <a:pathLst>
              <a:path w="137160" h="138683">
                <a:moveTo>
                  <a:pt x="137160" y="0"/>
                </a:moveTo>
                <a:lnTo>
                  <a:pt x="0" y="0"/>
                </a:lnTo>
                <a:lnTo>
                  <a:pt x="0" y="138683"/>
                </a:lnTo>
                <a:lnTo>
                  <a:pt x="137160" y="138683"/>
                </a:lnTo>
                <a:lnTo>
                  <a:pt x="13716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589026" y="1660398"/>
            <a:ext cx="140970" cy="137922"/>
          </a:xfrm>
          <a:custGeom>
            <a:avLst/>
            <a:gdLst/>
            <a:ahLst/>
            <a:cxnLst/>
            <a:rect l="l" t="t" r="r" b="b"/>
            <a:pathLst>
              <a:path w="140970" h="137922">
                <a:moveTo>
                  <a:pt x="140970" y="0"/>
                </a:moveTo>
                <a:lnTo>
                  <a:pt x="0" y="0"/>
                </a:lnTo>
                <a:lnTo>
                  <a:pt x="0" y="137922"/>
                </a:lnTo>
                <a:lnTo>
                  <a:pt x="140970" y="137922"/>
                </a:lnTo>
                <a:lnTo>
                  <a:pt x="140970" y="0"/>
                </a:lnTo>
                <a:close/>
              </a:path>
            </a:pathLst>
          </a:custGeom>
          <a:solidFill>
            <a:srgbClr val="00007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867156" y="1795272"/>
            <a:ext cx="137922" cy="138683"/>
          </a:xfrm>
          <a:custGeom>
            <a:avLst/>
            <a:gdLst/>
            <a:ahLst/>
            <a:cxnLst/>
            <a:rect l="l" t="t" r="r" b="b"/>
            <a:pathLst>
              <a:path w="137922" h="138683">
                <a:moveTo>
                  <a:pt x="137922" y="0"/>
                </a:moveTo>
                <a:lnTo>
                  <a:pt x="0" y="0"/>
                </a:lnTo>
                <a:lnTo>
                  <a:pt x="0" y="138683"/>
                </a:lnTo>
                <a:lnTo>
                  <a:pt x="137922" y="138683"/>
                </a:lnTo>
                <a:lnTo>
                  <a:pt x="137922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731520" y="1933955"/>
            <a:ext cx="137160" cy="136398"/>
          </a:xfrm>
          <a:custGeom>
            <a:avLst/>
            <a:gdLst/>
            <a:ahLst/>
            <a:cxnLst/>
            <a:rect l="l" t="t" r="r" b="b"/>
            <a:pathLst>
              <a:path w="137160" h="136398">
                <a:moveTo>
                  <a:pt x="137160" y="0"/>
                </a:moveTo>
                <a:lnTo>
                  <a:pt x="0" y="0"/>
                </a:lnTo>
                <a:lnTo>
                  <a:pt x="0" y="136398"/>
                </a:lnTo>
                <a:lnTo>
                  <a:pt x="137160" y="136398"/>
                </a:lnTo>
                <a:lnTo>
                  <a:pt x="137160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993902" y="1104469"/>
            <a:ext cx="5994725" cy="4315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How</a:t>
            </a:r>
            <a:r>
              <a:rPr sz="3200" spc="-63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a</a:t>
            </a:r>
            <a:r>
              <a:rPr sz="3200" spc="-17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model</a:t>
            </a:r>
            <a:r>
              <a:rPr sz="3200" spc="-87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can</a:t>
            </a:r>
            <a:r>
              <a:rPr sz="3200" spc="-51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be</a:t>
            </a:r>
            <a:r>
              <a:rPr sz="3200" spc="-35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developed?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993902" y="1996376"/>
            <a:ext cx="7037705" cy="44044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 marR="53378" indent="-342900">
              <a:lnSpc>
                <a:spcPts val="2965"/>
              </a:lnSpc>
              <a:spcBef>
                <a:spcPts val="148"/>
              </a:spcBef>
              <a:buFont typeface="Arial" pitchFamily="34" charset="0"/>
              <a:buChar char="•"/>
            </a:pPr>
            <a:r>
              <a:rPr sz="2800" spc="0" dirty="0" smtClean="0">
                <a:latin typeface="Arial"/>
                <a:cs typeface="Arial"/>
              </a:rPr>
              <a:t>Mathematical Methods</a:t>
            </a:r>
            <a:endParaRPr sz="2800" dirty="0">
              <a:latin typeface="Arial"/>
              <a:cs typeface="Arial"/>
            </a:endParaRPr>
          </a:p>
          <a:p>
            <a:pPr marL="812800" marR="53378" indent="-342900">
              <a:lnSpc>
                <a:spcPct val="95825"/>
              </a:lnSpc>
              <a:spcBef>
                <a:spcPts val="541"/>
              </a:spcBef>
              <a:buFont typeface="Arial" pitchFamily="34" charset="0"/>
              <a:buChar char="•"/>
            </a:pPr>
            <a:r>
              <a:rPr sz="2400" spc="0" dirty="0" smtClean="0">
                <a:latin typeface="Arial"/>
                <a:cs typeface="Arial"/>
              </a:rPr>
              <a:t>Probability theory, algebraic method ,…</a:t>
            </a:r>
            <a:endParaRPr sz="2400" dirty="0">
              <a:latin typeface="Arial"/>
              <a:cs typeface="Arial"/>
            </a:endParaRPr>
          </a:p>
          <a:p>
            <a:pPr marL="812800" marR="53378" indent="-342900">
              <a:lnSpc>
                <a:spcPct val="95825"/>
              </a:lnSpc>
              <a:spcBef>
                <a:spcPts val="690"/>
              </a:spcBef>
              <a:buFont typeface="Arial" pitchFamily="34" charset="0"/>
              <a:buChar char="•"/>
            </a:pPr>
            <a:r>
              <a:rPr sz="2400" spc="0" dirty="0" smtClean="0">
                <a:latin typeface="Arial"/>
                <a:cs typeface="Arial"/>
              </a:rPr>
              <a:t>Their results are accurate</a:t>
            </a:r>
            <a:endParaRPr sz="2400" dirty="0">
              <a:latin typeface="Arial"/>
              <a:cs typeface="Arial"/>
            </a:endParaRPr>
          </a:p>
          <a:p>
            <a:pPr marL="812800" marR="53378" indent="-342900">
              <a:lnSpc>
                <a:spcPct val="95825"/>
              </a:lnSpc>
              <a:spcBef>
                <a:spcPts val="690"/>
              </a:spcBef>
              <a:buFont typeface="Arial" pitchFamily="34" charset="0"/>
              <a:buChar char="•"/>
            </a:pPr>
            <a:r>
              <a:rPr sz="2400" spc="0" dirty="0" smtClean="0">
                <a:latin typeface="Arial"/>
                <a:cs typeface="Arial"/>
              </a:rPr>
              <a:t>They have a few Number of parameters</a:t>
            </a:r>
            <a:endParaRPr sz="2400" dirty="0">
              <a:latin typeface="Arial"/>
              <a:cs typeface="Arial"/>
            </a:endParaRPr>
          </a:p>
          <a:p>
            <a:pPr marL="812800" marR="53378" indent="-342900">
              <a:lnSpc>
                <a:spcPct val="95825"/>
              </a:lnSpc>
              <a:spcBef>
                <a:spcPts val="690"/>
              </a:spcBef>
              <a:buFont typeface="Arial" pitchFamily="34" charset="0"/>
              <a:buChar char="•"/>
            </a:pPr>
            <a:r>
              <a:rPr sz="2400" spc="0" dirty="0" smtClean="0">
                <a:latin typeface="Arial"/>
                <a:cs typeface="Arial"/>
              </a:rPr>
              <a:t>It is impossible for complex systems</a:t>
            </a:r>
            <a:endParaRPr sz="2400" dirty="0">
              <a:latin typeface="Arial"/>
              <a:cs typeface="Arial"/>
            </a:endParaRPr>
          </a:p>
          <a:p>
            <a:pPr marL="355600" indent="-342900">
              <a:lnSpc>
                <a:spcPct val="95825"/>
              </a:lnSpc>
              <a:spcBef>
                <a:spcPts val="819"/>
              </a:spcBef>
              <a:buFont typeface="Arial" pitchFamily="34" charset="0"/>
              <a:buChar char="•"/>
            </a:pPr>
            <a:r>
              <a:rPr sz="2800" spc="0" dirty="0" smtClean="0">
                <a:latin typeface="Arial"/>
                <a:cs typeface="Arial"/>
              </a:rPr>
              <a:t>Numerical computer-based simulation</a:t>
            </a:r>
            <a:endParaRPr sz="2800" dirty="0">
              <a:latin typeface="Arial"/>
              <a:cs typeface="Arial"/>
            </a:endParaRPr>
          </a:p>
          <a:p>
            <a:pPr marL="812800" marR="53378" indent="-342900">
              <a:lnSpc>
                <a:spcPct val="95825"/>
              </a:lnSpc>
              <a:spcBef>
                <a:spcPts val="689"/>
              </a:spcBef>
              <a:buFont typeface="Arial" pitchFamily="34" charset="0"/>
              <a:buChar char="•"/>
            </a:pPr>
            <a:r>
              <a:rPr sz="2400" spc="0" dirty="0" smtClean="0">
                <a:latin typeface="Arial"/>
                <a:cs typeface="Arial"/>
              </a:rPr>
              <a:t>It is simple</a:t>
            </a:r>
            <a:endParaRPr sz="2400" dirty="0">
              <a:latin typeface="Arial"/>
              <a:cs typeface="Arial"/>
            </a:endParaRPr>
          </a:p>
          <a:p>
            <a:pPr marL="812800" marR="53378" indent="-342900">
              <a:lnSpc>
                <a:spcPct val="95825"/>
              </a:lnSpc>
              <a:spcBef>
                <a:spcPts val="690"/>
              </a:spcBef>
              <a:buFont typeface="Arial" pitchFamily="34" charset="0"/>
              <a:buChar char="•"/>
            </a:pPr>
            <a:r>
              <a:rPr sz="2400" spc="0" dirty="0" smtClean="0">
                <a:latin typeface="Arial"/>
                <a:cs typeface="Arial"/>
              </a:rPr>
              <a:t>It is useful for complex system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937752" y="6945812"/>
            <a:ext cx="14990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00"/>
              </a:lnSpc>
              <a:spcBef>
                <a:spcPts val="70"/>
              </a:spcBef>
            </a:pPr>
            <a:r>
              <a:rPr sz="1800" spc="0" baseline="3939" dirty="0" smtClean="0">
                <a:latin typeface="Arial Black"/>
                <a:cs typeface="Arial Black"/>
              </a:rPr>
              <a:t>5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725156" y="1658874"/>
            <a:ext cx="857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7810881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0" name="object 30"/>
          <p:cNvSpPr txBox="1"/>
          <p:nvPr/>
        </p:nvSpPr>
        <p:spPr>
          <a:xfrm>
            <a:off x="7895844" y="1658874"/>
            <a:ext cx="10210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8066532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8151495" y="1658874"/>
            <a:ext cx="11925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8270748" y="1658874"/>
            <a:ext cx="11963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8390382" y="1658874"/>
            <a:ext cx="204596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8594979" y="1658874"/>
            <a:ext cx="17068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8765667" y="1658874"/>
            <a:ext cx="15354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8919210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8987028" y="1658874"/>
            <a:ext cx="10287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9089898" y="1658874"/>
            <a:ext cx="1699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9259824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9328404" y="1658874"/>
            <a:ext cx="23850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7435596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7520940" y="1658874"/>
            <a:ext cx="6781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7588758" y="1658874"/>
            <a:ext cx="6858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7264908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7043166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7111746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6531863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4485132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867156" y="1524000"/>
            <a:ext cx="137922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005078" y="1524000"/>
            <a:ext cx="139446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89026" y="1660398"/>
            <a:ext cx="14173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730758" y="1660398"/>
            <a:ext cx="136398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589026" y="1658874"/>
            <a:ext cx="278130" cy="1394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867156" y="1660398"/>
            <a:ext cx="13792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005078" y="1660398"/>
            <a:ext cx="139446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30758" y="1935479"/>
            <a:ext cx="136398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67156" y="1935479"/>
            <a:ext cx="137922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8" name="object 33"/>
          <p:cNvSpPr/>
          <p:nvPr/>
        </p:nvSpPr>
        <p:spPr>
          <a:xfrm>
            <a:off x="1117600" y="1636246"/>
            <a:ext cx="7972298" cy="36667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object 45"/>
          <p:cNvSpPr/>
          <p:nvPr/>
        </p:nvSpPr>
        <p:spPr>
          <a:xfrm>
            <a:off x="457200" y="152400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938784" y="1524000"/>
            <a:ext cx="2727960" cy="274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666744" y="1658874"/>
            <a:ext cx="204977" cy="2743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871721" y="1658874"/>
            <a:ext cx="272796" cy="2743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4144518" y="1658874"/>
            <a:ext cx="340613" cy="2743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448513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9A99B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553712" y="1658874"/>
            <a:ext cx="1978152" cy="2743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6531863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DBDB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599682" y="1658874"/>
            <a:ext cx="443483" cy="2743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04316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5E5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11174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7E7E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17892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8E8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21321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247508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28167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AEA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3496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3839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418197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452360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CEC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7520939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DED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7588758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EEE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7656703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7690993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772515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0F0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7810881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0F0F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782802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1F1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895844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3F3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79973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0316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066532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5F5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151495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5F5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168640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6F6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270748" y="1658874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7F7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390382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4797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40714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475726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594979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8F8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8612124" y="1658874"/>
            <a:ext cx="136398" cy="274319"/>
          </a:xfrm>
          <a:custGeom>
            <a:avLst/>
            <a:gdLst/>
            <a:ahLst/>
            <a:cxnLst/>
            <a:rect l="l" t="t" r="r" b="b"/>
            <a:pathLst>
              <a:path w="136398" h="274319">
                <a:moveTo>
                  <a:pt x="136398" y="0"/>
                </a:moveTo>
                <a:lnTo>
                  <a:pt x="0" y="0"/>
                </a:lnTo>
                <a:lnTo>
                  <a:pt x="0" y="274319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9F9F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8765666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AFA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8782812" y="1658873"/>
            <a:ext cx="136398" cy="274320"/>
          </a:xfrm>
          <a:custGeom>
            <a:avLst/>
            <a:gdLst/>
            <a:ahLst/>
            <a:cxnLst/>
            <a:rect l="l" t="t" r="r" b="b"/>
            <a:pathLst>
              <a:path w="136398" h="274320">
                <a:moveTo>
                  <a:pt x="136398" y="0"/>
                </a:moveTo>
                <a:lnTo>
                  <a:pt x="0" y="0"/>
                </a:lnTo>
                <a:lnTo>
                  <a:pt x="0" y="274320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AFA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8919210" y="1658873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8987028" y="1658873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9089898" y="1658873"/>
            <a:ext cx="169925" cy="274319"/>
          </a:xfrm>
          <a:custGeom>
            <a:avLst/>
            <a:gdLst/>
            <a:ahLst/>
            <a:cxnLst/>
            <a:rect l="l" t="t" r="r" b="b"/>
            <a:pathLst>
              <a:path w="169925" h="274319">
                <a:moveTo>
                  <a:pt x="169925" y="0"/>
                </a:moveTo>
                <a:lnTo>
                  <a:pt x="0" y="0"/>
                </a:lnTo>
                <a:lnTo>
                  <a:pt x="0" y="274319"/>
                </a:lnTo>
                <a:lnTo>
                  <a:pt x="169925" y="274319"/>
                </a:lnTo>
                <a:lnTo>
                  <a:pt x="169925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9259824" y="1658873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CFC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9328404" y="1658873"/>
            <a:ext cx="238505" cy="274319"/>
          </a:xfrm>
          <a:custGeom>
            <a:avLst/>
            <a:gdLst/>
            <a:ahLst/>
            <a:cxnLst/>
            <a:rect l="l" t="t" r="r" b="b"/>
            <a:pathLst>
              <a:path w="238505" h="274319">
                <a:moveTo>
                  <a:pt x="238505" y="0"/>
                </a:moveTo>
                <a:lnTo>
                  <a:pt x="0" y="0"/>
                </a:lnTo>
                <a:lnTo>
                  <a:pt x="0" y="274319"/>
                </a:lnTo>
                <a:lnTo>
                  <a:pt x="238505" y="274319"/>
                </a:lnTo>
                <a:lnTo>
                  <a:pt x="23850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867156" y="1658874"/>
            <a:ext cx="137922" cy="141731"/>
          </a:xfrm>
          <a:custGeom>
            <a:avLst/>
            <a:gdLst/>
            <a:ahLst/>
            <a:cxnLst/>
            <a:rect l="l" t="t" r="r" b="b"/>
            <a:pathLst>
              <a:path w="137922" h="141731">
                <a:moveTo>
                  <a:pt x="137922" y="0"/>
                </a:moveTo>
                <a:lnTo>
                  <a:pt x="0" y="0"/>
                </a:lnTo>
                <a:lnTo>
                  <a:pt x="0" y="141731"/>
                </a:lnTo>
                <a:lnTo>
                  <a:pt x="137922" y="141731"/>
                </a:lnTo>
                <a:lnTo>
                  <a:pt x="137922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1005078" y="1524000"/>
            <a:ext cx="139446" cy="137922"/>
          </a:xfrm>
          <a:custGeom>
            <a:avLst/>
            <a:gdLst/>
            <a:ahLst/>
            <a:cxnLst/>
            <a:rect l="l" t="t" r="r" b="b"/>
            <a:pathLst>
              <a:path w="139446" h="137922">
                <a:moveTo>
                  <a:pt x="139446" y="0"/>
                </a:moveTo>
                <a:lnTo>
                  <a:pt x="0" y="0"/>
                </a:lnTo>
                <a:lnTo>
                  <a:pt x="0" y="137922"/>
                </a:lnTo>
                <a:lnTo>
                  <a:pt x="139446" y="137922"/>
                </a:lnTo>
                <a:lnTo>
                  <a:pt x="139446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1005078" y="1658874"/>
            <a:ext cx="139446" cy="141731"/>
          </a:xfrm>
          <a:custGeom>
            <a:avLst/>
            <a:gdLst/>
            <a:ahLst/>
            <a:cxnLst/>
            <a:rect l="l" t="t" r="r" b="b"/>
            <a:pathLst>
              <a:path w="139446" h="141731">
                <a:moveTo>
                  <a:pt x="139446" y="0"/>
                </a:moveTo>
                <a:lnTo>
                  <a:pt x="0" y="0"/>
                </a:lnTo>
                <a:lnTo>
                  <a:pt x="0" y="141731"/>
                </a:lnTo>
                <a:lnTo>
                  <a:pt x="139446" y="141731"/>
                </a:lnTo>
                <a:lnTo>
                  <a:pt x="139446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731520" y="1798320"/>
            <a:ext cx="137160" cy="138683"/>
          </a:xfrm>
          <a:custGeom>
            <a:avLst/>
            <a:gdLst/>
            <a:ahLst/>
            <a:cxnLst/>
            <a:rect l="l" t="t" r="r" b="b"/>
            <a:pathLst>
              <a:path w="137160" h="138683">
                <a:moveTo>
                  <a:pt x="137160" y="0"/>
                </a:moveTo>
                <a:lnTo>
                  <a:pt x="0" y="0"/>
                </a:lnTo>
                <a:lnTo>
                  <a:pt x="0" y="138683"/>
                </a:lnTo>
                <a:lnTo>
                  <a:pt x="137160" y="138683"/>
                </a:lnTo>
                <a:lnTo>
                  <a:pt x="13716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589026" y="1660398"/>
            <a:ext cx="140970" cy="137922"/>
          </a:xfrm>
          <a:custGeom>
            <a:avLst/>
            <a:gdLst/>
            <a:ahLst/>
            <a:cxnLst/>
            <a:rect l="l" t="t" r="r" b="b"/>
            <a:pathLst>
              <a:path w="140970" h="137922">
                <a:moveTo>
                  <a:pt x="140970" y="0"/>
                </a:moveTo>
                <a:lnTo>
                  <a:pt x="0" y="0"/>
                </a:lnTo>
                <a:lnTo>
                  <a:pt x="0" y="137922"/>
                </a:lnTo>
                <a:lnTo>
                  <a:pt x="140970" y="137922"/>
                </a:lnTo>
                <a:lnTo>
                  <a:pt x="140970" y="0"/>
                </a:lnTo>
                <a:close/>
              </a:path>
            </a:pathLst>
          </a:custGeom>
          <a:solidFill>
            <a:srgbClr val="00007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867156" y="1795272"/>
            <a:ext cx="137922" cy="138683"/>
          </a:xfrm>
          <a:custGeom>
            <a:avLst/>
            <a:gdLst/>
            <a:ahLst/>
            <a:cxnLst/>
            <a:rect l="l" t="t" r="r" b="b"/>
            <a:pathLst>
              <a:path w="137922" h="138683">
                <a:moveTo>
                  <a:pt x="137922" y="0"/>
                </a:moveTo>
                <a:lnTo>
                  <a:pt x="0" y="0"/>
                </a:lnTo>
                <a:lnTo>
                  <a:pt x="0" y="138683"/>
                </a:lnTo>
                <a:lnTo>
                  <a:pt x="137922" y="138683"/>
                </a:lnTo>
                <a:lnTo>
                  <a:pt x="137922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731520" y="1933955"/>
            <a:ext cx="137160" cy="136398"/>
          </a:xfrm>
          <a:custGeom>
            <a:avLst/>
            <a:gdLst/>
            <a:ahLst/>
            <a:cxnLst/>
            <a:rect l="l" t="t" r="r" b="b"/>
            <a:pathLst>
              <a:path w="137160" h="136398">
                <a:moveTo>
                  <a:pt x="137160" y="0"/>
                </a:moveTo>
                <a:lnTo>
                  <a:pt x="0" y="0"/>
                </a:lnTo>
                <a:lnTo>
                  <a:pt x="0" y="136398"/>
                </a:lnTo>
                <a:lnTo>
                  <a:pt x="137160" y="136398"/>
                </a:lnTo>
                <a:lnTo>
                  <a:pt x="137160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993902" y="861391"/>
            <a:ext cx="7371652" cy="4315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When</a:t>
            </a:r>
            <a:r>
              <a:rPr sz="3200" spc="-83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Simulation Is the Appropriate</a:t>
            </a:r>
            <a:r>
              <a:rPr sz="3200" spc="-165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Tool</a:t>
            </a:r>
            <a:endParaRPr sz="32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594411" y="406602"/>
            <a:ext cx="7450716" cy="17726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25" marR="31111">
              <a:lnSpc>
                <a:spcPts val="2145"/>
              </a:lnSpc>
              <a:spcBef>
                <a:spcPts val="107"/>
              </a:spcBef>
            </a:pPr>
            <a:endParaRPr sz="2000" dirty="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956946" y="1981200"/>
            <a:ext cx="8110854" cy="525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25" marR="31111" indent="-342900">
              <a:lnSpc>
                <a:spcPts val="2145"/>
              </a:lnSpc>
              <a:spcBef>
                <a:spcPts val="107"/>
              </a:spcBef>
              <a:buFont typeface="Arial" pitchFamily="34" charset="0"/>
              <a:buChar char="•"/>
            </a:pPr>
            <a:r>
              <a:rPr lang="en-US" sz="2000" spc="0" dirty="0" smtClean="0">
                <a:latin typeface="Arial"/>
                <a:cs typeface="Arial"/>
              </a:rPr>
              <a:t>Simulation</a:t>
            </a:r>
            <a:r>
              <a:rPr lang="en-US" sz="2000" spc="-93" dirty="0" smtClean="0">
                <a:latin typeface="Arial"/>
                <a:cs typeface="Arial"/>
              </a:rPr>
              <a:t> </a:t>
            </a:r>
            <a:r>
              <a:rPr lang="en-US" sz="2000" spc="0" dirty="0" smtClean="0">
                <a:latin typeface="Arial"/>
                <a:cs typeface="Arial"/>
              </a:rPr>
              <a:t>enable</a:t>
            </a:r>
            <a:r>
              <a:rPr lang="en-US" sz="2000" spc="-59" dirty="0" smtClean="0">
                <a:latin typeface="Arial"/>
                <a:cs typeface="Arial"/>
              </a:rPr>
              <a:t> </a:t>
            </a:r>
            <a:r>
              <a:rPr lang="en-US" sz="2000" spc="0" dirty="0" smtClean="0">
                <a:latin typeface="Arial"/>
                <a:cs typeface="Arial"/>
              </a:rPr>
              <a:t>the</a:t>
            </a:r>
            <a:r>
              <a:rPr lang="en-US" sz="2000" spc="-27" dirty="0" smtClean="0">
                <a:latin typeface="Arial"/>
                <a:cs typeface="Arial"/>
              </a:rPr>
              <a:t> </a:t>
            </a:r>
            <a:r>
              <a:rPr lang="en-US" sz="2000" spc="0" dirty="0" smtClean="0">
                <a:latin typeface="Arial"/>
                <a:cs typeface="Arial"/>
              </a:rPr>
              <a:t>study</a:t>
            </a:r>
            <a:r>
              <a:rPr lang="en-US" sz="2000" spc="-47" dirty="0" smtClean="0">
                <a:latin typeface="Arial"/>
                <a:cs typeface="Arial"/>
              </a:rPr>
              <a:t> </a:t>
            </a:r>
            <a:r>
              <a:rPr lang="en-US" sz="2000" spc="0" dirty="0" smtClean="0">
                <a:latin typeface="Arial"/>
                <a:cs typeface="Arial"/>
              </a:rPr>
              <a:t>of internal</a:t>
            </a:r>
            <a:r>
              <a:rPr lang="en-US" sz="2000" spc="-65" dirty="0" smtClean="0">
                <a:latin typeface="Arial"/>
                <a:cs typeface="Arial"/>
              </a:rPr>
              <a:t> </a:t>
            </a:r>
            <a:r>
              <a:rPr lang="en-US" sz="2000" spc="0" dirty="0" smtClean="0">
                <a:latin typeface="Arial"/>
                <a:cs typeface="Arial"/>
              </a:rPr>
              <a:t>interaction</a:t>
            </a:r>
            <a:r>
              <a:rPr lang="en-US" sz="2000" spc="-92" dirty="0" smtClean="0">
                <a:latin typeface="Arial"/>
                <a:cs typeface="Arial"/>
              </a:rPr>
              <a:t> </a:t>
            </a:r>
            <a:r>
              <a:rPr lang="en-US" sz="2000" spc="0" dirty="0" smtClean="0">
                <a:latin typeface="Arial"/>
                <a:cs typeface="Arial"/>
              </a:rPr>
              <a:t>of</a:t>
            </a:r>
            <a:r>
              <a:rPr lang="en-US" sz="2000" spc="-9" dirty="0" smtClean="0">
                <a:latin typeface="Arial"/>
                <a:cs typeface="Arial"/>
              </a:rPr>
              <a:t> </a:t>
            </a:r>
            <a:r>
              <a:rPr lang="en-US" sz="2000" spc="0" dirty="0" smtClean="0">
                <a:latin typeface="Arial"/>
                <a:cs typeface="Arial"/>
              </a:rPr>
              <a:t>a</a:t>
            </a:r>
            <a:r>
              <a:rPr lang="en-US" sz="2000" spc="-11" dirty="0" smtClean="0">
                <a:latin typeface="Arial"/>
                <a:cs typeface="Arial"/>
              </a:rPr>
              <a:t> </a:t>
            </a:r>
            <a:r>
              <a:rPr lang="en-US" sz="2000" spc="0" dirty="0" smtClean="0">
                <a:latin typeface="Arial"/>
                <a:cs typeface="Arial"/>
              </a:rPr>
              <a:t>subsystem</a:t>
            </a:r>
            <a:endParaRPr lang="en-US" sz="2000" dirty="0">
              <a:latin typeface="Arial"/>
              <a:cs typeface="Arial"/>
            </a:endParaRPr>
          </a:p>
          <a:p>
            <a:pPr marL="12725" marR="31111">
              <a:lnSpc>
                <a:spcPts val="2145"/>
              </a:lnSpc>
              <a:spcBef>
                <a:spcPts val="107"/>
              </a:spcBef>
            </a:pP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smtClean="0">
                <a:latin typeface="Arial"/>
                <a:cs typeface="Arial"/>
              </a:rPr>
              <a:t>    </a:t>
            </a:r>
            <a:r>
              <a:rPr lang="en-US" sz="2000" spc="0" dirty="0" smtClean="0">
                <a:latin typeface="Arial"/>
                <a:cs typeface="Arial"/>
              </a:rPr>
              <a:t>with</a:t>
            </a:r>
            <a:r>
              <a:rPr lang="en-US" sz="2000" spc="-35" dirty="0" smtClean="0">
                <a:latin typeface="Arial"/>
                <a:cs typeface="Arial"/>
              </a:rPr>
              <a:t> </a:t>
            </a:r>
            <a:r>
              <a:rPr lang="en-US" sz="2000" spc="0" dirty="0" smtClean="0">
                <a:latin typeface="Arial"/>
                <a:cs typeface="Arial"/>
              </a:rPr>
              <a:t>complex</a:t>
            </a:r>
            <a:r>
              <a:rPr lang="en-US" sz="2000" spc="-74" dirty="0" smtClean="0">
                <a:latin typeface="Arial"/>
                <a:cs typeface="Arial"/>
              </a:rPr>
              <a:t> </a:t>
            </a:r>
            <a:r>
              <a:rPr lang="en-US" sz="2000" spc="0" dirty="0" smtClean="0">
                <a:latin typeface="Arial"/>
                <a:cs typeface="Arial"/>
              </a:rPr>
              <a:t>system</a:t>
            </a:r>
            <a:endParaRPr lang="en-US" sz="2000" dirty="0" smtClean="0">
              <a:latin typeface="Arial"/>
              <a:cs typeface="Arial"/>
            </a:endParaRPr>
          </a:p>
          <a:p>
            <a:pPr marL="355625" marR="184595" indent="-342900">
              <a:lnSpc>
                <a:spcPts val="2160"/>
              </a:lnSpc>
              <a:spcBef>
                <a:spcPts val="484"/>
              </a:spcBef>
              <a:buFont typeface="Arial" pitchFamily="34" charset="0"/>
              <a:buChar char="•"/>
            </a:pPr>
            <a:r>
              <a:rPr lang="en-US" sz="2000" spc="0" dirty="0" smtClean="0">
                <a:latin typeface="Arial"/>
                <a:cs typeface="Arial"/>
              </a:rPr>
              <a:t>Informational,</a:t>
            </a:r>
            <a:r>
              <a:rPr lang="en-US" sz="2000" spc="-120" dirty="0" smtClean="0">
                <a:latin typeface="Arial"/>
                <a:cs typeface="Arial"/>
              </a:rPr>
              <a:t> </a:t>
            </a:r>
            <a:r>
              <a:rPr lang="en-US" sz="2000" spc="0" dirty="0" smtClean="0">
                <a:latin typeface="Arial"/>
                <a:cs typeface="Arial"/>
              </a:rPr>
              <a:t>organi</a:t>
            </a:r>
            <a:r>
              <a:rPr lang="en-US" sz="2000" spc="4" dirty="0" smtClean="0">
                <a:latin typeface="Arial"/>
                <a:cs typeface="Arial"/>
              </a:rPr>
              <a:t>z</a:t>
            </a:r>
            <a:r>
              <a:rPr lang="en-US" sz="2000" spc="0" dirty="0" smtClean="0">
                <a:latin typeface="Arial"/>
                <a:cs typeface="Arial"/>
              </a:rPr>
              <a:t>ational</a:t>
            </a:r>
            <a:r>
              <a:rPr lang="en-US" sz="2000" spc="-124" dirty="0" smtClean="0">
                <a:latin typeface="Arial"/>
                <a:cs typeface="Arial"/>
              </a:rPr>
              <a:t> </a:t>
            </a:r>
            <a:r>
              <a:rPr lang="en-US" sz="2000" spc="0" dirty="0" smtClean="0">
                <a:latin typeface="Arial"/>
                <a:cs typeface="Arial"/>
              </a:rPr>
              <a:t>and</a:t>
            </a:r>
            <a:r>
              <a:rPr lang="en-US" sz="2000" spc="-33" dirty="0" smtClean="0">
                <a:latin typeface="Arial"/>
                <a:cs typeface="Arial"/>
              </a:rPr>
              <a:t> </a:t>
            </a:r>
            <a:r>
              <a:rPr lang="en-US" sz="2000" spc="0" dirty="0" smtClean="0">
                <a:latin typeface="Arial"/>
                <a:cs typeface="Arial"/>
              </a:rPr>
              <a:t>environmental</a:t>
            </a:r>
            <a:r>
              <a:rPr lang="en-US" sz="2000" spc="-125" dirty="0" smtClean="0">
                <a:latin typeface="Arial"/>
                <a:cs typeface="Arial"/>
              </a:rPr>
              <a:t> </a:t>
            </a:r>
            <a:r>
              <a:rPr lang="en-US" sz="2000" spc="0" dirty="0" smtClean="0">
                <a:latin typeface="Arial"/>
                <a:cs typeface="Arial"/>
              </a:rPr>
              <a:t>changes</a:t>
            </a:r>
            <a:r>
              <a:rPr lang="en-US" sz="2000" spc="-75" dirty="0" smtClean="0">
                <a:latin typeface="Arial"/>
                <a:cs typeface="Arial"/>
              </a:rPr>
              <a:t> </a:t>
            </a:r>
            <a:r>
              <a:rPr lang="en-US" sz="2000" spc="0" dirty="0" smtClean="0">
                <a:latin typeface="Arial"/>
                <a:cs typeface="Arial"/>
              </a:rPr>
              <a:t>can</a:t>
            </a:r>
            <a:r>
              <a:rPr lang="en-US" sz="2000" spc="-32" dirty="0" smtClean="0">
                <a:latin typeface="Arial"/>
                <a:cs typeface="Arial"/>
              </a:rPr>
              <a:t> </a:t>
            </a:r>
            <a:r>
              <a:rPr lang="en-US" sz="2000" spc="0" dirty="0" smtClean="0">
                <a:latin typeface="Arial"/>
                <a:cs typeface="Arial"/>
              </a:rPr>
              <a:t>be simulated</a:t>
            </a:r>
            <a:r>
              <a:rPr lang="en-US" sz="2000" spc="-85" dirty="0" smtClean="0">
                <a:latin typeface="Arial"/>
                <a:cs typeface="Arial"/>
              </a:rPr>
              <a:t> </a:t>
            </a:r>
            <a:r>
              <a:rPr lang="en-US" sz="2000" spc="0" dirty="0" smtClean="0">
                <a:latin typeface="Arial"/>
                <a:cs typeface="Arial"/>
              </a:rPr>
              <a:t>and</a:t>
            </a:r>
            <a:r>
              <a:rPr lang="en-US" sz="2000" spc="-33" dirty="0" smtClean="0">
                <a:latin typeface="Arial"/>
                <a:cs typeface="Arial"/>
              </a:rPr>
              <a:t> </a:t>
            </a:r>
            <a:r>
              <a:rPr lang="en-US" sz="2000" spc="0" dirty="0" smtClean="0">
                <a:latin typeface="Arial"/>
                <a:cs typeface="Arial"/>
              </a:rPr>
              <a:t>find</a:t>
            </a:r>
            <a:r>
              <a:rPr lang="en-US" sz="2000" spc="-32" dirty="0" smtClean="0">
                <a:latin typeface="Arial"/>
                <a:cs typeface="Arial"/>
              </a:rPr>
              <a:t> </a:t>
            </a:r>
            <a:r>
              <a:rPr lang="en-US" sz="2000" spc="0" dirty="0" smtClean="0">
                <a:latin typeface="Arial"/>
                <a:cs typeface="Arial"/>
              </a:rPr>
              <a:t>their</a:t>
            </a:r>
            <a:r>
              <a:rPr lang="en-US" sz="2000" spc="-38" dirty="0" smtClean="0">
                <a:latin typeface="Arial"/>
                <a:cs typeface="Arial"/>
              </a:rPr>
              <a:t> </a:t>
            </a:r>
            <a:r>
              <a:rPr lang="en-US" sz="2000" spc="0" dirty="0" smtClean="0">
                <a:latin typeface="Arial"/>
                <a:cs typeface="Arial"/>
              </a:rPr>
              <a:t>effects</a:t>
            </a:r>
            <a:endParaRPr lang="en-US" sz="2000" dirty="0" smtClean="0">
              <a:latin typeface="Arial"/>
              <a:cs typeface="Arial"/>
            </a:endParaRPr>
          </a:p>
          <a:p>
            <a:pPr marL="355600" indent="-342900">
              <a:lnSpc>
                <a:spcPts val="2160"/>
              </a:lnSpc>
              <a:spcBef>
                <a:spcPts val="480"/>
              </a:spcBef>
              <a:buFont typeface="Arial" pitchFamily="34" charset="0"/>
              <a:buChar char="•"/>
            </a:pPr>
            <a:r>
              <a:rPr lang="en-US" sz="2000" spc="0" dirty="0" smtClean="0">
                <a:latin typeface="Arial"/>
                <a:cs typeface="Arial"/>
              </a:rPr>
              <a:t>A simulation</a:t>
            </a:r>
            <a:r>
              <a:rPr lang="en-US" sz="2000" spc="-89" dirty="0" smtClean="0">
                <a:latin typeface="Arial"/>
                <a:cs typeface="Arial"/>
              </a:rPr>
              <a:t> </a:t>
            </a:r>
            <a:r>
              <a:rPr lang="en-US" sz="2000" spc="0" dirty="0" smtClean="0">
                <a:latin typeface="Arial"/>
                <a:cs typeface="Arial"/>
              </a:rPr>
              <a:t>model</a:t>
            </a:r>
            <a:r>
              <a:rPr lang="en-US" sz="2000" spc="-54" dirty="0" smtClean="0">
                <a:latin typeface="Arial"/>
                <a:cs typeface="Arial"/>
              </a:rPr>
              <a:t> </a:t>
            </a:r>
            <a:r>
              <a:rPr lang="en-US" sz="2000" spc="0" dirty="0" smtClean="0">
                <a:latin typeface="Arial"/>
                <a:cs typeface="Arial"/>
              </a:rPr>
              <a:t>help</a:t>
            </a:r>
            <a:r>
              <a:rPr lang="en-US" sz="2000" spc="-37" dirty="0" smtClean="0">
                <a:latin typeface="Arial"/>
                <a:cs typeface="Arial"/>
              </a:rPr>
              <a:t> </a:t>
            </a:r>
            <a:r>
              <a:rPr lang="en-US" sz="2000" spc="0" dirty="0" smtClean="0">
                <a:latin typeface="Arial"/>
                <a:cs typeface="Arial"/>
              </a:rPr>
              <a:t>us</a:t>
            </a:r>
            <a:r>
              <a:rPr lang="en-US" sz="2000" spc="-21" dirty="0" smtClean="0">
                <a:latin typeface="Arial"/>
                <a:cs typeface="Arial"/>
              </a:rPr>
              <a:t> </a:t>
            </a:r>
            <a:r>
              <a:rPr lang="en-US" sz="2000" spc="0" dirty="0" smtClean="0">
                <a:latin typeface="Arial"/>
                <a:cs typeface="Arial"/>
              </a:rPr>
              <a:t>to</a:t>
            </a:r>
            <a:r>
              <a:rPr lang="en-US" sz="2000" spc="9" dirty="0" smtClean="0">
                <a:latin typeface="Arial"/>
                <a:cs typeface="Arial"/>
              </a:rPr>
              <a:t> </a:t>
            </a:r>
            <a:r>
              <a:rPr lang="en-US" sz="2000" spc="0" dirty="0" smtClean="0">
                <a:solidFill>
                  <a:srgbClr val="0000FF"/>
                </a:solidFill>
                <a:latin typeface="Arial"/>
                <a:cs typeface="Arial"/>
              </a:rPr>
              <a:t>gain</a:t>
            </a:r>
            <a:r>
              <a:rPr lang="en-US" sz="2000" spc="-37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000" spc="0" dirty="0" smtClean="0">
                <a:solidFill>
                  <a:srgbClr val="0000FF"/>
                </a:solidFill>
                <a:latin typeface="Arial"/>
                <a:cs typeface="Arial"/>
              </a:rPr>
              <a:t>knowledge</a:t>
            </a:r>
            <a:r>
              <a:rPr lang="en-US" sz="2000" spc="-95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000" spc="0" dirty="0" smtClean="0">
                <a:latin typeface="Arial"/>
                <a:cs typeface="Arial"/>
              </a:rPr>
              <a:t>about</a:t>
            </a:r>
            <a:r>
              <a:rPr lang="en-US" sz="2000" spc="-50" dirty="0" smtClean="0">
                <a:latin typeface="Arial"/>
                <a:cs typeface="Arial"/>
              </a:rPr>
              <a:t> </a:t>
            </a:r>
            <a:r>
              <a:rPr lang="en-US" sz="2000" spc="0" dirty="0" smtClean="0">
                <a:latin typeface="Arial"/>
                <a:cs typeface="Arial"/>
              </a:rPr>
              <a:t>improvement syst</a:t>
            </a:r>
            <a:r>
              <a:rPr lang="en-US" sz="2000" spc="-4" dirty="0" smtClean="0">
                <a:latin typeface="Arial"/>
                <a:cs typeface="Arial"/>
              </a:rPr>
              <a:t>e</a:t>
            </a:r>
            <a:r>
              <a:rPr lang="en-US" sz="2000" spc="0" dirty="0" smtClean="0">
                <a:latin typeface="Arial"/>
                <a:cs typeface="Arial"/>
              </a:rPr>
              <a:t>m</a:t>
            </a:r>
            <a:endParaRPr lang="en-US" sz="2000" dirty="0" smtClean="0">
              <a:latin typeface="Arial"/>
              <a:cs typeface="Arial"/>
            </a:endParaRPr>
          </a:p>
          <a:p>
            <a:pPr marL="355600" indent="-342900">
              <a:lnSpc>
                <a:spcPts val="2145"/>
              </a:lnSpc>
              <a:spcBef>
                <a:spcPts val="107"/>
              </a:spcBef>
              <a:buFont typeface="Arial" pitchFamily="34" charset="0"/>
              <a:buChar char="•"/>
            </a:pPr>
            <a:r>
              <a:rPr sz="2000" spc="0" dirty="0" smtClean="0">
                <a:latin typeface="Arial"/>
                <a:cs typeface="Arial"/>
              </a:rPr>
              <a:t>Finding</a:t>
            </a:r>
            <a:r>
              <a:rPr sz="2000" spc="-6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important</a:t>
            </a:r>
            <a:r>
              <a:rPr sz="2000" spc="-8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input</a:t>
            </a:r>
            <a:r>
              <a:rPr sz="2000" spc="-4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parameters</a:t>
            </a:r>
            <a:r>
              <a:rPr sz="2000" spc="-101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with</a:t>
            </a:r>
            <a:r>
              <a:rPr sz="2000" spc="-3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changing</a:t>
            </a:r>
            <a:r>
              <a:rPr sz="2000" spc="-81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simulation</a:t>
            </a:r>
            <a:r>
              <a:rPr sz="2000" spc="-8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inputs</a:t>
            </a:r>
            <a:endParaRPr sz="2000" dirty="0">
              <a:latin typeface="Arial"/>
              <a:cs typeface="Arial"/>
            </a:endParaRPr>
          </a:p>
          <a:p>
            <a:pPr marL="355600" marR="809424" indent="-342900">
              <a:lnSpc>
                <a:spcPts val="2170"/>
              </a:lnSpc>
              <a:spcBef>
                <a:spcPts val="476"/>
              </a:spcBef>
              <a:buFont typeface="Arial" pitchFamily="34" charset="0"/>
              <a:buChar char="•"/>
            </a:pPr>
            <a:r>
              <a:rPr sz="2000" spc="0" dirty="0" smtClean="0">
                <a:latin typeface="Arial"/>
                <a:cs typeface="Arial"/>
              </a:rPr>
              <a:t>Simulation</a:t>
            </a:r>
            <a:r>
              <a:rPr sz="2000" spc="-9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can</a:t>
            </a:r>
            <a:r>
              <a:rPr sz="2000" spc="-3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be</a:t>
            </a:r>
            <a:r>
              <a:rPr sz="2000" spc="-2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used</a:t>
            </a:r>
            <a:r>
              <a:rPr sz="2000" spc="-4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with</a:t>
            </a:r>
            <a:r>
              <a:rPr sz="2000" spc="-3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new</a:t>
            </a:r>
            <a:r>
              <a:rPr sz="2000" spc="-26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design</a:t>
            </a:r>
            <a:r>
              <a:rPr sz="2000" spc="-58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and</a:t>
            </a:r>
            <a:r>
              <a:rPr sz="2000" spc="-3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poli</a:t>
            </a:r>
            <a:r>
              <a:rPr sz="2000" spc="9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ies</a:t>
            </a:r>
            <a:r>
              <a:rPr sz="2000" spc="-66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before implementation</a:t>
            </a:r>
            <a:endParaRPr sz="2000" dirty="0">
              <a:latin typeface="Arial"/>
              <a:cs typeface="Arial"/>
            </a:endParaRPr>
          </a:p>
          <a:p>
            <a:pPr marL="355600" marR="191291" indent="-342900">
              <a:lnSpc>
                <a:spcPts val="2170"/>
              </a:lnSpc>
              <a:spcBef>
                <a:spcPts val="459"/>
              </a:spcBef>
              <a:buFont typeface="Arial" pitchFamily="34" charset="0"/>
              <a:buChar char="•"/>
            </a:pPr>
            <a:r>
              <a:rPr sz="2000" spc="0" dirty="0" smtClean="0">
                <a:latin typeface="Arial"/>
                <a:cs typeface="Arial"/>
              </a:rPr>
              <a:t>Simulating</a:t>
            </a:r>
            <a:r>
              <a:rPr sz="2000" spc="-9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different</a:t>
            </a:r>
            <a:r>
              <a:rPr sz="2000" spc="-7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capabilities</a:t>
            </a:r>
            <a:r>
              <a:rPr sz="2000" spc="-88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for</a:t>
            </a:r>
            <a:r>
              <a:rPr sz="2000" spc="-2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</a:t>
            </a:r>
            <a:r>
              <a:rPr sz="2000" spc="-11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machine</a:t>
            </a:r>
            <a:r>
              <a:rPr sz="2000" spc="-7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can</a:t>
            </a:r>
            <a:r>
              <a:rPr sz="2000" spc="-3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help</a:t>
            </a:r>
            <a:r>
              <a:rPr sz="2000" spc="-37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determine the</a:t>
            </a:r>
            <a:r>
              <a:rPr sz="2000" spc="-27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requirement</a:t>
            </a:r>
            <a:endParaRPr sz="2000" dirty="0">
              <a:latin typeface="Arial"/>
              <a:cs typeface="Arial"/>
            </a:endParaRPr>
          </a:p>
          <a:p>
            <a:pPr marL="355600" marR="416220" indent="-342900">
              <a:lnSpc>
                <a:spcPts val="2170"/>
              </a:lnSpc>
              <a:spcBef>
                <a:spcPts val="459"/>
              </a:spcBef>
              <a:buFont typeface="Arial" pitchFamily="34" charset="0"/>
              <a:buChar char="•"/>
            </a:pPr>
            <a:r>
              <a:rPr sz="2000" spc="0" dirty="0" smtClean="0">
                <a:latin typeface="Arial"/>
                <a:cs typeface="Arial"/>
              </a:rPr>
              <a:t>Simulation</a:t>
            </a:r>
            <a:r>
              <a:rPr sz="2000" spc="-9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models</a:t>
            </a:r>
            <a:r>
              <a:rPr sz="2000" spc="-6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de</a:t>
            </a:r>
            <a:r>
              <a:rPr sz="2000" spc="9" dirty="0" smtClean="0">
                <a:latin typeface="Arial"/>
                <a:cs typeface="Arial"/>
              </a:rPr>
              <a:t>s</a:t>
            </a:r>
            <a:r>
              <a:rPr sz="2000" spc="0" dirty="0" smtClean="0">
                <a:latin typeface="Arial"/>
                <a:cs typeface="Arial"/>
              </a:rPr>
              <a:t>igned</a:t>
            </a:r>
            <a:r>
              <a:rPr sz="2000" spc="-81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for</a:t>
            </a:r>
            <a:r>
              <a:rPr sz="2000" spc="-2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training</a:t>
            </a:r>
            <a:r>
              <a:rPr sz="2000" spc="-6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make</a:t>
            </a:r>
            <a:r>
              <a:rPr sz="2000" spc="-48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learning</a:t>
            </a:r>
            <a:r>
              <a:rPr sz="2000" spc="-71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possible without</a:t>
            </a:r>
            <a:r>
              <a:rPr sz="2000" spc="-6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the</a:t>
            </a:r>
            <a:r>
              <a:rPr sz="2000" spc="-27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cost</a:t>
            </a:r>
            <a:r>
              <a:rPr sz="2000" spc="-36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disruption</a:t>
            </a:r>
            <a:endParaRPr sz="2000" dirty="0">
              <a:latin typeface="Arial"/>
              <a:cs typeface="Arial"/>
            </a:endParaRPr>
          </a:p>
          <a:p>
            <a:pPr marL="355600" marR="38061" indent="-342900">
              <a:lnSpc>
                <a:spcPct val="95825"/>
              </a:lnSpc>
              <a:spcBef>
                <a:spcPts val="211"/>
              </a:spcBef>
              <a:buFont typeface="Arial" pitchFamily="34" charset="0"/>
              <a:buChar char="•"/>
            </a:pPr>
            <a:r>
              <a:rPr sz="2000" spc="0" dirty="0" smtClean="0">
                <a:latin typeface="Arial"/>
                <a:cs typeface="Arial"/>
              </a:rPr>
              <a:t>A plan</a:t>
            </a:r>
            <a:r>
              <a:rPr sz="2000" spc="-37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can</a:t>
            </a:r>
            <a:r>
              <a:rPr sz="2000" spc="-3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be</a:t>
            </a:r>
            <a:r>
              <a:rPr sz="2000" spc="-2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visuali</a:t>
            </a:r>
            <a:r>
              <a:rPr sz="2000" spc="4" dirty="0" smtClean="0">
                <a:latin typeface="Arial"/>
                <a:cs typeface="Arial"/>
              </a:rPr>
              <a:t>z</a:t>
            </a:r>
            <a:r>
              <a:rPr sz="2000" spc="0" dirty="0" smtClean="0">
                <a:latin typeface="Arial"/>
                <a:cs typeface="Arial"/>
              </a:rPr>
              <a:t>ed</a:t>
            </a:r>
            <a:r>
              <a:rPr sz="2000" spc="-87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with</a:t>
            </a:r>
            <a:r>
              <a:rPr sz="2000" spc="-3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animated</a:t>
            </a:r>
            <a:r>
              <a:rPr sz="2000" spc="-8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simulation</a:t>
            </a:r>
            <a:endParaRPr sz="2000" dirty="0">
              <a:latin typeface="Arial"/>
              <a:cs typeface="Arial"/>
            </a:endParaRPr>
          </a:p>
          <a:p>
            <a:pPr marL="355600" marR="575177" indent="-342900">
              <a:lnSpc>
                <a:spcPts val="2299"/>
              </a:lnSpc>
              <a:spcBef>
                <a:spcPts val="450"/>
              </a:spcBef>
              <a:buFont typeface="Arial" pitchFamily="34" charset="0"/>
              <a:buChar char="•"/>
            </a:pPr>
            <a:r>
              <a:rPr sz="2000" spc="0" dirty="0" smtClean="0">
                <a:latin typeface="Arial"/>
                <a:cs typeface="Arial"/>
              </a:rPr>
              <a:t>The</a:t>
            </a:r>
            <a:r>
              <a:rPr sz="2000" spc="-3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modern</a:t>
            </a:r>
            <a:r>
              <a:rPr sz="2000" spc="-67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system</a:t>
            </a:r>
            <a:r>
              <a:rPr sz="2000" spc="-6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(factory,</a:t>
            </a:r>
            <a:r>
              <a:rPr sz="2000" spc="-7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wafer</a:t>
            </a:r>
            <a:r>
              <a:rPr sz="2000" spc="-48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fabrication</a:t>
            </a:r>
            <a:r>
              <a:rPr sz="2000" spc="-9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plant,</a:t>
            </a:r>
            <a:r>
              <a:rPr sz="2000" spc="-48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service </a:t>
            </a:r>
            <a:endParaRPr sz="2000" dirty="0">
              <a:latin typeface="Arial"/>
              <a:cs typeface="Arial"/>
            </a:endParaRPr>
          </a:p>
          <a:p>
            <a:pPr marL="355600" marR="575177" indent="-342900">
              <a:lnSpc>
                <a:spcPts val="2299"/>
              </a:lnSpc>
              <a:buFont typeface="Arial" pitchFamily="34" charset="0"/>
              <a:buChar char="•"/>
            </a:pPr>
            <a:r>
              <a:rPr sz="2000" spc="0" dirty="0" smtClean="0">
                <a:latin typeface="Arial"/>
                <a:cs typeface="Arial"/>
              </a:rPr>
              <a:t>organization)</a:t>
            </a:r>
            <a:r>
              <a:rPr sz="2000" spc="-11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is</a:t>
            </a:r>
            <a:r>
              <a:rPr sz="2000" spc="-1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too</a:t>
            </a:r>
            <a:r>
              <a:rPr sz="2000" spc="-27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complex</a:t>
            </a:r>
            <a:r>
              <a:rPr sz="2000" spc="-7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that</a:t>
            </a:r>
            <a:r>
              <a:rPr sz="2000" spc="1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its internal</a:t>
            </a:r>
            <a:r>
              <a:rPr sz="2000" spc="-6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interaction</a:t>
            </a:r>
            <a:r>
              <a:rPr sz="2000" spc="-9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can</a:t>
            </a:r>
            <a:r>
              <a:rPr sz="2000" spc="-3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be </a:t>
            </a:r>
            <a:endParaRPr sz="2000" dirty="0">
              <a:latin typeface="Arial"/>
              <a:cs typeface="Arial"/>
            </a:endParaRPr>
          </a:p>
          <a:p>
            <a:pPr marL="12700" marR="575177">
              <a:lnSpc>
                <a:spcPts val="2299"/>
              </a:lnSpc>
            </a:pPr>
            <a:r>
              <a:rPr lang="en-US" sz="2000" spc="0" dirty="0" smtClean="0">
                <a:latin typeface="Arial"/>
                <a:cs typeface="Arial"/>
              </a:rPr>
              <a:t>     </a:t>
            </a:r>
            <a:r>
              <a:rPr sz="2000" spc="0" dirty="0" smtClean="0">
                <a:latin typeface="Arial"/>
                <a:cs typeface="Arial"/>
              </a:rPr>
              <a:t>treated</a:t>
            </a:r>
            <a:r>
              <a:rPr sz="2000" spc="-6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only</a:t>
            </a:r>
            <a:r>
              <a:rPr sz="2000" spc="-36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by</a:t>
            </a:r>
            <a:r>
              <a:rPr sz="2000" spc="-21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simulation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937752" y="6945812"/>
            <a:ext cx="14990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00"/>
              </a:lnSpc>
              <a:spcBef>
                <a:spcPts val="70"/>
              </a:spcBef>
            </a:pPr>
            <a:r>
              <a:rPr sz="1800" spc="0" baseline="3939" dirty="0" smtClean="0">
                <a:latin typeface="Arial Black"/>
                <a:cs typeface="Arial Black"/>
              </a:rPr>
              <a:t>6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725156" y="1658874"/>
            <a:ext cx="857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7810881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0" name="object 30"/>
          <p:cNvSpPr txBox="1"/>
          <p:nvPr/>
        </p:nvSpPr>
        <p:spPr>
          <a:xfrm>
            <a:off x="7895844" y="1658874"/>
            <a:ext cx="10210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8066532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8151495" y="1658874"/>
            <a:ext cx="11925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8270748" y="1658874"/>
            <a:ext cx="11963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8390382" y="1658874"/>
            <a:ext cx="204596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8594979" y="1658874"/>
            <a:ext cx="17068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8765667" y="1658874"/>
            <a:ext cx="15354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8919210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8987028" y="1658874"/>
            <a:ext cx="10287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9089898" y="1658874"/>
            <a:ext cx="1699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9259824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9328404" y="1658874"/>
            <a:ext cx="23850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7435596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7520940" y="1658874"/>
            <a:ext cx="6781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7588758" y="1658874"/>
            <a:ext cx="6858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7264908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7043166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7111746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6531863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4485132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867156" y="1524000"/>
            <a:ext cx="137922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005078" y="1524000"/>
            <a:ext cx="139446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89026" y="1660398"/>
            <a:ext cx="14173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730758" y="1660398"/>
            <a:ext cx="136398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589026" y="1658874"/>
            <a:ext cx="278130" cy="1394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867156" y="1660398"/>
            <a:ext cx="13792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005078" y="1660398"/>
            <a:ext cx="139446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30758" y="1935479"/>
            <a:ext cx="136398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67156" y="1935479"/>
            <a:ext cx="137922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7" name="object 33"/>
          <p:cNvSpPr/>
          <p:nvPr/>
        </p:nvSpPr>
        <p:spPr>
          <a:xfrm>
            <a:off x="1117600" y="1524001"/>
            <a:ext cx="8330056" cy="41300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object 39"/>
          <p:cNvSpPr/>
          <p:nvPr/>
        </p:nvSpPr>
        <p:spPr>
          <a:xfrm>
            <a:off x="457200" y="152400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938784" y="1658874"/>
            <a:ext cx="2727960" cy="274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666744" y="1658874"/>
            <a:ext cx="204977" cy="2743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871721" y="1658874"/>
            <a:ext cx="272796" cy="2743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144518" y="1658874"/>
            <a:ext cx="340613" cy="2743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448513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9A99B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553712" y="1658874"/>
            <a:ext cx="1978152" cy="2743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531863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DBDB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6599682" y="1658874"/>
            <a:ext cx="443483" cy="2743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04316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5E5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11174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7E7E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17892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8E8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21321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247508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28167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AEA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3496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3839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418197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452360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CEC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520939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DED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588758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EEE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656703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690993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72515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0F0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810881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0F0F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782802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1F1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7895844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3F3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79973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0316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8066532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5F5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8151495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5F5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8168640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6F6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270748" y="1658874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7F7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390382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4797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40714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475726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594979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8F8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612124" y="1658874"/>
            <a:ext cx="136398" cy="274319"/>
          </a:xfrm>
          <a:custGeom>
            <a:avLst/>
            <a:gdLst/>
            <a:ahLst/>
            <a:cxnLst/>
            <a:rect l="l" t="t" r="r" b="b"/>
            <a:pathLst>
              <a:path w="136398" h="274319">
                <a:moveTo>
                  <a:pt x="136398" y="0"/>
                </a:moveTo>
                <a:lnTo>
                  <a:pt x="0" y="0"/>
                </a:lnTo>
                <a:lnTo>
                  <a:pt x="0" y="274319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9F9F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765666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AFA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782812" y="1658873"/>
            <a:ext cx="136398" cy="274320"/>
          </a:xfrm>
          <a:custGeom>
            <a:avLst/>
            <a:gdLst/>
            <a:ahLst/>
            <a:cxnLst/>
            <a:rect l="l" t="t" r="r" b="b"/>
            <a:pathLst>
              <a:path w="136398" h="274320">
                <a:moveTo>
                  <a:pt x="136398" y="0"/>
                </a:moveTo>
                <a:lnTo>
                  <a:pt x="0" y="0"/>
                </a:lnTo>
                <a:lnTo>
                  <a:pt x="0" y="274320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AFA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919210" y="1658873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987028" y="1658873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9089898" y="1658873"/>
            <a:ext cx="169925" cy="274319"/>
          </a:xfrm>
          <a:custGeom>
            <a:avLst/>
            <a:gdLst/>
            <a:ahLst/>
            <a:cxnLst/>
            <a:rect l="l" t="t" r="r" b="b"/>
            <a:pathLst>
              <a:path w="169925" h="274319">
                <a:moveTo>
                  <a:pt x="169925" y="0"/>
                </a:moveTo>
                <a:lnTo>
                  <a:pt x="0" y="0"/>
                </a:lnTo>
                <a:lnTo>
                  <a:pt x="0" y="274319"/>
                </a:lnTo>
                <a:lnTo>
                  <a:pt x="169925" y="274319"/>
                </a:lnTo>
                <a:lnTo>
                  <a:pt x="169925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9259824" y="1658873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CFC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9328404" y="1658873"/>
            <a:ext cx="238505" cy="274319"/>
          </a:xfrm>
          <a:custGeom>
            <a:avLst/>
            <a:gdLst/>
            <a:ahLst/>
            <a:cxnLst/>
            <a:rect l="l" t="t" r="r" b="b"/>
            <a:pathLst>
              <a:path w="238505" h="274319">
                <a:moveTo>
                  <a:pt x="238505" y="0"/>
                </a:moveTo>
                <a:lnTo>
                  <a:pt x="0" y="0"/>
                </a:lnTo>
                <a:lnTo>
                  <a:pt x="0" y="274319"/>
                </a:lnTo>
                <a:lnTo>
                  <a:pt x="238505" y="274319"/>
                </a:lnTo>
                <a:lnTo>
                  <a:pt x="23850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867156" y="1658874"/>
            <a:ext cx="137922" cy="141731"/>
          </a:xfrm>
          <a:custGeom>
            <a:avLst/>
            <a:gdLst/>
            <a:ahLst/>
            <a:cxnLst/>
            <a:rect l="l" t="t" r="r" b="b"/>
            <a:pathLst>
              <a:path w="137922" h="141731">
                <a:moveTo>
                  <a:pt x="137922" y="0"/>
                </a:moveTo>
                <a:lnTo>
                  <a:pt x="0" y="0"/>
                </a:lnTo>
                <a:lnTo>
                  <a:pt x="0" y="141731"/>
                </a:lnTo>
                <a:lnTo>
                  <a:pt x="137922" y="141731"/>
                </a:lnTo>
                <a:lnTo>
                  <a:pt x="137922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1005078" y="1524000"/>
            <a:ext cx="139446" cy="137922"/>
          </a:xfrm>
          <a:custGeom>
            <a:avLst/>
            <a:gdLst/>
            <a:ahLst/>
            <a:cxnLst/>
            <a:rect l="l" t="t" r="r" b="b"/>
            <a:pathLst>
              <a:path w="139446" h="137922">
                <a:moveTo>
                  <a:pt x="139446" y="0"/>
                </a:moveTo>
                <a:lnTo>
                  <a:pt x="0" y="0"/>
                </a:lnTo>
                <a:lnTo>
                  <a:pt x="0" y="137922"/>
                </a:lnTo>
                <a:lnTo>
                  <a:pt x="139446" y="137922"/>
                </a:lnTo>
                <a:lnTo>
                  <a:pt x="139446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1005078" y="1658874"/>
            <a:ext cx="139446" cy="141731"/>
          </a:xfrm>
          <a:custGeom>
            <a:avLst/>
            <a:gdLst/>
            <a:ahLst/>
            <a:cxnLst/>
            <a:rect l="l" t="t" r="r" b="b"/>
            <a:pathLst>
              <a:path w="139446" h="141731">
                <a:moveTo>
                  <a:pt x="139446" y="0"/>
                </a:moveTo>
                <a:lnTo>
                  <a:pt x="0" y="0"/>
                </a:lnTo>
                <a:lnTo>
                  <a:pt x="0" y="141731"/>
                </a:lnTo>
                <a:lnTo>
                  <a:pt x="139446" y="141731"/>
                </a:lnTo>
                <a:lnTo>
                  <a:pt x="139446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731520" y="1798320"/>
            <a:ext cx="137160" cy="138683"/>
          </a:xfrm>
          <a:custGeom>
            <a:avLst/>
            <a:gdLst/>
            <a:ahLst/>
            <a:cxnLst/>
            <a:rect l="l" t="t" r="r" b="b"/>
            <a:pathLst>
              <a:path w="137160" h="138683">
                <a:moveTo>
                  <a:pt x="137160" y="0"/>
                </a:moveTo>
                <a:lnTo>
                  <a:pt x="0" y="0"/>
                </a:lnTo>
                <a:lnTo>
                  <a:pt x="0" y="138683"/>
                </a:lnTo>
                <a:lnTo>
                  <a:pt x="137160" y="138683"/>
                </a:lnTo>
                <a:lnTo>
                  <a:pt x="13716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589026" y="1660398"/>
            <a:ext cx="140970" cy="137922"/>
          </a:xfrm>
          <a:custGeom>
            <a:avLst/>
            <a:gdLst/>
            <a:ahLst/>
            <a:cxnLst/>
            <a:rect l="l" t="t" r="r" b="b"/>
            <a:pathLst>
              <a:path w="140970" h="137922">
                <a:moveTo>
                  <a:pt x="140970" y="0"/>
                </a:moveTo>
                <a:lnTo>
                  <a:pt x="0" y="0"/>
                </a:lnTo>
                <a:lnTo>
                  <a:pt x="0" y="137922"/>
                </a:lnTo>
                <a:lnTo>
                  <a:pt x="140970" y="137922"/>
                </a:lnTo>
                <a:lnTo>
                  <a:pt x="140970" y="0"/>
                </a:lnTo>
                <a:close/>
              </a:path>
            </a:pathLst>
          </a:custGeom>
          <a:solidFill>
            <a:srgbClr val="00007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867156" y="1795272"/>
            <a:ext cx="137922" cy="138683"/>
          </a:xfrm>
          <a:custGeom>
            <a:avLst/>
            <a:gdLst/>
            <a:ahLst/>
            <a:cxnLst/>
            <a:rect l="l" t="t" r="r" b="b"/>
            <a:pathLst>
              <a:path w="137922" h="138683">
                <a:moveTo>
                  <a:pt x="137922" y="0"/>
                </a:moveTo>
                <a:lnTo>
                  <a:pt x="0" y="0"/>
                </a:lnTo>
                <a:lnTo>
                  <a:pt x="0" y="138683"/>
                </a:lnTo>
                <a:lnTo>
                  <a:pt x="137922" y="138683"/>
                </a:lnTo>
                <a:lnTo>
                  <a:pt x="137922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31520" y="1933955"/>
            <a:ext cx="137160" cy="136398"/>
          </a:xfrm>
          <a:custGeom>
            <a:avLst/>
            <a:gdLst/>
            <a:ahLst/>
            <a:cxnLst/>
            <a:rect l="l" t="t" r="r" b="b"/>
            <a:pathLst>
              <a:path w="137160" h="136398">
                <a:moveTo>
                  <a:pt x="137160" y="0"/>
                </a:moveTo>
                <a:lnTo>
                  <a:pt x="0" y="0"/>
                </a:lnTo>
                <a:lnTo>
                  <a:pt x="0" y="136398"/>
                </a:lnTo>
                <a:lnTo>
                  <a:pt x="137160" y="136398"/>
                </a:lnTo>
                <a:lnTo>
                  <a:pt x="137160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993902" y="861391"/>
            <a:ext cx="6538406" cy="4315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When</a:t>
            </a:r>
            <a:r>
              <a:rPr sz="3200" spc="-83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Simulation Is Not Appropriate</a:t>
            </a:r>
            <a:endParaRPr sz="32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993902" y="1996376"/>
            <a:ext cx="7569697" cy="1320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801">
              <a:lnSpc>
                <a:spcPts val="2965"/>
              </a:lnSpc>
              <a:spcBef>
                <a:spcPts val="148"/>
              </a:spcBef>
            </a:pPr>
            <a:endParaRPr sz="2800" dirty="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742951" y="2438400"/>
            <a:ext cx="8704706" cy="4267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69900" marR="2801" indent="-457200">
              <a:lnSpc>
                <a:spcPts val="2965"/>
              </a:lnSpc>
              <a:spcBef>
                <a:spcPts val="148"/>
              </a:spcBef>
              <a:buFont typeface="Arial" pitchFamily="34" charset="0"/>
              <a:buChar char="•"/>
            </a:pPr>
            <a:r>
              <a:rPr lang="en-US" sz="2800" spc="0" dirty="0" smtClean="0">
                <a:latin typeface="Arial"/>
                <a:cs typeface="Arial"/>
              </a:rPr>
              <a:t>When the problem can be solved by common sense.</a:t>
            </a:r>
            <a:endParaRPr lang="en-US" sz="2800" dirty="0" smtClean="0">
              <a:latin typeface="Arial"/>
              <a:cs typeface="Arial"/>
            </a:endParaRPr>
          </a:p>
          <a:p>
            <a:pPr marL="469900" indent="-457200">
              <a:lnSpc>
                <a:spcPct val="95825"/>
              </a:lnSpc>
              <a:spcBef>
                <a:spcPts val="818"/>
              </a:spcBef>
              <a:buFont typeface="Arial" pitchFamily="34" charset="0"/>
              <a:buChar char="•"/>
            </a:pPr>
            <a:r>
              <a:rPr lang="en-US" sz="2800" spc="0" dirty="0" smtClean="0">
                <a:latin typeface="Arial"/>
                <a:cs typeface="Arial"/>
              </a:rPr>
              <a:t>When the problem can be solved analytically.</a:t>
            </a:r>
            <a:endParaRPr lang="en-US" sz="2800" dirty="0" smtClean="0">
              <a:latin typeface="Arial"/>
              <a:cs typeface="Arial"/>
            </a:endParaRPr>
          </a:p>
          <a:p>
            <a:pPr marL="470113" indent="-457200">
              <a:lnSpc>
                <a:spcPts val="2965"/>
              </a:lnSpc>
              <a:spcBef>
                <a:spcPts val="148"/>
              </a:spcBef>
              <a:buFont typeface="Arial" pitchFamily="34" charset="0"/>
              <a:buChar char="•"/>
            </a:pPr>
            <a:r>
              <a:rPr lang="en-US" sz="2800" spc="0" dirty="0" smtClean="0">
                <a:latin typeface="Arial"/>
                <a:cs typeface="Arial"/>
              </a:rPr>
              <a:t>If </a:t>
            </a:r>
            <a:r>
              <a:rPr sz="2800" spc="0" dirty="0" smtClean="0">
                <a:latin typeface="Arial"/>
                <a:cs typeface="Arial"/>
              </a:rPr>
              <a:t>it is easier to perform direct experiments.</a:t>
            </a:r>
            <a:endParaRPr sz="2800" dirty="0">
              <a:latin typeface="Arial"/>
              <a:cs typeface="Arial"/>
            </a:endParaRPr>
          </a:p>
          <a:p>
            <a:pPr marL="469900" marR="53378" indent="-457200">
              <a:lnSpc>
                <a:spcPct val="95825"/>
              </a:lnSpc>
              <a:spcBef>
                <a:spcPts val="670"/>
              </a:spcBef>
              <a:buFont typeface="Arial" pitchFamily="34" charset="0"/>
              <a:buChar char="•"/>
            </a:pPr>
            <a:r>
              <a:rPr lang="en-US" sz="2800" spc="0" dirty="0" smtClean="0">
                <a:latin typeface="Arial"/>
                <a:cs typeface="Arial"/>
              </a:rPr>
              <a:t>If </a:t>
            </a:r>
            <a:r>
              <a:rPr sz="2800" spc="0" dirty="0" smtClean="0">
                <a:latin typeface="Arial"/>
                <a:cs typeface="Arial"/>
              </a:rPr>
              <a:t>cost exceed savings.</a:t>
            </a:r>
            <a:endParaRPr sz="2800" dirty="0">
              <a:latin typeface="Arial"/>
              <a:cs typeface="Arial"/>
            </a:endParaRPr>
          </a:p>
          <a:p>
            <a:pPr marL="470077" marR="1049854" indent="-457200">
              <a:lnSpc>
                <a:spcPct val="119047"/>
              </a:lnSpc>
              <a:spcBef>
                <a:spcPts val="800"/>
              </a:spcBef>
              <a:buFont typeface="Arial" pitchFamily="34" charset="0"/>
              <a:buChar char="•"/>
            </a:pPr>
            <a:r>
              <a:rPr lang="en-US" sz="2800" spc="0" dirty="0" smtClean="0">
                <a:latin typeface="Arial"/>
                <a:cs typeface="Arial"/>
              </a:rPr>
              <a:t>If </a:t>
            </a:r>
            <a:r>
              <a:rPr sz="2800" spc="0" dirty="0" smtClean="0">
                <a:latin typeface="Arial"/>
                <a:cs typeface="Arial"/>
              </a:rPr>
              <a:t>resource or time are not available. </a:t>
            </a:r>
            <a:endParaRPr lang="en-US" sz="2800" spc="0" dirty="0" smtClean="0">
              <a:latin typeface="Arial"/>
              <a:cs typeface="Arial"/>
            </a:endParaRPr>
          </a:p>
          <a:p>
            <a:pPr marL="470077" marR="1049854" indent="-457200">
              <a:lnSpc>
                <a:spcPct val="119047"/>
              </a:lnSpc>
              <a:spcBef>
                <a:spcPts val="800"/>
              </a:spcBef>
              <a:buFont typeface="Arial" pitchFamily="34" charset="0"/>
              <a:buChar char="•"/>
            </a:pPr>
            <a:r>
              <a:rPr lang="en-US" sz="2800" spc="0" dirty="0" smtClean="0">
                <a:latin typeface="Arial"/>
                <a:cs typeface="Arial"/>
              </a:rPr>
              <a:t>If </a:t>
            </a:r>
            <a:r>
              <a:rPr sz="2800" spc="0" dirty="0" smtClean="0">
                <a:latin typeface="Arial"/>
                <a:cs typeface="Arial"/>
              </a:rPr>
              <a:t>system behavior is too complex</a:t>
            </a:r>
            <a:r>
              <a:rPr lang="en-US" sz="2800" spc="0" dirty="0" smtClean="0">
                <a:latin typeface="Arial"/>
                <a:cs typeface="Arial"/>
              </a:rPr>
              <a:t> Like human behavior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937752" y="6945812"/>
            <a:ext cx="14990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00"/>
              </a:lnSpc>
              <a:spcBef>
                <a:spcPts val="70"/>
              </a:spcBef>
            </a:pPr>
            <a:r>
              <a:rPr sz="1800" spc="0" baseline="3939" dirty="0" smtClean="0">
                <a:latin typeface="Arial Black"/>
                <a:cs typeface="Arial Black"/>
              </a:rPr>
              <a:t>7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725156" y="1658874"/>
            <a:ext cx="857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7810881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0" name="object 30"/>
          <p:cNvSpPr txBox="1"/>
          <p:nvPr/>
        </p:nvSpPr>
        <p:spPr>
          <a:xfrm>
            <a:off x="7895844" y="1658874"/>
            <a:ext cx="10210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8066532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8151495" y="1658874"/>
            <a:ext cx="11925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8270748" y="1658874"/>
            <a:ext cx="11963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8390382" y="1658874"/>
            <a:ext cx="204596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8594979" y="1658874"/>
            <a:ext cx="17068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8765667" y="1658874"/>
            <a:ext cx="15354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8919210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8987028" y="1658874"/>
            <a:ext cx="10287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9089898" y="1658874"/>
            <a:ext cx="1699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9259824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9328404" y="1658874"/>
            <a:ext cx="23850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7435596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7520940" y="1658874"/>
            <a:ext cx="6781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7588758" y="1658874"/>
            <a:ext cx="6858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7264908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7043166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7111746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6531863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4485132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867156" y="1524000"/>
            <a:ext cx="137922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005078" y="1524000"/>
            <a:ext cx="139446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89026" y="1660398"/>
            <a:ext cx="14173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730758" y="1660398"/>
            <a:ext cx="136398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589026" y="1658874"/>
            <a:ext cx="278130" cy="1394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867156" y="1660398"/>
            <a:ext cx="13792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005078" y="1660398"/>
            <a:ext cx="139446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30758" y="1935479"/>
            <a:ext cx="136398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67156" y="1935479"/>
            <a:ext cx="137922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1" name="object 33"/>
          <p:cNvSpPr/>
          <p:nvPr/>
        </p:nvSpPr>
        <p:spPr>
          <a:xfrm>
            <a:off x="1117599" y="1492250"/>
            <a:ext cx="7733411" cy="50412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object 45"/>
          <p:cNvSpPr/>
          <p:nvPr/>
        </p:nvSpPr>
        <p:spPr>
          <a:xfrm>
            <a:off x="457200" y="152400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938784" y="1658874"/>
            <a:ext cx="2727960" cy="274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666744" y="1658874"/>
            <a:ext cx="204977" cy="2743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871721" y="1658874"/>
            <a:ext cx="272796" cy="2743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4144518" y="1658874"/>
            <a:ext cx="340613" cy="2743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448513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9A99B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553712" y="1658874"/>
            <a:ext cx="1978152" cy="2743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6531863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DBDB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599682" y="1658874"/>
            <a:ext cx="443483" cy="2743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04316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5E5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11174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7E7E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17892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8E8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21321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247508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28167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AEA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3496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3839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418197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452360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CEC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7520939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DED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7588758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EEE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7656703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7690993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772515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0F0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7810881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0F0F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782802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1F1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7895844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3F3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79973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0316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066532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5F5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151495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5F5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168640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6F6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270748" y="1658874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7F7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390382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4797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40714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475726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594979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8F8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8612124" y="1658874"/>
            <a:ext cx="136398" cy="274319"/>
          </a:xfrm>
          <a:custGeom>
            <a:avLst/>
            <a:gdLst/>
            <a:ahLst/>
            <a:cxnLst/>
            <a:rect l="l" t="t" r="r" b="b"/>
            <a:pathLst>
              <a:path w="136398" h="274319">
                <a:moveTo>
                  <a:pt x="136398" y="0"/>
                </a:moveTo>
                <a:lnTo>
                  <a:pt x="0" y="0"/>
                </a:lnTo>
                <a:lnTo>
                  <a:pt x="0" y="274319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9F9F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8765666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AFA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8782812" y="1658873"/>
            <a:ext cx="136398" cy="274320"/>
          </a:xfrm>
          <a:custGeom>
            <a:avLst/>
            <a:gdLst/>
            <a:ahLst/>
            <a:cxnLst/>
            <a:rect l="l" t="t" r="r" b="b"/>
            <a:pathLst>
              <a:path w="136398" h="274320">
                <a:moveTo>
                  <a:pt x="136398" y="0"/>
                </a:moveTo>
                <a:lnTo>
                  <a:pt x="0" y="0"/>
                </a:lnTo>
                <a:lnTo>
                  <a:pt x="0" y="274320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AFA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8919210" y="1658873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8987028" y="1658873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9089898" y="1658873"/>
            <a:ext cx="169925" cy="274319"/>
          </a:xfrm>
          <a:custGeom>
            <a:avLst/>
            <a:gdLst/>
            <a:ahLst/>
            <a:cxnLst/>
            <a:rect l="l" t="t" r="r" b="b"/>
            <a:pathLst>
              <a:path w="169925" h="274319">
                <a:moveTo>
                  <a:pt x="169925" y="0"/>
                </a:moveTo>
                <a:lnTo>
                  <a:pt x="0" y="0"/>
                </a:lnTo>
                <a:lnTo>
                  <a:pt x="0" y="274319"/>
                </a:lnTo>
                <a:lnTo>
                  <a:pt x="169925" y="274319"/>
                </a:lnTo>
                <a:lnTo>
                  <a:pt x="169925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9259824" y="1658873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CFC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9328404" y="1658873"/>
            <a:ext cx="238505" cy="274319"/>
          </a:xfrm>
          <a:custGeom>
            <a:avLst/>
            <a:gdLst/>
            <a:ahLst/>
            <a:cxnLst/>
            <a:rect l="l" t="t" r="r" b="b"/>
            <a:pathLst>
              <a:path w="238505" h="274319">
                <a:moveTo>
                  <a:pt x="238505" y="0"/>
                </a:moveTo>
                <a:lnTo>
                  <a:pt x="0" y="0"/>
                </a:lnTo>
                <a:lnTo>
                  <a:pt x="0" y="274319"/>
                </a:lnTo>
                <a:lnTo>
                  <a:pt x="238505" y="274319"/>
                </a:lnTo>
                <a:lnTo>
                  <a:pt x="23850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867156" y="1658874"/>
            <a:ext cx="137922" cy="141731"/>
          </a:xfrm>
          <a:custGeom>
            <a:avLst/>
            <a:gdLst/>
            <a:ahLst/>
            <a:cxnLst/>
            <a:rect l="l" t="t" r="r" b="b"/>
            <a:pathLst>
              <a:path w="137922" h="141731">
                <a:moveTo>
                  <a:pt x="137922" y="0"/>
                </a:moveTo>
                <a:lnTo>
                  <a:pt x="0" y="0"/>
                </a:lnTo>
                <a:lnTo>
                  <a:pt x="0" y="141731"/>
                </a:lnTo>
                <a:lnTo>
                  <a:pt x="137922" y="141731"/>
                </a:lnTo>
                <a:lnTo>
                  <a:pt x="137922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1005078" y="1524000"/>
            <a:ext cx="139446" cy="137922"/>
          </a:xfrm>
          <a:custGeom>
            <a:avLst/>
            <a:gdLst/>
            <a:ahLst/>
            <a:cxnLst/>
            <a:rect l="l" t="t" r="r" b="b"/>
            <a:pathLst>
              <a:path w="139446" h="137922">
                <a:moveTo>
                  <a:pt x="139446" y="0"/>
                </a:moveTo>
                <a:lnTo>
                  <a:pt x="0" y="0"/>
                </a:lnTo>
                <a:lnTo>
                  <a:pt x="0" y="137922"/>
                </a:lnTo>
                <a:lnTo>
                  <a:pt x="139446" y="137922"/>
                </a:lnTo>
                <a:lnTo>
                  <a:pt x="139446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1005078" y="1658874"/>
            <a:ext cx="139446" cy="141731"/>
          </a:xfrm>
          <a:custGeom>
            <a:avLst/>
            <a:gdLst/>
            <a:ahLst/>
            <a:cxnLst/>
            <a:rect l="l" t="t" r="r" b="b"/>
            <a:pathLst>
              <a:path w="139446" h="141731">
                <a:moveTo>
                  <a:pt x="139446" y="0"/>
                </a:moveTo>
                <a:lnTo>
                  <a:pt x="0" y="0"/>
                </a:lnTo>
                <a:lnTo>
                  <a:pt x="0" y="141731"/>
                </a:lnTo>
                <a:lnTo>
                  <a:pt x="139446" y="141731"/>
                </a:lnTo>
                <a:lnTo>
                  <a:pt x="139446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731520" y="1798320"/>
            <a:ext cx="137160" cy="138683"/>
          </a:xfrm>
          <a:custGeom>
            <a:avLst/>
            <a:gdLst/>
            <a:ahLst/>
            <a:cxnLst/>
            <a:rect l="l" t="t" r="r" b="b"/>
            <a:pathLst>
              <a:path w="137160" h="138683">
                <a:moveTo>
                  <a:pt x="137160" y="0"/>
                </a:moveTo>
                <a:lnTo>
                  <a:pt x="0" y="0"/>
                </a:lnTo>
                <a:lnTo>
                  <a:pt x="0" y="138683"/>
                </a:lnTo>
                <a:lnTo>
                  <a:pt x="137160" y="138683"/>
                </a:lnTo>
                <a:lnTo>
                  <a:pt x="13716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589026" y="1660398"/>
            <a:ext cx="140970" cy="137922"/>
          </a:xfrm>
          <a:custGeom>
            <a:avLst/>
            <a:gdLst/>
            <a:ahLst/>
            <a:cxnLst/>
            <a:rect l="l" t="t" r="r" b="b"/>
            <a:pathLst>
              <a:path w="140970" h="137922">
                <a:moveTo>
                  <a:pt x="140970" y="0"/>
                </a:moveTo>
                <a:lnTo>
                  <a:pt x="0" y="0"/>
                </a:lnTo>
                <a:lnTo>
                  <a:pt x="0" y="137922"/>
                </a:lnTo>
                <a:lnTo>
                  <a:pt x="140970" y="137922"/>
                </a:lnTo>
                <a:lnTo>
                  <a:pt x="140970" y="0"/>
                </a:lnTo>
                <a:close/>
              </a:path>
            </a:pathLst>
          </a:custGeom>
          <a:solidFill>
            <a:srgbClr val="00007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867156" y="1795272"/>
            <a:ext cx="137922" cy="138683"/>
          </a:xfrm>
          <a:custGeom>
            <a:avLst/>
            <a:gdLst/>
            <a:ahLst/>
            <a:cxnLst/>
            <a:rect l="l" t="t" r="r" b="b"/>
            <a:pathLst>
              <a:path w="137922" h="138683">
                <a:moveTo>
                  <a:pt x="137922" y="0"/>
                </a:moveTo>
                <a:lnTo>
                  <a:pt x="0" y="0"/>
                </a:lnTo>
                <a:lnTo>
                  <a:pt x="0" y="138683"/>
                </a:lnTo>
                <a:lnTo>
                  <a:pt x="137922" y="138683"/>
                </a:lnTo>
                <a:lnTo>
                  <a:pt x="137922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731520" y="1933955"/>
            <a:ext cx="137160" cy="136398"/>
          </a:xfrm>
          <a:custGeom>
            <a:avLst/>
            <a:gdLst/>
            <a:ahLst/>
            <a:cxnLst/>
            <a:rect l="l" t="t" r="r" b="b"/>
            <a:pathLst>
              <a:path w="137160" h="136398">
                <a:moveTo>
                  <a:pt x="137160" y="0"/>
                </a:moveTo>
                <a:lnTo>
                  <a:pt x="0" y="0"/>
                </a:lnTo>
                <a:lnTo>
                  <a:pt x="0" y="136398"/>
                </a:lnTo>
                <a:lnTo>
                  <a:pt x="137160" y="136398"/>
                </a:lnTo>
                <a:lnTo>
                  <a:pt x="137160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993902" y="1126172"/>
            <a:ext cx="7145381" cy="38125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Advantages and disadvantages of simulation</a:t>
            </a:r>
            <a:endParaRPr sz="28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993902" y="1996376"/>
            <a:ext cx="8048478" cy="25756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69900" marR="45720" indent="-457200">
              <a:lnSpc>
                <a:spcPts val="2965"/>
              </a:lnSpc>
              <a:spcBef>
                <a:spcPts val="148"/>
              </a:spcBef>
              <a:buFont typeface="Arial" pitchFamily="34" charset="0"/>
              <a:buChar char="•"/>
            </a:pPr>
            <a:r>
              <a:rPr sz="2800" spc="0" dirty="0" smtClean="0">
                <a:latin typeface="Arial"/>
                <a:cs typeface="Arial"/>
              </a:rPr>
              <a:t>In contrast to optimization models, simulation</a:t>
            </a:r>
            <a:endParaRPr sz="2800" dirty="0">
              <a:latin typeface="Arial"/>
              <a:cs typeface="Arial"/>
            </a:endParaRPr>
          </a:p>
          <a:p>
            <a:pPr marL="355600" marR="45720">
              <a:lnSpc>
                <a:spcPct val="95825"/>
              </a:lnSpc>
            </a:pPr>
            <a:r>
              <a:rPr lang="en-US" sz="2800" spc="0" dirty="0" smtClean="0">
                <a:latin typeface="Arial"/>
                <a:cs typeface="Arial"/>
              </a:rPr>
              <a:t>  </a:t>
            </a:r>
            <a:r>
              <a:rPr sz="2800" spc="0" dirty="0" smtClean="0">
                <a:latin typeface="Arial"/>
                <a:cs typeface="Arial"/>
              </a:rPr>
              <a:t>models are “run” rather than solved.</a:t>
            </a:r>
            <a:endParaRPr sz="2800" dirty="0">
              <a:latin typeface="Arial"/>
              <a:cs typeface="Arial"/>
            </a:endParaRPr>
          </a:p>
          <a:p>
            <a:pPr marL="812800" indent="-342900">
              <a:lnSpc>
                <a:spcPct val="95825"/>
              </a:lnSpc>
              <a:spcBef>
                <a:spcPts val="689"/>
              </a:spcBef>
              <a:buFont typeface="Arial" pitchFamily="34" charset="0"/>
              <a:buChar char="•"/>
            </a:pPr>
            <a:r>
              <a:rPr sz="2400" spc="0" dirty="0" smtClean="0">
                <a:latin typeface="Arial"/>
                <a:cs typeface="Arial"/>
              </a:rPr>
              <a:t>Given as a set of inputs and model characteristics the</a:t>
            </a:r>
            <a:r>
              <a:rPr lang="en-US" sz="2400" spc="0" dirty="0" smtClean="0">
                <a:latin typeface="Arial"/>
                <a:cs typeface="Arial"/>
              </a:rPr>
              <a:t> </a:t>
            </a:r>
            <a:r>
              <a:rPr lang="en-US" sz="2400" dirty="0" smtClean="0">
                <a:latin typeface="Arial"/>
                <a:cs typeface="Arial"/>
              </a:rPr>
              <a:t>Model is run and the simulated behavior is observed</a:t>
            </a:r>
            <a:endParaRPr lang="en-US" sz="2400" dirty="0">
              <a:latin typeface="Arial"/>
              <a:cs typeface="Arial"/>
            </a:endParaRPr>
          </a:p>
          <a:p>
            <a:pPr marL="469900">
              <a:lnSpc>
                <a:spcPct val="95825"/>
              </a:lnSpc>
              <a:spcBef>
                <a:spcPts val="689"/>
              </a:spcBef>
            </a:pPr>
            <a:endParaRPr sz="2400" dirty="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937752" y="6945812"/>
            <a:ext cx="14990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00"/>
              </a:lnSpc>
              <a:spcBef>
                <a:spcPts val="70"/>
              </a:spcBef>
            </a:pPr>
            <a:r>
              <a:rPr sz="1800" spc="0" baseline="3939" dirty="0" smtClean="0">
                <a:latin typeface="Arial Black"/>
                <a:cs typeface="Arial Black"/>
              </a:rPr>
              <a:t>8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725156" y="1658874"/>
            <a:ext cx="857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7810881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0" name="object 30"/>
          <p:cNvSpPr txBox="1"/>
          <p:nvPr/>
        </p:nvSpPr>
        <p:spPr>
          <a:xfrm>
            <a:off x="7895844" y="1658874"/>
            <a:ext cx="10210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8066532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8151495" y="1658874"/>
            <a:ext cx="11925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8270748" y="1658874"/>
            <a:ext cx="11963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8390382" y="1658874"/>
            <a:ext cx="204596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8594979" y="1658874"/>
            <a:ext cx="17068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8765667" y="1658874"/>
            <a:ext cx="15354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8919210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8987028" y="1658874"/>
            <a:ext cx="10287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9089898" y="1658874"/>
            <a:ext cx="1699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9259824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9328404" y="1658874"/>
            <a:ext cx="23850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7435596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7520940" y="1658874"/>
            <a:ext cx="6781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7588758" y="1658874"/>
            <a:ext cx="6858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7264908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7043166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7111746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6531863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4485132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867156" y="1524000"/>
            <a:ext cx="137922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005078" y="1524000"/>
            <a:ext cx="139446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89026" y="1660398"/>
            <a:ext cx="14173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730758" y="1660398"/>
            <a:ext cx="136398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589026" y="1658874"/>
            <a:ext cx="278130" cy="1394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867156" y="1660398"/>
            <a:ext cx="13792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005078" y="1660398"/>
            <a:ext cx="139446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30758" y="1935479"/>
            <a:ext cx="136398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67156" y="1935479"/>
            <a:ext cx="137922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7" name="object 33"/>
          <p:cNvSpPr/>
          <p:nvPr/>
        </p:nvSpPr>
        <p:spPr>
          <a:xfrm>
            <a:off x="1117600" y="1492249"/>
            <a:ext cx="7724838" cy="44475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bject 43"/>
          <p:cNvSpPr/>
          <p:nvPr/>
        </p:nvSpPr>
        <p:spPr>
          <a:xfrm>
            <a:off x="457200" y="152400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938784" y="1658874"/>
            <a:ext cx="2727960" cy="274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666744" y="1658874"/>
            <a:ext cx="204977" cy="2743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871721" y="1658874"/>
            <a:ext cx="272796" cy="2743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4144518" y="1658874"/>
            <a:ext cx="340613" cy="2743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448513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9A99B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4553712" y="1658874"/>
            <a:ext cx="1978152" cy="2743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6531863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DBDB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6599682" y="1658874"/>
            <a:ext cx="443483" cy="2743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04316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5E5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11174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7E7E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17892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8E8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7213219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247508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9E9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281672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AEAE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3496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73839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418197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BEB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452360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CECF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520939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EDED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588758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EEEE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7656703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7690993" y="1658874"/>
            <a:ext cx="34798" cy="274319"/>
          </a:xfrm>
          <a:custGeom>
            <a:avLst/>
            <a:gdLst/>
            <a:ahLst/>
            <a:cxnLst/>
            <a:rect l="l" t="t" r="r" b="b"/>
            <a:pathLst>
              <a:path w="34798" h="274319">
                <a:moveTo>
                  <a:pt x="0" y="0"/>
                </a:moveTo>
                <a:lnTo>
                  <a:pt x="0" y="274319"/>
                </a:lnTo>
                <a:lnTo>
                  <a:pt x="34798" y="274319"/>
                </a:lnTo>
                <a:lnTo>
                  <a:pt x="34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EFEF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772515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0F0F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7810881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0F0F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7828026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1F1F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7895844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3F3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799731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6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8031607" y="1658874"/>
            <a:ext cx="35559" cy="274319"/>
          </a:xfrm>
          <a:custGeom>
            <a:avLst/>
            <a:gdLst/>
            <a:ahLst/>
            <a:cxnLst/>
            <a:rect l="l" t="t" r="r" b="b"/>
            <a:pathLst>
              <a:path w="35559" h="274319">
                <a:moveTo>
                  <a:pt x="0" y="0"/>
                </a:moveTo>
                <a:lnTo>
                  <a:pt x="0" y="274319"/>
                </a:lnTo>
                <a:lnTo>
                  <a:pt x="35559" y="274319"/>
                </a:lnTo>
                <a:lnTo>
                  <a:pt x="35559" y="0"/>
                </a:lnTo>
                <a:lnTo>
                  <a:pt x="0" y="0"/>
                </a:lnTo>
                <a:close/>
              </a:path>
            </a:pathLst>
          </a:custGeom>
          <a:solidFill>
            <a:srgbClr val="F4F4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066532" y="1658874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5F5F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8151495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5F5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8168640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6F6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8270748" y="1658874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7F7F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390382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4797">
            <a:solidFill>
              <a:srgbClr val="F8F8F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8407146" y="1658874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8475726" y="1658874"/>
            <a:ext cx="102107" cy="274319"/>
          </a:xfrm>
          <a:custGeom>
            <a:avLst/>
            <a:gdLst/>
            <a:ahLst/>
            <a:cxnLst/>
            <a:rect l="l" t="t" r="r" b="b"/>
            <a:pathLst>
              <a:path w="102107" h="274319">
                <a:moveTo>
                  <a:pt x="102107" y="0"/>
                </a:moveTo>
                <a:lnTo>
                  <a:pt x="0" y="0"/>
                </a:lnTo>
                <a:lnTo>
                  <a:pt x="0" y="274319"/>
                </a:lnTo>
                <a:lnTo>
                  <a:pt x="102107" y="274319"/>
                </a:lnTo>
                <a:lnTo>
                  <a:pt x="102107" y="0"/>
                </a:lnTo>
                <a:close/>
              </a:path>
            </a:pathLst>
          </a:custGeom>
          <a:solidFill>
            <a:srgbClr val="F8F8F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8594979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8F8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8612124" y="1658874"/>
            <a:ext cx="136398" cy="274319"/>
          </a:xfrm>
          <a:custGeom>
            <a:avLst/>
            <a:gdLst/>
            <a:ahLst/>
            <a:cxnLst/>
            <a:rect l="l" t="t" r="r" b="b"/>
            <a:pathLst>
              <a:path w="136398" h="274319">
                <a:moveTo>
                  <a:pt x="136398" y="0"/>
                </a:moveTo>
                <a:lnTo>
                  <a:pt x="0" y="0"/>
                </a:lnTo>
                <a:lnTo>
                  <a:pt x="0" y="274319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9F9F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8765666" y="1658874"/>
            <a:ext cx="0" cy="274319"/>
          </a:xfrm>
          <a:custGeom>
            <a:avLst/>
            <a:gdLst/>
            <a:ahLst/>
            <a:cxnLst/>
            <a:rect l="l" t="t" r="r" b="b"/>
            <a:pathLst>
              <a:path h="274319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35560">
            <a:solidFill>
              <a:srgbClr val="FAFAF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8782812" y="1658873"/>
            <a:ext cx="136398" cy="274320"/>
          </a:xfrm>
          <a:custGeom>
            <a:avLst/>
            <a:gdLst/>
            <a:ahLst/>
            <a:cxnLst/>
            <a:rect l="l" t="t" r="r" b="b"/>
            <a:pathLst>
              <a:path w="136398" h="274320">
                <a:moveTo>
                  <a:pt x="136398" y="0"/>
                </a:moveTo>
                <a:lnTo>
                  <a:pt x="0" y="0"/>
                </a:lnTo>
                <a:lnTo>
                  <a:pt x="0" y="274320"/>
                </a:lnTo>
                <a:lnTo>
                  <a:pt x="136398" y="274319"/>
                </a:lnTo>
                <a:lnTo>
                  <a:pt x="136398" y="0"/>
                </a:lnTo>
                <a:close/>
              </a:path>
            </a:pathLst>
          </a:custGeom>
          <a:solidFill>
            <a:srgbClr val="FAFA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8919210" y="1658873"/>
            <a:ext cx="67818" cy="274319"/>
          </a:xfrm>
          <a:custGeom>
            <a:avLst/>
            <a:gdLst/>
            <a:ahLst/>
            <a:cxnLst/>
            <a:rect l="l" t="t" r="r" b="b"/>
            <a:pathLst>
              <a:path w="67818" h="274319">
                <a:moveTo>
                  <a:pt x="67818" y="0"/>
                </a:moveTo>
                <a:lnTo>
                  <a:pt x="0" y="0"/>
                </a:lnTo>
                <a:lnTo>
                  <a:pt x="0" y="274319"/>
                </a:lnTo>
                <a:lnTo>
                  <a:pt x="67818" y="274319"/>
                </a:lnTo>
                <a:lnTo>
                  <a:pt x="67818" y="0"/>
                </a:lnTo>
                <a:close/>
              </a:path>
            </a:pathLst>
          </a:custGeom>
          <a:solidFill>
            <a:srgbClr val="FBFBF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8987028" y="1658873"/>
            <a:ext cx="102870" cy="274319"/>
          </a:xfrm>
          <a:custGeom>
            <a:avLst/>
            <a:gdLst/>
            <a:ahLst/>
            <a:cxnLst/>
            <a:rect l="l" t="t" r="r" b="b"/>
            <a:pathLst>
              <a:path w="102870" h="274319">
                <a:moveTo>
                  <a:pt x="102870" y="0"/>
                </a:moveTo>
                <a:lnTo>
                  <a:pt x="0" y="0"/>
                </a:lnTo>
                <a:lnTo>
                  <a:pt x="0" y="274319"/>
                </a:lnTo>
                <a:lnTo>
                  <a:pt x="102870" y="274319"/>
                </a:lnTo>
                <a:lnTo>
                  <a:pt x="102870" y="0"/>
                </a:lnTo>
                <a:close/>
              </a:path>
            </a:pathLst>
          </a:custGeom>
          <a:solidFill>
            <a:srgbClr val="FBFB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9089898" y="1658873"/>
            <a:ext cx="169925" cy="274319"/>
          </a:xfrm>
          <a:custGeom>
            <a:avLst/>
            <a:gdLst/>
            <a:ahLst/>
            <a:cxnLst/>
            <a:rect l="l" t="t" r="r" b="b"/>
            <a:pathLst>
              <a:path w="169925" h="274319">
                <a:moveTo>
                  <a:pt x="169925" y="0"/>
                </a:moveTo>
                <a:lnTo>
                  <a:pt x="0" y="0"/>
                </a:lnTo>
                <a:lnTo>
                  <a:pt x="0" y="274319"/>
                </a:lnTo>
                <a:lnTo>
                  <a:pt x="169925" y="274319"/>
                </a:lnTo>
                <a:lnTo>
                  <a:pt x="169925" y="0"/>
                </a:lnTo>
                <a:close/>
              </a:path>
            </a:pathLst>
          </a:custGeom>
          <a:solidFill>
            <a:srgbClr val="FCFCF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9259824" y="1658873"/>
            <a:ext cx="68579" cy="274319"/>
          </a:xfrm>
          <a:custGeom>
            <a:avLst/>
            <a:gdLst/>
            <a:ahLst/>
            <a:cxnLst/>
            <a:rect l="l" t="t" r="r" b="b"/>
            <a:pathLst>
              <a:path w="68579" h="274319">
                <a:moveTo>
                  <a:pt x="68579" y="0"/>
                </a:moveTo>
                <a:lnTo>
                  <a:pt x="0" y="0"/>
                </a:lnTo>
                <a:lnTo>
                  <a:pt x="0" y="274319"/>
                </a:lnTo>
                <a:lnTo>
                  <a:pt x="68579" y="274319"/>
                </a:lnTo>
                <a:lnTo>
                  <a:pt x="68579" y="0"/>
                </a:lnTo>
                <a:close/>
              </a:path>
            </a:pathLst>
          </a:custGeom>
          <a:solidFill>
            <a:srgbClr val="FCFC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9328404" y="1658873"/>
            <a:ext cx="238505" cy="274319"/>
          </a:xfrm>
          <a:custGeom>
            <a:avLst/>
            <a:gdLst/>
            <a:ahLst/>
            <a:cxnLst/>
            <a:rect l="l" t="t" r="r" b="b"/>
            <a:pathLst>
              <a:path w="238505" h="274319">
                <a:moveTo>
                  <a:pt x="238505" y="0"/>
                </a:moveTo>
                <a:lnTo>
                  <a:pt x="0" y="0"/>
                </a:lnTo>
                <a:lnTo>
                  <a:pt x="0" y="274319"/>
                </a:lnTo>
                <a:lnTo>
                  <a:pt x="238505" y="274319"/>
                </a:lnTo>
                <a:lnTo>
                  <a:pt x="23850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867156" y="1658874"/>
            <a:ext cx="137922" cy="141731"/>
          </a:xfrm>
          <a:custGeom>
            <a:avLst/>
            <a:gdLst/>
            <a:ahLst/>
            <a:cxnLst/>
            <a:rect l="l" t="t" r="r" b="b"/>
            <a:pathLst>
              <a:path w="137922" h="141731">
                <a:moveTo>
                  <a:pt x="137922" y="0"/>
                </a:moveTo>
                <a:lnTo>
                  <a:pt x="0" y="0"/>
                </a:lnTo>
                <a:lnTo>
                  <a:pt x="0" y="141731"/>
                </a:lnTo>
                <a:lnTo>
                  <a:pt x="137922" y="141731"/>
                </a:lnTo>
                <a:lnTo>
                  <a:pt x="137922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1005078" y="1524000"/>
            <a:ext cx="139446" cy="137922"/>
          </a:xfrm>
          <a:custGeom>
            <a:avLst/>
            <a:gdLst/>
            <a:ahLst/>
            <a:cxnLst/>
            <a:rect l="l" t="t" r="r" b="b"/>
            <a:pathLst>
              <a:path w="139446" h="137922">
                <a:moveTo>
                  <a:pt x="139446" y="0"/>
                </a:moveTo>
                <a:lnTo>
                  <a:pt x="0" y="0"/>
                </a:lnTo>
                <a:lnTo>
                  <a:pt x="0" y="137922"/>
                </a:lnTo>
                <a:lnTo>
                  <a:pt x="139446" y="137922"/>
                </a:lnTo>
                <a:lnTo>
                  <a:pt x="139446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1005078" y="1658874"/>
            <a:ext cx="139446" cy="141731"/>
          </a:xfrm>
          <a:custGeom>
            <a:avLst/>
            <a:gdLst/>
            <a:ahLst/>
            <a:cxnLst/>
            <a:rect l="l" t="t" r="r" b="b"/>
            <a:pathLst>
              <a:path w="139446" h="141731">
                <a:moveTo>
                  <a:pt x="139446" y="0"/>
                </a:moveTo>
                <a:lnTo>
                  <a:pt x="0" y="0"/>
                </a:lnTo>
                <a:lnTo>
                  <a:pt x="0" y="141731"/>
                </a:lnTo>
                <a:lnTo>
                  <a:pt x="139446" y="141731"/>
                </a:lnTo>
                <a:lnTo>
                  <a:pt x="139446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731520" y="1798320"/>
            <a:ext cx="137160" cy="138683"/>
          </a:xfrm>
          <a:custGeom>
            <a:avLst/>
            <a:gdLst/>
            <a:ahLst/>
            <a:cxnLst/>
            <a:rect l="l" t="t" r="r" b="b"/>
            <a:pathLst>
              <a:path w="137160" h="138683">
                <a:moveTo>
                  <a:pt x="137160" y="0"/>
                </a:moveTo>
                <a:lnTo>
                  <a:pt x="0" y="0"/>
                </a:lnTo>
                <a:lnTo>
                  <a:pt x="0" y="138683"/>
                </a:lnTo>
                <a:lnTo>
                  <a:pt x="137160" y="138683"/>
                </a:lnTo>
                <a:lnTo>
                  <a:pt x="137160" y="0"/>
                </a:lnTo>
                <a:close/>
              </a:path>
            </a:pathLst>
          </a:custGeom>
          <a:solidFill>
            <a:srgbClr val="CBCCE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589026" y="1660398"/>
            <a:ext cx="140970" cy="137922"/>
          </a:xfrm>
          <a:custGeom>
            <a:avLst/>
            <a:gdLst/>
            <a:ahLst/>
            <a:cxnLst/>
            <a:rect l="l" t="t" r="r" b="b"/>
            <a:pathLst>
              <a:path w="140970" h="137922">
                <a:moveTo>
                  <a:pt x="140970" y="0"/>
                </a:moveTo>
                <a:lnTo>
                  <a:pt x="0" y="0"/>
                </a:lnTo>
                <a:lnTo>
                  <a:pt x="0" y="137922"/>
                </a:lnTo>
                <a:lnTo>
                  <a:pt x="140970" y="137922"/>
                </a:lnTo>
                <a:lnTo>
                  <a:pt x="140970" y="0"/>
                </a:lnTo>
                <a:close/>
              </a:path>
            </a:pathLst>
          </a:custGeom>
          <a:solidFill>
            <a:srgbClr val="00007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867156" y="1795272"/>
            <a:ext cx="137922" cy="138683"/>
          </a:xfrm>
          <a:custGeom>
            <a:avLst/>
            <a:gdLst/>
            <a:ahLst/>
            <a:cxnLst/>
            <a:rect l="l" t="t" r="r" b="b"/>
            <a:pathLst>
              <a:path w="137922" h="138683">
                <a:moveTo>
                  <a:pt x="137922" y="0"/>
                </a:moveTo>
                <a:lnTo>
                  <a:pt x="0" y="0"/>
                </a:lnTo>
                <a:lnTo>
                  <a:pt x="0" y="138683"/>
                </a:lnTo>
                <a:lnTo>
                  <a:pt x="137922" y="138683"/>
                </a:lnTo>
                <a:lnTo>
                  <a:pt x="137922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731520" y="1933955"/>
            <a:ext cx="137160" cy="136398"/>
          </a:xfrm>
          <a:custGeom>
            <a:avLst/>
            <a:gdLst/>
            <a:ahLst/>
            <a:cxnLst/>
            <a:rect l="l" t="t" r="r" b="b"/>
            <a:pathLst>
              <a:path w="137160" h="136398">
                <a:moveTo>
                  <a:pt x="137160" y="0"/>
                </a:moveTo>
                <a:lnTo>
                  <a:pt x="0" y="0"/>
                </a:lnTo>
                <a:lnTo>
                  <a:pt x="0" y="136398"/>
                </a:lnTo>
                <a:lnTo>
                  <a:pt x="137160" y="136398"/>
                </a:lnTo>
                <a:lnTo>
                  <a:pt x="137160" y="0"/>
                </a:lnTo>
                <a:close/>
              </a:path>
            </a:pathLst>
          </a:custGeom>
          <a:solidFill>
            <a:srgbClr val="999A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993902" y="1104469"/>
            <a:ext cx="4620598" cy="4315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sz="3200" spc="0" dirty="0" smtClean="0">
                <a:latin typeface="Arial"/>
                <a:cs typeface="Arial"/>
              </a:rPr>
              <a:t>Advantages</a:t>
            </a:r>
            <a:r>
              <a:rPr sz="3200" spc="-168" dirty="0" smtClean="0">
                <a:latin typeface="Arial"/>
                <a:cs typeface="Arial"/>
              </a:rPr>
              <a:t> </a:t>
            </a:r>
            <a:r>
              <a:rPr sz="3200" spc="0" dirty="0" smtClean="0">
                <a:latin typeface="Arial"/>
                <a:cs typeface="Arial"/>
              </a:rPr>
              <a:t>of simulation</a:t>
            </a:r>
            <a:endParaRPr sz="32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937752" y="6945812"/>
            <a:ext cx="149909" cy="1778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00"/>
              </a:lnSpc>
              <a:spcBef>
                <a:spcPts val="70"/>
              </a:spcBef>
            </a:pPr>
            <a:r>
              <a:rPr sz="1800" spc="0" baseline="3939" dirty="0" smtClean="0">
                <a:latin typeface="Arial Black"/>
                <a:cs typeface="Arial Black"/>
              </a:rPr>
              <a:t>9</a:t>
            </a:r>
            <a:endParaRPr sz="1200">
              <a:latin typeface="Arial Black"/>
              <a:cs typeface="Arial Black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725156" y="1658874"/>
            <a:ext cx="857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7810881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0" name="object 30"/>
          <p:cNvSpPr txBox="1"/>
          <p:nvPr/>
        </p:nvSpPr>
        <p:spPr>
          <a:xfrm>
            <a:off x="7895844" y="1658874"/>
            <a:ext cx="10210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8066532" y="1658874"/>
            <a:ext cx="84963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8151495" y="1658874"/>
            <a:ext cx="11925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8270748" y="1658874"/>
            <a:ext cx="11963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8390382" y="1658874"/>
            <a:ext cx="204596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8594979" y="1658874"/>
            <a:ext cx="17068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8765667" y="1658874"/>
            <a:ext cx="153542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8919210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8987028" y="1658874"/>
            <a:ext cx="10287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9089898" y="1658874"/>
            <a:ext cx="16992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9259824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9328404" y="1658874"/>
            <a:ext cx="238505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7435596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7520940" y="1658874"/>
            <a:ext cx="67817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7588758" y="1658874"/>
            <a:ext cx="68580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7264908" y="1658874"/>
            <a:ext cx="85344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7043166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7111746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6531863" y="1658874"/>
            <a:ext cx="67818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4485132" y="1658874"/>
            <a:ext cx="68579" cy="2743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867156" y="1524000"/>
            <a:ext cx="137922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005078" y="1524000"/>
            <a:ext cx="139446" cy="1363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589026" y="1660398"/>
            <a:ext cx="14173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730758" y="1660398"/>
            <a:ext cx="136398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589026" y="1658874"/>
            <a:ext cx="278130" cy="1394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867156" y="1660398"/>
            <a:ext cx="137922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005078" y="1660398"/>
            <a:ext cx="139446" cy="13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730758" y="1935479"/>
            <a:ext cx="136398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67156" y="1935479"/>
            <a:ext cx="137922" cy="1348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4" name="TextBox 33"/>
          <p:cNvSpPr txBox="1"/>
          <p:nvPr/>
        </p:nvSpPr>
        <p:spPr>
          <a:xfrm>
            <a:off x="457200" y="2099256"/>
            <a:ext cx="880262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New policies, operating procedures, information flows and son on can be explored without disrupting ongoing operation of the real system.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New hardware designs, physical layouts, transportation systems and … can be tested without committing resources for their acquisition.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Time can be compressed or expanded to allow for a speed-up or slow-down of the phenomenon (clock is self-control).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Insight can be obtained about interaction of variables and important variables to the performance.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Bottleneck analysis can be performed to discover where work in process, the system is delayed.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A simulation study can help in understanding how the system operates.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“What if” questions can be answered.</a:t>
            </a:r>
          </a:p>
        </p:txBody>
      </p:sp>
      <p:sp>
        <p:nvSpPr>
          <p:cNvPr id="95" name="object 33"/>
          <p:cNvSpPr/>
          <p:nvPr/>
        </p:nvSpPr>
        <p:spPr>
          <a:xfrm>
            <a:off x="1117599" y="1492249"/>
            <a:ext cx="8176513" cy="44475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</TotalTime>
  <Words>1246</Words>
  <Application>Microsoft Office PowerPoint</Application>
  <PresentationFormat>Custom</PresentationFormat>
  <Paragraphs>212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Bakare</cp:lastModifiedBy>
  <cp:revision>13</cp:revision>
  <dcterms:modified xsi:type="dcterms:W3CDTF">2016-05-19T07:48:11Z</dcterms:modified>
</cp:coreProperties>
</file>