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3"/>
  </p:notesMasterIdLst>
  <p:handoutMasterIdLst>
    <p:handoutMasterId r:id="rId84"/>
  </p:handoutMasterIdLst>
  <p:sldIdLst>
    <p:sldId id="256" r:id="rId2"/>
    <p:sldId id="383" r:id="rId3"/>
    <p:sldId id="422" r:id="rId4"/>
    <p:sldId id="424" r:id="rId5"/>
    <p:sldId id="425" r:id="rId6"/>
    <p:sldId id="426" r:id="rId7"/>
    <p:sldId id="427" r:id="rId8"/>
    <p:sldId id="428" r:id="rId9"/>
    <p:sldId id="429" r:id="rId10"/>
    <p:sldId id="432" r:id="rId11"/>
    <p:sldId id="433" r:id="rId12"/>
    <p:sldId id="434" r:id="rId13"/>
    <p:sldId id="435" r:id="rId14"/>
    <p:sldId id="430" r:id="rId15"/>
    <p:sldId id="431" r:id="rId16"/>
    <p:sldId id="436" r:id="rId17"/>
    <p:sldId id="423" r:id="rId18"/>
    <p:sldId id="438" r:id="rId19"/>
    <p:sldId id="439" r:id="rId20"/>
    <p:sldId id="440" r:id="rId21"/>
    <p:sldId id="441" r:id="rId22"/>
    <p:sldId id="442" r:id="rId23"/>
    <p:sldId id="453" r:id="rId24"/>
    <p:sldId id="454" r:id="rId25"/>
    <p:sldId id="455" r:id="rId26"/>
    <p:sldId id="456" r:id="rId27"/>
    <p:sldId id="463" r:id="rId28"/>
    <p:sldId id="464" r:id="rId29"/>
    <p:sldId id="444" r:id="rId30"/>
    <p:sldId id="445" r:id="rId31"/>
    <p:sldId id="446" r:id="rId32"/>
    <p:sldId id="447" r:id="rId33"/>
    <p:sldId id="448" r:id="rId34"/>
    <p:sldId id="450" r:id="rId35"/>
    <p:sldId id="451" r:id="rId36"/>
    <p:sldId id="452" r:id="rId37"/>
    <p:sldId id="457" r:id="rId38"/>
    <p:sldId id="458" r:id="rId39"/>
    <p:sldId id="459" r:id="rId40"/>
    <p:sldId id="460" r:id="rId41"/>
    <p:sldId id="461" r:id="rId42"/>
    <p:sldId id="462" r:id="rId43"/>
    <p:sldId id="437" r:id="rId44"/>
    <p:sldId id="384" r:id="rId45"/>
    <p:sldId id="385" r:id="rId46"/>
    <p:sldId id="386" r:id="rId47"/>
    <p:sldId id="387" r:id="rId48"/>
    <p:sldId id="388" r:id="rId49"/>
    <p:sldId id="389" r:id="rId50"/>
    <p:sldId id="390" r:id="rId51"/>
    <p:sldId id="391" r:id="rId52"/>
    <p:sldId id="392" r:id="rId53"/>
    <p:sldId id="393" r:id="rId54"/>
    <p:sldId id="394" r:id="rId55"/>
    <p:sldId id="395" r:id="rId56"/>
    <p:sldId id="396" r:id="rId57"/>
    <p:sldId id="397" r:id="rId58"/>
    <p:sldId id="398" r:id="rId59"/>
    <p:sldId id="399" r:id="rId60"/>
    <p:sldId id="400" r:id="rId61"/>
    <p:sldId id="401" r:id="rId62"/>
    <p:sldId id="402" r:id="rId63"/>
    <p:sldId id="403" r:id="rId64"/>
    <p:sldId id="404" r:id="rId65"/>
    <p:sldId id="405" r:id="rId66"/>
    <p:sldId id="406" r:id="rId67"/>
    <p:sldId id="407" r:id="rId68"/>
    <p:sldId id="408" r:id="rId69"/>
    <p:sldId id="409" r:id="rId70"/>
    <p:sldId id="410" r:id="rId71"/>
    <p:sldId id="411" r:id="rId72"/>
    <p:sldId id="412" r:id="rId73"/>
    <p:sldId id="413" r:id="rId74"/>
    <p:sldId id="414" r:id="rId75"/>
    <p:sldId id="415" r:id="rId76"/>
    <p:sldId id="416" r:id="rId77"/>
    <p:sldId id="417" r:id="rId78"/>
    <p:sldId id="418" r:id="rId79"/>
    <p:sldId id="419" r:id="rId80"/>
    <p:sldId id="420" r:id="rId81"/>
    <p:sldId id="421" r:id="rId82"/>
  </p:sldIdLst>
  <p:sldSz cx="9144000" cy="6858000" type="screen4x3"/>
  <p:notesSz cx="9979025" cy="6834188"/>
  <p:defaultTextStyle>
    <a:defPPr>
      <a:defRPr lang="zh-TW"/>
    </a:defPPr>
    <a:lvl1pPr algn="ctr" rtl="0" fontAlgn="base">
      <a:spcBef>
        <a:spcPct val="0"/>
      </a:spcBef>
      <a:spcAft>
        <a:spcPct val="0"/>
      </a:spcAft>
      <a:defRPr kumimoji="1" sz="3200" b="1" kern="1200">
        <a:solidFill>
          <a:schemeClr val="tx1"/>
        </a:solidFill>
        <a:latin typeface="Comic Sans MS" pitchFamily="66" charset="0"/>
        <a:ea typeface="新細明體" pitchFamily="18" charset="-120"/>
        <a:cs typeface="+mn-cs"/>
      </a:defRPr>
    </a:lvl1pPr>
    <a:lvl2pPr marL="457200" algn="ctr" rtl="0" fontAlgn="base">
      <a:spcBef>
        <a:spcPct val="0"/>
      </a:spcBef>
      <a:spcAft>
        <a:spcPct val="0"/>
      </a:spcAft>
      <a:defRPr kumimoji="1" sz="3200" b="1" kern="1200">
        <a:solidFill>
          <a:schemeClr val="tx1"/>
        </a:solidFill>
        <a:latin typeface="Comic Sans MS" pitchFamily="66" charset="0"/>
        <a:ea typeface="新細明體" pitchFamily="18" charset="-120"/>
        <a:cs typeface="+mn-cs"/>
      </a:defRPr>
    </a:lvl2pPr>
    <a:lvl3pPr marL="914400" algn="ctr" rtl="0" fontAlgn="base">
      <a:spcBef>
        <a:spcPct val="0"/>
      </a:spcBef>
      <a:spcAft>
        <a:spcPct val="0"/>
      </a:spcAft>
      <a:defRPr kumimoji="1" sz="3200" b="1" kern="1200">
        <a:solidFill>
          <a:schemeClr val="tx1"/>
        </a:solidFill>
        <a:latin typeface="Comic Sans MS" pitchFamily="66" charset="0"/>
        <a:ea typeface="新細明體" pitchFamily="18" charset="-120"/>
        <a:cs typeface="+mn-cs"/>
      </a:defRPr>
    </a:lvl3pPr>
    <a:lvl4pPr marL="1371600" algn="ctr" rtl="0" fontAlgn="base">
      <a:spcBef>
        <a:spcPct val="0"/>
      </a:spcBef>
      <a:spcAft>
        <a:spcPct val="0"/>
      </a:spcAft>
      <a:defRPr kumimoji="1" sz="3200" b="1" kern="1200">
        <a:solidFill>
          <a:schemeClr val="tx1"/>
        </a:solidFill>
        <a:latin typeface="Comic Sans MS" pitchFamily="66" charset="0"/>
        <a:ea typeface="新細明體" pitchFamily="18" charset="-120"/>
        <a:cs typeface="+mn-cs"/>
      </a:defRPr>
    </a:lvl4pPr>
    <a:lvl5pPr marL="1828800" algn="ctr" rtl="0" fontAlgn="base">
      <a:spcBef>
        <a:spcPct val="0"/>
      </a:spcBef>
      <a:spcAft>
        <a:spcPct val="0"/>
      </a:spcAft>
      <a:defRPr kumimoji="1" sz="3200" b="1" kern="1200">
        <a:solidFill>
          <a:schemeClr val="tx1"/>
        </a:solidFill>
        <a:latin typeface="Comic Sans MS" pitchFamily="66" charset="0"/>
        <a:ea typeface="新細明體" pitchFamily="18" charset="-120"/>
        <a:cs typeface="+mn-cs"/>
      </a:defRPr>
    </a:lvl5pPr>
    <a:lvl6pPr marL="2286000" algn="l" defTabSz="914400" rtl="0" eaLnBrk="1" latinLnBrk="0" hangingPunct="1">
      <a:defRPr kumimoji="1" sz="3200" b="1" kern="1200">
        <a:solidFill>
          <a:schemeClr val="tx1"/>
        </a:solidFill>
        <a:latin typeface="Comic Sans MS" pitchFamily="66" charset="0"/>
        <a:ea typeface="新細明體" pitchFamily="18" charset="-120"/>
        <a:cs typeface="+mn-cs"/>
      </a:defRPr>
    </a:lvl6pPr>
    <a:lvl7pPr marL="2743200" algn="l" defTabSz="914400" rtl="0" eaLnBrk="1" latinLnBrk="0" hangingPunct="1">
      <a:defRPr kumimoji="1" sz="3200" b="1" kern="1200">
        <a:solidFill>
          <a:schemeClr val="tx1"/>
        </a:solidFill>
        <a:latin typeface="Comic Sans MS" pitchFamily="66" charset="0"/>
        <a:ea typeface="新細明體" pitchFamily="18" charset="-120"/>
        <a:cs typeface="+mn-cs"/>
      </a:defRPr>
    </a:lvl7pPr>
    <a:lvl8pPr marL="3200400" algn="l" defTabSz="914400" rtl="0" eaLnBrk="1" latinLnBrk="0" hangingPunct="1">
      <a:defRPr kumimoji="1" sz="3200" b="1" kern="1200">
        <a:solidFill>
          <a:schemeClr val="tx1"/>
        </a:solidFill>
        <a:latin typeface="Comic Sans MS" pitchFamily="66" charset="0"/>
        <a:ea typeface="新細明體" pitchFamily="18" charset="-120"/>
        <a:cs typeface="+mn-cs"/>
      </a:defRPr>
    </a:lvl8pPr>
    <a:lvl9pPr marL="3657600" algn="l" defTabSz="914400" rtl="0" eaLnBrk="1" latinLnBrk="0" hangingPunct="1">
      <a:defRPr kumimoji="1" sz="3200" b="1" kern="1200">
        <a:solidFill>
          <a:schemeClr val="tx1"/>
        </a:solidFill>
        <a:latin typeface="Comic Sans MS" pitchFamily="66"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52">
          <p15:clr>
            <a:srgbClr val="A4A3A4"/>
          </p15:clr>
        </p15:guide>
        <p15:guide id="2" pos="3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996633"/>
    <a:srgbClr val="008000"/>
    <a:srgbClr val="66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 r:id="rId70" collapse="1"/>
      <p:sld r:id="rId71" collapse="1"/>
      <p:sld r:id="rId72" collapse="1"/>
      <p:sld r:id="rId73" collapse="1"/>
      <p:sld r:id="rId74" collapse="1"/>
      <p:sld r:id="rId75" collapse="1"/>
      <p:sld r:id="rId76" collapse="1"/>
      <p:sld r:id="rId77" collapse="1"/>
      <p:sld r:id="rId78" collapse="1"/>
      <p:sld r:id="rId79" collapse="1"/>
      <p:sld r:id="rId80" collapse="1"/>
      <p:sld r:id="rId8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776" y="-102"/>
      </p:cViewPr>
      <p:guideLst>
        <p:guide orient="horz" pos="2152"/>
        <p:guide pos="3143"/>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_rels/viewProps.xml.rels><?xml version="1.0" encoding="UTF-8" standalone="yes"?>
<Relationships xmlns="http://schemas.openxmlformats.org/package/2006/relationships"><Relationship Id="rId26" Type="http://schemas.openxmlformats.org/officeDocument/2006/relationships/slide" Target="slides/slide26.xml"/><Relationship Id="rId21" Type="http://schemas.openxmlformats.org/officeDocument/2006/relationships/slide" Target="slides/slide21.xml"/><Relationship Id="rId42" Type="http://schemas.openxmlformats.org/officeDocument/2006/relationships/slide" Target="slides/slide42.xml"/><Relationship Id="rId47" Type="http://schemas.openxmlformats.org/officeDocument/2006/relationships/slide" Target="slides/slide47.xml"/><Relationship Id="rId63" Type="http://schemas.openxmlformats.org/officeDocument/2006/relationships/slide" Target="slides/slide63.xml"/><Relationship Id="rId68" Type="http://schemas.openxmlformats.org/officeDocument/2006/relationships/slide" Target="slides/slide68.xml"/><Relationship Id="rId16" Type="http://schemas.openxmlformats.org/officeDocument/2006/relationships/slide" Target="slides/slide16.xml"/><Relationship Id="rId11" Type="http://schemas.openxmlformats.org/officeDocument/2006/relationships/slide" Target="slides/slide11.xml"/><Relationship Id="rId32" Type="http://schemas.openxmlformats.org/officeDocument/2006/relationships/slide" Target="slides/slide32.xml"/><Relationship Id="rId37" Type="http://schemas.openxmlformats.org/officeDocument/2006/relationships/slide" Target="slides/slide37.xml"/><Relationship Id="rId53" Type="http://schemas.openxmlformats.org/officeDocument/2006/relationships/slide" Target="slides/slide53.xml"/><Relationship Id="rId58" Type="http://schemas.openxmlformats.org/officeDocument/2006/relationships/slide" Target="slides/slide58.xml"/><Relationship Id="rId74" Type="http://schemas.openxmlformats.org/officeDocument/2006/relationships/slide" Target="slides/slide74.xml"/><Relationship Id="rId79" Type="http://schemas.openxmlformats.org/officeDocument/2006/relationships/slide" Target="slides/slide79.xml"/><Relationship Id="rId5" Type="http://schemas.openxmlformats.org/officeDocument/2006/relationships/slide" Target="slides/slide5.xml"/><Relationship Id="rId61" Type="http://schemas.openxmlformats.org/officeDocument/2006/relationships/slide" Target="slides/slide61.xml"/><Relationship Id="rId19" Type="http://schemas.openxmlformats.org/officeDocument/2006/relationships/slide" Target="slides/slide1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 Id="rId30" Type="http://schemas.openxmlformats.org/officeDocument/2006/relationships/slide" Target="slides/slide30.xml"/><Relationship Id="rId35" Type="http://schemas.openxmlformats.org/officeDocument/2006/relationships/slide" Target="slides/slide35.xml"/><Relationship Id="rId43" Type="http://schemas.openxmlformats.org/officeDocument/2006/relationships/slide" Target="slides/slide43.xml"/><Relationship Id="rId48" Type="http://schemas.openxmlformats.org/officeDocument/2006/relationships/slide" Target="slides/slide48.xml"/><Relationship Id="rId56" Type="http://schemas.openxmlformats.org/officeDocument/2006/relationships/slide" Target="slides/slide56.xml"/><Relationship Id="rId64" Type="http://schemas.openxmlformats.org/officeDocument/2006/relationships/slide" Target="slides/slide64.xml"/><Relationship Id="rId69" Type="http://schemas.openxmlformats.org/officeDocument/2006/relationships/slide" Target="slides/slide69.xml"/><Relationship Id="rId77" Type="http://schemas.openxmlformats.org/officeDocument/2006/relationships/slide" Target="slides/slide77.xml"/><Relationship Id="rId8" Type="http://schemas.openxmlformats.org/officeDocument/2006/relationships/slide" Target="slides/slide8.xml"/><Relationship Id="rId51" Type="http://schemas.openxmlformats.org/officeDocument/2006/relationships/slide" Target="slides/slide51.xml"/><Relationship Id="rId72" Type="http://schemas.openxmlformats.org/officeDocument/2006/relationships/slide" Target="slides/slide72.xml"/><Relationship Id="rId80" Type="http://schemas.openxmlformats.org/officeDocument/2006/relationships/slide" Target="slides/slide80.xml"/><Relationship Id="rId3" Type="http://schemas.openxmlformats.org/officeDocument/2006/relationships/slide" Target="slides/slide3.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3.xml"/><Relationship Id="rId38" Type="http://schemas.openxmlformats.org/officeDocument/2006/relationships/slide" Target="slides/slide38.xml"/><Relationship Id="rId46" Type="http://schemas.openxmlformats.org/officeDocument/2006/relationships/slide" Target="slides/slide46.xml"/><Relationship Id="rId59" Type="http://schemas.openxmlformats.org/officeDocument/2006/relationships/slide" Target="slides/slide59.xml"/><Relationship Id="rId67" Type="http://schemas.openxmlformats.org/officeDocument/2006/relationships/slide" Target="slides/slide67.xml"/><Relationship Id="rId20" Type="http://schemas.openxmlformats.org/officeDocument/2006/relationships/slide" Target="slides/slide20.xml"/><Relationship Id="rId41" Type="http://schemas.openxmlformats.org/officeDocument/2006/relationships/slide" Target="slides/slide41.xml"/><Relationship Id="rId54" Type="http://schemas.openxmlformats.org/officeDocument/2006/relationships/slide" Target="slides/slide54.xml"/><Relationship Id="rId62" Type="http://schemas.openxmlformats.org/officeDocument/2006/relationships/slide" Target="slides/slide62.xml"/><Relationship Id="rId70" Type="http://schemas.openxmlformats.org/officeDocument/2006/relationships/slide" Target="slides/slide70.xml"/><Relationship Id="rId75" Type="http://schemas.openxmlformats.org/officeDocument/2006/relationships/slide" Target="slides/slide75.xml"/><Relationship Id="rId1" Type="http://schemas.openxmlformats.org/officeDocument/2006/relationships/slide" Target="slides/slide1.xml"/><Relationship Id="rId6" Type="http://schemas.openxmlformats.org/officeDocument/2006/relationships/slide" Target="slides/slide6.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8.xml"/><Relationship Id="rId36" Type="http://schemas.openxmlformats.org/officeDocument/2006/relationships/slide" Target="slides/slide36.xml"/><Relationship Id="rId49" Type="http://schemas.openxmlformats.org/officeDocument/2006/relationships/slide" Target="slides/slide49.xml"/><Relationship Id="rId57" Type="http://schemas.openxmlformats.org/officeDocument/2006/relationships/slide" Target="slides/slide57.xml"/><Relationship Id="rId10" Type="http://schemas.openxmlformats.org/officeDocument/2006/relationships/slide" Target="slides/slide10.xml"/><Relationship Id="rId31" Type="http://schemas.openxmlformats.org/officeDocument/2006/relationships/slide" Target="slides/slide31.xml"/><Relationship Id="rId44" Type="http://schemas.openxmlformats.org/officeDocument/2006/relationships/slide" Target="slides/slide44.xml"/><Relationship Id="rId52" Type="http://schemas.openxmlformats.org/officeDocument/2006/relationships/slide" Target="slides/slide52.xml"/><Relationship Id="rId60" Type="http://schemas.openxmlformats.org/officeDocument/2006/relationships/slide" Target="slides/slide60.xml"/><Relationship Id="rId65" Type="http://schemas.openxmlformats.org/officeDocument/2006/relationships/slide" Target="slides/slide65.xml"/><Relationship Id="rId73" Type="http://schemas.openxmlformats.org/officeDocument/2006/relationships/slide" Target="slides/slide73.xml"/><Relationship Id="rId78" Type="http://schemas.openxmlformats.org/officeDocument/2006/relationships/slide" Target="slides/slide78.xml"/><Relationship Id="rId81" Type="http://schemas.openxmlformats.org/officeDocument/2006/relationships/slide" Target="slides/slide81.xml"/><Relationship Id="rId4" Type="http://schemas.openxmlformats.org/officeDocument/2006/relationships/slide" Target="slides/slide4.xml"/><Relationship Id="rId9" Type="http://schemas.openxmlformats.org/officeDocument/2006/relationships/slide" Target="slides/slide9.xml"/><Relationship Id="rId13" Type="http://schemas.openxmlformats.org/officeDocument/2006/relationships/slide" Target="slides/slide13.xml"/><Relationship Id="rId18" Type="http://schemas.openxmlformats.org/officeDocument/2006/relationships/slide" Target="slides/slide18.xml"/><Relationship Id="rId39" Type="http://schemas.openxmlformats.org/officeDocument/2006/relationships/slide" Target="slides/slide39.xml"/><Relationship Id="rId34" Type="http://schemas.openxmlformats.org/officeDocument/2006/relationships/slide" Target="slides/slide34.xml"/><Relationship Id="rId50" Type="http://schemas.openxmlformats.org/officeDocument/2006/relationships/slide" Target="slides/slide50.xml"/><Relationship Id="rId55" Type="http://schemas.openxmlformats.org/officeDocument/2006/relationships/slide" Target="slides/slide55.xml"/><Relationship Id="rId76" Type="http://schemas.openxmlformats.org/officeDocument/2006/relationships/slide" Target="slides/slide76.xml"/><Relationship Id="rId7" Type="http://schemas.openxmlformats.org/officeDocument/2006/relationships/slide" Target="slides/slide7.xml"/><Relationship Id="rId71" Type="http://schemas.openxmlformats.org/officeDocument/2006/relationships/slide" Target="slides/slide71.xml"/><Relationship Id="rId2" Type="http://schemas.openxmlformats.org/officeDocument/2006/relationships/slide" Target="slides/slide2.xml"/><Relationship Id="rId29" Type="http://schemas.openxmlformats.org/officeDocument/2006/relationships/slide" Target="slides/slide29.xml"/><Relationship Id="rId24" Type="http://schemas.openxmlformats.org/officeDocument/2006/relationships/slide" Target="slides/slide24.xml"/><Relationship Id="rId40" Type="http://schemas.openxmlformats.org/officeDocument/2006/relationships/slide" Target="slides/slide40.xml"/><Relationship Id="rId45" Type="http://schemas.openxmlformats.org/officeDocument/2006/relationships/slide" Target="slides/slide45.xml"/><Relationship Id="rId66" Type="http://schemas.openxmlformats.org/officeDocument/2006/relationships/slide" Target="slides/slide66.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5.wmf"/><Relationship Id="rId1" Type="http://schemas.openxmlformats.org/officeDocument/2006/relationships/image" Target="../media/image6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83.wmf"/><Relationship Id="rId2" Type="http://schemas.openxmlformats.org/officeDocument/2006/relationships/image" Target="../media/image74.wmf"/><Relationship Id="rId1" Type="http://schemas.openxmlformats.org/officeDocument/2006/relationships/image" Target="../media/image82.wmf"/><Relationship Id="rId5" Type="http://schemas.openxmlformats.org/officeDocument/2006/relationships/image" Target="../media/image85.wmf"/><Relationship Id="rId4" Type="http://schemas.openxmlformats.org/officeDocument/2006/relationships/image" Target="../media/image8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3.wmf"/><Relationship Id="rId1" Type="http://schemas.openxmlformats.org/officeDocument/2006/relationships/image" Target="../media/image74.wmf"/><Relationship Id="rId4" Type="http://schemas.openxmlformats.org/officeDocument/2006/relationships/image" Target="../media/image8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89.wmf"/><Relationship Id="rId1" Type="http://schemas.openxmlformats.org/officeDocument/2006/relationships/image" Target="../media/image8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9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92.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94.wmf"/><Relationship Id="rId1" Type="http://schemas.openxmlformats.org/officeDocument/2006/relationships/image" Target="../media/image93.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96.wmf"/><Relationship Id="rId1" Type="http://schemas.openxmlformats.org/officeDocument/2006/relationships/image" Target="../media/image95.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98.wmf"/><Relationship Id="rId1" Type="http://schemas.openxmlformats.org/officeDocument/2006/relationships/image" Target="../media/image9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01.wmf"/><Relationship Id="rId2" Type="http://schemas.openxmlformats.org/officeDocument/2006/relationships/image" Target="../media/image100.wmf"/><Relationship Id="rId1" Type="http://schemas.openxmlformats.org/officeDocument/2006/relationships/image" Target="../media/image9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103.wmf"/><Relationship Id="rId1" Type="http://schemas.openxmlformats.org/officeDocument/2006/relationships/image" Target="../media/image10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04.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106.wmf"/><Relationship Id="rId1" Type="http://schemas.openxmlformats.org/officeDocument/2006/relationships/image" Target="../media/image105.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09.wmf"/><Relationship Id="rId2" Type="http://schemas.openxmlformats.org/officeDocument/2006/relationships/image" Target="../media/image108.wmf"/><Relationship Id="rId1" Type="http://schemas.openxmlformats.org/officeDocument/2006/relationships/image" Target="../media/image107.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12.wmf"/><Relationship Id="rId2" Type="http://schemas.openxmlformats.org/officeDocument/2006/relationships/image" Target="../media/image111.wmf"/><Relationship Id="rId1" Type="http://schemas.openxmlformats.org/officeDocument/2006/relationships/image" Target="../media/image11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13.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15.wmf"/><Relationship Id="rId2" Type="http://schemas.openxmlformats.org/officeDocument/2006/relationships/image" Target="../media/image114.wmf"/><Relationship Id="rId1" Type="http://schemas.openxmlformats.org/officeDocument/2006/relationships/image" Target="../media/image107.wmf"/><Relationship Id="rId4" Type="http://schemas.openxmlformats.org/officeDocument/2006/relationships/image" Target="../media/image116.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19.wmf"/><Relationship Id="rId2" Type="http://schemas.openxmlformats.org/officeDocument/2006/relationships/image" Target="../media/image118.wmf"/><Relationship Id="rId1" Type="http://schemas.openxmlformats.org/officeDocument/2006/relationships/image" Target="../media/image117.wmf"/></Relationships>
</file>

<file path=ppt/drawings/_rels/vmlDrawing27.vml.rels><?xml version="1.0" encoding="UTF-8" standalone="yes"?>
<Relationships xmlns="http://schemas.openxmlformats.org/package/2006/relationships"><Relationship Id="rId8" Type="http://schemas.openxmlformats.org/officeDocument/2006/relationships/image" Target="../media/image127.wmf"/><Relationship Id="rId3" Type="http://schemas.openxmlformats.org/officeDocument/2006/relationships/image" Target="../media/image122.wmf"/><Relationship Id="rId7" Type="http://schemas.openxmlformats.org/officeDocument/2006/relationships/image" Target="../media/image126.wmf"/><Relationship Id="rId2" Type="http://schemas.openxmlformats.org/officeDocument/2006/relationships/image" Target="../media/image121.wmf"/><Relationship Id="rId1" Type="http://schemas.openxmlformats.org/officeDocument/2006/relationships/image" Target="../media/image120.wmf"/><Relationship Id="rId6" Type="http://schemas.openxmlformats.org/officeDocument/2006/relationships/image" Target="../media/image125.wmf"/><Relationship Id="rId5" Type="http://schemas.openxmlformats.org/officeDocument/2006/relationships/image" Target="../media/image124.wmf"/><Relationship Id="rId10" Type="http://schemas.openxmlformats.org/officeDocument/2006/relationships/image" Target="../media/image129.wmf"/><Relationship Id="rId4" Type="http://schemas.openxmlformats.org/officeDocument/2006/relationships/image" Target="../media/image123.wmf"/><Relationship Id="rId9" Type="http://schemas.openxmlformats.org/officeDocument/2006/relationships/image" Target="../media/image128.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130.wmf"/><Relationship Id="rId1" Type="http://schemas.openxmlformats.org/officeDocument/2006/relationships/image" Target="../media/image120.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32.wmf"/><Relationship Id="rId2" Type="http://schemas.openxmlformats.org/officeDocument/2006/relationships/image" Target="../media/image131.wmf"/><Relationship Id="rId1" Type="http://schemas.openxmlformats.org/officeDocument/2006/relationships/image" Target="../media/image12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0.wmf"/><Relationship Id="rId1" Type="http://schemas.openxmlformats.org/officeDocument/2006/relationships/image" Target="../media/image6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2.wmf"/><Relationship Id="rId1" Type="http://schemas.openxmlformats.org/officeDocument/2006/relationships/image" Target="../media/image7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 Id="rId4" Type="http://schemas.openxmlformats.org/officeDocument/2006/relationships/image" Target="../media/image7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79.wmf"/><Relationship Id="rId1" Type="http://schemas.openxmlformats.org/officeDocument/2006/relationships/image" Target="../media/image7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81.wmf"/><Relationship Id="rId1" Type="http://schemas.openxmlformats.org/officeDocument/2006/relationships/image" Target="../media/image8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4324350" cy="342900"/>
          </a:xfrm>
          <a:prstGeom prst="rect">
            <a:avLst/>
          </a:prstGeom>
          <a:noFill/>
          <a:ln w="9525">
            <a:noFill/>
            <a:miter lim="800000"/>
            <a:headEnd/>
            <a:tailEnd/>
          </a:ln>
          <a:effectLst/>
        </p:spPr>
        <p:txBody>
          <a:bodyPr vert="horz" wrap="square" lIns="92366" tIns="46183" rIns="92366" bIns="46183" numCol="1" anchor="t" anchorCtr="0" compatLnSpc="1">
            <a:prstTxWarp prst="textNoShape">
              <a:avLst/>
            </a:prstTxWarp>
          </a:bodyPr>
          <a:lstStyle>
            <a:lvl1pPr algn="l" defTabSz="923925">
              <a:defRPr sz="1200" b="0"/>
            </a:lvl1pPr>
          </a:lstStyle>
          <a:p>
            <a:endParaRPr lang="en-US" altLang="zh-TW"/>
          </a:p>
        </p:txBody>
      </p:sp>
      <p:sp>
        <p:nvSpPr>
          <p:cNvPr id="118787" name="Rectangle 3"/>
          <p:cNvSpPr>
            <a:spLocks noGrp="1" noChangeArrowheads="1"/>
          </p:cNvSpPr>
          <p:nvPr>
            <p:ph type="dt" sz="quarter" idx="1"/>
          </p:nvPr>
        </p:nvSpPr>
        <p:spPr bwMode="auto">
          <a:xfrm>
            <a:off x="5654675" y="0"/>
            <a:ext cx="4324350" cy="342900"/>
          </a:xfrm>
          <a:prstGeom prst="rect">
            <a:avLst/>
          </a:prstGeom>
          <a:noFill/>
          <a:ln w="9525">
            <a:noFill/>
            <a:miter lim="800000"/>
            <a:headEnd/>
            <a:tailEnd/>
          </a:ln>
          <a:effectLst/>
        </p:spPr>
        <p:txBody>
          <a:bodyPr vert="horz" wrap="square" lIns="92366" tIns="46183" rIns="92366" bIns="46183" numCol="1" anchor="t" anchorCtr="0" compatLnSpc="1">
            <a:prstTxWarp prst="textNoShape">
              <a:avLst/>
            </a:prstTxWarp>
          </a:bodyPr>
          <a:lstStyle>
            <a:lvl1pPr algn="r" defTabSz="923925">
              <a:defRPr sz="1200" b="0"/>
            </a:lvl1pPr>
          </a:lstStyle>
          <a:p>
            <a:endParaRPr lang="en-US" altLang="zh-TW"/>
          </a:p>
        </p:txBody>
      </p:sp>
      <p:sp>
        <p:nvSpPr>
          <p:cNvPr id="118788" name="Rectangle 4"/>
          <p:cNvSpPr>
            <a:spLocks noGrp="1" noChangeArrowheads="1"/>
          </p:cNvSpPr>
          <p:nvPr>
            <p:ph type="ftr" sz="quarter" idx="2"/>
          </p:nvPr>
        </p:nvSpPr>
        <p:spPr bwMode="auto">
          <a:xfrm>
            <a:off x="0" y="6491288"/>
            <a:ext cx="4324350" cy="342900"/>
          </a:xfrm>
          <a:prstGeom prst="rect">
            <a:avLst/>
          </a:prstGeom>
          <a:noFill/>
          <a:ln w="9525">
            <a:noFill/>
            <a:miter lim="800000"/>
            <a:headEnd/>
            <a:tailEnd/>
          </a:ln>
          <a:effectLst/>
        </p:spPr>
        <p:txBody>
          <a:bodyPr vert="horz" wrap="square" lIns="92366" tIns="46183" rIns="92366" bIns="46183" numCol="1" anchor="b" anchorCtr="0" compatLnSpc="1">
            <a:prstTxWarp prst="textNoShape">
              <a:avLst/>
            </a:prstTxWarp>
          </a:bodyPr>
          <a:lstStyle>
            <a:lvl1pPr algn="l" defTabSz="923925">
              <a:defRPr sz="1200" b="0"/>
            </a:lvl1pPr>
          </a:lstStyle>
          <a:p>
            <a:endParaRPr lang="en-US" altLang="zh-TW"/>
          </a:p>
        </p:txBody>
      </p:sp>
      <p:sp>
        <p:nvSpPr>
          <p:cNvPr id="118789" name="Rectangle 5"/>
          <p:cNvSpPr>
            <a:spLocks noGrp="1" noChangeArrowheads="1"/>
          </p:cNvSpPr>
          <p:nvPr>
            <p:ph type="sldNum" sz="quarter" idx="3"/>
          </p:nvPr>
        </p:nvSpPr>
        <p:spPr bwMode="auto">
          <a:xfrm>
            <a:off x="5654675" y="6491288"/>
            <a:ext cx="4324350" cy="342900"/>
          </a:xfrm>
          <a:prstGeom prst="rect">
            <a:avLst/>
          </a:prstGeom>
          <a:noFill/>
          <a:ln w="9525">
            <a:noFill/>
            <a:miter lim="800000"/>
            <a:headEnd/>
            <a:tailEnd/>
          </a:ln>
          <a:effectLst/>
        </p:spPr>
        <p:txBody>
          <a:bodyPr vert="horz" wrap="square" lIns="92366" tIns="46183" rIns="92366" bIns="46183" numCol="1" anchor="b" anchorCtr="0" compatLnSpc="1">
            <a:prstTxWarp prst="textNoShape">
              <a:avLst/>
            </a:prstTxWarp>
          </a:bodyPr>
          <a:lstStyle>
            <a:lvl1pPr algn="r" defTabSz="923925">
              <a:defRPr sz="1200" b="0"/>
            </a:lvl1pPr>
          </a:lstStyle>
          <a:p>
            <a:fld id="{3F1BE737-52A9-4574-8CBE-8E4A4B1D45C2}" type="slidenum">
              <a:rPr lang="en-US" altLang="zh-TW"/>
              <a:pPr/>
              <a:t>‹#›</a:t>
            </a:fld>
            <a:endParaRPr lang="en-US" altLang="zh-TW"/>
          </a:p>
        </p:txBody>
      </p:sp>
    </p:spTree>
    <p:extLst>
      <p:ext uri="{BB962C8B-B14F-4D97-AF65-F5344CB8AC3E}">
        <p14:creationId xmlns:p14="http://schemas.microsoft.com/office/powerpoint/2010/main" val="3946716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4305300" cy="307975"/>
          </a:xfrm>
          <a:prstGeom prst="rect">
            <a:avLst/>
          </a:prstGeom>
          <a:noFill/>
          <a:ln w="9525">
            <a:noFill/>
            <a:miter lim="800000"/>
            <a:headEnd/>
            <a:tailEnd/>
          </a:ln>
          <a:effectLst/>
        </p:spPr>
        <p:txBody>
          <a:bodyPr vert="horz" wrap="square" lIns="92366" tIns="46183" rIns="92366" bIns="46183" numCol="1" anchor="t" anchorCtr="0" compatLnSpc="1">
            <a:prstTxWarp prst="textNoShape">
              <a:avLst/>
            </a:prstTxWarp>
          </a:bodyPr>
          <a:lstStyle>
            <a:lvl1pPr algn="l" defTabSz="923925">
              <a:defRPr sz="1200" b="0"/>
            </a:lvl1pPr>
          </a:lstStyle>
          <a:p>
            <a:endParaRPr lang="en-US" altLang="zh-TW"/>
          </a:p>
        </p:txBody>
      </p:sp>
      <p:sp>
        <p:nvSpPr>
          <p:cNvPr id="136195" name="Rectangle 3"/>
          <p:cNvSpPr>
            <a:spLocks noGrp="1" noChangeArrowheads="1"/>
          </p:cNvSpPr>
          <p:nvPr>
            <p:ph type="dt" idx="1"/>
          </p:nvPr>
        </p:nvSpPr>
        <p:spPr bwMode="auto">
          <a:xfrm>
            <a:off x="5688013" y="0"/>
            <a:ext cx="4303712" cy="307975"/>
          </a:xfrm>
          <a:prstGeom prst="rect">
            <a:avLst/>
          </a:prstGeom>
          <a:noFill/>
          <a:ln w="9525">
            <a:noFill/>
            <a:miter lim="800000"/>
            <a:headEnd/>
            <a:tailEnd/>
          </a:ln>
          <a:effectLst/>
        </p:spPr>
        <p:txBody>
          <a:bodyPr vert="horz" wrap="square" lIns="92366" tIns="46183" rIns="92366" bIns="46183" numCol="1" anchor="t" anchorCtr="0" compatLnSpc="1">
            <a:prstTxWarp prst="textNoShape">
              <a:avLst/>
            </a:prstTxWarp>
          </a:bodyPr>
          <a:lstStyle>
            <a:lvl1pPr algn="r" defTabSz="923925">
              <a:defRPr sz="1200" b="0"/>
            </a:lvl1pPr>
          </a:lstStyle>
          <a:p>
            <a:endParaRPr lang="en-US" altLang="zh-TW"/>
          </a:p>
        </p:txBody>
      </p:sp>
      <p:sp>
        <p:nvSpPr>
          <p:cNvPr id="136196" name="Rectangle 4"/>
          <p:cNvSpPr>
            <a:spLocks noGrp="1" noRot="1" noChangeAspect="1" noChangeArrowheads="1" noTextEdit="1"/>
          </p:cNvSpPr>
          <p:nvPr>
            <p:ph type="sldImg" idx="2"/>
          </p:nvPr>
        </p:nvSpPr>
        <p:spPr bwMode="auto">
          <a:xfrm>
            <a:off x="3297238" y="539750"/>
            <a:ext cx="3398837" cy="2549525"/>
          </a:xfrm>
          <a:prstGeom prst="rect">
            <a:avLst/>
          </a:prstGeom>
          <a:noFill/>
          <a:ln w="9525">
            <a:solidFill>
              <a:srgbClr val="000000"/>
            </a:solidFill>
            <a:miter lim="800000"/>
            <a:headEnd/>
            <a:tailEnd/>
          </a:ln>
          <a:effectLst/>
        </p:spPr>
      </p:sp>
      <p:sp>
        <p:nvSpPr>
          <p:cNvPr id="136197" name="Rectangle 5"/>
          <p:cNvSpPr>
            <a:spLocks noGrp="1" noChangeArrowheads="1"/>
          </p:cNvSpPr>
          <p:nvPr>
            <p:ph type="body" sz="quarter" idx="3"/>
          </p:nvPr>
        </p:nvSpPr>
        <p:spPr bwMode="auto">
          <a:xfrm>
            <a:off x="1306513" y="3243263"/>
            <a:ext cx="7378700" cy="3089275"/>
          </a:xfrm>
          <a:prstGeom prst="rect">
            <a:avLst/>
          </a:prstGeom>
          <a:noFill/>
          <a:ln w="9525">
            <a:noFill/>
            <a:miter lim="800000"/>
            <a:headEnd/>
            <a:tailEnd/>
          </a:ln>
          <a:effectLst/>
        </p:spPr>
        <p:txBody>
          <a:bodyPr vert="horz" wrap="square" lIns="92366" tIns="46183" rIns="92366" bIns="46183"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36198" name="Rectangle 6"/>
          <p:cNvSpPr>
            <a:spLocks noGrp="1" noChangeArrowheads="1"/>
          </p:cNvSpPr>
          <p:nvPr>
            <p:ph type="ftr" sz="quarter" idx="4"/>
          </p:nvPr>
        </p:nvSpPr>
        <p:spPr bwMode="auto">
          <a:xfrm>
            <a:off x="0" y="6486525"/>
            <a:ext cx="4305300" cy="309563"/>
          </a:xfrm>
          <a:prstGeom prst="rect">
            <a:avLst/>
          </a:prstGeom>
          <a:noFill/>
          <a:ln w="9525">
            <a:noFill/>
            <a:miter lim="800000"/>
            <a:headEnd/>
            <a:tailEnd/>
          </a:ln>
          <a:effectLst/>
        </p:spPr>
        <p:txBody>
          <a:bodyPr vert="horz" wrap="square" lIns="92366" tIns="46183" rIns="92366" bIns="46183" numCol="1" anchor="b" anchorCtr="0" compatLnSpc="1">
            <a:prstTxWarp prst="textNoShape">
              <a:avLst/>
            </a:prstTxWarp>
          </a:bodyPr>
          <a:lstStyle>
            <a:lvl1pPr algn="l" defTabSz="923925">
              <a:defRPr sz="1200" b="0"/>
            </a:lvl1pPr>
          </a:lstStyle>
          <a:p>
            <a:endParaRPr lang="en-US" altLang="zh-TW"/>
          </a:p>
        </p:txBody>
      </p:sp>
      <p:sp>
        <p:nvSpPr>
          <p:cNvPr id="136199" name="Rectangle 7"/>
          <p:cNvSpPr>
            <a:spLocks noGrp="1" noChangeArrowheads="1"/>
          </p:cNvSpPr>
          <p:nvPr>
            <p:ph type="sldNum" sz="quarter" idx="5"/>
          </p:nvPr>
        </p:nvSpPr>
        <p:spPr bwMode="auto">
          <a:xfrm>
            <a:off x="5688013" y="6486525"/>
            <a:ext cx="4303712" cy="309563"/>
          </a:xfrm>
          <a:prstGeom prst="rect">
            <a:avLst/>
          </a:prstGeom>
          <a:noFill/>
          <a:ln w="9525">
            <a:noFill/>
            <a:miter lim="800000"/>
            <a:headEnd/>
            <a:tailEnd/>
          </a:ln>
          <a:effectLst/>
        </p:spPr>
        <p:txBody>
          <a:bodyPr vert="horz" wrap="square" lIns="92366" tIns="46183" rIns="92366" bIns="46183" numCol="1" anchor="b" anchorCtr="0" compatLnSpc="1">
            <a:prstTxWarp prst="textNoShape">
              <a:avLst/>
            </a:prstTxWarp>
          </a:bodyPr>
          <a:lstStyle>
            <a:lvl1pPr algn="r" defTabSz="923925">
              <a:defRPr sz="1200" b="0"/>
            </a:lvl1pPr>
          </a:lstStyle>
          <a:p>
            <a:fld id="{B839D230-C124-4987-B491-FFCCF15F3309}" type="slidenum">
              <a:rPr lang="en-US" altLang="zh-TW"/>
              <a:pPr/>
              <a:t>‹#›</a:t>
            </a:fld>
            <a:endParaRPr lang="en-US" altLang="zh-TW"/>
          </a:p>
        </p:txBody>
      </p:sp>
    </p:spTree>
    <p:extLst>
      <p:ext uri="{BB962C8B-B14F-4D97-AF65-F5344CB8AC3E}">
        <p14:creationId xmlns:p14="http://schemas.microsoft.com/office/powerpoint/2010/main" val="684609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AD2B8A-BC65-4BDF-AA38-22F78DF92796}" type="slidenum">
              <a:rPr lang="en-US" altLang="zh-TW"/>
              <a:pPr/>
              <a:t>1</a:t>
            </a:fld>
            <a:endParaRPr lang="en-US" altLang="zh-TW"/>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0837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2466" name="Group 2"/>
          <p:cNvGrpSpPr>
            <a:grpSpLocks/>
          </p:cNvGrpSpPr>
          <p:nvPr/>
        </p:nvGrpSpPr>
        <p:grpSpPr bwMode="auto">
          <a:xfrm>
            <a:off x="0" y="0"/>
            <a:ext cx="9144000" cy="6858000"/>
            <a:chOff x="0" y="0"/>
            <a:chExt cx="5760" cy="4320"/>
          </a:xfrm>
        </p:grpSpPr>
        <p:grpSp>
          <p:nvGrpSpPr>
            <p:cNvPr id="62467" name="Group 3"/>
            <p:cNvGrpSpPr>
              <a:grpSpLocks/>
            </p:cNvGrpSpPr>
            <p:nvPr/>
          </p:nvGrpSpPr>
          <p:grpSpPr bwMode="auto">
            <a:xfrm>
              <a:off x="0" y="0"/>
              <a:ext cx="5760" cy="4320"/>
              <a:chOff x="0" y="0"/>
              <a:chExt cx="5760" cy="4320"/>
            </a:xfrm>
          </p:grpSpPr>
          <p:sp>
            <p:nvSpPr>
              <p:cNvPr id="62468"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endParaRPr lang="en-US"/>
              </a:p>
            </p:txBody>
          </p:sp>
          <p:grpSp>
            <p:nvGrpSpPr>
              <p:cNvPr id="62469" name="Group 5"/>
              <p:cNvGrpSpPr>
                <a:grpSpLocks/>
              </p:cNvGrpSpPr>
              <p:nvPr userDrawn="1"/>
            </p:nvGrpSpPr>
            <p:grpSpPr bwMode="auto">
              <a:xfrm>
                <a:off x="0" y="0"/>
                <a:ext cx="5760" cy="4320"/>
                <a:chOff x="0" y="0"/>
                <a:chExt cx="5760" cy="4320"/>
              </a:xfrm>
            </p:grpSpPr>
            <p:sp>
              <p:nvSpPr>
                <p:cNvPr id="62470"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71"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72"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73"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74"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75"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76"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77"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78"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79"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0"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1"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2"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3"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4"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5"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6"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7"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8"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89"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0"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1"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2"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3"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4"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5"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6"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7"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8"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499"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0"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1"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2"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3"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4"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5"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6"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7"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8"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09"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0"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1"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2"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3"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4"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5"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6"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7"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8"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19"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2520"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grpSp>
          <p:sp>
            <p:nvSpPr>
              <p:cNvPr id="62521"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en-US"/>
              </a:p>
            </p:txBody>
          </p:sp>
        </p:grpSp>
        <p:grpSp>
          <p:nvGrpSpPr>
            <p:cNvPr id="62522" name="Group 58"/>
            <p:cNvGrpSpPr>
              <a:grpSpLocks/>
            </p:cNvGrpSpPr>
            <p:nvPr userDrawn="1"/>
          </p:nvGrpSpPr>
          <p:grpSpPr bwMode="auto">
            <a:xfrm>
              <a:off x="3" y="559"/>
              <a:ext cx="4192" cy="1796"/>
              <a:chOff x="3" y="559"/>
              <a:chExt cx="4192" cy="1796"/>
            </a:xfrm>
          </p:grpSpPr>
          <p:sp>
            <p:nvSpPr>
              <p:cNvPr id="62523"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endParaRPr lang="en-US"/>
              </a:p>
            </p:txBody>
          </p:sp>
          <p:sp>
            <p:nvSpPr>
              <p:cNvPr id="62524"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endParaRPr lang="en-US"/>
              </a:p>
            </p:txBody>
          </p:sp>
          <p:sp>
            <p:nvSpPr>
              <p:cNvPr id="62525"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endParaRPr lang="en-US"/>
              </a:p>
            </p:txBody>
          </p:sp>
          <p:sp>
            <p:nvSpPr>
              <p:cNvPr id="62526"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n-US"/>
              </a:p>
            </p:txBody>
          </p:sp>
        </p:grpSp>
        <p:grpSp>
          <p:nvGrpSpPr>
            <p:cNvPr id="62527" name="Group 63"/>
            <p:cNvGrpSpPr>
              <a:grpSpLocks/>
            </p:cNvGrpSpPr>
            <p:nvPr userDrawn="1"/>
          </p:nvGrpSpPr>
          <p:grpSpPr bwMode="auto">
            <a:xfrm>
              <a:off x="1480" y="1952"/>
              <a:ext cx="3808" cy="1812"/>
              <a:chOff x="1480" y="1952"/>
              <a:chExt cx="3808" cy="1812"/>
            </a:xfrm>
          </p:grpSpPr>
          <p:sp>
            <p:nvSpPr>
              <p:cNvPr id="6252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endParaRPr lang="en-US"/>
              </a:p>
            </p:txBody>
          </p:sp>
          <p:sp>
            <p:nvSpPr>
              <p:cNvPr id="6252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endParaRPr lang="en-US"/>
              </a:p>
            </p:txBody>
          </p:sp>
          <p:sp>
            <p:nvSpPr>
              <p:cNvPr id="62530" name="Arc 66"/>
              <p:cNvSpPr>
                <a:spLocks/>
              </p:cNvSpPr>
              <p:nvPr/>
            </p:nvSpPr>
            <p:spPr bwMode="ltGray">
              <a:xfrm rot="5400000">
                <a:off x="5097" y="3346"/>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n-US"/>
              </a:p>
            </p:txBody>
          </p:sp>
        </p:grpSp>
      </p:grpSp>
      <p:sp>
        <p:nvSpPr>
          <p:cNvPr id="62531" name="Rectangle 67"/>
          <p:cNvSpPr>
            <a:spLocks noGrp="1" noChangeArrowheads="1"/>
          </p:cNvSpPr>
          <p:nvPr>
            <p:ph type="ctrTitle"/>
          </p:nvPr>
        </p:nvSpPr>
        <p:spPr>
          <a:xfrm>
            <a:off x="990600" y="1752600"/>
            <a:ext cx="7772400" cy="1143000"/>
          </a:xfrm>
        </p:spPr>
        <p:txBody>
          <a:bodyPr/>
          <a:lstStyle>
            <a:lvl1pPr>
              <a:defRPr/>
            </a:lvl1pPr>
          </a:lstStyle>
          <a:p>
            <a:r>
              <a:rPr lang="zh-TW" altLang="en-US"/>
              <a:t>按一下以編輯母片標題樣式</a:t>
            </a:r>
          </a:p>
        </p:txBody>
      </p:sp>
      <p:sp>
        <p:nvSpPr>
          <p:cNvPr id="62532"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zh-TW" altLang="en-US"/>
              <a:t>按一下以編輯母片副標題樣式</a:t>
            </a:r>
          </a:p>
        </p:txBody>
      </p:sp>
      <p:sp>
        <p:nvSpPr>
          <p:cNvPr id="62533" name="Rectangle 69"/>
          <p:cNvSpPr>
            <a:spLocks noGrp="1" noChangeArrowheads="1"/>
          </p:cNvSpPr>
          <p:nvPr>
            <p:ph type="dt" sz="quarter" idx="2"/>
          </p:nvPr>
        </p:nvSpPr>
        <p:spPr/>
        <p:txBody>
          <a:bodyPr/>
          <a:lstStyle>
            <a:lvl1pPr>
              <a:defRPr/>
            </a:lvl1pPr>
          </a:lstStyle>
          <a:p>
            <a:endParaRPr lang="en-US" altLang="zh-TW"/>
          </a:p>
        </p:txBody>
      </p:sp>
      <p:sp>
        <p:nvSpPr>
          <p:cNvPr id="62534" name="Rectangle 70"/>
          <p:cNvSpPr>
            <a:spLocks noGrp="1" noChangeArrowheads="1"/>
          </p:cNvSpPr>
          <p:nvPr>
            <p:ph type="ftr" sz="quarter" idx="3"/>
          </p:nvPr>
        </p:nvSpPr>
        <p:spPr/>
        <p:txBody>
          <a:bodyPr/>
          <a:lstStyle>
            <a:lvl1pPr>
              <a:defRPr/>
            </a:lvl1pPr>
          </a:lstStyle>
          <a:p>
            <a:r>
              <a:rPr lang="en-US" altLang="zh-TW" smtClean="0"/>
              <a:t>Discrete Structures II</a:t>
            </a:r>
            <a:endParaRPr lang="en-US" altLang="zh-TW"/>
          </a:p>
        </p:txBody>
      </p:sp>
      <p:sp>
        <p:nvSpPr>
          <p:cNvPr id="62535" name="Rectangle 71"/>
          <p:cNvSpPr>
            <a:spLocks noGrp="1" noChangeArrowheads="1"/>
          </p:cNvSpPr>
          <p:nvPr>
            <p:ph type="sldNum" sz="quarter" idx="4"/>
          </p:nvPr>
        </p:nvSpPr>
        <p:spPr/>
        <p:txBody>
          <a:bodyPr/>
          <a:lstStyle>
            <a:lvl1pPr>
              <a:defRPr/>
            </a:lvl1pPr>
          </a:lstStyle>
          <a:p>
            <a:fld id="{138F7185-D448-4F9A-A833-2DF0BC58CB7E}" type="slidenum">
              <a:rPr lang="en-US" altLang="zh-TW"/>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6" name="Slide Number Placeholder 5"/>
          <p:cNvSpPr>
            <a:spLocks noGrp="1"/>
          </p:cNvSpPr>
          <p:nvPr>
            <p:ph type="sldNum" sz="quarter" idx="12"/>
          </p:nvPr>
        </p:nvSpPr>
        <p:spPr/>
        <p:txBody>
          <a:bodyPr/>
          <a:lstStyle>
            <a:lvl1pPr>
              <a:defRPr/>
            </a:lvl1pPr>
          </a:lstStyle>
          <a:p>
            <a:fld id="{5697611E-DFAE-4CAC-96D6-3AA046639296}" type="slidenum">
              <a:rPr lang="en-US" altLang="zh-TW"/>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002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8483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6" name="Slide Number Placeholder 5"/>
          <p:cNvSpPr>
            <a:spLocks noGrp="1"/>
          </p:cNvSpPr>
          <p:nvPr>
            <p:ph type="sldNum" sz="quarter" idx="12"/>
          </p:nvPr>
        </p:nvSpPr>
        <p:spPr/>
        <p:txBody>
          <a:bodyPr/>
          <a:lstStyle>
            <a:lvl1pPr>
              <a:defRPr/>
            </a:lvl1pPr>
          </a:lstStyle>
          <a:p>
            <a:fld id="{0229CF92-2F75-4A08-A76D-78CB874B370C}" type="slidenum">
              <a:rPr lang="en-US" altLang="zh-TW"/>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304800"/>
            <a:ext cx="8001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ltLang="zh-TW"/>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r>
              <a:rPr lang="en-US" altLang="zh-TW" smtClean="0"/>
              <a:t>Discrete Structures II</a:t>
            </a:r>
            <a:endParaRPr lang="en-US" altLang="zh-TW"/>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63CD1321-F317-4214-A69E-4596EA85DF08}" type="slidenum">
              <a:rPr lang="en-US" altLang="zh-TW"/>
              <a:pPr/>
              <a:t>‹#›</a:t>
            </a:fld>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3048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838200" y="1905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00600" y="1905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838200" y="4038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800600" y="4038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endParaRPr lang="en-US" altLang="zh-TW"/>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r>
              <a:rPr lang="en-US" altLang="zh-TW" smtClean="0"/>
              <a:t>Discrete Structures II</a:t>
            </a:r>
            <a:endParaRPr lang="en-US" altLang="zh-TW"/>
          </a:p>
        </p:txBody>
      </p:sp>
      <p:sp>
        <p:nvSpPr>
          <p:cNvPr id="9" name="Slide Number Placeholder 8"/>
          <p:cNvSpPr>
            <a:spLocks noGrp="1"/>
          </p:cNvSpPr>
          <p:nvPr>
            <p:ph type="sldNum" sz="quarter" idx="12"/>
          </p:nvPr>
        </p:nvSpPr>
        <p:spPr>
          <a:xfrm>
            <a:off x="6553200" y="6248400"/>
            <a:ext cx="1905000" cy="457200"/>
          </a:xfrm>
        </p:spPr>
        <p:txBody>
          <a:bodyPr/>
          <a:lstStyle>
            <a:lvl1pPr>
              <a:defRPr/>
            </a:lvl1pPr>
          </a:lstStyle>
          <a:p>
            <a:fld id="{60847604-A39B-4680-A079-B9D06B241426}"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6" name="Slide Number Placeholder 5"/>
          <p:cNvSpPr>
            <a:spLocks noGrp="1"/>
          </p:cNvSpPr>
          <p:nvPr>
            <p:ph type="sldNum" sz="quarter" idx="12"/>
          </p:nvPr>
        </p:nvSpPr>
        <p:spPr/>
        <p:txBody>
          <a:bodyPr/>
          <a:lstStyle>
            <a:lvl1pPr>
              <a:defRPr/>
            </a:lvl1pPr>
          </a:lstStyle>
          <a:p>
            <a:fld id="{A60612D4-FB23-453D-BE51-44C26B19897F}" type="slidenum">
              <a:rPr lang="en-US" altLang="zh-TW"/>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6" name="Slide Number Placeholder 5"/>
          <p:cNvSpPr>
            <a:spLocks noGrp="1"/>
          </p:cNvSpPr>
          <p:nvPr>
            <p:ph type="sldNum" sz="quarter" idx="12"/>
          </p:nvPr>
        </p:nvSpPr>
        <p:spPr/>
        <p:txBody>
          <a:bodyPr/>
          <a:lstStyle>
            <a:lvl1pPr>
              <a:defRPr/>
            </a:lvl1pPr>
          </a:lstStyle>
          <a:p>
            <a:fld id="{4EFE985C-3FAF-497D-8E34-2958685F80C7}" type="slidenum">
              <a:rPr lang="en-US" altLang="zh-TW"/>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zh-TW"/>
          </a:p>
        </p:txBody>
      </p:sp>
      <p:sp>
        <p:nvSpPr>
          <p:cNvPr id="6" name="Footer Placeholder 5"/>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7" name="Slide Number Placeholder 6"/>
          <p:cNvSpPr>
            <a:spLocks noGrp="1"/>
          </p:cNvSpPr>
          <p:nvPr>
            <p:ph type="sldNum" sz="quarter" idx="12"/>
          </p:nvPr>
        </p:nvSpPr>
        <p:spPr/>
        <p:txBody>
          <a:bodyPr/>
          <a:lstStyle>
            <a:lvl1pPr>
              <a:defRPr/>
            </a:lvl1pPr>
          </a:lstStyle>
          <a:p>
            <a:fld id="{F81A7057-F67F-4470-A0D9-3CD87B52217A}" type="slidenum">
              <a:rPr lang="en-US" altLang="zh-TW"/>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zh-TW"/>
          </a:p>
        </p:txBody>
      </p:sp>
      <p:sp>
        <p:nvSpPr>
          <p:cNvPr id="8" name="Footer Placeholder 7"/>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9" name="Slide Number Placeholder 8"/>
          <p:cNvSpPr>
            <a:spLocks noGrp="1"/>
          </p:cNvSpPr>
          <p:nvPr>
            <p:ph type="sldNum" sz="quarter" idx="12"/>
          </p:nvPr>
        </p:nvSpPr>
        <p:spPr/>
        <p:txBody>
          <a:bodyPr/>
          <a:lstStyle>
            <a:lvl1pPr>
              <a:defRPr/>
            </a:lvl1pPr>
          </a:lstStyle>
          <a:p>
            <a:fld id="{3C65D39E-7F20-436F-8B65-5DD5DD2357C4}" type="slidenum">
              <a:rPr lang="en-US" altLang="zh-TW"/>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zh-TW"/>
          </a:p>
        </p:txBody>
      </p:sp>
      <p:sp>
        <p:nvSpPr>
          <p:cNvPr id="4" name="Footer Placeholder 3"/>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5" name="Slide Number Placeholder 4"/>
          <p:cNvSpPr>
            <a:spLocks noGrp="1"/>
          </p:cNvSpPr>
          <p:nvPr>
            <p:ph type="sldNum" sz="quarter" idx="12"/>
          </p:nvPr>
        </p:nvSpPr>
        <p:spPr/>
        <p:txBody>
          <a:bodyPr/>
          <a:lstStyle>
            <a:lvl1pPr>
              <a:defRPr/>
            </a:lvl1pPr>
          </a:lstStyle>
          <a:p>
            <a:fld id="{66F29445-1494-4E46-93C4-734365732417}" type="slidenum">
              <a:rPr lang="en-US" altLang="zh-TW"/>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zh-TW"/>
          </a:p>
        </p:txBody>
      </p:sp>
      <p:sp>
        <p:nvSpPr>
          <p:cNvPr id="3" name="Footer Placeholder 2"/>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4" name="Slide Number Placeholder 3"/>
          <p:cNvSpPr>
            <a:spLocks noGrp="1"/>
          </p:cNvSpPr>
          <p:nvPr>
            <p:ph type="sldNum" sz="quarter" idx="12"/>
          </p:nvPr>
        </p:nvSpPr>
        <p:spPr/>
        <p:txBody>
          <a:bodyPr/>
          <a:lstStyle>
            <a:lvl1pPr>
              <a:defRPr/>
            </a:lvl1pPr>
          </a:lstStyle>
          <a:p>
            <a:fld id="{BBFC38E9-4632-46EF-9902-773BD9AF781D}" type="slidenum">
              <a:rPr lang="en-US" altLang="zh-TW"/>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TW"/>
          </a:p>
        </p:txBody>
      </p:sp>
      <p:sp>
        <p:nvSpPr>
          <p:cNvPr id="6" name="Footer Placeholder 5"/>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7" name="Slide Number Placeholder 6"/>
          <p:cNvSpPr>
            <a:spLocks noGrp="1"/>
          </p:cNvSpPr>
          <p:nvPr>
            <p:ph type="sldNum" sz="quarter" idx="12"/>
          </p:nvPr>
        </p:nvSpPr>
        <p:spPr/>
        <p:txBody>
          <a:bodyPr/>
          <a:lstStyle>
            <a:lvl1pPr>
              <a:defRPr/>
            </a:lvl1pPr>
          </a:lstStyle>
          <a:p>
            <a:fld id="{0624812E-371C-41FC-AAA0-EA28181ED883}"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TW"/>
          </a:p>
        </p:txBody>
      </p:sp>
      <p:sp>
        <p:nvSpPr>
          <p:cNvPr id="6" name="Footer Placeholder 5"/>
          <p:cNvSpPr>
            <a:spLocks noGrp="1"/>
          </p:cNvSpPr>
          <p:nvPr>
            <p:ph type="ftr" sz="quarter" idx="11"/>
          </p:nvPr>
        </p:nvSpPr>
        <p:spPr/>
        <p:txBody>
          <a:bodyPr/>
          <a:lstStyle>
            <a:lvl1pPr>
              <a:defRPr/>
            </a:lvl1pPr>
          </a:lstStyle>
          <a:p>
            <a:r>
              <a:rPr lang="en-US" altLang="zh-TW" smtClean="0"/>
              <a:t>Discrete Structures II</a:t>
            </a:r>
            <a:endParaRPr lang="en-US" altLang="zh-TW"/>
          </a:p>
        </p:txBody>
      </p:sp>
      <p:sp>
        <p:nvSpPr>
          <p:cNvPr id="7" name="Slide Number Placeholder 6"/>
          <p:cNvSpPr>
            <a:spLocks noGrp="1"/>
          </p:cNvSpPr>
          <p:nvPr>
            <p:ph type="sldNum" sz="quarter" idx="12"/>
          </p:nvPr>
        </p:nvSpPr>
        <p:spPr/>
        <p:txBody>
          <a:bodyPr/>
          <a:lstStyle>
            <a:lvl1pPr>
              <a:defRPr/>
            </a:lvl1pPr>
          </a:lstStyle>
          <a:p>
            <a:fld id="{5C0952DA-1750-4EA4-A3E4-2FC946947928}" type="slidenum">
              <a:rPr lang="en-US" altLang="zh-TW"/>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42" name="Group 2"/>
          <p:cNvGrpSpPr>
            <a:grpSpLocks/>
          </p:cNvGrpSpPr>
          <p:nvPr/>
        </p:nvGrpSpPr>
        <p:grpSpPr bwMode="auto">
          <a:xfrm>
            <a:off x="0" y="0"/>
            <a:ext cx="9144000" cy="6858000"/>
            <a:chOff x="0" y="0"/>
            <a:chExt cx="5760" cy="4320"/>
          </a:xfrm>
        </p:grpSpPr>
        <p:grpSp>
          <p:nvGrpSpPr>
            <p:cNvPr id="61443" name="Group 3"/>
            <p:cNvGrpSpPr>
              <a:grpSpLocks/>
            </p:cNvGrpSpPr>
            <p:nvPr/>
          </p:nvGrpSpPr>
          <p:grpSpPr bwMode="auto">
            <a:xfrm>
              <a:off x="0" y="0"/>
              <a:ext cx="5760" cy="4320"/>
              <a:chOff x="0" y="0"/>
              <a:chExt cx="5760" cy="4320"/>
            </a:xfrm>
          </p:grpSpPr>
          <p:grpSp>
            <p:nvGrpSpPr>
              <p:cNvPr id="61444" name="Group 4"/>
              <p:cNvGrpSpPr>
                <a:grpSpLocks/>
              </p:cNvGrpSpPr>
              <p:nvPr/>
            </p:nvGrpSpPr>
            <p:grpSpPr bwMode="auto">
              <a:xfrm>
                <a:off x="0" y="192"/>
                <a:ext cx="5760" cy="4032"/>
                <a:chOff x="0" y="192"/>
                <a:chExt cx="5760" cy="4032"/>
              </a:xfrm>
            </p:grpSpPr>
            <p:sp>
              <p:nvSpPr>
                <p:cNvPr id="61445"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46"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47"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48"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49"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0"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1"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2"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3"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4"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5"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6"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7"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8"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59"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60"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61"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62"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63"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64"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65"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66"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grpSp>
          <p:grpSp>
            <p:nvGrpSpPr>
              <p:cNvPr id="61467" name="Group 27"/>
              <p:cNvGrpSpPr>
                <a:grpSpLocks/>
              </p:cNvGrpSpPr>
              <p:nvPr/>
            </p:nvGrpSpPr>
            <p:grpSpPr bwMode="auto">
              <a:xfrm>
                <a:off x="192" y="0"/>
                <a:ext cx="5376" cy="4320"/>
                <a:chOff x="192" y="0"/>
                <a:chExt cx="5376" cy="4320"/>
              </a:xfrm>
            </p:grpSpPr>
            <p:sp>
              <p:nvSpPr>
                <p:cNvPr id="61468"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69"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0"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1"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2"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3"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4"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5"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6"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7"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8"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79"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0"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1"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2"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3"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4"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5"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6"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7"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8"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89"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90"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91"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92"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93"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94"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95"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61496"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grpSp>
        </p:grpSp>
        <p:sp>
          <p:nvSpPr>
            <p:cNvPr id="61497"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endParaRPr lang="en-US"/>
            </a:p>
          </p:txBody>
        </p:sp>
        <p:sp>
          <p:nvSpPr>
            <p:cNvPr id="61498"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en-US"/>
            </a:p>
          </p:txBody>
        </p:sp>
        <p:grpSp>
          <p:nvGrpSpPr>
            <p:cNvPr id="61499" name="Group 59"/>
            <p:cNvGrpSpPr>
              <a:grpSpLocks/>
            </p:cNvGrpSpPr>
            <p:nvPr/>
          </p:nvGrpSpPr>
          <p:grpSpPr bwMode="auto">
            <a:xfrm>
              <a:off x="261" y="892"/>
              <a:ext cx="1124" cy="1464"/>
              <a:chOff x="96" y="916"/>
              <a:chExt cx="2208" cy="2876"/>
            </a:xfrm>
          </p:grpSpPr>
          <p:sp>
            <p:nvSpPr>
              <p:cNvPr id="61500" name="Line 60"/>
              <p:cNvSpPr>
                <a:spLocks noChangeShapeType="1"/>
              </p:cNvSpPr>
              <p:nvPr/>
            </p:nvSpPr>
            <p:spPr bwMode="ltGray">
              <a:xfrm flipH="1">
                <a:off x="96" y="1037"/>
                <a:ext cx="2208" cy="0"/>
              </a:xfrm>
              <a:prstGeom prst="line">
                <a:avLst/>
              </a:prstGeom>
              <a:noFill/>
              <a:ln w="9525">
                <a:solidFill>
                  <a:schemeClr val="hlink"/>
                </a:solidFill>
                <a:round/>
                <a:headEnd/>
                <a:tailEnd/>
              </a:ln>
              <a:effectLst/>
            </p:spPr>
            <p:txBody>
              <a:bodyPr wrap="none" anchor="ctr"/>
              <a:lstStyle/>
              <a:p>
                <a:endParaRPr lang="en-US"/>
              </a:p>
            </p:txBody>
          </p:sp>
          <p:sp>
            <p:nvSpPr>
              <p:cNvPr id="61501"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endParaRPr lang="en-US"/>
              </a:p>
            </p:txBody>
          </p:sp>
          <p:sp>
            <p:nvSpPr>
              <p:cNvPr id="61502" name="Arc 62"/>
              <p:cNvSpPr>
                <a:spLocks/>
              </p:cNvSpPr>
              <p:nvPr/>
            </p:nvSpPr>
            <p:spPr bwMode="ltGray">
              <a:xfrm flipH="1">
                <a:off x="217" y="916"/>
                <a:ext cx="239" cy="239"/>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n-US"/>
              </a:p>
            </p:txBody>
          </p:sp>
        </p:grpSp>
      </p:grpSp>
      <p:sp>
        <p:nvSpPr>
          <p:cNvPr id="61503"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61504"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1505"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400" b="0">
                <a:latin typeface="+mn-lt"/>
              </a:defRPr>
            </a:lvl1pPr>
          </a:lstStyle>
          <a:p>
            <a:endParaRPr lang="en-US" altLang="zh-TW"/>
          </a:p>
        </p:txBody>
      </p:sp>
      <p:sp>
        <p:nvSpPr>
          <p:cNvPr id="61506"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b="0">
                <a:latin typeface="+mn-lt"/>
              </a:defRPr>
            </a:lvl1pPr>
          </a:lstStyle>
          <a:p>
            <a:r>
              <a:rPr lang="en-US" altLang="zh-TW" smtClean="0"/>
              <a:t>Discrete Structures II</a:t>
            </a:r>
            <a:endParaRPr lang="en-US" altLang="zh-TW"/>
          </a:p>
        </p:txBody>
      </p:sp>
      <p:sp>
        <p:nvSpPr>
          <p:cNvPr id="61507"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b="0">
                <a:latin typeface="+mn-lt"/>
              </a:defRPr>
            </a:lvl1pPr>
          </a:lstStyle>
          <a:p>
            <a:fld id="{C7C35FD6-611E-4612-97BF-D9F8121CCF8B}"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hdr="0" dt="0"/>
  <p:txStyles>
    <p:titleStyle>
      <a:lvl1pPr algn="l" rtl="0" fontAlgn="base">
        <a:spcBef>
          <a:spcPct val="0"/>
        </a:spcBef>
        <a:spcAft>
          <a:spcPct val="0"/>
        </a:spcAft>
        <a:defRPr kumimoji="1" sz="4400">
          <a:solidFill>
            <a:schemeClr val="tx2"/>
          </a:solidFill>
          <a:latin typeface="+mj-lt"/>
          <a:ea typeface="+mj-ea"/>
          <a:cs typeface="+mj-cs"/>
        </a:defRPr>
      </a:lvl1pPr>
      <a:lvl2pPr algn="l" rtl="0" fontAlgn="base">
        <a:spcBef>
          <a:spcPct val="0"/>
        </a:spcBef>
        <a:spcAft>
          <a:spcPct val="0"/>
        </a:spcAft>
        <a:defRPr kumimoji="1" sz="4400">
          <a:solidFill>
            <a:schemeClr val="tx2"/>
          </a:solidFill>
          <a:latin typeface="Tahoma" pitchFamily="34" charset="0"/>
          <a:ea typeface="新細明體" pitchFamily="18" charset="-120"/>
        </a:defRPr>
      </a:lvl2pPr>
      <a:lvl3pPr algn="l" rtl="0" fontAlgn="base">
        <a:spcBef>
          <a:spcPct val="0"/>
        </a:spcBef>
        <a:spcAft>
          <a:spcPct val="0"/>
        </a:spcAft>
        <a:defRPr kumimoji="1" sz="4400">
          <a:solidFill>
            <a:schemeClr val="tx2"/>
          </a:solidFill>
          <a:latin typeface="Tahoma" pitchFamily="34" charset="0"/>
          <a:ea typeface="新細明體" pitchFamily="18" charset="-120"/>
        </a:defRPr>
      </a:lvl3pPr>
      <a:lvl4pPr algn="l" rtl="0" fontAlgn="base">
        <a:spcBef>
          <a:spcPct val="0"/>
        </a:spcBef>
        <a:spcAft>
          <a:spcPct val="0"/>
        </a:spcAft>
        <a:defRPr kumimoji="1" sz="4400">
          <a:solidFill>
            <a:schemeClr val="tx2"/>
          </a:solidFill>
          <a:latin typeface="Tahoma" pitchFamily="34" charset="0"/>
          <a:ea typeface="新細明體" pitchFamily="18" charset="-120"/>
        </a:defRPr>
      </a:lvl4pPr>
      <a:lvl5pPr algn="l" rtl="0" fontAlgn="base">
        <a:spcBef>
          <a:spcPct val="0"/>
        </a:spcBef>
        <a:spcAft>
          <a:spcPct val="0"/>
        </a:spcAft>
        <a:defRPr kumimoji="1" sz="4400">
          <a:solidFill>
            <a:schemeClr val="tx2"/>
          </a:solidFill>
          <a:latin typeface="Tahoma" pitchFamily="34" charset="0"/>
          <a:ea typeface="新細明體" pitchFamily="18" charset="-120"/>
        </a:defRPr>
      </a:lvl5pPr>
      <a:lvl6pPr marL="457200" algn="l" rtl="0" fontAlgn="base">
        <a:spcBef>
          <a:spcPct val="0"/>
        </a:spcBef>
        <a:spcAft>
          <a:spcPct val="0"/>
        </a:spcAft>
        <a:defRPr kumimoji="1" sz="4400">
          <a:solidFill>
            <a:schemeClr val="tx2"/>
          </a:solidFill>
          <a:latin typeface="Tahoma" pitchFamily="34" charset="0"/>
          <a:ea typeface="新細明體" pitchFamily="18" charset="-120"/>
        </a:defRPr>
      </a:lvl6pPr>
      <a:lvl7pPr marL="914400" algn="l" rtl="0" fontAlgn="base">
        <a:spcBef>
          <a:spcPct val="0"/>
        </a:spcBef>
        <a:spcAft>
          <a:spcPct val="0"/>
        </a:spcAft>
        <a:defRPr kumimoji="1" sz="4400">
          <a:solidFill>
            <a:schemeClr val="tx2"/>
          </a:solidFill>
          <a:latin typeface="Tahoma" pitchFamily="34" charset="0"/>
          <a:ea typeface="新細明體" pitchFamily="18" charset="-120"/>
        </a:defRPr>
      </a:lvl7pPr>
      <a:lvl8pPr marL="1371600" algn="l" rtl="0" fontAlgn="base">
        <a:spcBef>
          <a:spcPct val="0"/>
        </a:spcBef>
        <a:spcAft>
          <a:spcPct val="0"/>
        </a:spcAft>
        <a:defRPr kumimoji="1" sz="4400">
          <a:solidFill>
            <a:schemeClr val="tx2"/>
          </a:solidFill>
          <a:latin typeface="Tahoma" pitchFamily="34" charset="0"/>
          <a:ea typeface="新細明體" pitchFamily="18" charset="-120"/>
        </a:defRPr>
      </a:lvl8pPr>
      <a:lvl9pPr marL="1828800" algn="l" rtl="0" fontAlgn="base">
        <a:spcBef>
          <a:spcPct val="0"/>
        </a:spcBef>
        <a:spcAft>
          <a:spcPct val="0"/>
        </a:spcAft>
        <a:defRPr kumimoji="1" sz="4400">
          <a:solidFill>
            <a:schemeClr val="tx2"/>
          </a:solidFill>
          <a:latin typeface="Tahoma" pitchFamily="34" charset="0"/>
          <a:ea typeface="新細明體" pitchFamily="18" charset="-120"/>
        </a:defRPr>
      </a:lvl9pPr>
    </p:titleStyle>
    <p:bodyStyle>
      <a:lvl1pPr marL="342900" indent="-342900" algn="l" rtl="0" fontAlgn="base">
        <a:spcBef>
          <a:spcPct val="20000"/>
        </a:spcBef>
        <a:spcAft>
          <a:spcPct val="0"/>
        </a:spcAft>
        <a:buClr>
          <a:schemeClr val="hlink"/>
        </a:buClr>
        <a:buSzPct val="110000"/>
        <a:buFont typeface="Wingdings" pitchFamily="2" charset="2"/>
        <a:buBlip>
          <a:blip r:embed="rId15"/>
        </a:buBlip>
        <a:defRPr kumimoji="1" sz="3200">
          <a:solidFill>
            <a:schemeClr val="tx1"/>
          </a:solidFill>
          <a:latin typeface="+mn-lt"/>
          <a:ea typeface="+mn-ea"/>
          <a:cs typeface="+mn-cs"/>
        </a:defRPr>
      </a:lvl1pPr>
      <a:lvl2pPr marL="742950" indent="-285750" algn="l" rtl="0" fontAlgn="base">
        <a:spcBef>
          <a:spcPct val="20000"/>
        </a:spcBef>
        <a:spcAft>
          <a:spcPct val="0"/>
        </a:spcAft>
        <a:buClr>
          <a:schemeClr val="tx1"/>
        </a:buClr>
        <a:buSzPct val="60000"/>
        <a:buFont typeface="Wingdings" pitchFamily="2" charset="2"/>
        <a:buChar char="n"/>
        <a:defRPr kumimoji="1" sz="2800">
          <a:solidFill>
            <a:schemeClr val="tx1"/>
          </a:solidFill>
          <a:latin typeface="+mn-lt"/>
          <a:ea typeface="+mn-ea"/>
        </a:defRPr>
      </a:lvl2pPr>
      <a:lvl3pPr marL="1143000" indent="-228600" algn="l" rtl="0" fontAlgn="base">
        <a:spcBef>
          <a:spcPct val="20000"/>
        </a:spcBef>
        <a:spcAft>
          <a:spcPct val="0"/>
        </a:spcAft>
        <a:buClr>
          <a:schemeClr val="hlink"/>
        </a:buClr>
        <a:buSzPct val="95000"/>
        <a:buFont typeface="Wingdings" pitchFamily="2" charset="2"/>
        <a:buChar char="w"/>
        <a:defRPr kumimoji="1" sz="2400">
          <a:solidFill>
            <a:schemeClr val="tx1"/>
          </a:solidFill>
          <a:latin typeface="+mn-lt"/>
          <a:ea typeface="+mn-ea"/>
        </a:defRPr>
      </a:lvl3pPr>
      <a:lvl4pPr marL="1600200" indent="-228600" algn="l" rtl="0" fontAlgn="base">
        <a:spcBef>
          <a:spcPct val="20000"/>
        </a:spcBef>
        <a:spcAft>
          <a:spcPct val="0"/>
        </a:spcAft>
        <a:buClr>
          <a:schemeClr val="tx1"/>
        </a:buClr>
        <a:buSzPct val="65000"/>
        <a:buFont typeface="Wingdings" pitchFamily="2" charset="2"/>
        <a:buChar char="n"/>
        <a:defRPr kumimoji="1" sz="2000">
          <a:solidFill>
            <a:schemeClr val="tx1"/>
          </a:solidFill>
          <a:latin typeface="+mn-lt"/>
          <a:ea typeface="+mn-ea"/>
        </a:defRPr>
      </a:lvl4pPr>
      <a:lvl5pPr marL="2057400" indent="-228600" algn="l" rtl="0" fontAlgn="base">
        <a:spcBef>
          <a:spcPct val="20000"/>
        </a:spcBef>
        <a:spcAft>
          <a:spcPct val="0"/>
        </a:spcAft>
        <a:buClr>
          <a:schemeClr val="hlink"/>
        </a:buClr>
        <a:buSzPct val="60000"/>
        <a:buFont typeface="Wingdings"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hlink"/>
        </a:buClr>
        <a:buSzPct val="6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hlink"/>
        </a:buClr>
        <a:buSzPct val="6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hlink"/>
        </a:buClr>
        <a:buSzPct val="6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hlink"/>
        </a:buClr>
        <a:buSzPct val="60000"/>
        <a:buFont typeface="Wingdings" pitchFamily="2" charset="2"/>
        <a:buChar char="n"/>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hotmath.com/hotmath_help/topics/rates-ratios.html"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hotmath.com/hotmath_help/topics/terminating-and-repeating-decimals.html"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hyperlink" Target="http://hotmath.com/hotmath_help/topics/monomials-binomials-polynomials.html" TargetMode="Externa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7.gi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hyperlink" Target="http://hotmath.com/hotmath_help/topics/distance-formula.html" TargetMode="External"/><Relationship Id="rId1" Type="http://schemas.openxmlformats.org/officeDocument/2006/relationships/slideLayout" Target="../slideLayouts/slideLayout12.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gif"/></Relationships>
</file>

<file path=ppt/slides/_rels/slide24.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hyperlink" Target="http://hotmath.com/hotmath_help/topics/horizontal-vertical-lines.html" TargetMode="External"/><Relationship Id="rId1" Type="http://schemas.openxmlformats.org/officeDocument/2006/relationships/slideLayout" Target="../slideLayouts/slideLayout12.xml"/><Relationship Id="rId4" Type="http://schemas.openxmlformats.org/officeDocument/2006/relationships/image" Target="../media/image17.gif"/></Relationships>
</file>

<file path=ppt/slides/_rels/slide26.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12.xml"/><Relationship Id="rId5" Type="http://schemas.openxmlformats.org/officeDocument/2006/relationships/image" Target="../media/image11.gif"/><Relationship Id="rId4" Type="http://schemas.openxmlformats.org/officeDocument/2006/relationships/image" Target="../media/image19.gif"/></Relationships>
</file>

<file path=ppt/slides/_rel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28.gif"/><Relationship Id="rId7" Type="http://schemas.openxmlformats.org/officeDocument/2006/relationships/image" Target="../media/image32.gif"/><Relationship Id="rId2" Type="http://schemas.openxmlformats.org/officeDocument/2006/relationships/image" Target="../media/image27.gif"/><Relationship Id="rId1" Type="http://schemas.openxmlformats.org/officeDocument/2006/relationships/slideLayout" Target="../slideLayouts/slideLayout12.xml"/><Relationship Id="rId6" Type="http://schemas.openxmlformats.org/officeDocument/2006/relationships/image" Target="../media/image31.gif"/><Relationship Id="rId5" Type="http://schemas.openxmlformats.org/officeDocument/2006/relationships/image" Target="../media/image30.gif"/><Relationship Id="rId4" Type="http://schemas.openxmlformats.org/officeDocument/2006/relationships/image" Target="../media/image29.gif"/></Relationships>
</file>

<file path=ppt/slides/_rels/slide34.xml.rels><?xml version="1.0" encoding="UTF-8" standalone="yes"?>
<Relationships xmlns="http://schemas.openxmlformats.org/package/2006/relationships"><Relationship Id="rId3" Type="http://schemas.openxmlformats.org/officeDocument/2006/relationships/image" Target="../media/image29.gif"/><Relationship Id="rId2" Type="http://schemas.openxmlformats.org/officeDocument/2006/relationships/image" Target="../media/image33.gif"/><Relationship Id="rId1" Type="http://schemas.openxmlformats.org/officeDocument/2006/relationships/slideLayout" Target="../slideLayouts/slideLayout12.xml"/><Relationship Id="rId5" Type="http://schemas.openxmlformats.org/officeDocument/2006/relationships/image" Target="../media/image34.gif"/><Relationship Id="rId4" Type="http://schemas.openxmlformats.org/officeDocument/2006/relationships/image" Target="../media/image30.gif"/></Relationships>
</file>

<file path=ppt/slides/_rels/slide35.xml.rels><?xml version="1.0" encoding="UTF-8" standalone="yes"?>
<Relationships xmlns="http://schemas.openxmlformats.org/package/2006/relationships"><Relationship Id="rId3" Type="http://schemas.openxmlformats.org/officeDocument/2006/relationships/image" Target="../media/image36.gif"/><Relationship Id="rId2" Type="http://schemas.openxmlformats.org/officeDocument/2006/relationships/image" Target="../media/image35.gif"/><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8" Type="http://schemas.openxmlformats.org/officeDocument/2006/relationships/image" Target="../media/image42.gif"/><Relationship Id="rId3" Type="http://schemas.openxmlformats.org/officeDocument/2006/relationships/image" Target="../media/image37.gif"/><Relationship Id="rId7" Type="http://schemas.openxmlformats.org/officeDocument/2006/relationships/image" Target="../media/image41.gif"/><Relationship Id="rId2" Type="http://schemas.openxmlformats.org/officeDocument/2006/relationships/image" Target="../media/image34.gif"/><Relationship Id="rId1" Type="http://schemas.openxmlformats.org/officeDocument/2006/relationships/slideLayout" Target="../slideLayouts/slideLayout12.xml"/><Relationship Id="rId6" Type="http://schemas.openxmlformats.org/officeDocument/2006/relationships/image" Target="../media/image40.gif"/><Relationship Id="rId11" Type="http://schemas.openxmlformats.org/officeDocument/2006/relationships/image" Target="../media/image29.gif"/><Relationship Id="rId5" Type="http://schemas.openxmlformats.org/officeDocument/2006/relationships/image" Target="../media/image39.gif"/><Relationship Id="rId10" Type="http://schemas.openxmlformats.org/officeDocument/2006/relationships/image" Target="../media/image44.gif"/><Relationship Id="rId4" Type="http://schemas.openxmlformats.org/officeDocument/2006/relationships/image" Target="../media/image38.gif"/><Relationship Id="rId9" Type="http://schemas.openxmlformats.org/officeDocument/2006/relationships/image" Target="../media/image43.gif"/></Relationships>
</file>

<file path=ppt/slides/_rels/slide37.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12.xml"/><Relationship Id="rId5" Type="http://schemas.openxmlformats.org/officeDocument/2006/relationships/image" Target="../media/image48.png"/><Relationship Id="rId4" Type="http://schemas.openxmlformats.org/officeDocument/2006/relationships/image" Target="../media/image47.png"/></Relationships>
</file>

<file path=ppt/slides/_rels/slide38.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12.xml"/><Relationship Id="rId4" Type="http://schemas.openxmlformats.org/officeDocument/2006/relationships/image" Target="../media/image51.png"/></Relationships>
</file>

<file path=ppt/slides/_rels/slide39.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image" Target="../media/image52.png"/><Relationship Id="rId1" Type="http://schemas.openxmlformats.org/officeDocument/2006/relationships/slideLayout" Target="../slideLayouts/slideLayout12.xml"/><Relationship Id="rId6" Type="http://schemas.openxmlformats.org/officeDocument/2006/relationships/image" Target="../media/image56.png"/><Relationship Id="rId5" Type="http://schemas.openxmlformats.org/officeDocument/2006/relationships/image" Target="../media/image55.png"/><Relationship Id="rId4" Type="http://schemas.openxmlformats.org/officeDocument/2006/relationships/image" Target="../media/image5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image" Target="../media/image61.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5.wmf"/><Relationship Id="rId5" Type="http://schemas.openxmlformats.org/officeDocument/2006/relationships/oleObject" Target="../embeddings/oleObject2.bin"/><Relationship Id="rId4" Type="http://schemas.openxmlformats.org/officeDocument/2006/relationships/image" Target="../media/image64.wmf"/></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7.wmf"/><Relationship Id="rId5" Type="http://schemas.openxmlformats.org/officeDocument/2006/relationships/oleObject" Target="../embeddings/oleObject4.bin"/><Relationship Id="rId4" Type="http://schemas.openxmlformats.org/officeDocument/2006/relationships/image" Target="../media/image66.w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8.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0.wmf"/><Relationship Id="rId5" Type="http://schemas.openxmlformats.org/officeDocument/2006/relationships/oleObject" Target="../embeddings/oleObject7.bin"/><Relationship Id="rId4" Type="http://schemas.openxmlformats.org/officeDocument/2006/relationships/image" Target="../media/image69.w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72.wmf"/><Relationship Id="rId5" Type="http://schemas.openxmlformats.org/officeDocument/2006/relationships/oleObject" Target="../embeddings/oleObject9.bin"/><Relationship Id="rId4" Type="http://schemas.openxmlformats.org/officeDocument/2006/relationships/image" Target="../media/image7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73.wmf"/></Relationships>
</file>

<file path=ppt/slides/_rels/slide51.x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75.wmf"/><Relationship Id="rId5" Type="http://schemas.openxmlformats.org/officeDocument/2006/relationships/oleObject" Target="../embeddings/oleObject12.bin"/><Relationship Id="rId10" Type="http://schemas.openxmlformats.org/officeDocument/2006/relationships/image" Target="../media/image77.wmf"/><Relationship Id="rId4" Type="http://schemas.openxmlformats.org/officeDocument/2006/relationships/image" Target="../media/image74.wmf"/><Relationship Id="rId9" Type="http://schemas.openxmlformats.org/officeDocument/2006/relationships/oleObject" Target="../embeddings/oleObject14.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79.wmf"/><Relationship Id="rId5" Type="http://schemas.openxmlformats.org/officeDocument/2006/relationships/oleObject" Target="../embeddings/oleObject16.bin"/><Relationship Id="rId4" Type="http://schemas.openxmlformats.org/officeDocument/2006/relationships/image" Target="../media/image78.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81.wmf"/><Relationship Id="rId5" Type="http://schemas.openxmlformats.org/officeDocument/2006/relationships/oleObject" Target="../embeddings/oleObject18.bin"/><Relationship Id="rId4" Type="http://schemas.openxmlformats.org/officeDocument/2006/relationships/image" Target="../media/image80.w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image" Target="../media/image83.wmf"/><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85.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74.wmf"/><Relationship Id="rId11" Type="http://schemas.openxmlformats.org/officeDocument/2006/relationships/oleObject" Target="../embeddings/oleObject23.bin"/><Relationship Id="rId5" Type="http://schemas.openxmlformats.org/officeDocument/2006/relationships/oleObject" Target="../embeddings/oleObject20.bin"/><Relationship Id="rId10" Type="http://schemas.openxmlformats.org/officeDocument/2006/relationships/image" Target="../media/image84.wmf"/><Relationship Id="rId4" Type="http://schemas.openxmlformats.org/officeDocument/2006/relationships/image" Target="../media/image82.wmf"/><Relationship Id="rId9" Type="http://schemas.openxmlformats.org/officeDocument/2006/relationships/oleObject" Target="../embeddings/oleObject22.bin"/></Relationships>
</file>

<file path=ppt/slides/_rels/slide57.xml.rels><?xml version="1.0" encoding="UTF-8" standalone="yes"?>
<Relationships xmlns="http://schemas.openxmlformats.org/package/2006/relationships"><Relationship Id="rId8" Type="http://schemas.openxmlformats.org/officeDocument/2006/relationships/image" Target="../media/image86.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83.wmf"/><Relationship Id="rId5" Type="http://schemas.openxmlformats.org/officeDocument/2006/relationships/oleObject" Target="../embeddings/oleObject25.bin"/><Relationship Id="rId10" Type="http://schemas.openxmlformats.org/officeDocument/2006/relationships/image" Target="../media/image87.wmf"/><Relationship Id="rId4" Type="http://schemas.openxmlformats.org/officeDocument/2006/relationships/image" Target="../media/image74.wmf"/><Relationship Id="rId9" Type="http://schemas.openxmlformats.org/officeDocument/2006/relationships/oleObject" Target="../embeddings/oleObject27.bin"/></Relationships>
</file>

<file path=ppt/slides/_rels/slide58.xml.rels><?xml version="1.0" encoding="UTF-8" standalone="yes"?>
<Relationships xmlns="http://schemas.openxmlformats.org/package/2006/relationships"><Relationship Id="rId8" Type="http://schemas.openxmlformats.org/officeDocument/2006/relationships/image" Target="../media/image90.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89.wmf"/><Relationship Id="rId5" Type="http://schemas.openxmlformats.org/officeDocument/2006/relationships/oleObject" Target="../embeddings/oleObject29.bin"/><Relationship Id="rId4" Type="http://schemas.openxmlformats.org/officeDocument/2006/relationships/image" Target="../media/image88.wmf"/></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9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92.wmf"/></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94.wmf"/><Relationship Id="rId5" Type="http://schemas.openxmlformats.org/officeDocument/2006/relationships/oleObject" Target="../embeddings/oleObject34.bin"/><Relationship Id="rId4" Type="http://schemas.openxmlformats.org/officeDocument/2006/relationships/image" Target="../media/image93.wmf"/></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96.wmf"/><Relationship Id="rId5" Type="http://schemas.openxmlformats.org/officeDocument/2006/relationships/oleObject" Target="../embeddings/oleObject36.bin"/><Relationship Id="rId4" Type="http://schemas.openxmlformats.org/officeDocument/2006/relationships/image" Target="../media/image95.wmf"/></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98.wmf"/><Relationship Id="rId5" Type="http://schemas.openxmlformats.org/officeDocument/2006/relationships/oleObject" Target="../embeddings/oleObject38.bin"/><Relationship Id="rId4" Type="http://schemas.openxmlformats.org/officeDocument/2006/relationships/image" Target="../media/image97.w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8" Type="http://schemas.openxmlformats.org/officeDocument/2006/relationships/image" Target="../media/image101.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100.wmf"/><Relationship Id="rId5" Type="http://schemas.openxmlformats.org/officeDocument/2006/relationships/oleObject" Target="../embeddings/oleObject40.bin"/><Relationship Id="rId4" Type="http://schemas.openxmlformats.org/officeDocument/2006/relationships/image" Target="../media/image99.wmf"/></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103.wmf"/><Relationship Id="rId5" Type="http://schemas.openxmlformats.org/officeDocument/2006/relationships/oleObject" Target="../embeddings/oleObject43.bin"/><Relationship Id="rId4" Type="http://schemas.openxmlformats.org/officeDocument/2006/relationships/image" Target="../media/image102.wmf"/></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104.wmf"/></Relationships>
</file>

<file path=ppt/slides/_rels/slide7.xml.rels><?xml version="1.0" encoding="UTF-8" standalone="yes"?>
<Relationships xmlns="http://schemas.openxmlformats.org/package/2006/relationships"><Relationship Id="rId2" Type="http://schemas.openxmlformats.org/officeDocument/2006/relationships/hyperlink" Target="http://hotmath.com/hotmath_help/topics/sets.html" TargetMode="Externa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106.wmf"/><Relationship Id="rId5" Type="http://schemas.openxmlformats.org/officeDocument/2006/relationships/oleObject" Target="../embeddings/oleObject46.bin"/><Relationship Id="rId4" Type="http://schemas.openxmlformats.org/officeDocument/2006/relationships/image" Target="../media/image105.wmf"/></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8" Type="http://schemas.openxmlformats.org/officeDocument/2006/relationships/image" Target="../media/image109.wmf"/><Relationship Id="rId3" Type="http://schemas.openxmlformats.org/officeDocument/2006/relationships/oleObject" Target="../embeddings/oleObject47.bin"/><Relationship Id="rId7"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108.wmf"/><Relationship Id="rId5" Type="http://schemas.openxmlformats.org/officeDocument/2006/relationships/oleObject" Target="../embeddings/oleObject48.bin"/><Relationship Id="rId4" Type="http://schemas.openxmlformats.org/officeDocument/2006/relationships/image" Target="../media/image107.wmf"/></Relationships>
</file>

<file path=ppt/slides/_rels/slide74.xml.rels><?xml version="1.0" encoding="UTF-8" standalone="yes"?>
<Relationships xmlns="http://schemas.openxmlformats.org/package/2006/relationships"><Relationship Id="rId8" Type="http://schemas.openxmlformats.org/officeDocument/2006/relationships/image" Target="../media/image112.wmf"/><Relationship Id="rId3" Type="http://schemas.openxmlformats.org/officeDocument/2006/relationships/oleObject" Target="../embeddings/oleObject50.bin"/><Relationship Id="rId7"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111.wmf"/><Relationship Id="rId5" Type="http://schemas.openxmlformats.org/officeDocument/2006/relationships/oleObject" Target="../embeddings/oleObject51.bin"/><Relationship Id="rId4" Type="http://schemas.openxmlformats.org/officeDocument/2006/relationships/image" Target="../media/image110.wmf"/></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113.wmf"/></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image" Target="../media/image115.wmf"/><Relationship Id="rId3" Type="http://schemas.openxmlformats.org/officeDocument/2006/relationships/oleObject" Target="../embeddings/oleObject54.bin"/><Relationship Id="rId7"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114.wmf"/><Relationship Id="rId5" Type="http://schemas.openxmlformats.org/officeDocument/2006/relationships/oleObject" Target="../embeddings/oleObject55.bin"/><Relationship Id="rId10" Type="http://schemas.openxmlformats.org/officeDocument/2006/relationships/image" Target="../media/image116.wmf"/><Relationship Id="rId4" Type="http://schemas.openxmlformats.org/officeDocument/2006/relationships/image" Target="../media/image107.wmf"/><Relationship Id="rId9" Type="http://schemas.openxmlformats.org/officeDocument/2006/relationships/oleObject" Target="../embeddings/oleObject57.bin"/></Relationships>
</file>

<file path=ppt/slides/_rels/slide78.xml.rels><?xml version="1.0" encoding="UTF-8" standalone="yes"?>
<Relationships xmlns="http://schemas.openxmlformats.org/package/2006/relationships"><Relationship Id="rId8" Type="http://schemas.openxmlformats.org/officeDocument/2006/relationships/image" Target="../media/image119.wmf"/><Relationship Id="rId3" Type="http://schemas.openxmlformats.org/officeDocument/2006/relationships/oleObject" Target="../embeddings/oleObject58.bin"/><Relationship Id="rId7" Type="http://schemas.openxmlformats.org/officeDocument/2006/relationships/oleObject" Target="../embeddings/oleObject60.bin"/><Relationship Id="rId2" Type="http://schemas.openxmlformats.org/officeDocument/2006/relationships/slideLayout" Target="../slideLayouts/slideLayout12.xml"/><Relationship Id="rId1" Type="http://schemas.openxmlformats.org/officeDocument/2006/relationships/vmlDrawing" Target="../drawings/vmlDrawing26.vml"/><Relationship Id="rId6" Type="http://schemas.openxmlformats.org/officeDocument/2006/relationships/image" Target="../media/image118.wmf"/><Relationship Id="rId5" Type="http://schemas.openxmlformats.org/officeDocument/2006/relationships/oleObject" Target="../embeddings/oleObject59.bin"/><Relationship Id="rId4" Type="http://schemas.openxmlformats.org/officeDocument/2006/relationships/image" Target="../media/image117.wmf"/></Relationships>
</file>

<file path=ppt/slides/_rels/slide79.xml.rels><?xml version="1.0" encoding="UTF-8" standalone="yes"?>
<Relationships xmlns="http://schemas.openxmlformats.org/package/2006/relationships"><Relationship Id="rId8" Type="http://schemas.openxmlformats.org/officeDocument/2006/relationships/image" Target="../media/image122.wmf"/><Relationship Id="rId13" Type="http://schemas.openxmlformats.org/officeDocument/2006/relationships/oleObject" Target="../embeddings/oleObject66.bin"/><Relationship Id="rId18" Type="http://schemas.openxmlformats.org/officeDocument/2006/relationships/image" Target="../media/image127.wmf"/><Relationship Id="rId3" Type="http://schemas.openxmlformats.org/officeDocument/2006/relationships/oleObject" Target="../embeddings/oleObject61.bin"/><Relationship Id="rId21" Type="http://schemas.openxmlformats.org/officeDocument/2006/relationships/oleObject" Target="../embeddings/oleObject70.bin"/><Relationship Id="rId7" Type="http://schemas.openxmlformats.org/officeDocument/2006/relationships/oleObject" Target="../embeddings/oleObject63.bin"/><Relationship Id="rId12" Type="http://schemas.openxmlformats.org/officeDocument/2006/relationships/image" Target="../media/image124.wmf"/><Relationship Id="rId17" Type="http://schemas.openxmlformats.org/officeDocument/2006/relationships/oleObject" Target="../embeddings/oleObject68.bin"/><Relationship Id="rId2" Type="http://schemas.openxmlformats.org/officeDocument/2006/relationships/slideLayout" Target="../slideLayouts/slideLayout13.xml"/><Relationship Id="rId16" Type="http://schemas.openxmlformats.org/officeDocument/2006/relationships/image" Target="../media/image126.wmf"/><Relationship Id="rId20" Type="http://schemas.openxmlformats.org/officeDocument/2006/relationships/image" Target="../media/image128.wmf"/><Relationship Id="rId1" Type="http://schemas.openxmlformats.org/officeDocument/2006/relationships/vmlDrawing" Target="../drawings/vmlDrawing27.vml"/><Relationship Id="rId6" Type="http://schemas.openxmlformats.org/officeDocument/2006/relationships/image" Target="../media/image121.wmf"/><Relationship Id="rId11" Type="http://schemas.openxmlformats.org/officeDocument/2006/relationships/oleObject" Target="../embeddings/oleObject65.bin"/><Relationship Id="rId5" Type="http://schemas.openxmlformats.org/officeDocument/2006/relationships/oleObject" Target="../embeddings/oleObject62.bin"/><Relationship Id="rId15" Type="http://schemas.openxmlformats.org/officeDocument/2006/relationships/oleObject" Target="../embeddings/oleObject67.bin"/><Relationship Id="rId10" Type="http://schemas.openxmlformats.org/officeDocument/2006/relationships/image" Target="../media/image123.wmf"/><Relationship Id="rId19" Type="http://schemas.openxmlformats.org/officeDocument/2006/relationships/oleObject" Target="../embeddings/oleObject69.bin"/><Relationship Id="rId4" Type="http://schemas.openxmlformats.org/officeDocument/2006/relationships/image" Target="../media/image120.wmf"/><Relationship Id="rId9" Type="http://schemas.openxmlformats.org/officeDocument/2006/relationships/oleObject" Target="../embeddings/oleObject64.bin"/><Relationship Id="rId14" Type="http://schemas.openxmlformats.org/officeDocument/2006/relationships/image" Target="../media/image125.wmf"/><Relationship Id="rId22" Type="http://schemas.openxmlformats.org/officeDocument/2006/relationships/image" Target="../media/image129.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12.xml"/><Relationship Id="rId1" Type="http://schemas.openxmlformats.org/officeDocument/2006/relationships/vmlDrawing" Target="../drawings/vmlDrawing28.vml"/><Relationship Id="rId6" Type="http://schemas.openxmlformats.org/officeDocument/2006/relationships/image" Target="../media/image130.wmf"/><Relationship Id="rId5" Type="http://schemas.openxmlformats.org/officeDocument/2006/relationships/oleObject" Target="../embeddings/oleObject72.bin"/><Relationship Id="rId4" Type="http://schemas.openxmlformats.org/officeDocument/2006/relationships/image" Target="../media/image120.wmf"/></Relationships>
</file>

<file path=ppt/slides/_rels/slide81.xml.rels><?xml version="1.0" encoding="UTF-8" standalone="yes"?>
<Relationships xmlns="http://schemas.openxmlformats.org/package/2006/relationships"><Relationship Id="rId8" Type="http://schemas.openxmlformats.org/officeDocument/2006/relationships/image" Target="../media/image132.wmf"/><Relationship Id="rId3" Type="http://schemas.openxmlformats.org/officeDocument/2006/relationships/oleObject" Target="../embeddings/oleObject73.bin"/><Relationship Id="rId7" Type="http://schemas.openxmlformats.org/officeDocument/2006/relationships/oleObject" Target="../embeddings/oleObject75.bin"/><Relationship Id="rId2" Type="http://schemas.openxmlformats.org/officeDocument/2006/relationships/slideLayout" Target="../slideLayouts/slideLayout4.xml"/><Relationship Id="rId1" Type="http://schemas.openxmlformats.org/officeDocument/2006/relationships/vmlDrawing" Target="../drawings/vmlDrawing29.vml"/><Relationship Id="rId6" Type="http://schemas.openxmlformats.org/officeDocument/2006/relationships/image" Target="../media/image131.wmf"/><Relationship Id="rId5" Type="http://schemas.openxmlformats.org/officeDocument/2006/relationships/oleObject" Target="../embeddings/oleObject74.bin"/><Relationship Id="rId4" Type="http://schemas.openxmlformats.org/officeDocument/2006/relationships/image" Target="../media/image120.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855C49E-21F5-4F9E-882A-254F93B3161B}" type="slidenum">
              <a:rPr lang="en-US" altLang="zh-TW"/>
              <a:pPr/>
              <a:t>1</a:t>
            </a:fld>
            <a:endParaRPr lang="en-US" altLang="zh-TW"/>
          </a:p>
        </p:txBody>
      </p:sp>
      <p:sp>
        <p:nvSpPr>
          <p:cNvPr id="2050" name="Rectangle 2"/>
          <p:cNvSpPr>
            <a:spLocks noGrp="1" noChangeArrowheads="1"/>
          </p:cNvSpPr>
          <p:nvPr>
            <p:ph type="title"/>
          </p:nvPr>
        </p:nvSpPr>
        <p:spPr>
          <a:xfrm>
            <a:off x="179388" y="71414"/>
            <a:ext cx="8785225" cy="2573354"/>
          </a:xfrm>
        </p:spPr>
        <p:txBody>
          <a:bodyPr/>
          <a:lstStyle/>
          <a:p>
            <a:pPr algn="ctr"/>
            <a:r>
              <a:rPr lang="en-GB" altLang="zh-TW" sz="3200" b="1" dirty="0" smtClean="0">
                <a:solidFill>
                  <a:schemeClr val="tx1"/>
                </a:solidFill>
                <a:latin typeface="Calibri" pitchFamily="34" charset="0"/>
              </a:rPr>
              <a:t>Institute of Computing </a:t>
            </a:r>
            <a:r>
              <a:rPr lang="en-GB" altLang="zh-TW" sz="3200" b="1" dirty="0" smtClean="0">
                <a:solidFill>
                  <a:schemeClr val="tx1"/>
                </a:solidFill>
                <a:latin typeface="Calibri" pitchFamily="34" charset="0"/>
              </a:rPr>
              <a:t>&amp; </a:t>
            </a:r>
            <a:r>
              <a:rPr lang="en-GB" altLang="zh-TW" sz="3200" b="1" dirty="0" smtClean="0">
                <a:solidFill>
                  <a:schemeClr val="tx1"/>
                </a:solidFill>
                <a:latin typeface="Calibri" pitchFamily="34" charset="0"/>
              </a:rPr>
              <a:t>Information Communication Technology, Ahmadu Bello University, Zaria.</a:t>
            </a:r>
            <a:endParaRPr lang="en-US" altLang="zh-TW" sz="3200" b="1" dirty="0">
              <a:solidFill>
                <a:schemeClr val="tx1"/>
              </a:solidFill>
              <a:latin typeface="Calibri" pitchFamily="34" charset="0"/>
            </a:endParaRPr>
          </a:p>
        </p:txBody>
      </p:sp>
      <p:sp>
        <p:nvSpPr>
          <p:cNvPr id="2058" name="Text Box 10"/>
          <p:cNvSpPr txBox="1">
            <a:spLocks noChangeArrowheads="1"/>
          </p:cNvSpPr>
          <p:nvPr/>
        </p:nvSpPr>
        <p:spPr bwMode="auto">
          <a:xfrm>
            <a:off x="395288" y="2894484"/>
            <a:ext cx="8280400" cy="2739211"/>
          </a:xfrm>
          <a:prstGeom prst="rect">
            <a:avLst/>
          </a:prstGeom>
          <a:noFill/>
          <a:ln w="9525">
            <a:noFill/>
            <a:miter lim="800000"/>
            <a:headEnd/>
            <a:tailEnd/>
          </a:ln>
          <a:effectLst/>
        </p:spPr>
        <p:txBody>
          <a:bodyPr wrap="square">
            <a:spAutoFit/>
          </a:bodyPr>
          <a:lstStyle/>
          <a:p>
            <a:r>
              <a:rPr lang="en-US" altLang="zh-TW" sz="2800" dirty="0" smtClean="0">
                <a:solidFill>
                  <a:srgbClr val="0000FF"/>
                </a:solidFill>
              </a:rPr>
              <a:t>DCS104-Discrete Structures II</a:t>
            </a:r>
          </a:p>
          <a:p>
            <a:endParaRPr lang="en-US" altLang="zh-TW" sz="2400" dirty="0" smtClean="0">
              <a:solidFill>
                <a:srgbClr val="0000FF"/>
              </a:solidFill>
            </a:endParaRPr>
          </a:p>
          <a:p>
            <a:r>
              <a:rPr lang="en-US" altLang="zh-TW" sz="2400" dirty="0" smtClean="0">
                <a:solidFill>
                  <a:srgbClr val="0000FF"/>
                </a:solidFill>
              </a:rPr>
              <a:t>By</a:t>
            </a:r>
          </a:p>
          <a:p>
            <a:endParaRPr lang="en-US" altLang="zh-TW" sz="2400" dirty="0" smtClean="0">
              <a:solidFill>
                <a:srgbClr val="0000FF"/>
              </a:solidFill>
            </a:endParaRPr>
          </a:p>
          <a:p>
            <a:r>
              <a:rPr lang="en-US" altLang="zh-TW" sz="2400" dirty="0" smtClean="0">
                <a:solidFill>
                  <a:srgbClr val="0000FF"/>
                </a:solidFill>
              </a:rPr>
              <a:t>Aliyu Garba (galiyu@abu.edu.ng</a:t>
            </a:r>
            <a:r>
              <a:rPr lang="en-US" altLang="zh-TW" sz="2400" dirty="0" smtClean="0">
                <a:solidFill>
                  <a:srgbClr val="0000FF"/>
                </a:solidFill>
              </a:rPr>
              <a:t>)</a:t>
            </a:r>
          </a:p>
          <a:p>
            <a:r>
              <a:rPr lang="en-US" altLang="zh-TW" sz="2400" dirty="0" smtClean="0">
                <a:solidFill>
                  <a:srgbClr val="0000FF"/>
                </a:solidFill>
              </a:rPr>
              <a:t>Mrs. </a:t>
            </a:r>
            <a:r>
              <a:rPr lang="en-US" altLang="zh-TW" sz="2400" smtClean="0">
                <a:solidFill>
                  <a:srgbClr val="0000FF"/>
                </a:solidFill>
              </a:rPr>
              <a:t>Esther </a:t>
            </a:r>
            <a:r>
              <a:rPr lang="en-US" altLang="zh-TW" sz="2400" smtClean="0">
                <a:solidFill>
                  <a:srgbClr val="0000FF"/>
                </a:solidFill>
              </a:rPr>
              <a:t>G.B (</a:t>
            </a:r>
            <a:r>
              <a:rPr lang="en-US" altLang="zh-TW" sz="2400" dirty="0" smtClean="0">
                <a:solidFill>
                  <a:srgbClr val="0000FF"/>
                </a:solidFill>
              </a:rPr>
              <a:t>ecekechukwu@abu.edu.ng)</a:t>
            </a:r>
          </a:p>
          <a:p>
            <a:endParaRPr lang="en-US" altLang="zh-TW" sz="2400" dirty="0">
              <a:solidFill>
                <a:srgbClr val="0000FF"/>
              </a:solidFill>
            </a:endParaRPr>
          </a:p>
        </p:txBody>
      </p:sp>
      <p:sp>
        <p:nvSpPr>
          <p:cNvPr id="6" name="Footer Placeholder 5"/>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10</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500042"/>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1.4 Set of Rational</a:t>
            </a:r>
            <a:endParaRPr lang="en-US" altLang="zh-TW" sz="3600" b="0" dirty="0">
              <a:solidFill>
                <a:schemeClr val="tx2"/>
              </a:solidFill>
              <a:latin typeface="Calibri" pitchFamily="34" charset="0"/>
            </a:endParaRPr>
          </a:p>
        </p:txBody>
      </p:sp>
      <p:sp>
        <p:nvSpPr>
          <p:cNvPr id="9" name="Rectangle 8"/>
          <p:cNvSpPr/>
          <p:nvPr/>
        </p:nvSpPr>
        <p:spPr>
          <a:xfrm>
            <a:off x="571472" y="1285860"/>
            <a:ext cx="7858180" cy="3539430"/>
          </a:xfrm>
          <a:prstGeom prst="rect">
            <a:avLst/>
          </a:prstGeom>
        </p:spPr>
        <p:txBody>
          <a:bodyPr wrap="square">
            <a:spAutoFit/>
          </a:bodyPr>
          <a:lstStyle/>
          <a:p>
            <a:pPr algn="just">
              <a:buFont typeface="Wingdings" pitchFamily="2" charset="2"/>
              <a:buChar char="§"/>
            </a:pPr>
            <a:r>
              <a:rPr lang="en-US" b="0" dirty="0">
                <a:latin typeface="Calibri" pitchFamily="34" charset="0"/>
              </a:rPr>
              <a:t>The rational numbers are those numbers which can be expressed as a </a:t>
            </a:r>
            <a:r>
              <a:rPr lang="en-US" b="0" dirty="0">
                <a:latin typeface="Calibri" pitchFamily="34" charset="0"/>
                <a:hlinkClick r:id="rId2"/>
              </a:rPr>
              <a:t>ratio</a:t>
            </a:r>
            <a:r>
              <a:rPr lang="en-US" b="0" dirty="0">
                <a:latin typeface="Calibri" pitchFamily="34" charset="0"/>
              </a:rPr>
              <a:t> between two integers. For example, the fractions 1/3 and –1111/8 are both rational numbers. </a:t>
            </a:r>
            <a:endParaRPr lang="en-US" b="0" dirty="0" smtClean="0">
              <a:latin typeface="Calibri" pitchFamily="34" charset="0"/>
            </a:endParaRPr>
          </a:p>
          <a:p>
            <a:pPr algn="just">
              <a:buFont typeface="Wingdings" pitchFamily="2" charset="2"/>
              <a:buChar char="§"/>
            </a:pPr>
            <a:r>
              <a:rPr lang="en-US" b="0" dirty="0" smtClean="0">
                <a:latin typeface="Calibri" pitchFamily="34" charset="0"/>
              </a:rPr>
              <a:t>All </a:t>
            </a:r>
            <a:r>
              <a:rPr lang="en-US" b="0" dirty="0">
                <a:latin typeface="Calibri" pitchFamily="34" charset="0"/>
              </a:rPr>
              <a:t>the integers are included in the rational numbers, since any integer </a:t>
            </a:r>
            <a:r>
              <a:rPr lang="en-US" b="0" i="1" dirty="0">
                <a:latin typeface="Calibri" pitchFamily="34" charset="0"/>
              </a:rPr>
              <a:t>z</a:t>
            </a:r>
            <a:r>
              <a:rPr lang="en-US" b="0" dirty="0">
                <a:latin typeface="Calibri" pitchFamily="34" charset="0"/>
              </a:rPr>
              <a:t> can be written as the ratio</a:t>
            </a:r>
            <a:r>
              <a:rPr lang="en-US" b="0" i="1" dirty="0">
                <a:latin typeface="Calibri" pitchFamily="34" charset="0"/>
              </a:rPr>
              <a:t> </a:t>
            </a:r>
            <a:r>
              <a:rPr lang="en-US" b="0" i="1" dirty="0" smtClean="0">
                <a:latin typeface="Calibri" pitchFamily="34" charset="0"/>
              </a:rPr>
              <a:t>z</a:t>
            </a:r>
            <a:r>
              <a:rPr lang="en-US" b="0" dirty="0" smtClean="0">
                <a:latin typeface="Calibri" pitchFamily="34" charset="0"/>
              </a:rPr>
              <a:t>/1.</a:t>
            </a:r>
            <a:endParaRPr lang="en-US" b="0" i="1" dirty="0" smtClean="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11</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500042"/>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1.4 Set of Rational (Cont...)</a:t>
            </a:r>
            <a:endParaRPr lang="en-US" altLang="zh-TW" sz="3600" b="0" dirty="0">
              <a:solidFill>
                <a:schemeClr val="tx2"/>
              </a:solidFill>
              <a:latin typeface="Calibri" pitchFamily="34" charset="0"/>
            </a:endParaRPr>
          </a:p>
        </p:txBody>
      </p:sp>
      <p:sp>
        <p:nvSpPr>
          <p:cNvPr id="9" name="Rectangle 8"/>
          <p:cNvSpPr/>
          <p:nvPr/>
        </p:nvSpPr>
        <p:spPr>
          <a:xfrm>
            <a:off x="571472" y="1285860"/>
            <a:ext cx="7858180" cy="5509200"/>
          </a:xfrm>
          <a:prstGeom prst="rect">
            <a:avLst/>
          </a:prstGeom>
        </p:spPr>
        <p:txBody>
          <a:bodyPr wrap="square">
            <a:spAutoFit/>
          </a:bodyPr>
          <a:lstStyle/>
          <a:p>
            <a:pPr algn="just">
              <a:buFont typeface="Wingdings" pitchFamily="2" charset="2"/>
              <a:buChar char="§"/>
            </a:pPr>
            <a:r>
              <a:rPr lang="en-US" b="0" dirty="0">
                <a:latin typeface="Calibri" pitchFamily="34" charset="0"/>
              </a:rPr>
              <a:t>All decimals which </a:t>
            </a:r>
            <a:r>
              <a:rPr lang="en-US" b="0" dirty="0">
                <a:latin typeface="Calibri" pitchFamily="34" charset="0"/>
                <a:hlinkClick r:id="rId2"/>
              </a:rPr>
              <a:t>terminate</a:t>
            </a:r>
            <a:r>
              <a:rPr lang="en-US" b="0" dirty="0">
                <a:latin typeface="Calibri" pitchFamily="34" charset="0"/>
              </a:rPr>
              <a:t> are rational numbers (since 8.27 can be written as 827/100.) Decimals which have </a:t>
            </a:r>
            <a:r>
              <a:rPr lang="en-US" b="0" dirty="0" smtClean="0">
                <a:latin typeface="Calibri" pitchFamily="34" charset="0"/>
              </a:rPr>
              <a:t>a </a:t>
            </a:r>
            <a:r>
              <a:rPr lang="en-US" b="0" dirty="0" smtClean="0">
                <a:latin typeface="Calibri" pitchFamily="34" charset="0"/>
                <a:hlinkClick r:id="rId2"/>
              </a:rPr>
              <a:t>repeating</a:t>
            </a:r>
            <a:r>
              <a:rPr lang="en-US" b="0" dirty="0">
                <a:latin typeface="Calibri" pitchFamily="34" charset="0"/>
              </a:rPr>
              <a:t> pattern after some point are also </a:t>
            </a:r>
            <a:r>
              <a:rPr lang="en-US" b="0" dirty="0" err="1">
                <a:latin typeface="Calibri" pitchFamily="34" charset="0"/>
              </a:rPr>
              <a:t>rationals</a:t>
            </a:r>
            <a:r>
              <a:rPr lang="en-US" b="0" dirty="0">
                <a:latin typeface="Calibri" pitchFamily="34" charset="0"/>
              </a:rPr>
              <a:t>: for </a:t>
            </a:r>
            <a:r>
              <a:rPr lang="en-US" b="0" dirty="0" smtClean="0">
                <a:latin typeface="Calibri" pitchFamily="34" charset="0"/>
              </a:rPr>
              <a:t>example, 0.083333333</a:t>
            </a:r>
            <a:r>
              <a:rPr lang="en-US" b="0" dirty="0">
                <a:latin typeface="Calibri" pitchFamily="34" charset="0"/>
              </a:rPr>
              <a:t>... = 1/12</a:t>
            </a:r>
            <a:r>
              <a:rPr lang="en-US" b="0" dirty="0" smtClean="0">
                <a:latin typeface="Calibri" pitchFamily="34" charset="0"/>
              </a:rPr>
              <a:t>.</a:t>
            </a:r>
          </a:p>
          <a:p>
            <a:pPr algn="just">
              <a:buFont typeface="Wingdings" pitchFamily="2" charset="2"/>
              <a:buChar char="§"/>
            </a:pPr>
            <a:r>
              <a:rPr lang="en-US" b="0" dirty="0">
                <a:latin typeface="Calibri" pitchFamily="34" charset="0"/>
              </a:rPr>
              <a:t>The set of rational numbers is closed under all 4 basic operations, that is, given any two rational numbers, their sum, difference, product, and quotient is also a rational number (as long as we don't divide by 0.)</a:t>
            </a:r>
          </a:p>
          <a:p>
            <a:pPr algn="just">
              <a:buFont typeface="Wingdings" pitchFamily="2" charset="2"/>
              <a:buChar char="§"/>
            </a:pPr>
            <a:endParaRPr lang="en-US" b="0" i="1" dirty="0" smtClean="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12</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500042"/>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1.5 Set of Irrational Numbers</a:t>
            </a:r>
            <a:endParaRPr lang="en-US" altLang="zh-TW" sz="3600" b="0" dirty="0">
              <a:solidFill>
                <a:schemeClr val="tx2"/>
              </a:solidFill>
              <a:latin typeface="Calibri" pitchFamily="34" charset="0"/>
            </a:endParaRPr>
          </a:p>
        </p:txBody>
      </p:sp>
      <p:sp>
        <p:nvSpPr>
          <p:cNvPr id="9" name="Rectangle 8"/>
          <p:cNvSpPr/>
          <p:nvPr/>
        </p:nvSpPr>
        <p:spPr>
          <a:xfrm>
            <a:off x="571472" y="1285860"/>
            <a:ext cx="7858180" cy="4524315"/>
          </a:xfrm>
          <a:prstGeom prst="rect">
            <a:avLst/>
          </a:prstGeom>
        </p:spPr>
        <p:txBody>
          <a:bodyPr wrap="square">
            <a:spAutoFit/>
          </a:bodyPr>
          <a:lstStyle/>
          <a:p>
            <a:pPr algn="just">
              <a:buFont typeface="Wingdings" pitchFamily="2" charset="2"/>
              <a:buChar char="§"/>
            </a:pPr>
            <a:r>
              <a:rPr lang="en-US" b="0" dirty="0">
                <a:latin typeface="Calibri" pitchFamily="34" charset="0"/>
              </a:rPr>
              <a:t>An irrational number is a number that cannot be written as a ratio (or fraction).  In decimal form, it never ends or repeats. </a:t>
            </a:r>
            <a:endParaRPr lang="en-US" b="0" dirty="0" smtClean="0">
              <a:latin typeface="Calibri" pitchFamily="34" charset="0"/>
            </a:endParaRPr>
          </a:p>
          <a:p>
            <a:pPr algn="just">
              <a:buFont typeface="Wingdings" pitchFamily="2" charset="2"/>
              <a:buChar char="§"/>
            </a:pPr>
            <a:r>
              <a:rPr lang="en-US" b="0" dirty="0" smtClean="0">
                <a:latin typeface="Calibri" pitchFamily="34" charset="0"/>
              </a:rPr>
              <a:t>The </a:t>
            </a:r>
            <a:r>
              <a:rPr lang="en-US" b="0" dirty="0">
                <a:latin typeface="Calibri" pitchFamily="34" charset="0"/>
              </a:rPr>
              <a:t>ancient Greeks discovered that not all numbers are rational; there are equations that cannot be solved using ratios of </a:t>
            </a:r>
            <a:r>
              <a:rPr lang="en-US" b="0" dirty="0" smtClean="0">
                <a:latin typeface="Calibri" pitchFamily="34" charset="0"/>
              </a:rPr>
              <a:t>integers</a:t>
            </a:r>
          </a:p>
          <a:p>
            <a:pPr algn="just">
              <a:buFont typeface="Wingdings" pitchFamily="2" charset="2"/>
              <a:buChar char="§"/>
            </a:pPr>
            <a:r>
              <a:rPr lang="en-US" b="0" dirty="0">
                <a:latin typeface="Calibri" pitchFamily="34" charset="0"/>
              </a:rPr>
              <a:t>The first such equation to be studied was 2</a:t>
            </a:r>
            <a:r>
              <a:rPr lang="en-US" b="0" i="1" dirty="0">
                <a:latin typeface="Calibri" pitchFamily="34" charset="0"/>
              </a:rPr>
              <a:t> = x</a:t>
            </a:r>
            <a:r>
              <a:rPr lang="en-US" b="0" i="1" baseline="30000" dirty="0">
                <a:latin typeface="Calibri" pitchFamily="34" charset="0"/>
              </a:rPr>
              <a:t>2</a:t>
            </a:r>
            <a:r>
              <a:rPr lang="en-US" b="0" i="1" dirty="0">
                <a:latin typeface="Calibri" pitchFamily="34" charset="0"/>
              </a:rPr>
              <a:t>. </a:t>
            </a:r>
            <a:r>
              <a:rPr lang="en-US" b="0" dirty="0">
                <a:latin typeface="Calibri" pitchFamily="34" charset="0"/>
              </a:rPr>
              <a:t>What number times itself equals 2?</a:t>
            </a:r>
          </a:p>
          <a:p>
            <a:pPr algn="just">
              <a:buFont typeface="Wingdings" pitchFamily="2" charset="2"/>
              <a:buChar char="§"/>
            </a:pPr>
            <a:endParaRPr lang="en-US" b="0" i="1" dirty="0" smtClean="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13</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500042"/>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1.5 Set of Irrational Numbers (Cont...)</a:t>
            </a:r>
            <a:endParaRPr lang="en-US" altLang="zh-TW" sz="3600" b="0" dirty="0">
              <a:solidFill>
                <a:schemeClr val="tx2"/>
              </a:solidFill>
              <a:latin typeface="Calibri" pitchFamily="34" charset="0"/>
            </a:endParaRPr>
          </a:p>
        </p:txBody>
      </p:sp>
      <p:sp>
        <p:nvSpPr>
          <p:cNvPr id="9" name="Rectangle 8"/>
          <p:cNvSpPr/>
          <p:nvPr/>
        </p:nvSpPr>
        <p:spPr>
          <a:xfrm>
            <a:off x="571472" y="1285860"/>
            <a:ext cx="7858180" cy="4031873"/>
          </a:xfrm>
          <a:prstGeom prst="rect">
            <a:avLst/>
          </a:prstGeom>
        </p:spPr>
        <p:txBody>
          <a:bodyPr wrap="square">
            <a:spAutoFit/>
          </a:bodyPr>
          <a:lstStyle/>
          <a:p>
            <a:pPr algn="just"/>
            <a:r>
              <a:rPr lang="en-US" dirty="0"/>
              <a:t> </a:t>
            </a:r>
            <a:r>
              <a:rPr lang="en-US" dirty="0" smtClean="0"/>
              <a:t>  </a:t>
            </a:r>
            <a:r>
              <a:rPr lang="en-US" b="0" dirty="0" smtClean="0">
                <a:latin typeface="Calibri" pitchFamily="34" charset="0"/>
              </a:rPr>
              <a:t>is </a:t>
            </a:r>
            <a:r>
              <a:rPr lang="en-US" b="0" dirty="0">
                <a:latin typeface="Calibri" pitchFamily="34" charset="0"/>
              </a:rPr>
              <a:t>about 1.414, because 1.414</a:t>
            </a:r>
            <a:r>
              <a:rPr lang="en-US" b="0" baseline="30000" dirty="0">
                <a:latin typeface="Calibri" pitchFamily="34" charset="0"/>
              </a:rPr>
              <a:t>2</a:t>
            </a:r>
            <a:r>
              <a:rPr lang="en-US" b="0" dirty="0">
                <a:latin typeface="Calibri" pitchFamily="34" charset="0"/>
              </a:rPr>
              <a:t> = 1.999396, which is close to 2. But you'll never hit exactly by squaring a fraction (or terminating decimal). The square root of 2 is an irrational number, meaning its decimal equivalent goes on forever, with no repeating pattern</a:t>
            </a:r>
            <a:r>
              <a:rPr lang="en-US" b="0" dirty="0" smtClean="0">
                <a:latin typeface="Calibri" pitchFamily="34" charset="0"/>
              </a:rPr>
              <a:t>:</a:t>
            </a:r>
          </a:p>
          <a:p>
            <a:pPr algn="just"/>
            <a:endParaRPr lang="en-US" b="0" dirty="0">
              <a:latin typeface="Calibri" pitchFamily="34" charset="0"/>
            </a:endParaRPr>
          </a:p>
          <a:p>
            <a:pPr algn="just">
              <a:buFont typeface="Wingdings" pitchFamily="2" charset="2"/>
              <a:buChar char="§"/>
            </a:pPr>
            <a:endParaRPr lang="en-US" b="0" i="1" dirty="0" smtClean="0">
              <a:latin typeface="Calibri" pitchFamily="34" charset="0"/>
            </a:endParaRPr>
          </a:p>
        </p:txBody>
      </p:sp>
      <p:pic>
        <p:nvPicPr>
          <p:cNvPr id="6" name="Picture 5" descr="http://hotmath.com/hotmath_help/topics/number-systems/root2.gif"/>
          <p:cNvPicPr/>
          <p:nvPr/>
        </p:nvPicPr>
        <p:blipFill>
          <a:blip r:embed="rId2"/>
          <a:srcRect/>
          <a:stretch>
            <a:fillRect/>
          </a:stretch>
        </p:blipFill>
        <p:spPr bwMode="auto">
          <a:xfrm>
            <a:off x="642910" y="1428736"/>
            <a:ext cx="571504" cy="357189"/>
          </a:xfrm>
          <a:prstGeom prst="rect">
            <a:avLst/>
          </a:prstGeom>
          <a:noFill/>
          <a:ln w="9525">
            <a:noFill/>
            <a:miter lim="800000"/>
            <a:headEnd/>
            <a:tailEnd/>
          </a:ln>
        </p:spPr>
      </p:pic>
      <p:pic>
        <p:nvPicPr>
          <p:cNvPr id="7" name="Picture 6" descr="http://hotmath.com/hotmath_help/topics/number-systems/number-systems-image046.gif"/>
          <p:cNvPicPr/>
          <p:nvPr/>
        </p:nvPicPr>
        <p:blipFill>
          <a:blip r:embed="rId3"/>
          <a:srcRect/>
          <a:stretch>
            <a:fillRect/>
          </a:stretch>
        </p:blipFill>
        <p:spPr bwMode="auto">
          <a:xfrm>
            <a:off x="2285984" y="4429132"/>
            <a:ext cx="3071834" cy="6429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14</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214290"/>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1.6 Set of Real Numbers</a:t>
            </a:r>
            <a:endParaRPr lang="en-US" altLang="zh-TW" sz="3600" b="0" dirty="0">
              <a:solidFill>
                <a:schemeClr val="tx2"/>
              </a:solidFill>
              <a:latin typeface="Calibri" pitchFamily="34" charset="0"/>
            </a:endParaRPr>
          </a:p>
        </p:txBody>
      </p:sp>
      <p:sp>
        <p:nvSpPr>
          <p:cNvPr id="9" name="Rectangle 8"/>
          <p:cNvSpPr/>
          <p:nvPr/>
        </p:nvSpPr>
        <p:spPr>
          <a:xfrm>
            <a:off x="571472" y="857232"/>
            <a:ext cx="7858180" cy="5016758"/>
          </a:xfrm>
          <a:prstGeom prst="rect">
            <a:avLst/>
          </a:prstGeom>
        </p:spPr>
        <p:txBody>
          <a:bodyPr wrap="square">
            <a:spAutoFit/>
          </a:bodyPr>
          <a:lstStyle/>
          <a:p>
            <a:pPr algn="just">
              <a:buFont typeface="Wingdings" pitchFamily="2" charset="2"/>
              <a:buChar char="§"/>
            </a:pPr>
            <a:r>
              <a:rPr lang="en-US" b="0" dirty="0" smtClean="0">
                <a:latin typeface="Calibri" pitchFamily="34" charset="0"/>
              </a:rPr>
              <a:t>The </a:t>
            </a:r>
            <a:r>
              <a:rPr lang="en-US" b="0" dirty="0">
                <a:latin typeface="Calibri" pitchFamily="34" charset="0"/>
              </a:rPr>
              <a:t>real numbers is the set of numbers containing all of the rational numbers and all of the irrational numbers.  </a:t>
            </a:r>
            <a:endParaRPr lang="en-US" b="0" dirty="0" smtClean="0">
              <a:latin typeface="Calibri" pitchFamily="34" charset="0"/>
            </a:endParaRPr>
          </a:p>
          <a:p>
            <a:pPr algn="just">
              <a:buFont typeface="Wingdings" pitchFamily="2" charset="2"/>
              <a:buChar char="§"/>
            </a:pPr>
            <a:r>
              <a:rPr lang="en-US" b="0" dirty="0" smtClean="0">
                <a:latin typeface="Calibri" pitchFamily="34" charset="0"/>
              </a:rPr>
              <a:t>The </a:t>
            </a:r>
            <a:r>
              <a:rPr lang="en-US" b="0" dirty="0">
                <a:latin typeface="Calibri" pitchFamily="34" charset="0"/>
              </a:rPr>
              <a:t>real numbers are “all the numbers” on the number line.  </a:t>
            </a:r>
            <a:endParaRPr lang="en-US" b="0" dirty="0" smtClean="0">
              <a:latin typeface="Calibri" pitchFamily="34" charset="0"/>
            </a:endParaRPr>
          </a:p>
          <a:p>
            <a:pPr algn="just">
              <a:buFont typeface="Wingdings" pitchFamily="2" charset="2"/>
              <a:buChar char="§"/>
            </a:pPr>
            <a:r>
              <a:rPr lang="en-US" b="0" dirty="0" smtClean="0">
                <a:latin typeface="Calibri" pitchFamily="34" charset="0"/>
              </a:rPr>
              <a:t>There </a:t>
            </a:r>
            <a:r>
              <a:rPr lang="en-US" b="0" dirty="0">
                <a:latin typeface="Calibri" pitchFamily="34" charset="0"/>
              </a:rPr>
              <a:t>are infinitely many real numbers just as there are infinitely many numbers in each of the other sets of numbers.  But, it can be proved that the infinity of the real numbers is a bigger infinity</a:t>
            </a:r>
            <a:endParaRPr lang="en-US" b="0" i="1" dirty="0" smtClean="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15</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214290"/>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1.3 Set of Real Numbers (Cont...)</a:t>
            </a:r>
            <a:endParaRPr lang="en-US" altLang="zh-TW" sz="3600" b="0" dirty="0">
              <a:solidFill>
                <a:schemeClr val="tx2"/>
              </a:solidFill>
              <a:latin typeface="Calibri" pitchFamily="34" charset="0"/>
            </a:endParaRPr>
          </a:p>
        </p:txBody>
      </p:sp>
      <p:sp>
        <p:nvSpPr>
          <p:cNvPr id="9" name="Rectangle 8"/>
          <p:cNvSpPr/>
          <p:nvPr/>
        </p:nvSpPr>
        <p:spPr>
          <a:xfrm>
            <a:off x="571472" y="857232"/>
            <a:ext cx="7858180" cy="3539430"/>
          </a:xfrm>
          <a:prstGeom prst="rect">
            <a:avLst/>
          </a:prstGeom>
        </p:spPr>
        <p:txBody>
          <a:bodyPr wrap="square">
            <a:spAutoFit/>
          </a:bodyPr>
          <a:lstStyle/>
          <a:p>
            <a:pPr algn="just">
              <a:buFont typeface="Wingdings" pitchFamily="2" charset="2"/>
              <a:buChar char="§"/>
            </a:pPr>
            <a:r>
              <a:rPr lang="en-US" b="0" dirty="0" smtClean="0">
                <a:latin typeface="Calibri" pitchFamily="34" charset="0"/>
              </a:rPr>
              <a:t>The </a:t>
            </a:r>
            <a:r>
              <a:rPr lang="en-US" b="0" dirty="0">
                <a:latin typeface="Calibri" pitchFamily="34" charset="0"/>
              </a:rPr>
              <a:t>"smaller", or countable infinity of the integers and </a:t>
            </a:r>
            <a:r>
              <a:rPr lang="en-US" b="0" dirty="0" err="1">
                <a:latin typeface="Calibri" pitchFamily="34" charset="0"/>
              </a:rPr>
              <a:t>rationals</a:t>
            </a:r>
            <a:r>
              <a:rPr lang="en-US" b="0" dirty="0">
                <a:latin typeface="Calibri" pitchFamily="34" charset="0"/>
              </a:rPr>
              <a:t> </a:t>
            </a:r>
            <a:r>
              <a:rPr lang="en-US" b="0" dirty="0" smtClean="0">
                <a:latin typeface="Calibri" pitchFamily="34" charset="0"/>
              </a:rPr>
              <a:t>is sometimes called            	</a:t>
            </a:r>
            <a:r>
              <a:rPr lang="en-US" b="0" baseline="-25000" dirty="0" smtClean="0">
                <a:latin typeface="Calibri" pitchFamily="34" charset="0"/>
              </a:rPr>
              <a:t>0</a:t>
            </a:r>
            <a:r>
              <a:rPr lang="en-US" b="0" dirty="0" smtClean="0">
                <a:latin typeface="Calibri" pitchFamily="34" charset="0"/>
              </a:rPr>
              <a:t>(</a:t>
            </a:r>
            <a:r>
              <a:rPr lang="en-US" b="0" dirty="0" err="1" smtClean="0">
                <a:latin typeface="Calibri" pitchFamily="34" charset="0"/>
              </a:rPr>
              <a:t>alef</a:t>
            </a:r>
            <a:r>
              <a:rPr lang="en-US" b="0" dirty="0" smtClean="0">
                <a:latin typeface="Calibri" pitchFamily="34" charset="0"/>
              </a:rPr>
              <a:t>-naught),and the uncountable</a:t>
            </a:r>
            <a:r>
              <a:rPr lang="en-US" b="0" dirty="0">
                <a:latin typeface="Calibri" pitchFamily="34" charset="0"/>
              </a:rPr>
              <a:t> infinity of the </a:t>
            </a:r>
            <a:r>
              <a:rPr lang="en-US" b="0" dirty="0" err="1">
                <a:latin typeface="Calibri" pitchFamily="34" charset="0"/>
              </a:rPr>
              <a:t>reals</a:t>
            </a:r>
            <a:r>
              <a:rPr lang="en-US" b="0" dirty="0">
                <a:latin typeface="Calibri" pitchFamily="34" charset="0"/>
              </a:rPr>
              <a:t> is called  </a:t>
            </a:r>
            <a:r>
              <a:rPr lang="en-US" b="0" dirty="0" smtClean="0">
                <a:latin typeface="Calibri" pitchFamily="34" charset="0"/>
              </a:rPr>
              <a:t> </a:t>
            </a:r>
            <a:r>
              <a:rPr lang="en-US" b="0" baseline="-25000" dirty="0" smtClean="0">
                <a:latin typeface="Calibri" pitchFamily="34" charset="0"/>
              </a:rPr>
              <a:t>1</a:t>
            </a:r>
            <a:r>
              <a:rPr lang="en-US" b="0" baseline="-25000" dirty="0">
                <a:latin typeface="Calibri" pitchFamily="34" charset="0"/>
              </a:rPr>
              <a:t> </a:t>
            </a:r>
            <a:r>
              <a:rPr lang="en-US" b="0" dirty="0">
                <a:latin typeface="Calibri" pitchFamily="34" charset="0"/>
              </a:rPr>
              <a:t>(</a:t>
            </a:r>
            <a:r>
              <a:rPr lang="en-US" b="0" dirty="0" err="1">
                <a:latin typeface="Calibri" pitchFamily="34" charset="0"/>
              </a:rPr>
              <a:t>alef</a:t>
            </a:r>
            <a:r>
              <a:rPr lang="en-US" b="0" dirty="0">
                <a:latin typeface="Calibri" pitchFamily="34" charset="0"/>
              </a:rPr>
              <a:t>-one).</a:t>
            </a:r>
          </a:p>
          <a:p>
            <a:pPr algn="just">
              <a:buFont typeface="Wingdings" pitchFamily="2" charset="2"/>
              <a:buChar char="§"/>
            </a:pPr>
            <a:r>
              <a:rPr lang="en-US" b="0" dirty="0">
                <a:latin typeface="Calibri" pitchFamily="34" charset="0"/>
              </a:rPr>
              <a:t>There are even "bigger" infinities, but you should take a set theory class for that</a:t>
            </a:r>
            <a:r>
              <a:rPr lang="en-US" b="0" dirty="0" smtClean="0">
                <a:latin typeface="Calibri" pitchFamily="34" charset="0"/>
              </a:rPr>
              <a:t>! </a:t>
            </a:r>
            <a:endParaRPr lang="en-US" b="0" i="1" dirty="0" smtClean="0">
              <a:latin typeface="Calibri" pitchFamily="34" charset="0"/>
            </a:endParaRPr>
          </a:p>
        </p:txBody>
      </p:sp>
      <p:pic>
        <p:nvPicPr>
          <p:cNvPr id="6" name="Picture 5" descr="http://hotmath.com/images/specialchars/alefsym.gif"/>
          <p:cNvPicPr/>
          <p:nvPr/>
        </p:nvPicPr>
        <p:blipFill>
          <a:blip r:embed="rId2"/>
          <a:srcRect/>
          <a:stretch>
            <a:fillRect/>
          </a:stretch>
        </p:blipFill>
        <p:spPr bwMode="auto">
          <a:xfrm>
            <a:off x="1285852" y="1928802"/>
            <a:ext cx="357190" cy="357190"/>
          </a:xfrm>
          <a:prstGeom prst="rect">
            <a:avLst/>
          </a:prstGeom>
          <a:noFill/>
          <a:ln w="9525">
            <a:noFill/>
            <a:miter lim="800000"/>
            <a:headEnd/>
            <a:tailEnd/>
          </a:ln>
        </p:spPr>
      </p:pic>
      <p:pic>
        <p:nvPicPr>
          <p:cNvPr id="7" name="Picture 6" descr="http://hotmath.com/images/specialchars/alefsym.gif"/>
          <p:cNvPicPr/>
          <p:nvPr/>
        </p:nvPicPr>
        <p:blipFill>
          <a:blip r:embed="rId2"/>
          <a:srcRect/>
          <a:stretch>
            <a:fillRect/>
          </a:stretch>
        </p:blipFill>
        <p:spPr bwMode="auto">
          <a:xfrm>
            <a:off x="1643042" y="2786058"/>
            <a:ext cx="357190" cy="3571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16</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214290"/>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1.7 Set of Complex Numbers</a:t>
            </a:r>
            <a:endParaRPr lang="en-US" altLang="zh-TW" sz="3600" b="0" dirty="0">
              <a:solidFill>
                <a:schemeClr val="tx2"/>
              </a:solidFill>
              <a:latin typeface="Calibri" pitchFamily="34" charset="0"/>
            </a:endParaRPr>
          </a:p>
        </p:txBody>
      </p:sp>
      <p:sp>
        <p:nvSpPr>
          <p:cNvPr id="9" name="Rectangle 8"/>
          <p:cNvSpPr/>
          <p:nvPr/>
        </p:nvSpPr>
        <p:spPr>
          <a:xfrm>
            <a:off x="571472" y="857232"/>
            <a:ext cx="7858180" cy="6494085"/>
          </a:xfrm>
          <a:prstGeom prst="rect">
            <a:avLst/>
          </a:prstGeom>
        </p:spPr>
        <p:txBody>
          <a:bodyPr wrap="square">
            <a:spAutoFit/>
          </a:bodyPr>
          <a:lstStyle/>
          <a:p>
            <a:pPr algn="just">
              <a:buFont typeface="Wingdings" pitchFamily="2" charset="2"/>
              <a:buChar char="§"/>
            </a:pPr>
            <a:r>
              <a:rPr lang="en-US" b="0" dirty="0">
                <a:latin typeface="Calibri" pitchFamily="34" charset="0"/>
              </a:rPr>
              <a:t>The complex numbers are the set {</a:t>
            </a:r>
            <a:r>
              <a:rPr lang="en-US" b="0" i="1" dirty="0">
                <a:latin typeface="Calibri" pitchFamily="34" charset="0"/>
              </a:rPr>
              <a:t>a</a:t>
            </a:r>
            <a:r>
              <a:rPr lang="en-US" b="0" dirty="0">
                <a:latin typeface="Calibri" pitchFamily="34" charset="0"/>
              </a:rPr>
              <a:t> + </a:t>
            </a:r>
            <a:r>
              <a:rPr lang="en-US" b="0" i="1" dirty="0">
                <a:latin typeface="Calibri" pitchFamily="34" charset="0"/>
              </a:rPr>
              <a:t>bi</a:t>
            </a:r>
            <a:r>
              <a:rPr lang="en-US" b="0" dirty="0">
                <a:latin typeface="Calibri" pitchFamily="34" charset="0"/>
              </a:rPr>
              <a:t> | </a:t>
            </a:r>
            <a:r>
              <a:rPr lang="en-US" b="0" i="1" dirty="0">
                <a:latin typeface="Calibri" pitchFamily="34" charset="0"/>
              </a:rPr>
              <a:t>a</a:t>
            </a:r>
            <a:r>
              <a:rPr lang="en-US" b="0" dirty="0">
                <a:latin typeface="Calibri" pitchFamily="34" charset="0"/>
              </a:rPr>
              <a:t> and </a:t>
            </a:r>
            <a:r>
              <a:rPr lang="en-US" b="0" i="1" dirty="0">
                <a:latin typeface="Calibri" pitchFamily="34" charset="0"/>
              </a:rPr>
              <a:t>b</a:t>
            </a:r>
            <a:r>
              <a:rPr lang="en-US" b="0" dirty="0">
                <a:latin typeface="Calibri" pitchFamily="34" charset="0"/>
              </a:rPr>
              <a:t> are real numbers}, where </a:t>
            </a:r>
            <a:r>
              <a:rPr lang="en-US" b="0" i="1" dirty="0" err="1">
                <a:latin typeface="Calibri" pitchFamily="34" charset="0"/>
              </a:rPr>
              <a:t>i</a:t>
            </a:r>
            <a:r>
              <a:rPr lang="en-US" b="0" i="1" dirty="0">
                <a:latin typeface="Calibri" pitchFamily="34" charset="0"/>
              </a:rPr>
              <a:t> </a:t>
            </a:r>
            <a:r>
              <a:rPr lang="en-US" b="0" dirty="0">
                <a:latin typeface="Calibri" pitchFamily="34" charset="0"/>
              </a:rPr>
              <a:t>is the imaginary unit, –1</a:t>
            </a:r>
            <a:r>
              <a:rPr lang="en-US" b="0" dirty="0" smtClean="0">
                <a:latin typeface="Calibri" pitchFamily="34" charset="0"/>
              </a:rPr>
              <a:t>.</a:t>
            </a:r>
          </a:p>
          <a:p>
            <a:pPr algn="just">
              <a:buFont typeface="Wingdings" pitchFamily="2" charset="2"/>
              <a:buChar char="§"/>
            </a:pPr>
            <a:r>
              <a:rPr lang="en-US" b="0" dirty="0">
                <a:latin typeface="Calibri" pitchFamily="34" charset="0"/>
              </a:rPr>
              <a:t>The complex numbers include the set of real numbers.  The real numbers, in the complex system, are written in the </a:t>
            </a:r>
            <a:r>
              <a:rPr lang="en-US" b="0" dirty="0" smtClean="0">
                <a:latin typeface="Calibri" pitchFamily="34" charset="0"/>
              </a:rPr>
              <a:t>form </a:t>
            </a:r>
            <a:r>
              <a:rPr lang="en-US" b="0" i="1" dirty="0" smtClean="0">
                <a:latin typeface="Calibri" pitchFamily="34" charset="0"/>
              </a:rPr>
              <a:t>a</a:t>
            </a:r>
            <a:r>
              <a:rPr lang="en-US" b="0" i="1" dirty="0">
                <a:latin typeface="Calibri" pitchFamily="34" charset="0"/>
              </a:rPr>
              <a:t> </a:t>
            </a:r>
            <a:r>
              <a:rPr lang="en-US" b="0" dirty="0">
                <a:latin typeface="Calibri" pitchFamily="34" charset="0"/>
              </a:rPr>
              <a:t>+ 0</a:t>
            </a:r>
            <a:r>
              <a:rPr lang="en-US" b="0" i="1" dirty="0">
                <a:latin typeface="Calibri" pitchFamily="34" charset="0"/>
              </a:rPr>
              <a:t>i</a:t>
            </a:r>
            <a:r>
              <a:rPr lang="en-US" b="0" dirty="0">
                <a:latin typeface="Calibri" pitchFamily="34" charset="0"/>
              </a:rPr>
              <a:t> = </a:t>
            </a:r>
            <a:r>
              <a:rPr lang="en-US" b="0" i="1" dirty="0">
                <a:latin typeface="Calibri" pitchFamily="34" charset="0"/>
              </a:rPr>
              <a:t>a</a:t>
            </a:r>
            <a:r>
              <a:rPr lang="en-US" b="0" dirty="0">
                <a:latin typeface="Calibri" pitchFamily="34" charset="0"/>
              </a:rPr>
              <a:t>. a </a:t>
            </a:r>
            <a:r>
              <a:rPr lang="en-US" b="0" dirty="0" smtClean="0">
                <a:latin typeface="Calibri" pitchFamily="34" charset="0"/>
              </a:rPr>
              <a:t>is real </a:t>
            </a:r>
            <a:r>
              <a:rPr lang="en-US" b="0" dirty="0">
                <a:latin typeface="Calibri" pitchFamily="34" charset="0"/>
              </a:rPr>
              <a:t>number</a:t>
            </a:r>
            <a:r>
              <a:rPr lang="en-US" b="0" dirty="0" smtClean="0">
                <a:latin typeface="Calibri" pitchFamily="34" charset="0"/>
              </a:rPr>
              <a:t>.</a:t>
            </a:r>
          </a:p>
          <a:p>
            <a:pPr algn="just">
              <a:buFont typeface="Wingdings" pitchFamily="2" charset="2"/>
              <a:buChar char="§"/>
            </a:pPr>
            <a:r>
              <a:rPr lang="en-US" b="0" dirty="0">
                <a:latin typeface="Calibri" pitchFamily="34" charset="0"/>
              </a:rPr>
              <a:t>This set is sometimes written as C for </a:t>
            </a:r>
            <a:r>
              <a:rPr lang="en-US" b="0" dirty="0" smtClean="0">
                <a:latin typeface="Calibri" pitchFamily="34" charset="0"/>
              </a:rPr>
              <a:t>short.</a:t>
            </a:r>
          </a:p>
          <a:p>
            <a:pPr algn="just">
              <a:buFont typeface="Wingdings" pitchFamily="2" charset="2"/>
              <a:buChar char="§"/>
            </a:pPr>
            <a:r>
              <a:rPr lang="en-US" b="0" dirty="0" smtClean="0">
                <a:latin typeface="Calibri" pitchFamily="34" charset="0"/>
              </a:rPr>
              <a:t>The </a:t>
            </a:r>
            <a:r>
              <a:rPr lang="en-US" b="0" dirty="0">
                <a:latin typeface="Calibri" pitchFamily="34" charset="0"/>
              </a:rPr>
              <a:t>set of complex numbers is important because for any </a:t>
            </a:r>
            <a:r>
              <a:rPr lang="en-US" b="0" dirty="0">
                <a:latin typeface="Calibri" pitchFamily="34" charset="0"/>
                <a:hlinkClick r:id="rId2"/>
              </a:rPr>
              <a:t>polynomial</a:t>
            </a:r>
            <a:r>
              <a:rPr lang="en-US" b="0" dirty="0">
                <a:latin typeface="Calibri" pitchFamily="34" charset="0"/>
              </a:rPr>
              <a:t> </a:t>
            </a:r>
            <a:r>
              <a:rPr lang="en-US" b="0" i="1" dirty="0">
                <a:latin typeface="Calibri" pitchFamily="34" charset="0"/>
              </a:rPr>
              <a:t>p</a:t>
            </a:r>
            <a:r>
              <a:rPr lang="en-US" b="0" dirty="0">
                <a:latin typeface="Calibri" pitchFamily="34" charset="0"/>
              </a:rPr>
              <a:t>(</a:t>
            </a:r>
            <a:r>
              <a:rPr lang="en-US" b="0" i="1" dirty="0">
                <a:latin typeface="Calibri" pitchFamily="34" charset="0"/>
              </a:rPr>
              <a:t>x</a:t>
            </a:r>
            <a:r>
              <a:rPr lang="en-US" b="0" dirty="0">
                <a:latin typeface="Calibri" pitchFamily="34" charset="0"/>
              </a:rPr>
              <a:t>) with real number coefficients, all the solutions of </a:t>
            </a:r>
            <a:r>
              <a:rPr lang="en-US" b="0" i="1" dirty="0">
                <a:latin typeface="Calibri" pitchFamily="34" charset="0"/>
              </a:rPr>
              <a:t>p</a:t>
            </a:r>
            <a:r>
              <a:rPr lang="en-US" b="0" dirty="0">
                <a:latin typeface="Calibri" pitchFamily="34" charset="0"/>
              </a:rPr>
              <a:t>(</a:t>
            </a:r>
            <a:r>
              <a:rPr lang="en-US" b="0" i="1" dirty="0">
                <a:latin typeface="Calibri" pitchFamily="34" charset="0"/>
              </a:rPr>
              <a:t>x</a:t>
            </a:r>
            <a:r>
              <a:rPr lang="en-US" b="0" dirty="0">
                <a:latin typeface="Calibri" pitchFamily="34" charset="0"/>
              </a:rPr>
              <a:t>) = 0 will be in C</a:t>
            </a:r>
          </a:p>
          <a:p>
            <a:pPr algn="just">
              <a:buFont typeface="Wingdings" pitchFamily="2" charset="2"/>
              <a:buChar char="§"/>
            </a:pPr>
            <a:endParaRPr lang="en-US" b="0"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17</a:t>
            </a:fld>
            <a:endParaRPr lang="en-US" altLang="zh-TW"/>
          </a:p>
        </p:txBody>
      </p:sp>
      <p:graphicFrame>
        <p:nvGraphicFramePr>
          <p:cNvPr id="200706" name="Group 2"/>
          <p:cNvGraphicFramePr>
            <a:graphicFrameLocks noGrp="1"/>
          </p:cNvGraphicFramePr>
          <p:nvPr>
            <p:ph/>
          </p:nvPr>
        </p:nvGraphicFramePr>
        <p:xfrm>
          <a:off x="500034" y="357166"/>
          <a:ext cx="8001000" cy="5839968"/>
        </p:xfrm>
        <a:graphic>
          <a:graphicData uri="http://schemas.openxmlformats.org/drawingml/2006/table">
            <a:tbl>
              <a:tblPr/>
              <a:tblGrid>
                <a:gridCol w="1154112"/>
                <a:gridCol w="6846888"/>
              </a:tblGrid>
              <a:tr h="527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2.1</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Definition Vectors</a:t>
                      </a:r>
                    </a:p>
                  </a:txBody>
                  <a:tcPr horzOverflow="overflow">
                    <a:lnL>
                      <a:noFill/>
                    </a:lnL>
                    <a:lnR cap="flat">
                      <a:noFill/>
                    </a:lnR>
                    <a:lnT cap="flat">
                      <a:noFill/>
                    </a:lnT>
                    <a:lnB>
                      <a:noFill/>
                    </a:lnB>
                    <a:lnTlToBr>
                      <a:noFill/>
                    </a:lnTlToBr>
                    <a:lnBlToTr>
                      <a:noFill/>
                    </a:lnBlToTr>
                    <a:noFill/>
                  </a:tcPr>
                </a:tc>
              </a:tr>
              <a:tr h="527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2.2</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2.3</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2.4</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2.5</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2.6</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kern="1200" cap="none" normalizeH="0" baseline="0" dirty="0" smtClean="0">
                          <a:ln>
                            <a:noFill/>
                          </a:ln>
                          <a:solidFill>
                            <a:schemeClr val="tx1"/>
                          </a:solidFill>
                          <a:effectLst/>
                          <a:latin typeface="Calibri" pitchFamily="34" charset="0"/>
                          <a:ea typeface="新細明體" pitchFamily="18" charset="-120"/>
                          <a:cs typeface="+mn-cs"/>
                        </a:rPr>
                        <a:t>Component Form of a Vector</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r>
                        <a:rPr kumimoji="1" lang="en-US" altLang="zh-TW" sz="3200" b="0" i="0" u="none" strike="noStrike" kern="1200" cap="none" normalizeH="0" baseline="0" dirty="0" smtClean="0">
                          <a:ln>
                            <a:noFill/>
                          </a:ln>
                          <a:solidFill>
                            <a:schemeClr val="tx1"/>
                          </a:solidFill>
                          <a:effectLst/>
                          <a:latin typeface="Calibri" pitchFamily="34" charset="0"/>
                          <a:ea typeface="新細明體" pitchFamily="18" charset="-120"/>
                          <a:cs typeface="+mn-cs"/>
                        </a:rPr>
                        <a:t>Magnitude and Direction of Vectors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r>
                        <a:rPr kumimoji="1" lang="en-US" altLang="zh-TW" sz="3200" b="0" i="0" u="none" strike="noStrike" kern="1200" cap="none" normalizeH="0" baseline="0" dirty="0" smtClean="0">
                          <a:ln>
                            <a:noFill/>
                          </a:ln>
                          <a:solidFill>
                            <a:schemeClr val="tx1"/>
                          </a:solidFill>
                          <a:effectLst/>
                          <a:latin typeface="Calibri" pitchFamily="34" charset="0"/>
                          <a:ea typeface="新細明體" pitchFamily="18" charset="-120"/>
                          <a:cs typeface="+mn-cs"/>
                        </a:rPr>
                        <a:t>Types of vectors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r>
                        <a:rPr kumimoji="1" lang="en-US" altLang="zh-TW" sz="3200" b="0" i="0" u="none" strike="noStrike" kern="1200" cap="none" normalizeH="0" baseline="0" dirty="0" smtClean="0">
                          <a:ln>
                            <a:noFill/>
                          </a:ln>
                          <a:solidFill>
                            <a:schemeClr val="tx1"/>
                          </a:solidFill>
                          <a:effectLst/>
                          <a:latin typeface="Calibri" pitchFamily="34" charset="0"/>
                          <a:ea typeface="新細明體" pitchFamily="18" charset="-120"/>
                          <a:cs typeface="+mn-cs"/>
                        </a:rPr>
                        <a:t>Vectors Operations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r>
                        <a:rPr kumimoji="1" lang="en-US" altLang="zh-TW" sz="3200" b="0" i="0" u="none" strike="noStrike" kern="1200" cap="none" normalizeH="0" baseline="0" dirty="0" smtClean="0">
                          <a:ln>
                            <a:noFill/>
                          </a:ln>
                          <a:solidFill>
                            <a:schemeClr val="tx1"/>
                          </a:solidFill>
                          <a:effectLst/>
                          <a:latin typeface="Calibri" pitchFamily="34" charset="0"/>
                          <a:ea typeface="新細明體" pitchFamily="18" charset="-120"/>
                          <a:cs typeface="+mn-cs"/>
                        </a:rPr>
                        <a:t>Properties of Vector Operations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endParaRPr kumimoji="1" lang="en-US" altLang="zh-TW" sz="3200" b="0" i="0" u="none" strike="noStrike" kern="1200" cap="none" normalizeH="0" baseline="0" dirty="0" smtClean="0">
                        <a:ln>
                          <a:noFill/>
                        </a:ln>
                        <a:solidFill>
                          <a:schemeClr val="tx1"/>
                        </a:solidFill>
                        <a:effectLst/>
                        <a:latin typeface="Calibri" pitchFamily="34" charset="0"/>
                        <a:ea typeface="新細明體" pitchFamily="18" charset="-120"/>
                        <a:cs typeface="+mn-cs"/>
                      </a:endParaRP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endParaRPr lang="en-US" altLang="zh-TW" sz="3200" kern="1200" dirty="0" smtClean="0">
                        <a:solidFill>
                          <a:schemeClr val="tx2"/>
                        </a:solidFill>
                        <a:latin typeface="Calibri"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endParaRPr lang="en-US" altLang="zh-TW" sz="3200" kern="1200" dirty="0" smtClean="0">
                        <a:solidFill>
                          <a:schemeClr val="tx2"/>
                        </a:solidFill>
                        <a:latin typeface="Calibri"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1" lang="en-US" altLang="zh-TW" sz="3200" b="0" i="0" u="none" strike="noStrike" kern="1200" cap="none" normalizeH="0" baseline="0" dirty="0" smtClean="0">
                        <a:ln>
                          <a:noFill/>
                        </a:ln>
                        <a:solidFill>
                          <a:schemeClr val="tx1"/>
                        </a:solidFill>
                        <a:effectLst/>
                        <a:latin typeface="Calibri" pitchFamily="34" charset="0"/>
                        <a:ea typeface="新細明體" pitchFamily="18" charset="-120"/>
                        <a:cs typeface="+mn-cs"/>
                      </a:endParaRPr>
                    </a:p>
                  </a:txBody>
                  <a:tcPr horzOverflow="overflow">
                    <a:lnL>
                      <a:noFill/>
                    </a:lnL>
                    <a:lnR cap="flat">
                      <a:noFill/>
                    </a:lnR>
                    <a:lnT>
                      <a:noFill/>
                    </a:lnT>
                    <a:lnB>
                      <a:noFill/>
                    </a:lnB>
                    <a:lnTlToBr>
                      <a:noFill/>
                    </a:lnTlToBr>
                    <a:lnBlToTr>
                      <a:noFill/>
                    </a:lnBlToTr>
                    <a:noFill/>
                  </a:tcPr>
                </a:tc>
              </a:tr>
            </a:tbl>
          </a:graphicData>
        </a:graphic>
      </p:graphicFrame>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18</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2.1 Definition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1000108"/>
            <a:ext cx="8001000" cy="49292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just" defTabSz="914400" eaLnBrk="1" latinLnBrk="0" hangingPunct="1">
              <a:lnSpc>
                <a:spcPct val="100000"/>
              </a:lnSpc>
              <a:buClr>
                <a:schemeClr val="hlink"/>
              </a:buClr>
              <a:buSzPct val="110000"/>
              <a:buFont typeface="Wingdings" pitchFamily="2" charset="2"/>
              <a:buChar char="§"/>
              <a:tabLst/>
              <a:defRPr/>
            </a:pPr>
            <a:r>
              <a:rPr lang="en-US" b="0" dirty="0" smtClean="0">
                <a:latin typeface="Calibri" pitchFamily="34" charset="0"/>
              </a:rPr>
              <a:t>A vector is a quantity which is described by both magnitude and direction</a:t>
            </a:r>
          </a:p>
          <a:p>
            <a:pPr marL="342900" marR="0" lvl="0" indent="-342900" algn="just" defTabSz="914400" eaLnBrk="1" latinLnBrk="0" hangingPunct="1">
              <a:lnSpc>
                <a:spcPct val="100000"/>
              </a:lnSpc>
              <a:buClr>
                <a:schemeClr val="hlink"/>
              </a:buClr>
              <a:buSzPct val="110000"/>
              <a:buFont typeface="Wingdings" pitchFamily="2" charset="2"/>
              <a:buChar char="§"/>
              <a:tabLst/>
              <a:defRPr/>
            </a:pPr>
            <a:r>
              <a:rPr lang="en-US" b="0" dirty="0" smtClean="0">
                <a:latin typeface="Calibri" pitchFamily="34" charset="0"/>
              </a:rPr>
              <a:t>Consider the two statements. </a:t>
            </a:r>
          </a:p>
          <a:p>
            <a:pPr lvl="1" algn="just"/>
            <a:r>
              <a:rPr lang="en-US" b="0" dirty="0" smtClean="0">
                <a:latin typeface="Calibri" pitchFamily="34" charset="0"/>
              </a:rPr>
              <a:t>1. A car is moving with a speed of 100 mph. </a:t>
            </a:r>
          </a:p>
          <a:p>
            <a:pPr lvl="1" algn="just"/>
            <a:r>
              <a:rPr lang="en-US" b="0" dirty="0" smtClean="0">
                <a:latin typeface="Calibri" pitchFamily="34" charset="0"/>
              </a:rPr>
              <a:t>2. A car is moving with a speed of 100 mph towards north. </a:t>
            </a:r>
          </a:p>
          <a:p>
            <a:pPr algn="just">
              <a:buFont typeface="Wingdings" pitchFamily="2" charset="2"/>
              <a:buChar char="§"/>
            </a:pPr>
            <a:r>
              <a:rPr lang="en-US" b="0" dirty="0" smtClean="0">
                <a:latin typeface="Calibri" pitchFamily="34" charset="0"/>
              </a:rPr>
              <a:t>The first statement states only the speed with which the car moves. </a:t>
            </a:r>
          </a:p>
          <a:p>
            <a:pPr algn="just">
              <a:buFont typeface="Wingdings" pitchFamily="2" charset="2"/>
              <a:buChar char="§"/>
            </a:pPr>
            <a:r>
              <a:rPr lang="en-US" b="0" dirty="0" smtClean="0">
                <a:latin typeface="Calibri" pitchFamily="34" charset="0"/>
              </a:rPr>
              <a:t>The second statement states both the speed and direction of the car</a:t>
            </a:r>
            <a:endParaRPr lang="en-US" b="0" dirty="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19</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2.1 Definition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1428736"/>
            <a:ext cx="8001000" cy="49292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b="0" dirty="0" smtClean="0">
                <a:latin typeface="Calibri" pitchFamily="34" charset="0"/>
              </a:rPr>
              <a:t>Quantities such as force, velocity, and acceleration that has both magnitude and direction are vectors. </a:t>
            </a:r>
          </a:p>
          <a:p>
            <a:pPr algn="just">
              <a:buFont typeface="Wingdings" pitchFamily="2" charset="2"/>
              <a:buChar char="§"/>
            </a:pPr>
            <a:r>
              <a:rPr lang="en-US" b="0" dirty="0" smtClean="0">
                <a:latin typeface="Calibri" pitchFamily="34" charset="0"/>
              </a:rPr>
              <a:t>The diagram shows a vector with initial point </a:t>
            </a:r>
            <a:r>
              <a:rPr lang="en-US" b="0" i="1" dirty="0" smtClean="0">
                <a:latin typeface="Calibri" pitchFamily="34" charset="0"/>
              </a:rPr>
              <a:t>A </a:t>
            </a:r>
            <a:r>
              <a:rPr lang="en-US" b="0" dirty="0" smtClean="0">
                <a:latin typeface="Calibri" pitchFamily="34" charset="0"/>
              </a:rPr>
              <a:t>and terminal point </a:t>
            </a:r>
            <a:r>
              <a:rPr lang="en-US" b="0" i="1" dirty="0" smtClean="0">
                <a:latin typeface="Calibri" pitchFamily="34" charset="0"/>
              </a:rPr>
              <a:t>B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algn="just"/>
            <a:r>
              <a:rPr lang="en-US" sz="2400" b="0" dirty="0" smtClean="0">
                <a:latin typeface="Calibri" pitchFamily="34" charset="0"/>
              </a:rPr>
              <a:t>This vector can be represented by       read as " </a:t>
            </a:r>
            <a:r>
              <a:rPr lang="en-US" sz="2400" b="0" i="1" dirty="0" smtClean="0">
                <a:latin typeface="Calibri" pitchFamily="34" charset="0"/>
              </a:rPr>
              <a:t>vector AB </a:t>
            </a:r>
            <a:r>
              <a:rPr lang="en-US" sz="2400" dirty="0" smtClean="0">
                <a:latin typeface="Calibri" pitchFamily="34" charset="0"/>
              </a:rPr>
              <a:t>".</a:t>
            </a:r>
            <a:endParaRPr lang="en-US" sz="2400" b="0" dirty="0">
              <a:latin typeface="Calibri" pitchFamily="34" charset="0"/>
            </a:endParaRPr>
          </a:p>
        </p:txBody>
      </p:sp>
      <p:pic>
        <p:nvPicPr>
          <p:cNvPr id="8" name="Picture 7" descr="http://hotmath.com/hotmath_help/topics/vectors/vectors-image002.gif"/>
          <p:cNvPicPr/>
          <p:nvPr/>
        </p:nvPicPr>
        <p:blipFill>
          <a:blip r:embed="rId2">
            <a:extLst>
              <a:ext uri="{28A0092B-C50C-407E-A947-70E740481C1C}">
                <a14:useLocalDpi xmlns:a14="http://schemas.microsoft.com/office/drawing/2010/main" val="0"/>
              </a:ext>
            </a:extLst>
          </a:blip>
          <a:srcRect l="11628" t="19048" r="16279" b="11616"/>
          <a:stretch>
            <a:fillRect/>
          </a:stretch>
        </p:blipFill>
        <p:spPr bwMode="auto">
          <a:xfrm>
            <a:off x="4500562" y="3500438"/>
            <a:ext cx="2214578" cy="2214578"/>
          </a:xfrm>
          <a:prstGeom prst="rect">
            <a:avLst/>
          </a:prstGeom>
          <a:noFill/>
          <a:ln>
            <a:noFill/>
          </a:ln>
        </p:spPr>
      </p:pic>
      <p:pic>
        <p:nvPicPr>
          <p:cNvPr id="9" name="Picture 8" descr="http://hotmath.com/hotmath_help/topics/vectors/vectors-image001.gif"/>
          <p:cNvPicPr/>
          <p:nvPr/>
        </p:nvPicPr>
        <p:blipFill>
          <a:blip r:embed="rId3">
            <a:extLst>
              <a:ext uri="{28A0092B-C50C-407E-A947-70E740481C1C}">
                <a14:useLocalDpi xmlns:a14="http://schemas.microsoft.com/office/drawing/2010/main" val="0"/>
              </a:ext>
            </a:extLst>
          </a:blip>
          <a:srcRect/>
          <a:stretch>
            <a:fillRect/>
          </a:stretch>
        </p:blipFill>
        <p:spPr bwMode="auto">
          <a:xfrm>
            <a:off x="4857752" y="5786454"/>
            <a:ext cx="428628" cy="357190"/>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a:t>
            </a:fld>
            <a:endParaRPr lang="en-US" altLang="zh-TW"/>
          </a:p>
        </p:txBody>
      </p:sp>
      <p:graphicFrame>
        <p:nvGraphicFramePr>
          <p:cNvPr id="200706" name="Group 2"/>
          <p:cNvGraphicFramePr>
            <a:graphicFrameLocks noGrp="1"/>
          </p:cNvGraphicFramePr>
          <p:nvPr>
            <p:ph/>
          </p:nvPr>
        </p:nvGraphicFramePr>
        <p:xfrm>
          <a:off x="571472" y="285728"/>
          <a:ext cx="8001000" cy="5379911"/>
        </p:xfrm>
        <a:graphic>
          <a:graphicData uri="http://schemas.openxmlformats.org/drawingml/2006/table">
            <a:tbl>
              <a:tblPr/>
              <a:tblGrid>
                <a:gridCol w="1154112"/>
                <a:gridCol w="6846888"/>
              </a:tblGrid>
              <a:tr h="527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1.1</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Review of Sets</a:t>
                      </a:r>
                    </a:p>
                  </a:txBody>
                  <a:tcPr horzOverflow="overflow">
                    <a:lnL>
                      <a:noFill/>
                    </a:lnL>
                    <a:lnR cap="flat">
                      <a:noFill/>
                    </a:lnR>
                    <a:lnT cap="flat">
                      <a:noFill/>
                    </a:lnT>
                    <a:lnB>
                      <a:noFill/>
                    </a:lnB>
                    <a:lnTlToBr>
                      <a:noFill/>
                    </a:lnTlToBr>
                    <a:lnBlToTr>
                      <a:noFill/>
                    </a:lnBlToTr>
                    <a:noFill/>
                  </a:tcPr>
                </a:tc>
              </a:tr>
              <a:tr h="527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1.2</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Set of Natural Numbers</a:t>
                      </a:r>
                    </a:p>
                  </a:txBody>
                  <a:tcPr horzOverflow="overflow">
                    <a:lnL>
                      <a:noFill/>
                    </a:lnL>
                    <a:lnR cap="flat">
                      <a:noFill/>
                    </a:lnR>
                    <a:lnT>
                      <a:noFill/>
                    </a:lnT>
                    <a:lnB>
                      <a:noFill/>
                    </a:lnB>
                    <a:lnTlToBr>
                      <a:noFill/>
                    </a:lnTlToBr>
                    <a:lnBlToTr>
                      <a:noFill/>
                    </a:lnBlToTr>
                    <a:noFill/>
                  </a:tcPr>
                </a:tc>
              </a:tr>
              <a:tr h="528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1.3</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Set of Integers</a:t>
                      </a:r>
                    </a:p>
                  </a:txBody>
                  <a:tcPr horzOverflow="overflow">
                    <a:lnL>
                      <a:noFill/>
                    </a:lnL>
                    <a:lnR cap="flat">
                      <a:noFill/>
                    </a:lnR>
                    <a:lnT>
                      <a:noFill/>
                    </a:lnT>
                    <a:lnB>
                      <a:noFill/>
                    </a:lnB>
                    <a:lnTlToBr>
                      <a:noFill/>
                    </a:lnTlToBr>
                    <a:lnBlToTr>
                      <a:noFill/>
                    </a:lnBlToTr>
                    <a:noFill/>
                  </a:tcPr>
                </a:tc>
              </a:tr>
              <a:tr h="706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1.4</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1.5</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1.6</a:t>
                      </a:r>
                    </a:p>
                  </a:txBody>
                  <a:tcPr horzOverflow="overflow">
                    <a:lnL cap="flat">
                      <a:noFill/>
                    </a:lnL>
                    <a:lnR>
                      <a:noFill/>
                    </a:lnR>
                    <a:lnT>
                      <a:noFill/>
                    </a:lnT>
                    <a:lnB>
                      <a:noFill/>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Set of Rational Numbers</a:t>
                      </a:r>
                    </a:p>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Irrational Numbers</a:t>
                      </a:r>
                    </a:p>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defRPr/>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Set of Real Numbers</a:t>
                      </a:r>
                    </a:p>
                  </a:txBody>
                  <a:tcPr horzOverflow="overflow">
                    <a:lnL>
                      <a:noFill/>
                    </a:lnL>
                    <a:lnR cap="flat">
                      <a:noFill/>
                    </a:lnR>
                    <a:lnT>
                      <a:noFill/>
                    </a:lnT>
                    <a:lnB>
                      <a:noFill/>
                    </a:lnB>
                    <a:lnTlToBr>
                      <a:noFill/>
                    </a:lnTlToBr>
                    <a:lnBlToTr>
                      <a:noFill/>
                    </a:lnBlToTr>
                    <a:noFill/>
                  </a:tcPr>
                </a:tc>
              </a:tr>
              <a:tr h="7286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1.7</a:t>
                      </a:r>
                    </a:p>
                  </a:txBody>
                  <a:tcPr horzOverflow="overflow">
                    <a:lnL cap="flat">
                      <a:noFill/>
                    </a:lnL>
                    <a:lnR>
                      <a:noFill/>
                    </a:lnR>
                    <a:lnT>
                      <a:noFill/>
                    </a:lnT>
                    <a:lnB>
                      <a:noFill/>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rPr>
                        <a:t>Set of Complex Numbers</a:t>
                      </a:r>
                    </a:p>
                  </a:txBody>
                  <a:tcPr horzOverflow="overflow">
                    <a:lnL>
                      <a:noFill/>
                    </a:lnL>
                    <a:lnR cap="flat">
                      <a:noFill/>
                    </a:lnR>
                    <a:lnT>
                      <a:noFill/>
                    </a:lnT>
                    <a:lnB>
                      <a:noFill/>
                    </a:lnB>
                    <a:lnTlToBr>
                      <a:noFill/>
                    </a:lnTlToBr>
                    <a:lnBlToTr>
                      <a:noFill/>
                    </a:lnBlToTr>
                    <a:noFill/>
                  </a:tcPr>
                </a:tc>
              </a:tr>
              <a:tr h="939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endParaRPr>
                    </a:p>
                  </a:txBody>
                  <a:tcPr horzOverflow="overflow">
                    <a:lnL cap="flat">
                      <a:noFill/>
                    </a:lnL>
                    <a:lnR>
                      <a:noFill/>
                    </a:lnR>
                    <a:lnT>
                      <a:noFill/>
                    </a:lnT>
                    <a:lnB cap="flat">
                      <a:noFill/>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endParaRPr>
                    </a:p>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1" lang="en-US" altLang="zh-TW" sz="3200" b="0" i="0" u="none" strike="noStrike" cap="none" normalizeH="0" baseline="0" dirty="0" smtClean="0">
                        <a:ln>
                          <a:noFill/>
                        </a:ln>
                        <a:solidFill>
                          <a:schemeClr val="tx1"/>
                        </a:solidFill>
                        <a:effectLst/>
                        <a:latin typeface="Calibri" pitchFamily="34" charset="0"/>
                        <a:ea typeface="新細明體" pitchFamily="18" charset="-12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20</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2.2 Component Form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1000108"/>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b="0" dirty="0" smtClean="0">
                <a:latin typeface="Calibri" pitchFamily="34" charset="0"/>
              </a:rPr>
              <a:t>The component form of a vector combines the horizontal and vertical components.</a:t>
            </a:r>
          </a:p>
          <a:p>
            <a:pPr algn="just">
              <a:buFont typeface="Wingdings" pitchFamily="2" charset="2"/>
              <a:buChar char="§"/>
            </a:pPr>
            <a:endParaRPr lang="en-US" b="0" dirty="0" smtClean="0">
              <a:latin typeface="Calibri" pitchFamily="34" charset="0"/>
            </a:endParaRP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r>
              <a:rPr lang="en-US" b="0" dirty="0" smtClean="0">
                <a:latin typeface="Calibri" pitchFamily="34" charset="0"/>
              </a:rPr>
              <a:t>The component form of     is ( </a:t>
            </a:r>
            <a:r>
              <a:rPr lang="en-US" b="0" i="1" dirty="0" smtClean="0">
                <a:latin typeface="Calibri" pitchFamily="34" charset="0"/>
              </a:rPr>
              <a:t>x</a:t>
            </a:r>
            <a:r>
              <a:rPr lang="en-US" b="0" dirty="0" smtClean="0">
                <a:latin typeface="Calibri" pitchFamily="34" charset="0"/>
              </a:rPr>
              <a:t>, </a:t>
            </a:r>
            <a:r>
              <a:rPr lang="en-US" b="0" i="1" dirty="0" smtClean="0">
                <a:latin typeface="Calibri" pitchFamily="34" charset="0"/>
              </a:rPr>
              <a:t>y </a:t>
            </a:r>
            <a:r>
              <a:rPr lang="en-US" b="0" dirty="0" smtClean="0">
                <a:latin typeface="Calibri" pitchFamily="34" charset="0"/>
              </a:rPr>
              <a:t>). </a:t>
            </a:r>
          </a:p>
          <a:p>
            <a:pPr algn="just"/>
            <a:endParaRPr lang="en-US" b="0" dirty="0" smtClean="0">
              <a:latin typeface="Calibri" pitchFamily="34" charset="0"/>
            </a:endParaRPr>
          </a:p>
        </p:txBody>
      </p:sp>
      <p:pic>
        <p:nvPicPr>
          <p:cNvPr id="10" name="Picture 9" descr="http://hotmath.com/hotmath_help/topics/vectors/vectors-image003.gif"/>
          <p:cNvPicPr/>
          <p:nvPr/>
        </p:nvPicPr>
        <p:blipFill>
          <a:blip r:embed="rId2">
            <a:extLst>
              <a:ext uri="{28A0092B-C50C-407E-A947-70E740481C1C}">
                <a14:useLocalDpi xmlns:a14="http://schemas.microsoft.com/office/drawing/2010/main" val="0"/>
              </a:ext>
            </a:extLst>
          </a:blip>
          <a:srcRect/>
          <a:stretch>
            <a:fillRect/>
          </a:stretch>
        </p:blipFill>
        <p:spPr bwMode="auto">
          <a:xfrm>
            <a:off x="2928926" y="2071678"/>
            <a:ext cx="3643338" cy="2714644"/>
          </a:xfrm>
          <a:prstGeom prst="rect">
            <a:avLst/>
          </a:prstGeom>
          <a:noFill/>
          <a:ln>
            <a:noFill/>
          </a:ln>
        </p:spPr>
      </p:pic>
      <p:pic>
        <p:nvPicPr>
          <p:cNvPr id="12" name="Picture 11" descr="http://hotmath.com/hotmath_help/topics/vectors/vectors-image001.gif"/>
          <p:cNvPicPr/>
          <p:nvPr/>
        </p:nvPicPr>
        <p:blipFill>
          <a:blip r:embed="rId3">
            <a:extLst>
              <a:ext uri="{28A0092B-C50C-407E-A947-70E740481C1C}">
                <a14:useLocalDpi xmlns:a14="http://schemas.microsoft.com/office/drawing/2010/main" val="0"/>
              </a:ext>
            </a:extLst>
          </a:blip>
          <a:srcRect/>
          <a:stretch>
            <a:fillRect/>
          </a:stretch>
        </p:blipFill>
        <p:spPr bwMode="auto">
          <a:xfrm>
            <a:off x="4643438" y="4857760"/>
            <a:ext cx="357189" cy="285752"/>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21</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2.2 Component Form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b="0" dirty="0" smtClean="0">
                <a:latin typeface="Calibri" pitchFamily="34" charset="0"/>
              </a:rPr>
              <a:t>The projections of a vector along the axes of a rectangular co-ordinate system are called the components of the vector. The components of a vector completely define the vector.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Figure 3.1: Projections of a vector in 2-D.</a:t>
            </a:r>
          </a:p>
        </p:txBody>
      </p:sp>
      <p:pic>
        <p:nvPicPr>
          <p:cNvPr id="278530" name="Picture 2"/>
          <p:cNvPicPr>
            <a:picLocks noChangeAspect="1" noChangeArrowheads="1"/>
          </p:cNvPicPr>
          <p:nvPr/>
        </p:nvPicPr>
        <p:blipFill>
          <a:blip r:embed="rId2"/>
          <a:srcRect/>
          <a:stretch>
            <a:fillRect/>
          </a:stretch>
        </p:blipFill>
        <p:spPr bwMode="auto">
          <a:xfrm>
            <a:off x="3786182" y="2857496"/>
            <a:ext cx="4286280" cy="2643206"/>
          </a:xfrm>
          <a:prstGeom prst="rect">
            <a:avLst/>
          </a:prstGeom>
          <a:noFill/>
          <a:ln w="9525">
            <a:noFill/>
            <a:miter lim="800000"/>
            <a:headEnd/>
            <a:tailEnd/>
          </a:ln>
          <a:effectLst/>
        </p:spPr>
      </p:pic>
      <p:pic>
        <p:nvPicPr>
          <p:cNvPr id="278531" name="Picture 3"/>
          <p:cNvPicPr>
            <a:picLocks noChangeAspect="1" noChangeArrowheads="1"/>
          </p:cNvPicPr>
          <p:nvPr/>
        </p:nvPicPr>
        <p:blipFill>
          <a:blip r:embed="rId3"/>
          <a:srcRect/>
          <a:stretch>
            <a:fillRect/>
          </a:stretch>
        </p:blipFill>
        <p:spPr bwMode="auto">
          <a:xfrm>
            <a:off x="714348" y="3429000"/>
            <a:ext cx="3000396" cy="17145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9554" name="Picture 2"/>
          <p:cNvPicPr>
            <a:picLocks noChangeAspect="1" noChangeArrowheads="1"/>
          </p:cNvPicPr>
          <p:nvPr/>
        </p:nvPicPr>
        <p:blipFill>
          <a:blip r:embed="rId2"/>
          <a:srcRect/>
          <a:stretch>
            <a:fillRect/>
          </a:stretch>
        </p:blipFill>
        <p:spPr bwMode="auto">
          <a:xfrm>
            <a:off x="5572132" y="2285992"/>
            <a:ext cx="3000396" cy="2071702"/>
          </a:xfrm>
          <a:prstGeom prst="rect">
            <a:avLst/>
          </a:prstGeom>
          <a:noFill/>
          <a:ln w="9525">
            <a:noFill/>
            <a:miter lim="800000"/>
            <a:headEnd/>
            <a:tailEnd/>
          </a:ln>
          <a:effectLst/>
        </p:spPr>
      </p:pic>
      <p:sp>
        <p:nvSpPr>
          <p:cNvPr id="27" name="Slide Number Placeholder 4"/>
          <p:cNvSpPr>
            <a:spLocks noGrp="1"/>
          </p:cNvSpPr>
          <p:nvPr>
            <p:ph type="sldNum" sz="quarter" idx="12"/>
          </p:nvPr>
        </p:nvSpPr>
        <p:spPr/>
        <p:txBody>
          <a:bodyPr/>
          <a:lstStyle/>
          <a:p>
            <a:fld id="{03022E06-1D1E-414C-9767-3B97CC3A9A0E}" type="slidenum">
              <a:rPr lang="en-US" altLang="zh-TW"/>
              <a:pPr/>
              <a:t>22</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2.2 Component Form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b="0" dirty="0" smtClean="0">
                <a:latin typeface="Calibri" pitchFamily="34" charset="0"/>
              </a:rPr>
              <a:t>We can invert these equations to find </a:t>
            </a:r>
            <a:r>
              <a:rPr lang="en-US" b="0" i="1" dirty="0" smtClean="0">
                <a:latin typeface="Calibri" pitchFamily="34" charset="0"/>
              </a:rPr>
              <a:t>A</a:t>
            </a:r>
            <a:r>
              <a:rPr lang="en-US" b="0" dirty="0" smtClean="0">
                <a:latin typeface="Calibri" pitchFamily="34" charset="0"/>
              </a:rPr>
              <a:t> and  as functions of </a:t>
            </a:r>
            <a:r>
              <a:rPr lang="en-US" b="0" i="1" dirty="0" smtClean="0">
                <a:latin typeface="Calibri" pitchFamily="34" charset="0"/>
              </a:rPr>
              <a:t>A</a:t>
            </a:r>
            <a:r>
              <a:rPr lang="en-US" b="0" baseline="-25000" dirty="0" smtClean="0">
                <a:latin typeface="Calibri" pitchFamily="34" charset="0"/>
              </a:rPr>
              <a:t>x</a:t>
            </a:r>
            <a:r>
              <a:rPr lang="en-US" b="0" dirty="0" smtClean="0">
                <a:latin typeface="Calibri" pitchFamily="34" charset="0"/>
              </a:rPr>
              <a:t> and </a:t>
            </a:r>
            <a:r>
              <a:rPr lang="en-US" b="0" i="1" dirty="0" smtClean="0">
                <a:latin typeface="Calibri" pitchFamily="34" charset="0"/>
              </a:rPr>
              <a:t>A</a:t>
            </a:r>
            <a:r>
              <a:rPr lang="en-US" b="0" baseline="-25000" dirty="0" smtClean="0">
                <a:latin typeface="Calibri" pitchFamily="34" charset="0"/>
              </a:rPr>
              <a:t>y</a:t>
            </a:r>
            <a:r>
              <a:rPr lang="en-US" b="0" dirty="0" smtClean="0">
                <a:latin typeface="Calibri" pitchFamily="34" charset="0"/>
              </a:rPr>
              <a:t> By Pythagoras we have,</a:t>
            </a:r>
            <a:r>
              <a:rPr lang="en-US" b="0" dirty="0" smtClean="0"/>
              <a:t> </a:t>
            </a:r>
          </a:p>
          <a:p>
            <a:pPr algn="just">
              <a:buFont typeface="Wingdings" pitchFamily="2" charset="2"/>
              <a:buChar char="§"/>
            </a:pPr>
            <a:endParaRPr lang="en-US" b="0" dirty="0" smtClean="0">
              <a:latin typeface="Calibri" pitchFamily="34" charset="0"/>
            </a:endParaRPr>
          </a:p>
          <a:p>
            <a:pPr algn="just"/>
            <a:r>
              <a:rPr lang="en-US" sz="2000" b="0" dirty="0" smtClean="0">
                <a:latin typeface="Calibri" pitchFamily="34" charset="0"/>
              </a:rPr>
              <a:t>					        and from the diagram</a:t>
            </a:r>
            <a:r>
              <a:rPr lang="en-US" sz="2400" b="0" dirty="0" smtClean="0">
                <a:latin typeface="Calibri" pitchFamily="34" charset="0"/>
              </a:rPr>
              <a:t>,</a:t>
            </a:r>
            <a:r>
              <a:rPr lang="en-US" b="0" dirty="0" smtClean="0">
                <a:latin typeface="Calibri" pitchFamily="34" charset="0"/>
              </a:rPr>
              <a:t>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278530" name="Picture 2"/>
          <p:cNvPicPr>
            <a:picLocks noChangeAspect="1" noChangeArrowheads="1"/>
          </p:cNvPicPr>
          <p:nvPr/>
        </p:nvPicPr>
        <p:blipFill>
          <a:blip r:embed="rId3"/>
          <a:srcRect/>
          <a:stretch>
            <a:fillRect/>
          </a:stretch>
        </p:blipFill>
        <p:spPr bwMode="auto">
          <a:xfrm>
            <a:off x="714348" y="2357430"/>
            <a:ext cx="4286280" cy="26432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23</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2.3 Magnitude and Direction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143932"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b="0" dirty="0" smtClean="0">
                <a:latin typeface="Calibri" pitchFamily="34" charset="0"/>
              </a:rPr>
              <a:t>The magnitude of a vector    is the distance between the initial point </a:t>
            </a:r>
            <a:r>
              <a:rPr lang="en-US" b="0" i="1" dirty="0" smtClean="0">
                <a:latin typeface="Calibri" pitchFamily="34" charset="0"/>
              </a:rPr>
              <a:t>P </a:t>
            </a:r>
            <a:r>
              <a:rPr lang="en-US" b="0" dirty="0" smtClean="0">
                <a:latin typeface="Calibri" pitchFamily="34" charset="0"/>
              </a:rPr>
              <a:t>and the end point </a:t>
            </a:r>
            <a:r>
              <a:rPr lang="en-US" b="0" i="1" dirty="0" smtClean="0">
                <a:latin typeface="Calibri" pitchFamily="34" charset="0"/>
              </a:rPr>
              <a:t>Q</a:t>
            </a:r>
            <a:r>
              <a:rPr lang="en-US" b="0" dirty="0" smtClean="0">
                <a:latin typeface="Calibri" pitchFamily="34" charset="0"/>
              </a:rPr>
              <a:t>. In symbols the magnitude of     is written as  </a:t>
            </a:r>
          </a:p>
          <a:p>
            <a:pPr algn="just">
              <a:buFont typeface="Wingdings" pitchFamily="2" charset="2"/>
              <a:buChar char="§"/>
            </a:pPr>
            <a:r>
              <a:rPr lang="en-US" b="0" dirty="0" smtClean="0">
                <a:latin typeface="Calibri" pitchFamily="34" charset="0"/>
              </a:rPr>
              <a:t>If the coordinates of the initial point and the end point of a vector is given, the </a:t>
            </a:r>
            <a:r>
              <a:rPr lang="en-US" b="0" dirty="0" smtClean="0">
                <a:latin typeface="Calibri" pitchFamily="34" charset="0"/>
                <a:hlinkClick r:id="rId2"/>
              </a:rPr>
              <a:t>Distance Formula</a:t>
            </a:r>
            <a:r>
              <a:rPr lang="en-US" b="0" dirty="0" smtClean="0">
                <a:latin typeface="Calibri" pitchFamily="34" charset="0"/>
              </a:rPr>
              <a:t> can be used to find its magnitude.</a:t>
            </a:r>
          </a:p>
          <a:p>
            <a:pPr algn="just"/>
            <a:r>
              <a:rPr lang="en-US" sz="2000" b="0" dirty="0" smtClean="0">
                <a:latin typeface="Calibri" pitchFamily="34" charset="0"/>
              </a:rPr>
              <a:t>					        </a:t>
            </a:r>
            <a:r>
              <a:rPr lang="en-US" b="0" dirty="0" smtClean="0">
                <a:latin typeface="Calibri" pitchFamily="34" charset="0"/>
              </a:rPr>
              <a:t>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8" name="Picture 7" descr="http://hotmath.com/hotmath_help/topics/magnitude-and-direction-of-vectors/magnitude-and-direction-of-vectors-image001.gif"/>
          <p:cNvPicPr/>
          <p:nvPr/>
        </p:nvPicPr>
        <p:blipFill>
          <a:blip r:embed="rId3">
            <a:extLst>
              <a:ext uri="{28A0092B-C50C-407E-A947-70E740481C1C}">
                <a14:useLocalDpi xmlns:a14="http://schemas.microsoft.com/office/drawing/2010/main" val="0"/>
              </a:ext>
            </a:extLst>
          </a:blip>
          <a:srcRect/>
          <a:stretch>
            <a:fillRect/>
          </a:stretch>
        </p:blipFill>
        <p:spPr bwMode="auto">
          <a:xfrm>
            <a:off x="5500694" y="857232"/>
            <a:ext cx="357190" cy="357190"/>
          </a:xfrm>
          <a:prstGeom prst="rect">
            <a:avLst/>
          </a:prstGeom>
          <a:noFill/>
          <a:ln>
            <a:noFill/>
          </a:ln>
        </p:spPr>
      </p:pic>
      <p:pic>
        <p:nvPicPr>
          <p:cNvPr id="9" name="Picture 8" descr="http://hotmath.com/hotmath_help/topics/magnitude-and-direction-of-vectors/magnitude-and-direction-of-vectors-image002.gif"/>
          <p:cNvPicPr/>
          <p:nvPr/>
        </p:nvPicPr>
        <p:blipFill>
          <a:blip r:embed="rId4">
            <a:extLst>
              <a:ext uri="{28A0092B-C50C-407E-A947-70E740481C1C}">
                <a14:useLocalDpi xmlns:a14="http://schemas.microsoft.com/office/drawing/2010/main" val="0"/>
              </a:ext>
            </a:extLst>
          </a:blip>
          <a:srcRect/>
          <a:stretch>
            <a:fillRect/>
          </a:stretch>
        </p:blipFill>
        <p:spPr bwMode="auto">
          <a:xfrm>
            <a:off x="7858148" y="1785926"/>
            <a:ext cx="428628" cy="428628"/>
          </a:xfrm>
          <a:prstGeom prst="rect">
            <a:avLst/>
          </a:prstGeom>
          <a:noFill/>
          <a:ln>
            <a:noFill/>
          </a:ln>
        </p:spPr>
      </p:pic>
      <p:pic>
        <p:nvPicPr>
          <p:cNvPr id="10" name="Picture 9" descr="http://hotmath.com/hotmath_help/topics/magnitude-and-direction-of-vectors/magnitude-and-direction-of-vectors-image001.gif"/>
          <p:cNvPicPr/>
          <p:nvPr/>
        </p:nvPicPr>
        <p:blipFill>
          <a:blip r:embed="rId3">
            <a:extLst>
              <a:ext uri="{28A0092B-C50C-407E-A947-70E740481C1C}">
                <a14:useLocalDpi xmlns:a14="http://schemas.microsoft.com/office/drawing/2010/main" val="0"/>
              </a:ext>
            </a:extLst>
          </a:blip>
          <a:srcRect/>
          <a:stretch>
            <a:fillRect/>
          </a:stretch>
        </p:blipFill>
        <p:spPr bwMode="auto">
          <a:xfrm>
            <a:off x="6531943" y="1571612"/>
            <a:ext cx="326073" cy="285752"/>
          </a:xfrm>
          <a:prstGeom prst="rect">
            <a:avLst/>
          </a:prstGeom>
          <a:noFill/>
          <a:ln>
            <a:noFill/>
          </a:ln>
        </p:spPr>
      </p:pic>
      <p:pic>
        <p:nvPicPr>
          <p:cNvPr id="11" name="Picture 10" descr="http://hotmath.com/hotmath_help/topics/magnitude-and-direction-of-vectors/magnitude-and-direction-of-vectors-image009.gif"/>
          <p:cNvPicPr/>
          <p:nvPr/>
        </p:nvPicPr>
        <p:blipFill>
          <a:blip r:embed="rId5">
            <a:extLst>
              <a:ext uri="{28A0092B-C50C-407E-A947-70E740481C1C}">
                <a14:useLocalDpi xmlns:a14="http://schemas.microsoft.com/office/drawing/2010/main" val="0"/>
              </a:ext>
            </a:extLst>
          </a:blip>
          <a:srcRect/>
          <a:stretch>
            <a:fillRect/>
          </a:stretch>
        </p:blipFill>
        <p:spPr bwMode="auto">
          <a:xfrm>
            <a:off x="1643042" y="3786190"/>
            <a:ext cx="3143272" cy="2500330"/>
          </a:xfrm>
          <a:prstGeom prst="rect">
            <a:avLst/>
          </a:prstGeom>
          <a:noFill/>
          <a:ln>
            <a:noFill/>
          </a:ln>
        </p:spPr>
      </p:pic>
      <p:pic>
        <p:nvPicPr>
          <p:cNvPr id="12" name="Picture 11" descr="http://hotmath.com/hotmath_help/topics/magnitude-and-direction-of-vectors/magnitude-and-direction-of-vectors-image003.gif"/>
          <p:cNvPicPr/>
          <p:nvPr/>
        </p:nvPicPr>
        <p:blipFill>
          <a:blip r:embed="rId6">
            <a:extLst>
              <a:ext uri="{28A0092B-C50C-407E-A947-70E740481C1C}">
                <a14:useLocalDpi xmlns:a14="http://schemas.microsoft.com/office/drawing/2010/main" val="0"/>
              </a:ext>
            </a:extLst>
          </a:blip>
          <a:srcRect/>
          <a:stretch>
            <a:fillRect/>
          </a:stretch>
        </p:blipFill>
        <p:spPr bwMode="auto">
          <a:xfrm>
            <a:off x="5214942" y="4286256"/>
            <a:ext cx="3000396" cy="500066"/>
          </a:xfrm>
          <a:prstGeom prst="rect">
            <a:avLst/>
          </a:prstGeom>
          <a:noFill/>
          <a:ln>
            <a:noFill/>
          </a:ln>
        </p:spPr>
      </p:pic>
      <p:pic>
        <p:nvPicPr>
          <p:cNvPr id="13" name="Picture 12" descr="http://hotmath.com/hotmath_help/topics/magnitude-and-direction-of-vectors/magnitude-and-direction-of-vectors-image001.gif"/>
          <p:cNvPicPr/>
          <p:nvPr/>
        </p:nvPicPr>
        <p:blipFill>
          <a:blip r:embed="rId3">
            <a:extLst>
              <a:ext uri="{28A0092B-C50C-407E-A947-70E740481C1C}">
                <a14:useLocalDpi xmlns:a14="http://schemas.microsoft.com/office/drawing/2010/main" val="0"/>
              </a:ext>
            </a:extLst>
          </a:blip>
          <a:srcRect/>
          <a:stretch>
            <a:fillRect/>
          </a:stretch>
        </p:blipFill>
        <p:spPr bwMode="auto">
          <a:xfrm>
            <a:off x="5429256" y="1857364"/>
            <a:ext cx="357190" cy="357190"/>
          </a:xfrm>
          <a:prstGeom prst="rect">
            <a:avLst/>
          </a:prstGeom>
          <a:noFill/>
          <a:ln>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24</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2.3 Magnitude and Direction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6436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b="0" dirty="0" smtClean="0">
                <a:latin typeface="Calibri" pitchFamily="34" charset="0"/>
              </a:rPr>
              <a:t>Example.</a:t>
            </a:r>
          </a:p>
          <a:p>
            <a:pPr algn="just">
              <a:buFont typeface="Wingdings" pitchFamily="2" charset="2"/>
              <a:buChar char="§"/>
            </a:pPr>
            <a:r>
              <a:rPr lang="en-US" b="0" dirty="0" smtClean="0">
                <a:latin typeface="Calibri" pitchFamily="34" charset="0"/>
              </a:rPr>
              <a:t>Find the magnitude of the vector whose initial point </a:t>
            </a:r>
            <a:r>
              <a:rPr lang="en-US" b="0" i="1" dirty="0" smtClean="0">
                <a:latin typeface="Calibri" pitchFamily="34" charset="0"/>
              </a:rPr>
              <a:t>P </a:t>
            </a:r>
            <a:r>
              <a:rPr lang="en-US" b="0" dirty="0" smtClean="0">
                <a:latin typeface="Calibri" pitchFamily="34" charset="0"/>
              </a:rPr>
              <a:t>is at (1, 1) and end point is at </a:t>
            </a:r>
            <a:r>
              <a:rPr lang="en-US" b="0" i="1" dirty="0" smtClean="0">
                <a:latin typeface="Calibri" pitchFamily="34" charset="0"/>
              </a:rPr>
              <a:t>Q </a:t>
            </a:r>
            <a:r>
              <a:rPr lang="en-US" b="0" dirty="0" smtClean="0">
                <a:latin typeface="Calibri" pitchFamily="34" charset="0"/>
              </a:rPr>
              <a:t>is at (5, 3).</a:t>
            </a:r>
          </a:p>
          <a:p>
            <a:r>
              <a:rPr lang="en-US" b="0" dirty="0" smtClean="0">
                <a:latin typeface="Calibri" pitchFamily="34" charset="0"/>
              </a:rPr>
              <a:t>Solution: </a:t>
            </a:r>
          </a:p>
          <a:p>
            <a:r>
              <a:rPr lang="en-US" b="0" dirty="0" smtClean="0">
                <a:latin typeface="Calibri" pitchFamily="34" charset="0"/>
              </a:rPr>
              <a:t>Use the Distance Formula. </a:t>
            </a:r>
          </a:p>
          <a:p>
            <a:r>
              <a:rPr lang="en-US" b="0" dirty="0" smtClean="0">
                <a:latin typeface="Calibri" pitchFamily="34" charset="0"/>
              </a:rPr>
              <a:t>Substitute the values of </a:t>
            </a:r>
            <a:r>
              <a:rPr lang="en-US" b="0" i="1" dirty="0" smtClean="0">
                <a:latin typeface="Calibri" pitchFamily="34" charset="0"/>
              </a:rPr>
              <a:t>x</a:t>
            </a:r>
            <a:r>
              <a:rPr lang="en-US" b="0" baseline="-25000" dirty="0" smtClean="0">
                <a:latin typeface="Calibri" pitchFamily="34" charset="0"/>
              </a:rPr>
              <a:t>1</a:t>
            </a:r>
            <a:r>
              <a:rPr lang="en-US" b="0" dirty="0" smtClean="0">
                <a:latin typeface="Calibri" pitchFamily="34" charset="0"/>
              </a:rPr>
              <a:t> ,</a:t>
            </a:r>
            <a:r>
              <a:rPr lang="en-US" b="0" i="1" dirty="0" smtClean="0">
                <a:latin typeface="Calibri" pitchFamily="34" charset="0"/>
              </a:rPr>
              <a:t>y</a:t>
            </a:r>
            <a:r>
              <a:rPr lang="en-US" b="0" baseline="-25000" dirty="0" smtClean="0">
                <a:latin typeface="Calibri" pitchFamily="34" charset="0"/>
              </a:rPr>
              <a:t>1</a:t>
            </a:r>
            <a:r>
              <a:rPr lang="en-US" b="0" dirty="0" smtClean="0">
                <a:latin typeface="Calibri" pitchFamily="34" charset="0"/>
              </a:rPr>
              <a:t> , </a:t>
            </a:r>
            <a:r>
              <a:rPr lang="en-US" b="0" i="1" dirty="0" smtClean="0">
                <a:latin typeface="Calibri" pitchFamily="34" charset="0"/>
              </a:rPr>
              <a:t>x</a:t>
            </a:r>
            <a:r>
              <a:rPr lang="en-US" b="0" baseline="-25000" dirty="0" smtClean="0">
                <a:latin typeface="Calibri" pitchFamily="34" charset="0"/>
              </a:rPr>
              <a:t>2</a:t>
            </a:r>
            <a:r>
              <a:rPr lang="en-US" b="0" dirty="0" smtClean="0">
                <a:latin typeface="Calibri" pitchFamily="34" charset="0"/>
              </a:rPr>
              <a:t> , and </a:t>
            </a:r>
            <a:r>
              <a:rPr lang="en-US" b="0" i="1" dirty="0" smtClean="0">
                <a:latin typeface="Calibri" pitchFamily="34" charset="0"/>
              </a:rPr>
              <a:t>y</a:t>
            </a:r>
            <a:r>
              <a:rPr lang="en-US" b="0" baseline="-25000" dirty="0" smtClean="0">
                <a:latin typeface="Calibri" pitchFamily="34" charset="0"/>
              </a:rPr>
              <a:t>2</a:t>
            </a:r>
            <a:r>
              <a:rPr lang="en-US" b="0" dirty="0" smtClean="0">
                <a:latin typeface="Calibri" pitchFamily="34" charset="0"/>
              </a:rPr>
              <a:t> </a:t>
            </a:r>
          </a:p>
          <a:p>
            <a:endParaRPr lang="en-US" b="0" dirty="0" smtClean="0">
              <a:latin typeface="Calibri" pitchFamily="34" charset="0"/>
            </a:endParaRPr>
          </a:p>
          <a:p>
            <a:endParaRPr lang="en-US" b="0" dirty="0" smtClean="0">
              <a:latin typeface="Calibri" pitchFamily="34" charset="0"/>
            </a:endParaRPr>
          </a:p>
          <a:p>
            <a:endParaRPr lang="en-US" b="0" dirty="0" smtClean="0">
              <a:latin typeface="Calibri" pitchFamily="34" charset="0"/>
            </a:endParaRPr>
          </a:p>
          <a:p>
            <a:r>
              <a:rPr lang="en-US" sz="2400" b="0" dirty="0" smtClean="0">
                <a:latin typeface="Calibri" pitchFamily="34" charset="0"/>
              </a:rPr>
              <a:t>                                              </a:t>
            </a:r>
          </a:p>
          <a:p>
            <a:pPr algn="just"/>
            <a:r>
              <a:rPr lang="en-US" sz="2000" b="0" dirty="0" smtClean="0">
                <a:latin typeface="Calibri" pitchFamily="34" charset="0"/>
              </a:rPr>
              <a:t>					        </a:t>
            </a:r>
            <a:r>
              <a:rPr lang="en-US" b="0" dirty="0" smtClean="0">
                <a:latin typeface="Calibri" pitchFamily="34" charset="0"/>
              </a:rPr>
              <a:t>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13" name="Picture 12" descr="http://hotmath.com/hotmath_help/topics/magnitude-and-direction-of-vectors/magnitude-and-direction-of-vectors-image004.gif"/>
          <p:cNvPicPr/>
          <p:nvPr/>
        </p:nvPicPr>
        <p:blipFill>
          <a:blip r:embed="rId2">
            <a:extLst>
              <a:ext uri="{28A0092B-C50C-407E-A947-70E740481C1C}">
                <a14:useLocalDpi xmlns:a14="http://schemas.microsoft.com/office/drawing/2010/main" val="0"/>
              </a:ext>
            </a:extLst>
          </a:blip>
          <a:srcRect/>
          <a:stretch>
            <a:fillRect/>
          </a:stretch>
        </p:blipFill>
        <p:spPr bwMode="auto">
          <a:xfrm>
            <a:off x="3214678" y="4357694"/>
            <a:ext cx="2500330" cy="2000264"/>
          </a:xfrm>
          <a:prstGeom prst="rect">
            <a:avLst/>
          </a:prstGeom>
          <a:noFill/>
          <a:ln>
            <a:noFill/>
          </a:ln>
        </p:spPr>
      </p:pic>
      <p:pic>
        <p:nvPicPr>
          <p:cNvPr id="14" name="Picture 13" descr="http://hotmath.com/hotmath_help/topics/magnitude-and-direction-of-vectors/magnitude-and-direction-of-vectors-image001.gif"/>
          <p:cNvPicPr/>
          <p:nvPr/>
        </p:nvPicPr>
        <p:blipFill>
          <a:blip r:embed="rId3">
            <a:extLst>
              <a:ext uri="{28A0092B-C50C-407E-A947-70E740481C1C}">
                <a14:useLocalDpi xmlns:a14="http://schemas.microsoft.com/office/drawing/2010/main" val="0"/>
              </a:ext>
            </a:extLst>
          </a:blip>
          <a:srcRect/>
          <a:stretch>
            <a:fillRect/>
          </a:stretch>
        </p:blipFill>
        <p:spPr bwMode="auto">
          <a:xfrm>
            <a:off x="2643174" y="6143644"/>
            <a:ext cx="428628" cy="214314"/>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25</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2.3 Magnitude and Direction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6436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dirty="0" smtClean="0"/>
              <a:t>Direction of a Vector</a:t>
            </a:r>
          </a:p>
          <a:p>
            <a:pPr algn="just">
              <a:buFont typeface="Wingdings" pitchFamily="2" charset="2"/>
              <a:buChar char="§"/>
            </a:pPr>
            <a:r>
              <a:rPr lang="en-US" b="0" dirty="0" smtClean="0">
                <a:latin typeface="Calibri" pitchFamily="34" charset="0"/>
              </a:rPr>
              <a:t>The direction of a vector is the measure of the angle it makes with a </a:t>
            </a:r>
            <a:r>
              <a:rPr lang="en-US" b="0" dirty="0" smtClean="0">
                <a:latin typeface="Calibri" pitchFamily="34" charset="0"/>
                <a:hlinkClick r:id="rId2"/>
              </a:rPr>
              <a:t>horizontal line</a:t>
            </a:r>
            <a:r>
              <a:rPr lang="en-US" b="0" dirty="0" smtClean="0">
                <a:latin typeface="Calibri" pitchFamily="34" charset="0"/>
              </a:rPr>
              <a:t>. </a:t>
            </a:r>
          </a:p>
          <a:p>
            <a:pPr algn="just">
              <a:buFont typeface="Wingdings" pitchFamily="2" charset="2"/>
              <a:buChar char="§"/>
            </a:pPr>
            <a:r>
              <a:rPr lang="en-US" b="0" dirty="0" smtClean="0">
                <a:latin typeface="Calibri" pitchFamily="34" charset="0"/>
              </a:rPr>
              <a:t>One of the following formulas can be used to find the direction of a vector</a:t>
            </a:r>
          </a:p>
          <a:p>
            <a:pPr lvl="4" algn="just"/>
            <a:r>
              <a:rPr lang="en-US" b="0" dirty="0" smtClean="0">
                <a:latin typeface="Calibri" pitchFamily="34" charset="0"/>
              </a:rPr>
              <a:t>where </a:t>
            </a:r>
            <a:r>
              <a:rPr lang="en-US" b="0" i="1" dirty="0" smtClean="0">
                <a:latin typeface="Calibri" pitchFamily="34" charset="0"/>
              </a:rPr>
              <a:t>x </a:t>
            </a:r>
            <a:r>
              <a:rPr lang="en-US" b="0" dirty="0" smtClean="0">
                <a:latin typeface="Calibri" pitchFamily="34" charset="0"/>
              </a:rPr>
              <a:t>is the horizontal change and </a:t>
            </a:r>
            <a:r>
              <a:rPr lang="en-US" b="0" i="1" dirty="0" smtClean="0">
                <a:latin typeface="Calibri" pitchFamily="34" charset="0"/>
              </a:rPr>
              <a:t>y </a:t>
            </a:r>
            <a:r>
              <a:rPr lang="en-US" b="0" dirty="0" smtClean="0">
                <a:latin typeface="Calibri" pitchFamily="34" charset="0"/>
              </a:rPr>
              <a:t>is the vertical change </a:t>
            </a:r>
          </a:p>
          <a:p>
            <a:pPr algn="just"/>
            <a:r>
              <a:rPr lang="en-US" b="0" dirty="0" smtClean="0">
                <a:latin typeface="Calibri" pitchFamily="34" charset="0"/>
              </a:rPr>
              <a:t>Or		</a:t>
            </a:r>
          </a:p>
          <a:p>
            <a:pPr algn="just"/>
            <a:endParaRPr lang="en-US" b="0" dirty="0" smtClean="0">
              <a:latin typeface="Calibri" pitchFamily="34" charset="0"/>
            </a:endParaRPr>
          </a:p>
          <a:p>
            <a:pPr algn="just"/>
            <a:r>
              <a:rPr lang="en-US" b="0" dirty="0" smtClean="0">
                <a:latin typeface="Calibri" pitchFamily="34" charset="0"/>
              </a:rPr>
              <a:t>		where ( </a:t>
            </a:r>
            <a:r>
              <a:rPr lang="en-US" b="0" i="1" dirty="0" smtClean="0">
                <a:latin typeface="Calibri" pitchFamily="34" charset="0"/>
              </a:rPr>
              <a:t>x</a:t>
            </a:r>
            <a:r>
              <a:rPr lang="en-US" b="0" baseline="-25000" dirty="0" smtClean="0">
                <a:latin typeface="Calibri" pitchFamily="34" charset="0"/>
              </a:rPr>
              <a:t>1</a:t>
            </a:r>
            <a:r>
              <a:rPr lang="en-US" b="0" dirty="0" smtClean="0">
                <a:latin typeface="Calibri" pitchFamily="34" charset="0"/>
              </a:rPr>
              <a:t> , </a:t>
            </a:r>
            <a:r>
              <a:rPr lang="en-US" b="0" i="1" dirty="0" smtClean="0">
                <a:latin typeface="Calibri" pitchFamily="34" charset="0"/>
              </a:rPr>
              <a:t>y</a:t>
            </a:r>
            <a:r>
              <a:rPr lang="en-US" b="0" baseline="-25000" dirty="0" smtClean="0">
                <a:latin typeface="Calibri" pitchFamily="34" charset="0"/>
              </a:rPr>
              <a:t>1</a:t>
            </a:r>
            <a:r>
              <a:rPr lang="en-US" b="0" dirty="0" smtClean="0">
                <a:latin typeface="Calibri" pitchFamily="34" charset="0"/>
              </a:rPr>
              <a:t> ) is the initial point     		and ( </a:t>
            </a:r>
            <a:r>
              <a:rPr lang="en-US" b="0" i="1" dirty="0" smtClean="0">
                <a:latin typeface="Calibri" pitchFamily="34" charset="0"/>
              </a:rPr>
              <a:t>x</a:t>
            </a:r>
            <a:r>
              <a:rPr lang="en-US" b="0" baseline="-25000" dirty="0" smtClean="0">
                <a:latin typeface="Calibri" pitchFamily="34" charset="0"/>
              </a:rPr>
              <a:t>2</a:t>
            </a:r>
            <a:r>
              <a:rPr lang="en-US" b="0" dirty="0" smtClean="0">
                <a:latin typeface="Calibri" pitchFamily="34" charset="0"/>
              </a:rPr>
              <a:t> , </a:t>
            </a:r>
            <a:r>
              <a:rPr lang="en-US" b="0" i="1" dirty="0" smtClean="0">
                <a:latin typeface="Calibri" pitchFamily="34" charset="0"/>
              </a:rPr>
              <a:t>y</a:t>
            </a:r>
            <a:r>
              <a:rPr lang="en-US" b="0" baseline="-25000" dirty="0" smtClean="0">
                <a:latin typeface="Calibri" pitchFamily="34" charset="0"/>
              </a:rPr>
              <a:t>2</a:t>
            </a:r>
            <a:r>
              <a:rPr lang="en-US" b="0" dirty="0" smtClean="0">
                <a:latin typeface="Calibri" pitchFamily="34" charset="0"/>
              </a:rPr>
              <a:t> ) is the terminal point</a:t>
            </a:r>
            <a:r>
              <a:rPr lang="en-US" sz="2000" b="0" dirty="0" smtClean="0">
                <a:latin typeface="Calibri" pitchFamily="34" charset="0"/>
              </a:rPr>
              <a:t>.</a:t>
            </a:r>
          </a:p>
          <a:p>
            <a:endParaRPr lang="en-US" b="0" dirty="0" smtClean="0">
              <a:latin typeface="Calibri" pitchFamily="34" charset="0"/>
            </a:endParaRPr>
          </a:p>
          <a:p>
            <a:endParaRPr lang="en-US" b="0" dirty="0" smtClean="0">
              <a:latin typeface="Calibri" pitchFamily="34" charset="0"/>
            </a:endParaRPr>
          </a:p>
          <a:p>
            <a:endParaRPr lang="en-US" b="0" dirty="0" smtClean="0">
              <a:latin typeface="Calibri" pitchFamily="34" charset="0"/>
            </a:endParaRPr>
          </a:p>
          <a:p>
            <a:r>
              <a:rPr lang="en-US" sz="2400" b="0" dirty="0" smtClean="0">
                <a:latin typeface="Calibri" pitchFamily="34" charset="0"/>
              </a:rPr>
              <a:t>                                              </a:t>
            </a:r>
          </a:p>
          <a:p>
            <a:pPr algn="just"/>
            <a:r>
              <a:rPr lang="en-US" sz="2000" b="0" dirty="0" smtClean="0">
                <a:latin typeface="Calibri" pitchFamily="34" charset="0"/>
              </a:rPr>
              <a:t>					        </a:t>
            </a:r>
            <a:r>
              <a:rPr lang="en-US" b="0" dirty="0" smtClean="0">
                <a:latin typeface="Calibri" pitchFamily="34" charset="0"/>
              </a:rPr>
              <a:t>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8" name="Picture 7" descr="http://hotmath.com/hotmath_help/topics/magnitude-and-direction-of-vectors/magnitude-and-direction-of-vectors-image005.gif"/>
          <p:cNvPicPr/>
          <p:nvPr/>
        </p:nvPicPr>
        <p:blipFill>
          <a:blip r:embed="rId3">
            <a:extLst>
              <a:ext uri="{28A0092B-C50C-407E-A947-70E740481C1C}">
                <a14:useLocalDpi xmlns:a14="http://schemas.microsoft.com/office/drawing/2010/main" val="0"/>
              </a:ext>
            </a:extLst>
          </a:blip>
          <a:srcRect/>
          <a:stretch>
            <a:fillRect/>
          </a:stretch>
        </p:blipFill>
        <p:spPr bwMode="auto">
          <a:xfrm>
            <a:off x="642910" y="3286124"/>
            <a:ext cx="1643074" cy="785818"/>
          </a:xfrm>
          <a:prstGeom prst="rect">
            <a:avLst/>
          </a:prstGeom>
          <a:noFill/>
          <a:ln>
            <a:noFill/>
          </a:ln>
        </p:spPr>
      </p:pic>
      <p:pic>
        <p:nvPicPr>
          <p:cNvPr id="9" name="Picture 8" descr="http://hotmath.com/hotmath_help/topics/magnitude-and-direction-of-vectors/magnitude-and-direction-of-vectors-image006.gif"/>
          <p:cNvPicPr/>
          <p:nvPr/>
        </p:nvPicPr>
        <p:blipFill>
          <a:blip r:embed="rId4">
            <a:extLst>
              <a:ext uri="{28A0092B-C50C-407E-A947-70E740481C1C}">
                <a14:useLocalDpi xmlns:a14="http://schemas.microsoft.com/office/drawing/2010/main" val="0"/>
              </a:ext>
            </a:extLst>
          </a:blip>
          <a:srcRect/>
          <a:stretch>
            <a:fillRect/>
          </a:stretch>
        </p:blipFill>
        <p:spPr bwMode="auto">
          <a:xfrm>
            <a:off x="642910" y="5143512"/>
            <a:ext cx="1785950" cy="928694"/>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26</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2.3 Magnitude and Direction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6436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dirty="0" smtClean="0"/>
              <a:t>Example</a:t>
            </a:r>
          </a:p>
          <a:p>
            <a:pPr algn="just">
              <a:buFont typeface="Wingdings" pitchFamily="2" charset="2"/>
              <a:buChar char="§"/>
            </a:pPr>
            <a:r>
              <a:rPr lang="en-US" b="0" dirty="0" smtClean="0">
                <a:latin typeface="Calibri" pitchFamily="34" charset="0"/>
              </a:rPr>
              <a:t>Find the direction of the vector whose initial point </a:t>
            </a:r>
            <a:r>
              <a:rPr lang="en-US" b="0" i="1" dirty="0" smtClean="0">
                <a:latin typeface="Calibri" pitchFamily="34" charset="0"/>
              </a:rPr>
              <a:t>P </a:t>
            </a:r>
            <a:r>
              <a:rPr lang="en-US" b="0" dirty="0" smtClean="0">
                <a:latin typeface="Calibri" pitchFamily="34" charset="0"/>
              </a:rPr>
              <a:t>is at (2, 3) and end </a:t>
            </a:r>
            <a:r>
              <a:rPr lang="en-US" b="0" smtClean="0">
                <a:latin typeface="Calibri" pitchFamily="34" charset="0"/>
              </a:rPr>
              <a:t>point </a:t>
            </a:r>
            <a:r>
              <a:rPr lang="en-US" b="0" i="1" smtClean="0">
                <a:latin typeface="Calibri" pitchFamily="34" charset="0"/>
              </a:rPr>
              <a:t>Q </a:t>
            </a:r>
            <a:r>
              <a:rPr lang="en-US" b="0" dirty="0" smtClean="0">
                <a:latin typeface="Calibri" pitchFamily="34" charset="0"/>
              </a:rPr>
              <a:t>is at (5, 8). </a:t>
            </a:r>
          </a:p>
          <a:p>
            <a:pPr algn="just">
              <a:buFont typeface="Wingdings" pitchFamily="2" charset="2"/>
              <a:buChar char="§"/>
            </a:pPr>
            <a:r>
              <a:rPr lang="en-US" b="0" dirty="0" smtClean="0">
                <a:latin typeface="Calibri" pitchFamily="34" charset="0"/>
              </a:rPr>
              <a:t>The coordinates of the initial point and the terminal point are given. Substitute them in the formula.</a:t>
            </a:r>
            <a:endParaRPr lang="en-US" dirty="0" smtClean="0"/>
          </a:p>
          <a:p>
            <a:pPr algn="just"/>
            <a:endParaRPr lang="en-US" b="0" dirty="0" smtClean="0">
              <a:latin typeface="Calibri" pitchFamily="34" charset="0"/>
            </a:endParaRPr>
          </a:p>
          <a:p>
            <a:pPr algn="just"/>
            <a:r>
              <a:rPr lang="en-US" b="0" dirty="0" smtClean="0">
                <a:latin typeface="Calibri" pitchFamily="34" charset="0"/>
              </a:rPr>
              <a:t>		</a:t>
            </a:r>
            <a:r>
              <a:rPr lang="en-US" sz="2000" b="0" dirty="0" smtClean="0">
                <a:latin typeface="Calibri" pitchFamily="34" charset="0"/>
              </a:rPr>
              <a:t>.</a:t>
            </a:r>
            <a:r>
              <a:rPr lang="en-US" sz="2000" dirty="0" smtClean="0"/>
              <a:t> </a:t>
            </a:r>
          </a:p>
          <a:p>
            <a:pPr algn="just"/>
            <a:endParaRPr lang="en-US" sz="2000" dirty="0" smtClean="0"/>
          </a:p>
          <a:p>
            <a:pPr algn="just"/>
            <a:endParaRPr lang="en-US" sz="2000" dirty="0" smtClean="0"/>
          </a:p>
          <a:p>
            <a:pPr algn="just"/>
            <a:r>
              <a:rPr lang="en-US" sz="2000" b="0" dirty="0" smtClean="0">
                <a:latin typeface="Calibri" pitchFamily="34" charset="0"/>
              </a:rPr>
              <a:t>Find the inverse tan, then use a calculator</a:t>
            </a:r>
          </a:p>
          <a:p>
            <a:pPr algn="just"/>
            <a:r>
              <a:rPr lang="en-US" sz="2000" b="0" dirty="0" smtClean="0">
                <a:latin typeface="Calibri" pitchFamily="34" charset="0"/>
              </a:rPr>
              <a:t>The vector      has a direction of about 59</a:t>
            </a:r>
            <a:r>
              <a:rPr lang="en-US" sz="2000" dirty="0" smtClean="0"/>
              <a:t>°</a:t>
            </a:r>
            <a:endParaRPr lang="en-US" sz="2000" b="0" dirty="0" smtClean="0">
              <a:latin typeface="Calibri" pitchFamily="34" charset="0"/>
            </a:endParaRPr>
          </a:p>
          <a:p>
            <a:endParaRPr lang="en-US" b="0" dirty="0" smtClean="0">
              <a:latin typeface="Calibri" pitchFamily="34" charset="0"/>
            </a:endParaRPr>
          </a:p>
          <a:p>
            <a:endParaRPr lang="en-US" b="0" dirty="0" smtClean="0">
              <a:latin typeface="Calibri" pitchFamily="34" charset="0"/>
            </a:endParaRPr>
          </a:p>
          <a:p>
            <a:endParaRPr lang="en-US" b="0" dirty="0" smtClean="0">
              <a:latin typeface="Calibri" pitchFamily="34" charset="0"/>
            </a:endParaRPr>
          </a:p>
          <a:p>
            <a:r>
              <a:rPr lang="en-US" sz="2400" b="0" dirty="0" smtClean="0">
                <a:latin typeface="Calibri" pitchFamily="34" charset="0"/>
              </a:rPr>
              <a:t>                                              </a:t>
            </a:r>
          </a:p>
          <a:p>
            <a:pPr algn="just"/>
            <a:r>
              <a:rPr lang="en-US" sz="2000" b="0" dirty="0" smtClean="0">
                <a:latin typeface="Calibri" pitchFamily="34" charset="0"/>
              </a:rPr>
              <a:t>					        </a:t>
            </a:r>
            <a:r>
              <a:rPr lang="en-US" b="0" dirty="0" smtClean="0">
                <a:latin typeface="Calibri" pitchFamily="34" charset="0"/>
              </a:rPr>
              <a:t>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9" name="Picture 8" descr="http://hotmath.com/hotmath_help/topics/magnitude-and-direction-of-vectors/magnitude-and-direction-of-vectors-image006.gif"/>
          <p:cNvPicPr/>
          <p:nvPr/>
        </p:nvPicPr>
        <p:blipFill>
          <a:blip r:embed="rId2">
            <a:extLst>
              <a:ext uri="{28A0092B-C50C-407E-A947-70E740481C1C}">
                <a14:useLocalDpi xmlns:a14="http://schemas.microsoft.com/office/drawing/2010/main" val="0"/>
              </a:ext>
            </a:extLst>
          </a:blip>
          <a:srcRect/>
          <a:stretch>
            <a:fillRect/>
          </a:stretch>
        </p:blipFill>
        <p:spPr bwMode="auto">
          <a:xfrm>
            <a:off x="3071802" y="3857628"/>
            <a:ext cx="1785950" cy="928694"/>
          </a:xfrm>
          <a:prstGeom prst="rect">
            <a:avLst/>
          </a:prstGeom>
          <a:noFill/>
          <a:ln>
            <a:noFill/>
          </a:ln>
        </p:spPr>
      </p:pic>
      <p:pic>
        <p:nvPicPr>
          <p:cNvPr id="10" name="Picture 9" descr="http://hotmath.com/hotmath_help/topics/magnitude-and-direction-of-vectors/magnitude-and-direction-of-vectors-image007.gif"/>
          <p:cNvPicPr/>
          <p:nvPr/>
        </p:nvPicPr>
        <p:blipFill>
          <a:blip r:embed="rId3">
            <a:extLst>
              <a:ext uri="{28A0092B-C50C-407E-A947-70E740481C1C}">
                <a14:useLocalDpi xmlns:a14="http://schemas.microsoft.com/office/drawing/2010/main" val="0"/>
              </a:ext>
            </a:extLst>
          </a:blip>
          <a:srcRect/>
          <a:stretch>
            <a:fillRect/>
          </a:stretch>
        </p:blipFill>
        <p:spPr bwMode="auto">
          <a:xfrm>
            <a:off x="3286116" y="4786322"/>
            <a:ext cx="1285884" cy="1071570"/>
          </a:xfrm>
          <a:prstGeom prst="rect">
            <a:avLst/>
          </a:prstGeom>
          <a:noFill/>
          <a:ln>
            <a:noFill/>
          </a:ln>
        </p:spPr>
      </p:pic>
      <p:pic>
        <p:nvPicPr>
          <p:cNvPr id="11" name="Picture 10" descr="http://hotmath.com/hotmath_help/topics/magnitude-and-direction-of-vectors/magnitude-and-direction-of-vectors-image008.gif"/>
          <p:cNvPicPr/>
          <p:nvPr/>
        </p:nvPicPr>
        <p:blipFill>
          <a:blip r:embed="rId4">
            <a:extLst>
              <a:ext uri="{28A0092B-C50C-407E-A947-70E740481C1C}">
                <a14:useLocalDpi xmlns:a14="http://schemas.microsoft.com/office/drawing/2010/main" val="0"/>
              </a:ext>
            </a:extLst>
          </a:blip>
          <a:srcRect/>
          <a:stretch>
            <a:fillRect/>
          </a:stretch>
        </p:blipFill>
        <p:spPr bwMode="auto">
          <a:xfrm>
            <a:off x="5072066" y="5293060"/>
            <a:ext cx="1143008" cy="850584"/>
          </a:xfrm>
          <a:prstGeom prst="rect">
            <a:avLst/>
          </a:prstGeom>
          <a:noFill/>
          <a:ln>
            <a:noFill/>
          </a:ln>
        </p:spPr>
      </p:pic>
      <p:pic>
        <p:nvPicPr>
          <p:cNvPr id="12" name="Picture 11" descr="http://hotmath.com/hotmath_help/topics/magnitude-and-direction-of-vectors/magnitude-and-direction-of-vectors-image001.gif"/>
          <p:cNvPicPr/>
          <p:nvPr/>
        </p:nvPicPr>
        <p:blipFill>
          <a:blip r:embed="rId5">
            <a:extLst>
              <a:ext uri="{28A0092B-C50C-407E-A947-70E740481C1C}">
                <a14:useLocalDpi xmlns:a14="http://schemas.microsoft.com/office/drawing/2010/main" val="0"/>
              </a:ext>
            </a:extLst>
          </a:blip>
          <a:srcRect/>
          <a:stretch>
            <a:fillRect/>
          </a:stretch>
        </p:blipFill>
        <p:spPr bwMode="auto">
          <a:xfrm>
            <a:off x="1785918" y="6072206"/>
            <a:ext cx="254635" cy="238760"/>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27</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2.4 Types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dirty="0" smtClean="0">
                <a:latin typeface="Calibri" pitchFamily="34" charset="0"/>
              </a:rPr>
              <a:t>UNIT VECTOR</a:t>
            </a:r>
          </a:p>
          <a:p>
            <a:pPr algn="just">
              <a:buFont typeface="Wingdings" pitchFamily="2" charset="2"/>
              <a:buChar char="§"/>
            </a:pPr>
            <a:r>
              <a:rPr lang="en-US" b="0" dirty="0" smtClean="0">
                <a:latin typeface="Calibri" pitchFamily="34" charset="0"/>
              </a:rPr>
              <a:t>A unit vector is defined as a vector in any specified direction whose magnitude</a:t>
            </a:r>
            <a:br>
              <a:rPr lang="en-US" b="0" dirty="0" smtClean="0">
                <a:latin typeface="Calibri" pitchFamily="34" charset="0"/>
              </a:rPr>
            </a:br>
            <a:r>
              <a:rPr lang="en-US" b="0" dirty="0" smtClean="0">
                <a:latin typeface="Calibri" pitchFamily="34" charset="0"/>
              </a:rPr>
              <a:t>is unity i.e. 1. </a:t>
            </a:r>
          </a:p>
          <a:p>
            <a:pPr algn="just">
              <a:buFont typeface="Wingdings" pitchFamily="2" charset="2"/>
              <a:buChar char="§"/>
            </a:pPr>
            <a:r>
              <a:rPr lang="en-US" b="0" dirty="0" smtClean="0">
                <a:latin typeface="Calibri" pitchFamily="34" charset="0"/>
              </a:rPr>
              <a:t>A unit vector only specifies the direction of a given vector.</a:t>
            </a:r>
          </a:p>
          <a:p>
            <a:pPr algn="just">
              <a:buFont typeface="Wingdings" pitchFamily="2" charset="2"/>
              <a:buChar char="§"/>
            </a:pPr>
            <a:r>
              <a:rPr lang="en-US" b="0" dirty="0" smtClean="0">
                <a:latin typeface="Calibri" pitchFamily="34" charset="0"/>
              </a:rPr>
              <a:t>A unit vector is denoted by any small letter with a symbol of arrow hat (  ). </a:t>
            </a:r>
          </a:p>
          <a:p>
            <a:pPr algn="just">
              <a:buFont typeface="Wingdings" pitchFamily="2" charset="2"/>
              <a:buChar char="§"/>
            </a:pPr>
            <a:r>
              <a:rPr lang="en-US" b="0" dirty="0" smtClean="0">
                <a:latin typeface="Calibri" pitchFamily="34" charset="0"/>
              </a:rPr>
              <a:t>A unit vector can be determined by dividing the vector by its magnitude. For example unit vector of a vector A is given by:</a:t>
            </a:r>
          </a:p>
          <a:p>
            <a:pPr algn="just">
              <a:buFont typeface="Wingdings" pitchFamily="2" charset="2"/>
              <a:buChar char="§"/>
            </a:pPr>
            <a:endParaRPr lang="en-US" dirty="0" smtClean="0"/>
          </a:p>
          <a:p>
            <a:pPr algn="just"/>
            <a:r>
              <a:rPr lang="en-US" sz="2000" b="0" dirty="0" smtClean="0">
                <a:latin typeface="Calibri" pitchFamily="34" charset="0"/>
              </a:rPr>
              <a:t>					        </a:t>
            </a:r>
            <a:r>
              <a:rPr lang="en-US" b="0" dirty="0" smtClean="0">
                <a:latin typeface="Calibri" pitchFamily="34" charset="0"/>
              </a:rPr>
              <a:t>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280578" name="Picture 2"/>
          <p:cNvPicPr>
            <a:picLocks noChangeAspect="1" noChangeArrowheads="1"/>
          </p:cNvPicPr>
          <p:nvPr/>
        </p:nvPicPr>
        <p:blipFill>
          <a:blip r:embed="rId2"/>
          <a:srcRect/>
          <a:stretch>
            <a:fillRect/>
          </a:stretch>
        </p:blipFill>
        <p:spPr bwMode="auto">
          <a:xfrm>
            <a:off x="6072198" y="5643578"/>
            <a:ext cx="1071570" cy="714380"/>
          </a:xfrm>
          <a:prstGeom prst="rect">
            <a:avLst/>
          </a:prstGeom>
          <a:noFill/>
          <a:ln w="9525">
            <a:noFill/>
            <a:miter lim="800000"/>
            <a:headEnd/>
            <a:tailEnd/>
          </a:ln>
          <a:effectLst/>
        </p:spPr>
      </p:pic>
      <p:pic>
        <p:nvPicPr>
          <p:cNvPr id="280579" name="Picture 3"/>
          <p:cNvPicPr>
            <a:picLocks noChangeAspect="1" noChangeArrowheads="1"/>
          </p:cNvPicPr>
          <p:nvPr/>
        </p:nvPicPr>
        <p:blipFill>
          <a:blip r:embed="rId3"/>
          <a:srcRect/>
          <a:stretch>
            <a:fillRect/>
          </a:stretch>
        </p:blipFill>
        <p:spPr bwMode="auto">
          <a:xfrm>
            <a:off x="5291143" y="4357694"/>
            <a:ext cx="214314" cy="2143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28</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2.4 Types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dirty="0" smtClean="0">
                <a:latin typeface="Calibri" pitchFamily="34" charset="0"/>
              </a:rPr>
              <a:t>UNIT VECTOR</a:t>
            </a:r>
          </a:p>
          <a:p>
            <a:pPr algn="just"/>
            <a:r>
              <a:rPr lang="en-US" b="0" dirty="0" smtClean="0">
                <a:latin typeface="Calibri" pitchFamily="34" charset="0"/>
              </a:rPr>
              <a:t>Example :</a:t>
            </a:r>
          </a:p>
          <a:p>
            <a:pPr algn="just"/>
            <a:r>
              <a:rPr lang="en-US" b="0" dirty="0" smtClean="0">
                <a:latin typeface="Calibri" pitchFamily="34" charset="0"/>
              </a:rPr>
              <a:t>The vector has initial point at </a:t>
            </a:r>
            <a:r>
              <a:rPr lang="en-US" b="0" i="1" dirty="0" smtClean="0">
                <a:latin typeface="Calibri" pitchFamily="34" charset="0"/>
              </a:rPr>
              <a:t>P </a:t>
            </a:r>
            <a:r>
              <a:rPr lang="en-US" b="0" dirty="0" smtClean="0">
                <a:latin typeface="Calibri" pitchFamily="34" charset="0"/>
              </a:rPr>
              <a:t>(1, 1) and terminal point at </a:t>
            </a:r>
            <a:r>
              <a:rPr lang="en-US" b="0" i="1" dirty="0" smtClean="0">
                <a:latin typeface="Calibri" pitchFamily="34" charset="0"/>
              </a:rPr>
              <a:t>Q </a:t>
            </a:r>
            <a:r>
              <a:rPr lang="en-US" b="0" dirty="0" smtClean="0">
                <a:latin typeface="Calibri" pitchFamily="34" charset="0"/>
              </a:rPr>
              <a:t>(1.6, 1.8)</a:t>
            </a:r>
          </a:p>
          <a:p>
            <a:pPr algn="just"/>
            <a:endParaRPr lang="en-US" b="0" dirty="0" smtClean="0">
              <a:latin typeface="Calibri" pitchFamily="34" charset="0"/>
            </a:endParaRPr>
          </a:p>
          <a:p>
            <a:pPr algn="just"/>
            <a:r>
              <a:rPr lang="en-US" sz="2000" b="0" dirty="0" smtClean="0">
                <a:latin typeface="Calibri" pitchFamily="34" charset="0"/>
              </a:rPr>
              <a:t>					        </a:t>
            </a:r>
            <a:r>
              <a:rPr lang="en-US" b="0" dirty="0" smtClean="0">
                <a:latin typeface="Calibri" pitchFamily="34" charset="0"/>
              </a:rPr>
              <a:t>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8" name="Picture 7" descr="http://hotmath.com/hotmath_help/topics/unit-vectors/unit-vectors-image002.gif"/>
          <p:cNvPicPr/>
          <p:nvPr/>
        </p:nvPicPr>
        <p:blipFill>
          <a:blip r:embed="rId2">
            <a:extLst>
              <a:ext uri="{28A0092B-C50C-407E-A947-70E740481C1C}">
                <a14:useLocalDpi xmlns:a14="http://schemas.microsoft.com/office/drawing/2010/main" val="0"/>
              </a:ext>
            </a:extLst>
          </a:blip>
          <a:srcRect/>
          <a:stretch>
            <a:fillRect/>
          </a:stretch>
        </p:blipFill>
        <p:spPr bwMode="auto">
          <a:xfrm>
            <a:off x="3071802" y="3000372"/>
            <a:ext cx="3643338" cy="2928958"/>
          </a:xfrm>
          <a:prstGeom prst="rect">
            <a:avLst/>
          </a:prstGeom>
          <a:noFill/>
          <a:ln>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29</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2.4 Types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dirty="0" smtClean="0">
                <a:latin typeface="Calibri" pitchFamily="34" charset="0"/>
              </a:rPr>
              <a:t>POSITION VECTOR</a:t>
            </a:r>
          </a:p>
          <a:p>
            <a:pPr algn="just">
              <a:buFont typeface="Wingdings" pitchFamily="2" charset="2"/>
              <a:buChar char="§"/>
            </a:pPr>
            <a:r>
              <a:rPr lang="en-US" b="0" dirty="0" smtClean="0">
                <a:latin typeface="Calibri" pitchFamily="34" charset="0"/>
              </a:rPr>
              <a:t>A vector that indicates the position of a point in a coordinate system is referred to as </a:t>
            </a:r>
            <a:r>
              <a:rPr lang="en-US" sz="2400" b="0" dirty="0" smtClean="0">
                <a:latin typeface="Calibri" pitchFamily="34" charset="0"/>
              </a:rPr>
              <a:t>POSITION VECTOR</a:t>
            </a:r>
            <a:r>
              <a:rPr lang="en-US" b="0" dirty="0" smtClean="0">
                <a:latin typeface="Calibri" pitchFamily="34" charset="0"/>
              </a:rPr>
              <a:t>. </a:t>
            </a:r>
          </a:p>
          <a:p>
            <a:pPr algn="just">
              <a:buFont typeface="Wingdings" pitchFamily="2" charset="2"/>
              <a:buChar char="§"/>
            </a:pPr>
            <a:r>
              <a:rPr lang="en-US" b="0" dirty="0" smtClean="0">
                <a:latin typeface="Calibri" pitchFamily="34" charset="0"/>
              </a:rPr>
              <a:t>Suppose we have a fixed reference point O, then we can specify the position the position of a given point P with respect to point O by means of a vector having magnitude and direction represented by a directed line segment OP .This vector is called POSITION VECTOR</a:t>
            </a:r>
            <a:r>
              <a:rPr lang="en-US" dirty="0" smtClean="0"/>
              <a:t>.</a:t>
            </a:r>
          </a:p>
          <a:p>
            <a:pPr algn="just"/>
            <a:r>
              <a:rPr lang="en-US" sz="2000" b="0" dirty="0" smtClean="0">
                <a:latin typeface="Calibri" pitchFamily="34" charset="0"/>
              </a:rPr>
              <a:t>					        </a:t>
            </a:r>
            <a:r>
              <a:rPr lang="en-US" b="0" dirty="0" smtClean="0">
                <a:latin typeface="Calibri" pitchFamily="34" charset="0"/>
              </a:rPr>
              <a:t>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latin typeface="Calibri" pitchFamily="34" charset="0"/>
              </a:rPr>
              <a:t>1.1 Review of Sets</a:t>
            </a:r>
            <a:endParaRPr lang="en-US" altLang="zh-TW" sz="3600" b="0" dirty="0">
              <a:solidFill>
                <a:schemeClr val="tx2"/>
              </a:solidFill>
              <a:latin typeface="Calibri" pitchFamily="34" charset="0"/>
            </a:endParaRPr>
          </a:p>
        </p:txBody>
      </p:sp>
      <p:sp>
        <p:nvSpPr>
          <p:cNvPr id="9" name="Rectangle 8"/>
          <p:cNvSpPr/>
          <p:nvPr/>
        </p:nvSpPr>
        <p:spPr>
          <a:xfrm>
            <a:off x="571472" y="1571612"/>
            <a:ext cx="7858180" cy="3539430"/>
          </a:xfrm>
          <a:prstGeom prst="rect">
            <a:avLst/>
          </a:prstGeom>
        </p:spPr>
        <p:txBody>
          <a:bodyPr wrap="square">
            <a:spAutoFit/>
          </a:bodyPr>
          <a:lstStyle/>
          <a:p>
            <a:pPr algn="just">
              <a:buFont typeface="Wingdings" pitchFamily="2" charset="2"/>
              <a:buChar char="§"/>
            </a:pPr>
            <a:r>
              <a:rPr lang="en-US" b="0" dirty="0" smtClean="0">
                <a:latin typeface="Calibri" pitchFamily="34" charset="0"/>
              </a:rPr>
              <a:t>A </a:t>
            </a:r>
            <a:r>
              <a:rPr lang="en-US" b="0" i="1" dirty="0">
                <a:latin typeface="Calibri" pitchFamily="34" charset="0"/>
              </a:rPr>
              <a:t>set is a collection of objects which are  </a:t>
            </a:r>
            <a:r>
              <a:rPr lang="en-US" b="0" i="1" dirty="0" smtClean="0">
                <a:latin typeface="Calibri" pitchFamily="34" charset="0"/>
              </a:rPr>
              <a:t>    called </a:t>
            </a:r>
            <a:r>
              <a:rPr lang="en-US" b="0" i="1" dirty="0">
                <a:latin typeface="Calibri" pitchFamily="34" charset="0"/>
              </a:rPr>
              <a:t>the members or elements of</a:t>
            </a:r>
          </a:p>
          <a:p>
            <a:pPr algn="just"/>
            <a:r>
              <a:rPr lang="en-US" b="0" dirty="0" smtClean="0">
                <a:latin typeface="Calibri" pitchFamily="34" charset="0"/>
              </a:rPr>
              <a:t>that set.</a:t>
            </a:r>
          </a:p>
          <a:p>
            <a:pPr algn="just">
              <a:buFont typeface="Wingdings" pitchFamily="2" charset="2"/>
              <a:buChar char="§"/>
            </a:pPr>
            <a:r>
              <a:rPr lang="en-US" b="0" dirty="0" smtClean="0">
                <a:latin typeface="Calibri" pitchFamily="34" charset="0"/>
              </a:rPr>
              <a:t>If </a:t>
            </a:r>
            <a:r>
              <a:rPr lang="en-US" b="0" dirty="0">
                <a:latin typeface="Calibri" pitchFamily="34" charset="0"/>
              </a:rPr>
              <a:t>we have a set we say that some objects </a:t>
            </a:r>
            <a:r>
              <a:rPr lang="en-US" b="0" i="1" dirty="0">
                <a:latin typeface="Calibri" pitchFamily="34" charset="0"/>
              </a:rPr>
              <a:t>belong (or do not belong) to this set, are</a:t>
            </a:r>
          </a:p>
          <a:p>
            <a:pPr algn="just"/>
            <a:r>
              <a:rPr lang="en-US" b="0" dirty="0">
                <a:latin typeface="Calibri" pitchFamily="34" charset="0"/>
              </a:rPr>
              <a:t>(or </a:t>
            </a:r>
            <a:r>
              <a:rPr lang="en-US" b="0" i="1" dirty="0">
                <a:latin typeface="Calibri" pitchFamily="34" charset="0"/>
              </a:rPr>
              <a:t>are not) in the set. We say also that sets consist of their </a:t>
            </a:r>
            <a:r>
              <a:rPr lang="en-US" b="0" i="1" dirty="0" smtClean="0">
                <a:latin typeface="Calibri" pitchFamily="34" charset="0"/>
              </a:rPr>
              <a:t>elements.</a:t>
            </a:r>
            <a:endParaRPr lang="en-US" b="0" dirty="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30</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2.4 Types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dirty="0" smtClean="0">
                <a:latin typeface="Calibri" pitchFamily="34" charset="0"/>
              </a:rPr>
              <a:t>POSITION VECTOR</a:t>
            </a:r>
          </a:p>
          <a:p>
            <a:pPr algn="just"/>
            <a:endParaRPr lang="en-US" dirty="0" smtClean="0">
              <a:latin typeface="Calibri" pitchFamily="34" charset="0"/>
            </a:endParaRPr>
          </a:p>
          <a:p>
            <a:pPr algn="just"/>
            <a:endParaRPr lang="en-US" dirty="0" smtClean="0">
              <a:latin typeface="Calibri" pitchFamily="34" charset="0"/>
            </a:endParaRPr>
          </a:p>
          <a:p>
            <a:pPr algn="just"/>
            <a:endParaRPr lang="en-US" dirty="0" smtClean="0">
              <a:latin typeface="Calibri" pitchFamily="34" charset="0"/>
            </a:endParaRPr>
          </a:p>
          <a:p>
            <a:pPr algn="just"/>
            <a:endParaRPr lang="en-US" dirty="0" smtClean="0">
              <a:latin typeface="Calibri" pitchFamily="34" charset="0"/>
            </a:endParaRPr>
          </a:p>
          <a:p>
            <a:pPr algn="just">
              <a:buFont typeface="Wingdings" pitchFamily="2" charset="2"/>
              <a:buChar char="§"/>
            </a:pPr>
            <a:r>
              <a:rPr lang="en-US" b="0" dirty="0" smtClean="0">
                <a:latin typeface="Calibri" pitchFamily="34" charset="0"/>
              </a:rPr>
              <a:t>In a three dimensional coordinate system if O is at origin then, O(0,0,0) and P is any point say P(</a:t>
            </a:r>
            <a:r>
              <a:rPr lang="en-US" b="0" dirty="0" err="1" smtClean="0">
                <a:latin typeface="Calibri" pitchFamily="34" charset="0"/>
              </a:rPr>
              <a:t>x,y,z</a:t>
            </a:r>
            <a:r>
              <a:rPr lang="en-US" b="0" dirty="0" smtClean="0">
                <a:latin typeface="Calibri" pitchFamily="34" charset="0"/>
              </a:rPr>
              <a:t>) in this situation position vector of point P will be:</a:t>
            </a:r>
            <a:r>
              <a:rPr lang="en-US" sz="2000" b="0" dirty="0" smtClean="0">
                <a:latin typeface="Calibri" pitchFamily="34" charset="0"/>
              </a:rPr>
              <a:t>					        </a:t>
            </a:r>
            <a:r>
              <a:rPr lang="en-US" b="0" dirty="0" smtClean="0">
                <a:latin typeface="Calibri" pitchFamily="34" charset="0"/>
              </a:rPr>
              <a:t>	</a:t>
            </a:r>
          </a:p>
          <a:p>
            <a:pPr algn="just"/>
            <a:endParaRPr lang="es-ES" sz="2000" b="0" dirty="0" smtClean="0">
              <a:latin typeface="Calibri" pitchFamily="34" charset="0"/>
            </a:endParaRPr>
          </a:p>
          <a:p>
            <a:pPr algn="just"/>
            <a:r>
              <a:rPr lang="es-ES" sz="2000"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281603" name="Picture 3"/>
          <p:cNvPicPr>
            <a:picLocks noChangeAspect="1" noChangeArrowheads="1"/>
          </p:cNvPicPr>
          <p:nvPr/>
        </p:nvPicPr>
        <p:blipFill>
          <a:blip r:embed="rId2"/>
          <a:srcRect/>
          <a:stretch>
            <a:fillRect/>
          </a:stretch>
        </p:blipFill>
        <p:spPr bwMode="auto">
          <a:xfrm>
            <a:off x="3500430" y="1214422"/>
            <a:ext cx="3071834" cy="2000264"/>
          </a:xfrm>
          <a:prstGeom prst="rect">
            <a:avLst/>
          </a:prstGeom>
          <a:noFill/>
          <a:ln w="9525">
            <a:noFill/>
            <a:miter lim="800000"/>
            <a:headEnd/>
            <a:tailEnd/>
          </a:ln>
          <a:effectLst/>
        </p:spPr>
      </p:pic>
      <p:pic>
        <p:nvPicPr>
          <p:cNvPr id="281604" name="Picture 4"/>
          <p:cNvPicPr>
            <a:picLocks noChangeAspect="1" noChangeArrowheads="1"/>
          </p:cNvPicPr>
          <p:nvPr/>
        </p:nvPicPr>
        <p:blipFill>
          <a:blip r:embed="rId3"/>
          <a:srcRect/>
          <a:stretch>
            <a:fillRect/>
          </a:stretch>
        </p:blipFill>
        <p:spPr bwMode="auto">
          <a:xfrm>
            <a:off x="2857488" y="5000636"/>
            <a:ext cx="2105025" cy="495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31</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2.4 Types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dirty="0" smtClean="0">
                <a:latin typeface="Calibri" pitchFamily="34" charset="0"/>
              </a:rPr>
              <a:t>NULL VECTOR </a:t>
            </a:r>
          </a:p>
          <a:p>
            <a:pPr algn="just">
              <a:buFont typeface="Wingdings" pitchFamily="2" charset="2"/>
              <a:buChar char="§"/>
            </a:pPr>
            <a:r>
              <a:rPr lang="en-US" b="0" dirty="0" smtClean="0">
                <a:latin typeface="Calibri" pitchFamily="34" charset="0"/>
              </a:rPr>
              <a:t>A null vector is a vector having magnitude equal to zero.</a:t>
            </a:r>
          </a:p>
          <a:p>
            <a:pPr algn="just">
              <a:buFont typeface="Wingdings" pitchFamily="2" charset="2"/>
              <a:buChar char="§"/>
            </a:pPr>
            <a:r>
              <a:rPr lang="en-US" b="0" dirty="0" smtClean="0">
                <a:latin typeface="Calibri" pitchFamily="34" charset="0"/>
              </a:rPr>
              <a:t>It is represented by 	. </a:t>
            </a:r>
          </a:p>
          <a:p>
            <a:pPr algn="just">
              <a:buFont typeface="Wingdings" pitchFamily="2" charset="2"/>
              <a:buChar char="§"/>
            </a:pPr>
            <a:r>
              <a:rPr lang="en-US" b="0" dirty="0" smtClean="0">
                <a:latin typeface="Calibri" pitchFamily="34" charset="0"/>
              </a:rPr>
              <a:t>A null vector has no direction or it may have any direction. </a:t>
            </a:r>
          </a:p>
          <a:p>
            <a:pPr algn="just">
              <a:buFont typeface="Wingdings" pitchFamily="2" charset="2"/>
              <a:buChar char="§"/>
            </a:pPr>
            <a:r>
              <a:rPr lang="en-US" b="0" dirty="0" smtClean="0">
                <a:latin typeface="Calibri" pitchFamily="34" charset="0"/>
              </a:rPr>
              <a:t>Generally a null vector is either equal to resultant of two equal vectors acting in opposite directions or multiple vectors in different directions.</a:t>
            </a:r>
            <a:endParaRPr lang="es-ES" b="0"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282626" name="Picture 2"/>
          <p:cNvPicPr>
            <a:picLocks noChangeAspect="1" noChangeArrowheads="1"/>
          </p:cNvPicPr>
          <p:nvPr/>
        </p:nvPicPr>
        <p:blipFill>
          <a:blip r:embed="rId2"/>
          <a:srcRect/>
          <a:stretch>
            <a:fillRect/>
          </a:stretch>
        </p:blipFill>
        <p:spPr bwMode="auto">
          <a:xfrm>
            <a:off x="4143372" y="5444191"/>
            <a:ext cx="1857388" cy="485139"/>
          </a:xfrm>
          <a:prstGeom prst="rect">
            <a:avLst/>
          </a:prstGeom>
          <a:noFill/>
          <a:ln w="9525">
            <a:noFill/>
            <a:miter lim="800000"/>
            <a:headEnd/>
            <a:tailEnd/>
          </a:ln>
          <a:effectLst/>
        </p:spPr>
      </p:pic>
      <p:pic>
        <p:nvPicPr>
          <p:cNvPr id="282627" name="Picture 3"/>
          <p:cNvPicPr>
            <a:picLocks noChangeAspect="1" noChangeArrowheads="1"/>
          </p:cNvPicPr>
          <p:nvPr/>
        </p:nvPicPr>
        <p:blipFill>
          <a:blip r:embed="rId3"/>
          <a:srcRect/>
          <a:stretch>
            <a:fillRect/>
          </a:stretch>
        </p:blipFill>
        <p:spPr bwMode="auto">
          <a:xfrm>
            <a:off x="4000496" y="2357430"/>
            <a:ext cx="357190" cy="3231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32</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2.4 Types of vectors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dirty="0" smtClean="0">
                <a:latin typeface="Calibri" pitchFamily="34" charset="0"/>
              </a:rPr>
              <a:t>LIKE VECTORS </a:t>
            </a:r>
          </a:p>
          <a:p>
            <a:pPr algn="just">
              <a:buFont typeface="Wingdings" pitchFamily="2" charset="2"/>
              <a:buChar char="§"/>
            </a:pPr>
            <a:r>
              <a:rPr lang="en-US" b="0" dirty="0" smtClean="0">
                <a:latin typeface="Calibri" pitchFamily="34" charset="0"/>
              </a:rPr>
              <a:t>Like vectors are vectors having the same direction but may be differ in magnitude.</a:t>
            </a:r>
          </a:p>
          <a:p>
            <a:pPr algn="just"/>
            <a:r>
              <a:rPr lang="en-US" b="0" dirty="0" smtClean="0">
                <a:latin typeface="Calibri" pitchFamily="34" charset="0"/>
              </a:rPr>
              <a:t>		    </a:t>
            </a:r>
            <a:r>
              <a:rPr lang="en-US" b="0" u="sng" dirty="0" smtClean="0">
                <a:latin typeface="Calibri" pitchFamily="34" charset="0"/>
              </a:rPr>
              <a:t>a</a:t>
            </a:r>
            <a:r>
              <a:rPr lang="en-US" b="0" dirty="0" smtClean="0">
                <a:latin typeface="Calibri" pitchFamily="34" charset="0"/>
              </a:rPr>
              <a:t>     			</a:t>
            </a:r>
            <a:r>
              <a:rPr lang="en-US" b="0" u="sng" dirty="0" err="1" smtClean="0">
                <a:latin typeface="Calibri" pitchFamily="34" charset="0"/>
              </a:rPr>
              <a:t>a</a:t>
            </a:r>
            <a:endParaRPr lang="en-US" b="0" u="sng" dirty="0" smtClean="0">
              <a:latin typeface="Calibri" pitchFamily="34" charset="0"/>
            </a:endParaRPr>
          </a:p>
          <a:p>
            <a:pPr algn="just"/>
            <a:r>
              <a:rPr lang="en-US" b="0" dirty="0" smtClean="0">
                <a:latin typeface="Calibri" pitchFamily="34" charset="0"/>
              </a:rPr>
              <a:t>		        </a:t>
            </a:r>
            <a:r>
              <a:rPr lang="en-US" b="0" u="sng" dirty="0" smtClean="0">
                <a:latin typeface="Calibri" pitchFamily="34" charset="0"/>
              </a:rPr>
              <a:t>a</a:t>
            </a:r>
            <a:r>
              <a:rPr lang="en-US" b="0" dirty="0" smtClean="0">
                <a:latin typeface="Calibri" pitchFamily="34" charset="0"/>
              </a:rPr>
              <a:t>                           </a:t>
            </a:r>
            <a:r>
              <a:rPr lang="en-US" b="0" u="sng" dirty="0" err="1" smtClean="0">
                <a:latin typeface="Calibri" pitchFamily="34" charset="0"/>
              </a:rPr>
              <a:t>a</a:t>
            </a:r>
            <a:endParaRPr lang="en-US" b="0" u="sng" dirty="0" smtClean="0">
              <a:latin typeface="Calibri" pitchFamily="34" charset="0"/>
            </a:endParaRPr>
          </a:p>
          <a:p>
            <a:pPr algn="just"/>
            <a:r>
              <a:rPr lang="en-US" dirty="0" smtClean="0">
                <a:latin typeface="Calibri" pitchFamily="34" charset="0"/>
              </a:rPr>
              <a:t>EQUAL VECTORS</a:t>
            </a:r>
          </a:p>
          <a:p>
            <a:pPr algn="just"/>
            <a:r>
              <a:rPr lang="en-US" b="0" dirty="0" smtClean="0">
                <a:latin typeface="Calibri" pitchFamily="34" charset="0"/>
              </a:rPr>
              <a:t>Two or more vectors having the same magnitude and direction.</a:t>
            </a:r>
          </a:p>
          <a:p>
            <a:pPr algn="just"/>
            <a:r>
              <a:rPr lang="en-US" dirty="0" smtClean="0">
                <a:latin typeface="Calibri" pitchFamily="34" charset="0"/>
              </a:rPr>
              <a:t>NEGATIVE VECTORS</a:t>
            </a:r>
          </a:p>
          <a:p>
            <a:pPr algn="just"/>
            <a:r>
              <a:rPr lang="en-US" b="0" dirty="0" smtClean="0">
                <a:latin typeface="Calibri" pitchFamily="34" charset="0"/>
              </a:rPr>
              <a:t>If two vectors have the same magnitude but opposite direction</a:t>
            </a:r>
          </a:p>
          <a:p>
            <a:pPr algn="just"/>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cxnSp>
        <p:nvCxnSpPr>
          <p:cNvPr id="9" name="Straight Arrow Connector 8"/>
          <p:cNvCxnSpPr/>
          <p:nvPr/>
        </p:nvCxnSpPr>
        <p:spPr bwMode="auto">
          <a:xfrm>
            <a:off x="2143108" y="2855908"/>
            <a:ext cx="2143140" cy="1588"/>
          </a:xfrm>
          <a:prstGeom prst="straightConnector1">
            <a:avLst/>
          </a:prstGeom>
          <a:solidFill>
            <a:schemeClr val="accent1"/>
          </a:solidFill>
          <a:ln w="31750"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flipV="1">
            <a:off x="2143108" y="3355974"/>
            <a:ext cx="2143140" cy="1588"/>
          </a:xfrm>
          <a:prstGeom prst="straightConnector1">
            <a:avLst/>
          </a:prstGeom>
          <a:solidFill>
            <a:schemeClr val="accent1"/>
          </a:solidFill>
          <a:ln w="31750"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a:off x="5214942" y="2857496"/>
            <a:ext cx="2143140" cy="1588"/>
          </a:xfrm>
          <a:prstGeom prst="straightConnector1">
            <a:avLst/>
          </a:prstGeom>
          <a:solidFill>
            <a:schemeClr val="accent1"/>
          </a:solidFill>
          <a:ln w="31750"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flipV="1">
            <a:off x="5214942" y="3355974"/>
            <a:ext cx="1857388" cy="1588"/>
          </a:xfrm>
          <a:prstGeom prst="straightConnector1">
            <a:avLst/>
          </a:prstGeom>
          <a:solidFill>
            <a:schemeClr val="accent1"/>
          </a:solidFill>
          <a:ln w="317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33</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2.5 Vectors Operations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007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dirty="0" smtClean="0">
                <a:latin typeface="Calibri" pitchFamily="34" charset="0"/>
              </a:rPr>
              <a:t>ADDITION AND SUBTRACTION OF VECTORS</a:t>
            </a:r>
          </a:p>
          <a:p>
            <a:pPr algn="just"/>
            <a:r>
              <a:rPr lang="en-US" b="0" dirty="0" smtClean="0">
                <a:latin typeface="Calibri" pitchFamily="34" charset="0"/>
              </a:rPr>
              <a:t>Let            	    and 	        be two vectors. </a:t>
            </a:r>
          </a:p>
          <a:p>
            <a:pPr algn="just"/>
            <a:r>
              <a:rPr lang="en-US" b="0" dirty="0" smtClean="0">
                <a:latin typeface="Calibri" pitchFamily="34" charset="0"/>
              </a:rPr>
              <a:t>Then, the sum of     and     is the vector.</a:t>
            </a:r>
          </a:p>
          <a:p>
            <a:pPr algn="just"/>
            <a:endParaRPr lang="en-US" b="0" dirty="0" smtClean="0">
              <a:latin typeface="Calibri" pitchFamily="34" charset="0"/>
            </a:endParaRPr>
          </a:p>
          <a:p>
            <a:pPr algn="just"/>
            <a:r>
              <a:rPr lang="en-US" b="0" dirty="0" smtClean="0">
                <a:latin typeface="Calibri" pitchFamily="34" charset="0"/>
              </a:rPr>
              <a:t>The difference of     and</a:t>
            </a:r>
          </a:p>
          <a:p>
            <a:pPr algn="just"/>
            <a:endParaRPr lang="en-US" b="0" dirty="0" smtClean="0">
              <a:latin typeface="Calibri" pitchFamily="34" charset="0"/>
            </a:endParaRPr>
          </a:p>
          <a:p>
            <a:pPr algn="just">
              <a:buFont typeface="Wingdings" pitchFamily="2" charset="2"/>
              <a:buChar char="§"/>
            </a:pPr>
            <a:r>
              <a:rPr lang="en-US" b="0" dirty="0" smtClean="0">
                <a:latin typeface="Calibri" pitchFamily="34" charset="0"/>
              </a:rPr>
              <a:t>The sum of two or more vectors is called the resultant. </a:t>
            </a:r>
          </a:p>
          <a:p>
            <a:pPr algn="just">
              <a:buFont typeface="Wingdings" pitchFamily="2" charset="2"/>
              <a:buChar char="§"/>
            </a:pPr>
            <a:r>
              <a:rPr lang="en-US" b="0" dirty="0" smtClean="0">
                <a:latin typeface="Calibri" pitchFamily="34" charset="0"/>
              </a:rPr>
              <a:t>The resultant of two vectors can be found using either the </a:t>
            </a:r>
            <a:r>
              <a:rPr lang="en-US" b="0" i="1" dirty="0" smtClean="0">
                <a:latin typeface="Calibri" pitchFamily="34" charset="0"/>
              </a:rPr>
              <a:t>parallelogram method </a:t>
            </a:r>
            <a:r>
              <a:rPr lang="en-US" b="0" dirty="0" smtClean="0">
                <a:latin typeface="Calibri" pitchFamily="34" charset="0"/>
              </a:rPr>
              <a:t>or the </a:t>
            </a:r>
            <a:r>
              <a:rPr lang="en-US" b="0" i="1" dirty="0" smtClean="0">
                <a:latin typeface="Calibri" pitchFamily="34" charset="0"/>
              </a:rPr>
              <a:t>triangle method.</a:t>
            </a:r>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10" name="Picture 9" descr="http://hotmath.com/hotmath_help/topics/adding-and-subtracting-vectors/image001.gif"/>
          <p:cNvPicPr/>
          <p:nvPr/>
        </p:nvPicPr>
        <p:blipFill>
          <a:blip r:embed="rId2">
            <a:extLst>
              <a:ext uri="{28A0092B-C50C-407E-A947-70E740481C1C}">
                <a14:useLocalDpi xmlns:a14="http://schemas.microsoft.com/office/drawing/2010/main" val="0"/>
              </a:ext>
            </a:extLst>
          </a:blip>
          <a:srcRect/>
          <a:stretch>
            <a:fillRect/>
          </a:stretch>
        </p:blipFill>
        <p:spPr bwMode="auto">
          <a:xfrm>
            <a:off x="1428728" y="1357298"/>
            <a:ext cx="1357322" cy="428628"/>
          </a:xfrm>
          <a:prstGeom prst="rect">
            <a:avLst/>
          </a:prstGeom>
          <a:noFill/>
          <a:ln>
            <a:noFill/>
          </a:ln>
        </p:spPr>
      </p:pic>
      <p:pic>
        <p:nvPicPr>
          <p:cNvPr id="11" name="Picture 10" descr="http://hotmath.com/hotmath_help/topics/adding-and-subtracting-vectors/image001a.gif"/>
          <p:cNvPicPr/>
          <p:nvPr/>
        </p:nvPicPr>
        <p:blipFill>
          <a:blip r:embed="rId3">
            <a:extLst>
              <a:ext uri="{28A0092B-C50C-407E-A947-70E740481C1C}">
                <a14:useLocalDpi xmlns:a14="http://schemas.microsoft.com/office/drawing/2010/main" val="0"/>
              </a:ext>
            </a:extLst>
          </a:blip>
          <a:srcRect/>
          <a:stretch>
            <a:fillRect/>
          </a:stretch>
        </p:blipFill>
        <p:spPr bwMode="auto">
          <a:xfrm>
            <a:off x="3571868" y="1428736"/>
            <a:ext cx="1357322" cy="357190"/>
          </a:xfrm>
          <a:prstGeom prst="rect">
            <a:avLst/>
          </a:prstGeom>
          <a:noFill/>
          <a:ln>
            <a:noFill/>
          </a:ln>
        </p:spPr>
      </p:pic>
      <p:pic>
        <p:nvPicPr>
          <p:cNvPr id="13" name="Picture 12" descr="http://hotmath.com/hotmath_help/topics/adding-and-subtracting-vectors/image002.gif"/>
          <p:cNvPicPr/>
          <p:nvPr/>
        </p:nvPicPr>
        <p:blipFill>
          <a:blip r:embed="rId4">
            <a:extLst>
              <a:ext uri="{28A0092B-C50C-407E-A947-70E740481C1C}">
                <a14:useLocalDpi xmlns:a14="http://schemas.microsoft.com/office/drawing/2010/main" val="0"/>
              </a:ext>
            </a:extLst>
          </a:blip>
          <a:srcRect/>
          <a:stretch>
            <a:fillRect/>
          </a:stretch>
        </p:blipFill>
        <p:spPr bwMode="auto">
          <a:xfrm>
            <a:off x="3571868" y="1928802"/>
            <a:ext cx="285752" cy="285752"/>
          </a:xfrm>
          <a:prstGeom prst="rect">
            <a:avLst/>
          </a:prstGeom>
          <a:noFill/>
          <a:ln>
            <a:noFill/>
          </a:ln>
        </p:spPr>
      </p:pic>
      <p:pic>
        <p:nvPicPr>
          <p:cNvPr id="14" name="Picture 13" descr="http://hotmath.com/hotmath_help/topics/adding-and-subtracting-vectors/image002a.gif"/>
          <p:cNvPicPr/>
          <p:nvPr/>
        </p:nvPicPr>
        <p:blipFill>
          <a:blip r:embed="rId5">
            <a:extLst>
              <a:ext uri="{28A0092B-C50C-407E-A947-70E740481C1C}">
                <a14:useLocalDpi xmlns:a14="http://schemas.microsoft.com/office/drawing/2010/main" val="0"/>
              </a:ext>
            </a:extLst>
          </a:blip>
          <a:srcRect/>
          <a:stretch>
            <a:fillRect/>
          </a:stretch>
        </p:blipFill>
        <p:spPr bwMode="auto">
          <a:xfrm>
            <a:off x="4651376" y="1928802"/>
            <a:ext cx="277814" cy="301627"/>
          </a:xfrm>
          <a:prstGeom prst="rect">
            <a:avLst/>
          </a:prstGeom>
          <a:noFill/>
          <a:ln>
            <a:noFill/>
          </a:ln>
        </p:spPr>
      </p:pic>
      <p:pic>
        <p:nvPicPr>
          <p:cNvPr id="15" name="Picture 14" descr="http://hotmath.com/hotmath_help/topics/adding-and-subtracting-vectors/image003.gif"/>
          <p:cNvPicPr/>
          <p:nvPr/>
        </p:nvPicPr>
        <p:blipFill>
          <a:blip r:embed="rId6">
            <a:extLst>
              <a:ext uri="{28A0092B-C50C-407E-A947-70E740481C1C}">
                <a14:useLocalDpi xmlns:a14="http://schemas.microsoft.com/office/drawing/2010/main" val="0"/>
              </a:ext>
            </a:extLst>
          </a:blip>
          <a:srcRect/>
          <a:stretch>
            <a:fillRect/>
          </a:stretch>
        </p:blipFill>
        <p:spPr bwMode="auto">
          <a:xfrm>
            <a:off x="1142976" y="2285992"/>
            <a:ext cx="2000264" cy="500066"/>
          </a:xfrm>
          <a:prstGeom prst="rect">
            <a:avLst/>
          </a:prstGeom>
          <a:noFill/>
          <a:ln>
            <a:noFill/>
          </a:ln>
        </p:spPr>
      </p:pic>
      <p:pic>
        <p:nvPicPr>
          <p:cNvPr id="16" name="Picture 15" descr="http://hotmath.com/hotmath_help/topics/adding-and-subtracting-vectors/image005.gif"/>
          <p:cNvPicPr/>
          <p:nvPr/>
        </p:nvPicPr>
        <p:blipFill>
          <a:blip r:embed="rId7">
            <a:extLst>
              <a:ext uri="{28A0092B-C50C-407E-A947-70E740481C1C}">
                <a14:useLocalDpi xmlns:a14="http://schemas.microsoft.com/office/drawing/2010/main" val="0"/>
              </a:ext>
            </a:extLst>
          </a:blip>
          <a:srcRect/>
          <a:stretch>
            <a:fillRect/>
          </a:stretch>
        </p:blipFill>
        <p:spPr bwMode="auto">
          <a:xfrm>
            <a:off x="5500694" y="3071810"/>
            <a:ext cx="2143140" cy="714380"/>
          </a:xfrm>
          <a:prstGeom prst="rect">
            <a:avLst/>
          </a:prstGeom>
          <a:noFill/>
          <a:ln>
            <a:noFill/>
          </a:ln>
        </p:spPr>
      </p:pic>
      <p:pic>
        <p:nvPicPr>
          <p:cNvPr id="19" name="Picture 18" descr="http://hotmath.com/hotmath_help/topics/adding-and-subtracting-vectors/image002.gif"/>
          <p:cNvPicPr/>
          <p:nvPr/>
        </p:nvPicPr>
        <p:blipFill>
          <a:blip r:embed="rId4">
            <a:extLst>
              <a:ext uri="{28A0092B-C50C-407E-A947-70E740481C1C}">
                <a14:useLocalDpi xmlns:a14="http://schemas.microsoft.com/office/drawing/2010/main" val="0"/>
              </a:ext>
            </a:extLst>
          </a:blip>
          <a:srcRect/>
          <a:stretch>
            <a:fillRect/>
          </a:stretch>
        </p:blipFill>
        <p:spPr bwMode="auto">
          <a:xfrm>
            <a:off x="3500430" y="2857496"/>
            <a:ext cx="285752" cy="285752"/>
          </a:xfrm>
          <a:prstGeom prst="rect">
            <a:avLst/>
          </a:prstGeom>
          <a:noFill/>
          <a:ln>
            <a:noFill/>
          </a:ln>
        </p:spPr>
      </p:pic>
      <p:pic>
        <p:nvPicPr>
          <p:cNvPr id="20" name="Picture 19" descr="http://hotmath.com/hotmath_help/topics/adding-and-subtracting-vectors/image002a.gif"/>
          <p:cNvPicPr/>
          <p:nvPr/>
        </p:nvPicPr>
        <p:blipFill>
          <a:blip r:embed="rId5">
            <a:extLst>
              <a:ext uri="{28A0092B-C50C-407E-A947-70E740481C1C}">
                <a14:useLocalDpi xmlns:a14="http://schemas.microsoft.com/office/drawing/2010/main" val="0"/>
              </a:ext>
            </a:extLst>
          </a:blip>
          <a:srcRect/>
          <a:stretch>
            <a:fillRect/>
          </a:stretch>
        </p:blipFill>
        <p:spPr bwMode="auto">
          <a:xfrm>
            <a:off x="4643438" y="2857496"/>
            <a:ext cx="277814" cy="301627"/>
          </a:xfrm>
          <a:prstGeom prst="rect">
            <a:avLst/>
          </a:prstGeom>
          <a:noFill/>
          <a:ln>
            <a:noFill/>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34</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2.5 Vectors Operations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5721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dirty="0" smtClean="0">
                <a:latin typeface="Calibri" pitchFamily="34" charset="0"/>
              </a:rPr>
              <a:t>Parallelogram Method</a:t>
            </a:r>
            <a:endParaRPr lang="en-US" b="0" dirty="0" smtClean="0">
              <a:latin typeface="Calibri" pitchFamily="34" charset="0"/>
            </a:endParaRPr>
          </a:p>
          <a:p>
            <a:pPr algn="just">
              <a:buFont typeface="Wingdings" pitchFamily="2" charset="2"/>
              <a:buChar char="§"/>
            </a:pPr>
            <a:r>
              <a:rPr lang="en-US" sz="2800" b="0" dirty="0" smtClean="0">
                <a:latin typeface="Calibri" pitchFamily="34" charset="0"/>
              </a:rPr>
              <a:t>Draw the vectors so that their initial points coincide. </a:t>
            </a:r>
          </a:p>
          <a:p>
            <a:pPr algn="just">
              <a:buFont typeface="Wingdings" pitchFamily="2" charset="2"/>
              <a:buChar char="§"/>
            </a:pPr>
            <a:r>
              <a:rPr lang="en-US" sz="2800" b="0" dirty="0" smtClean="0">
                <a:latin typeface="Calibri" pitchFamily="34" charset="0"/>
              </a:rPr>
              <a:t>Then draw lines to form a complete parallelogram. </a:t>
            </a:r>
          </a:p>
          <a:p>
            <a:pPr algn="just">
              <a:buFont typeface="Wingdings" pitchFamily="2" charset="2"/>
              <a:buChar char="§"/>
            </a:pPr>
            <a:r>
              <a:rPr lang="en-US" sz="2800" b="0" dirty="0" smtClean="0">
                <a:latin typeface="Calibri" pitchFamily="34" charset="0"/>
              </a:rPr>
              <a:t>The diagonal from the initial point to the opposite vertex of the parallelogram is the resultant.</a:t>
            </a: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r>
              <a:rPr lang="en-US" sz="2800" b="0" dirty="0" smtClean="0">
                <a:latin typeface="Calibri" pitchFamily="34" charset="0"/>
              </a:rPr>
              <a:t>Place both vectors      and     at the same initial point. </a:t>
            </a:r>
          </a:p>
          <a:p>
            <a:pPr algn="just">
              <a:buFont typeface="Wingdings" pitchFamily="2" charset="2"/>
              <a:buChar char="§"/>
            </a:pPr>
            <a:r>
              <a:rPr lang="en-US" sz="2800" b="0" dirty="0" smtClean="0">
                <a:latin typeface="Calibri" pitchFamily="34" charset="0"/>
              </a:rPr>
              <a:t>Complete the parallelogram. The resultant vector </a:t>
            </a:r>
          </a:p>
          <a:p>
            <a:pPr algn="just"/>
            <a:r>
              <a:rPr lang="en-US" sz="2800" b="0" dirty="0" smtClean="0">
                <a:latin typeface="Calibri" pitchFamily="34" charset="0"/>
              </a:rPr>
              <a:t>             is the diagonal of the parallelogram.</a:t>
            </a: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17" name="Picture 16" descr="http://hotmath.com/hotmath_help/topics/adding-and-subtracting-vectors/parallelogram.gif"/>
          <p:cNvPicPr/>
          <p:nvPr/>
        </p:nvPicPr>
        <p:blipFill>
          <a:blip r:embed="rId2">
            <a:extLst>
              <a:ext uri="{28A0092B-C50C-407E-A947-70E740481C1C}">
                <a14:useLocalDpi xmlns:a14="http://schemas.microsoft.com/office/drawing/2010/main" val="0"/>
              </a:ext>
            </a:extLst>
          </a:blip>
          <a:srcRect l="4762" t="4000" r="2381" b="8000"/>
          <a:stretch>
            <a:fillRect/>
          </a:stretch>
        </p:blipFill>
        <p:spPr bwMode="auto">
          <a:xfrm>
            <a:off x="3000364" y="3000372"/>
            <a:ext cx="2857520" cy="1785950"/>
          </a:xfrm>
          <a:prstGeom prst="rect">
            <a:avLst/>
          </a:prstGeom>
          <a:noFill/>
          <a:ln>
            <a:noFill/>
          </a:ln>
        </p:spPr>
      </p:pic>
      <p:pic>
        <p:nvPicPr>
          <p:cNvPr id="18" name="Picture 17" descr="http://hotmath.com/hotmath_help/topics/adding-and-subtracting-vectors/image002.gif"/>
          <p:cNvPicPr/>
          <p:nvPr/>
        </p:nvPicPr>
        <p:blipFill>
          <a:blip r:embed="rId3">
            <a:extLst>
              <a:ext uri="{28A0092B-C50C-407E-A947-70E740481C1C}">
                <a14:useLocalDpi xmlns:a14="http://schemas.microsoft.com/office/drawing/2010/main" val="0"/>
              </a:ext>
            </a:extLst>
          </a:blip>
          <a:srcRect/>
          <a:stretch>
            <a:fillRect/>
          </a:stretch>
        </p:blipFill>
        <p:spPr bwMode="auto">
          <a:xfrm flipH="1">
            <a:off x="3571868" y="4786322"/>
            <a:ext cx="285752" cy="357191"/>
          </a:xfrm>
          <a:prstGeom prst="rect">
            <a:avLst/>
          </a:prstGeom>
          <a:noFill/>
          <a:ln>
            <a:noFill/>
          </a:ln>
        </p:spPr>
      </p:pic>
      <p:pic>
        <p:nvPicPr>
          <p:cNvPr id="21" name="Picture 20" descr="http://hotmath.com/hotmath_help/topics/adding-and-subtracting-vectors/image002a.gif"/>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786322"/>
            <a:ext cx="285752" cy="357190"/>
          </a:xfrm>
          <a:prstGeom prst="rect">
            <a:avLst/>
          </a:prstGeom>
          <a:noFill/>
          <a:ln>
            <a:noFill/>
          </a:ln>
        </p:spPr>
      </p:pic>
      <p:pic>
        <p:nvPicPr>
          <p:cNvPr id="22" name="Picture 21" descr="http://hotmath.com/hotmath_help/topics/adding-and-subtracting-vectors/image007.gif"/>
          <p:cNvPicPr/>
          <p:nvPr/>
        </p:nvPicPr>
        <p:blipFill>
          <a:blip r:embed="rId5">
            <a:extLst>
              <a:ext uri="{28A0092B-C50C-407E-A947-70E740481C1C}">
                <a14:useLocalDpi xmlns:a14="http://schemas.microsoft.com/office/drawing/2010/main" val="0"/>
              </a:ext>
            </a:extLst>
          </a:blip>
          <a:srcRect/>
          <a:stretch>
            <a:fillRect/>
          </a:stretch>
        </p:blipFill>
        <p:spPr bwMode="auto">
          <a:xfrm>
            <a:off x="857224" y="5643578"/>
            <a:ext cx="785818" cy="285752"/>
          </a:xfrm>
          <a:prstGeom prst="rect">
            <a:avLst/>
          </a:prstGeom>
          <a:noFill/>
          <a:ln>
            <a:no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35</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2.5 Vectors Operations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6436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dirty="0" smtClean="0">
                <a:latin typeface="Calibri" pitchFamily="34" charset="0"/>
              </a:rPr>
              <a:t>Triangle Method</a:t>
            </a:r>
            <a:endParaRPr lang="en-US" b="0" dirty="0" smtClean="0">
              <a:latin typeface="Calibri" pitchFamily="34" charset="0"/>
            </a:endParaRPr>
          </a:p>
          <a:p>
            <a:pPr algn="just">
              <a:buFont typeface="Wingdings" pitchFamily="2" charset="2"/>
              <a:buChar char="§"/>
            </a:pPr>
            <a:r>
              <a:rPr lang="en-US" sz="2800" b="0" dirty="0" smtClean="0">
                <a:latin typeface="Calibri" pitchFamily="34" charset="0"/>
              </a:rPr>
              <a:t>Draw the vectors one after another, placing the initial point of each successive vector at the terminal point of the previous vector. Then draw the resultant from the initial point of the first vector to the terminal point of the last vector. This method is also called the </a:t>
            </a:r>
            <a:r>
              <a:rPr lang="en-US" sz="2800" b="0" i="1" dirty="0" smtClean="0">
                <a:latin typeface="Calibri" pitchFamily="34" charset="0"/>
              </a:rPr>
              <a:t>head-to-tail method</a:t>
            </a:r>
            <a:r>
              <a:rPr lang="en-US" sz="2800" b="0" dirty="0" smtClean="0">
                <a:latin typeface="Calibri" pitchFamily="34" charset="0"/>
              </a:rPr>
              <a:t>.</a:t>
            </a: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endParaRPr lang="en-US" sz="2800" b="0" dirty="0" smtClean="0">
              <a:latin typeface="Calibri" pitchFamily="34" charset="0"/>
            </a:endParaRPr>
          </a:p>
          <a:p>
            <a:pPr algn="just"/>
            <a:r>
              <a:rPr lang="en-US" sz="2800" b="0" dirty="0" smtClean="0">
                <a:latin typeface="Calibri" pitchFamily="34" charset="0"/>
              </a:rPr>
              <a:t>	</a:t>
            </a:r>
            <a:r>
              <a:rPr lang="en-US" sz="2400" b="0" dirty="0" smtClean="0">
                <a:latin typeface="Calibri" pitchFamily="34" charset="0"/>
              </a:rPr>
              <a:t>Vector Addition   		Vector Subtraction</a:t>
            </a: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10" name="Picture 9" descr="http://hotmath.com/hotmath_help/topics/adding-and-subtracting-vectors/addition.gif"/>
          <p:cNvPicPr/>
          <p:nvPr/>
        </p:nvPicPr>
        <p:blipFill>
          <a:blip r:embed="rId2">
            <a:extLst>
              <a:ext uri="{28A0092B-C50C-407E-A947-70E740481C1C}">
                <a14:useLocalDpi xmlns:a14="http://schemas.microsoft.com/office/drawing/2010/main" val="0"/>
              </a:ext>
            </a:extLst>
          </a:blip>
          <a:srcRect t="7518" r="6311" b="8819"/>
          <a:stretch>
            <a:fillRect/>
          </a:stretch>
        </p:blipFill>
        <p:spPr bwMode="auto">
          <a:xfrm>
            <a:off x="1142976" y="3857628"/>
            <a:ext cx="2714644" cy="2143140"/>
          </a:xfrm>
          <a:prstGeom prst="rect">
            <a:avLst/>
          </a:prstGeom>
          <a:noFill/>
          <a:ln>
            <a:noFill/>
          </a:ln>
        </p:spPr>
      </p:pic>
      <p:pic>
        <p:nvPicPr>
          <p:cNvPr id="11" name="Picture 10" descr="http://hotmath.com/hotmath_help/topics/adding-and-subtracting-vectors/subtraction.gif"/>
          <p:cNvPicPr/>
          <p:nvPr/>
        </p:nvPicPr>
        <p:blipFill>
          <a:blip r:embed="rId3">
            <a:extLst>
              <a:ext uri="{28A0092B-C50C-407E-A947-70E740481C1C}">
                <a14:useLocalDpi xmlns:a14="http://schemas.microsoft.com/office/drawing/2010/main" val="0"/>
              </a:ext>
            </a:extLst>
          </a:blip>
          <a:srcRect l="11364" t="13512" r="11364" b="12175"/>
          <a:stretch>
            <a:fillRect/>
          </a:stretch>
        </p:blipFill>
        <p:spPr bwMode="auto">
          <a:xfrm>
            <a:off x="4572000" y="3929066"/>
            <a:ext cx="3000396" cy="2143140"/>
          </a:xfrm>
          <a:prstGeom prst="rect">
            <a:avLst/>
          </a:prstGeom>
          <a:noFill/>
          <a:ln>
            <a:noFill/>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36</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2.5 Vectors Operations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7258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sz="2800" dirty="0" smtClean="0">
                <a:latin typeface="Calibri" pitchFamily="34" charset="0"/>
              </a:rPr>
              <a:t>Example</a:t>
            </a:r>
          </a:p>
          <a:p>
            <a:pPr algn="just"/>
            <a:r>
              <a:rPr lang="en-US" sz="2800" b="0" dirty="0" smtClean="0">
                <a:latin typeface="Calibri" pitchFamily="34" charset="0"/>
              </a:rPr>
              <a:t>Find (a) 	       and (b)             if  	     and   	</a:t>
            </a:r>
            <a:endParaRPr lang="en-US" sz="2800" dirty="0" smtClean="0">
              <a:latin typeface="Calibri" pitchFamily="34" charset="0"/>
            </a:endParaRPr>
          </a:p>
          <a:p>
            <a:pPr algn="just">
              <a:buFont typeface="Wingdings" pitchFamily="2" charset="2"/>
              <a:buChar char="§"/>
            </a:pPr>
            <a:r>
              <a:rPr lang="en-US" sz="2400" b="0" dirty="0" smtClean="0">
                <a:latin typeface="Calibri" pitchFamily="34" charset="0"/>
              </a:rPr>
              <a:t>Substitute the given values of </a:t>
            </a:r>
            <a:r>
              <a:rPr lang="en-US" sz="2400" b="0" i="1" dirty="0" smtClean="0">
                <a:latin typeface="Calibri" pitchFamily="34" charset="0"/>
              </a:rPr>
              <a:t>u</a:t>
            </a:r>
            <a:r>
              <a:rPr lang="en-US" sz="2400" b="0" baseline="-25000" dirty="0" smtClean="0">
                <a:latin typeface="Calibri" pitchFamily="34" charset="0"/>
              </a:rPr>
              <a:t>1</a:t>
            </a:r>
            <a:r>
              <a:rPr lang="en-US" sz="2400" b="0" dirty="0" smtClean="0">
                <a:latin typeface="Calibri" pitchFamily="34" charset="0"/>
              </a:rPr>
              <a:t> ,</a:t>
            </a:r>
            <a:r>
              <a:rPr lang="en-US" sz="2400" b="0" i="1" dirty="0" smtClean="0">
                <a:latin typeface="Calibri" pitchFamily="34" charset="0"/>
              </a:rPr>
              <a:t>u</a:t>
            </a:r>
            <a:r>
              <a:rPr lang="en-US" sz="2400" b="0" baseline="-25000" dirty="0" smtClean="0">
                <a:latin typeface="Calibri" pitchFamily="34" charset="0"/>
              </a:rPr>
              <a:t>2</a:t>
            </a:r>
            <a:r>
              <a:rPr lang="en-US" sz="2400" b="0" dirty="0" smtClean="0">
                <a:latin typeface="Calibri" pitchFamily="34" charset="0"/>
              </a:rPr>
              <a:t> , </a:t>
            </a:r>
            <a:r>
              <a:rPr lang="en-US" sz="2400" b="0" i="1" dirty="0" smtClean="0">
                <a:latin typeface="Calibri" pitchFamily="34" charset="0"/>
              </a:rPr>
              <a:t>v</a:t>
            </a:r>
            <a:r>
              <a:rPr lang="en-US" sz="2400" b="0" baseline="-25000" dirty="0" smtClean="0">
                <a:latin typeface="Calibri" pitchFamily="34" charset="0"/>
              </a:rPr>
              <a:t>1</a:t>
            </a:r>
            <a:r>
              <a:rPr lang="en-US" sz="2400" b="0" dirty="0" smtClean="0">
                <a:latin typeface="Calibri" pitchFamily="34" charset="0"/>
              </a:rPr>
              <a:t> and </a:t>
            </a:r>
            <a:r>
              <a:rPr lang="en-US" sz="2400" b="0" i="1" dirty="0" smtClean="0">
                <a:latin typeface="Calibri" pitchFamily="34" charset="0"/>
              </a:rPr>
              <a:t>v</a:t>
            </a:r>
            <a:r>
              <a:rPr lang="en-US" sz="2400" b="0" baseline="-25000" dirty="0" smtClean="0">
                <a:latin typeface="Calibri" pitchFamily="34" charset="0"/>
              </a:rPr>
              <a:t>2</a:t>
            </a:r>
            <a:r>
              <a:rPr lang="en-US" sz="2400" b="0" dirty="0" smtClean="0">
                <a:latin typeface="Calibri" pitchFamily="34" charset="0"/>
              </a:rPr>
              <a:t> into the definition of vector addition.</a:t>
            </a:r>
          </a:p>
          <a:p>
            <a:pPr algn="just">
              <a:buFont typeface="Wingdings" pitchFamily="2" charset="2"/>
              <a:buChar char="§"/>
            </a:pPr>
            <a:endParaRPr lang="en-US" sz="2400" b="0" dirty="0" smtClean="0">
              <a:latin typeface="Calibri" pitchFamily="34" charset="0"/>
            </a:endParaRPr>
          </a:p>
          <a:p>
            <a:pPr algn="just">
              <a:buFont typeface="Wingdings" pitchFamily="2" charset="2"/>
              <a:buChar char="§"/>
            </a:pPr>
            <a:endParaRPr lang="en-US" sz="2400" b="0" dirty="0" smtClean="0">
              <a:latin typeface="Calibri" pitchFamily="34" charset="0"/>
            </a:endParaRPr>
          </a:p>
          <a:p>
            <a:pPr algn="just"/>
            <a:endParaRPr lang="en-US" sz="2400" b="0" dirty="0" smtClean="0">
              <a:latin typeface="Calibri" pitchFamily="34" charset="0"/>
            </a:endParaRPr>
          </a:p>
          <a:p>
            <a:pPr algn="just"/>
            <a:endParaRPr lang="en-US" sz="2400" b="0" dirty="0" smtClean="0">
              <a:latin typeface="Calibri" pitchFamily="34" charset="0"/>
            </a:endParaRPr>
          </a:p>
          <a:p>
            <a:pPr algn="just">
              <a:buFont typeface="Wingdings" pitchFamily="2" charset="2"/>
              <a:buChar char="§"/>
            </a:pPr>
            <a:r>
              <a:rPr lang="en-US" sz="2400" b="0" dirty="0" smtClean="0">
                <a:latin typeface="Calibri" pitchFamily="34" charset="0"/>
              </a:rPr>
              <a:t>Rewrite the difference           as a sum            . </a:t>
            </a:r>
          </a:p>
          <a:p>
            <a:pPr algn="just">
              <a:buFont typeface="Wingdings" pitchFamily="2" charset="2"/>
              <a:buChar char="§"/>
            </a:pPr>
            <a:r>
              <a:rPr lang="en-US" sz="2400" b="0" dirty="0" smtClean="0">
                <a:latin typeface="Calibri" pitchFamily="34" charset="0"/>
              </a:rPr>
              <a:t>We will need to determine the components of      . </a:t>
            </a:r>
          </a:p>
          <a:p>
            <a:pPr algn="just"/>
            <a:endParaRPr lang="en-US" sz="2400" b="0" dirty="0" smtClean="0">
              <a:latin typeface="Calibri" pitchFamily="34" charset="0"/>
            </a:endParaRPr>
          </a:p>
          <a:p>
            <a:pPr algn="just"/>
            <a:endParaRPr lang="en-US" sz="2400" b="0" dirty="0" smtClean="0">
              <a:latin typeface="Calibri" pitchFamily="34" charset="0"/>
            </a:endParaRPr>
          </a:p>
          <a:p>
            <a:pPr algn="just">
              <a:buFont typeface="Wingdings" pitchFamily="2" charset="2"/>
              <a:buChar char="§"/>
            </a:pPr>
            <a:r>
              <a:rPr lang="en-US" sz="2400" b="0" dirty="0" smtClean="0">
                <a:latin typeface="Calibri" pitchFamily="34" charset="0"/>
              </a:rPr>
              <a:t>Now add the components of    and    .</a:t>
            </a:r>
          </a:p>
          <a:p>
            <a:pPr algn="just"/>
            <a:endParaRPr lang="en-US" sz="2800" b="0" dirty="0" smtClean="0">
              <a:latin typeface="Calibri" pitchFamily="34" charset="0"/>
            </a:endParaRPr>
          </a:p>
          <a:p>
            <a:pPr algn="just"/>
            <a:endParaRPr lang="en-US" sz="2800" b="0" dirty="0" smtClean="0">
              <a:latin typeface="Calibri" pitchFamily="34" charset="0"/>
            </a:endParaRPr>
          </a:p>
          <a:p>
            <a:pPr algn="just"/>
            <a:r>
              <a:rPr lang="en-US" sz="2800" b="0" dirty="0" smtClean="0">
                <a:latin typeface="Calibri" pitchFamily="34" charset="0"/>
              </a:rPr>
              <a:t>	</a:t>
            </a:r>
            <a:endParaRPr lang="en-US" sz="24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8" name="Picture 7" descr="http://hotmath.com/hotmath_help/topics/adding-and-subtracting-vectors/image007.gif"/>
          <p:cNvPicPr/>
          <p:nvPr/>
        </p:nvPicPr>
        <p:blipFill>
          <a:blip r:embed="rId2">
            <a:extLst>
              <a:ext uri="{28A0092B-C50C-407E-A947-70E740481C1C}">
                <a14:useLocalDpi xmlns:a14="http://schemas.microsoft.com/office/drawing/2010/main" val="0"/>
              </a:ext>
            </a:extLst>
          </a:blip>
          <a:srcRect/>
          <a:stretch>
            <a:fillRect/>
          </a:stretch>
        </p:blipFill>
        <p:spPr bwMode="auto">
          <a:xfrm>
            <a:off x="2000232" y="1357298"/>
            <a:ext cx="960761" cy="301627"/>
          </a:xfrm>
          <a:prstGeom prst="rect">
            <a:avLst/>
          </a:prstGeom>
          <a:noFill/>
          <a:ln>
            <a:noFill/>
          </a:ln>
        </p:spPr>
      </p:pic>
      <p:pic>
        <p:nvPicPr>
          <p:cNvPr id="9" name="Picture 8" descr="http://hotmath.com/hotmath_help/topics/adding-and-subtracting-vectors/image018.gif"/>
          <p:cNvPicPr/>
          <p:nvPr/>
        </p:nvPicPr>
        <p:blipFill>
          <a:blip r:embed="rId3">
            <a:extLst>
              <a:ext uri="{28A0092B-C50C-407E-A947-70E740481C1C}">
                <a14:useLocalDpi xmlns:a14="http://schemas.microsoft.com/office/drawing/2010/main" val="0"/>
              </a:ext>
            </a:extLst>
          </a:blip>
          <a:srcRect/>
          <a:stretch>
            <a:fillRect/>
          </a:stretch>
        </p:blipFill>
        <p:spPr bwMode="auto">
          <a:xfrm>
            <a:off x="4143372" y="1357298"/>
            <a:ext cx="928694" cy="285752"/>
          </a:xfrm>
          <a:prstGeom prst="rect">
            <a:avLst/>
          </a:prstGeom>
          <a:noFill/>
          <a:ln>
            <a:noFill/>
          </a:ln>
        </p:spPr>
      </p:pic>
      <p:pic>
        <p:nvPicPr>
          <p:cNvPr id="13" name="Picture 12" descr="http://hotmath.com/hotmath_help/topics/adding-and-subtracting-vectors/image012a.gif"/>
          <p:cNvPicPr/>
          <p:nvPr/>
        </p:nvPicPr>
        <p:blipFill>
          <a:blip r:embed="rId4">
            <a:extLst>
              <a:ext uri="{28A0092B-C50C-407E-A947-70E740481C1C}">
                <a14:useLocalDpi xmlns:a14="http://schemas.microsoft.com/office/drawing/2010/main" val="0"/>
              </a:ext>
            </a:extLst>
          </a:blip>
          <a:srcRect/>
          <a:stretch>
            <a:fillRect/>
          </a:stretch>
        </p:blipFill>
        <p:spPr bwMode="auto">
          <a:xfrm>
            <a:off x="7215206" y="1285860"/>
            <a:ext cx="1143008" cy="408942"/>
          </a:xfrm>
          <a:prstGeom prst="rect">
            <a:avLst/>
          </a:prstGeom>
          <a:noFill/>
          <a:ln>
            <a:noFill/>
          </a:ln>
        </p:spPr>
      </p:pic>
      <p:pic>
        <p:nvPicPr>
          <p:cNvPr id="14" name="Picture 13" descr="http://hotmath.com/hotmath_help/topics/adding-and-subtracting-vectors/image012.gif"/>
          <p:cNvPicPr/>
          <p:nvPr/>
        </p:nvPicPr>
        <p:blipFill>
          <a:blip r:embed="rId5">
            <a:extLst>
              <a:ext uri="{28A0092B-C50C-407E-A947-70E740481C1C}">
                <a14:useLocalDpi xmlns:a14="http://schemas.microsoft.com/office/drawing/2010/main" val="0"/>
              </a:ext>
            </a:extLst>
          </a:blip>
          <a:srcRect/>
          <a:stretch>
            <a:fillRect/>
          </a:stretch>
        </p:blipFill>
        <p:spPr bwMode="auto">
          <a:xfrm>
            <a:off x="5357818" y="1285860"/>
            <a:ext cx="1071570" cy="408942"/>
          </a:xfrm>
          <a:prstGeom prst="rect">
            <a:avLst/>
          </a:prstGeom>
          <a:noFill/>
          <a:ln>
            <a:noFill/>
          </a:ln>
        </p:spPr>
      </p:pic>
      <p:pic>
        <p:nvPicPr>
          <p:cNvPr id="15" name="Picture 14" descr="http://hotmath.com/hotmath_help/topics/adding-and-subtracting-vectors/image014.gif"/>
          <p:cNvPicPr/>
          <p:nvPr/>
        </p:nvPicPr>
        <p:blipFill>
          <a:blip r:embed="rId6">
            <a:extLst>
              <a:ext uri="{28A0092B-C50C-407E-A947-70E740481C1C}">
                <a14:useLocalDpi xmlns:a14="http://schemas.microsoft.com/office/drawing/2010/main" val="0"/>
              </a:ext>
            </a:extLst>
          </a:blip>
          <a:srcRect/>
          <a:stretch>
            <a:fillRect/>
          </a:stretch>
        </p:blipFill>
        <p:spPr bwMode="auto">
          <a:xfrm>
            <a:off x="2857488" y="2786058"/>
            <a:ext cx="2928958" cy="1143008"/>
          </a:xfrm>
          <a:prstGeom prst="rect">
            <a:avLst/>
          </a:prstGeom>
          <a:noFill/>
          <a:ln>
            <a:noFill/>
          </a:ln>
        </p:spPr>
      </p:pic>
      <p:pic>
        <p:nvPicPr>
          <p:cNvPr id="16" name="Picture 15" descr="http://hotmath.com/hotmath_help/topics/adding-and-subtracting-vectors/image018.gif"/>
          <p:cNvPicPr/>
          <p:nvPr/>
        </p:nvPicPr>
        <p:blipFill>
          <a:blip r:embed="rId3">
            <a:extLst>
              <a:ext uri="{28A0092B-C50C-407E-A947-70E740481C1C}">
                <a14:useLocalDpi xmlns:a14="http://schemas.microsoft.com/office/drawing/2010/main" val="0"/>
              </a:ext>
            </a:extLst>
          </a:blip>
          <a:srcRect/>
          <a:stretch>
            <a:fillRect/>
          </a:stretch>
        </p:blipFill>
        <p:spPr bwMode="auto">
          <a:xfrm>
            <a:off x="3571868" y="3857628"/>
            <a:ext cx="714380" cy="285752"/>
          </a:xfrm>
          <a:prstGeom prst="rect">
            <a:avLst/>
          </a:prstGeom>
          <a:noFill/>
          <a:ln>
            <a:noFill/>
          </a:ln>
        </p:spPr>
      </p:pic>
      <p:pic>
        <p:nvPicPr>
          <p:cNvPr id="17" name="Picture 16" descr="http://hotmath.com/hotmath_help/topics/adding-and-subtracting-vectors/image019.gif"/>
          <p:cNvPicPr/>
          <p:nvPr/>
        </p:nvPicPr>
        <p:blipFill>
          <a:blip r:embed="rId7">
            <a:extLst>
              <a:ext uri="{28A0092B-C50C-407E-A947-70E740481C1C}">
                <a14:useLocalDpi xmlns:a14="http://schemas.microsoft.com/office/drawing/2010/main" val="0"/>
              </a:ext>
            </a:extLst>
          </a:blip>
          <a:srcRect/>
          <a:stretch>
            <a:fillRect/>
          </a:stretch>
        </p:blipFill>
        <p:spPr bwMode="auto">
          <a:xfrm>
            <a:off x="5500694" y="3857628"/>
            <a:ext cx="928694" cy="428628"/>
          </a:xfrm>
          <a:prstGeom prst="rect">
            <a:avLst/>
          </a:prstGeom>
          <a:noFill/>
          <a:ln>
            <a:noFill/>
          </a:ln>
        </p:spPr>
      </p:pic>
      <p:pic>
        <p:nvPicPr>
          <p:cNvPr id="19" name="Picture 18" descr="http://hotmath.com/hotmath_help/topics/adding-and-subtracting-vectors/image011.gif"/>
          <p:cNvPicPr/>
          <p:nvPr/>
        </p:nvPicPr>
        <p:blipFill>
          <a:blip r:embed="rId8">
            <a:extLst>
              <a:ext uri="{28A0092B-C50C-407E-A947-70E740481C1C}">
                <a14:useLocalDpi xmlns:a14="http://schemas.microsoft.com/office/drawing/2010/main" val="0"/>
              </a:ext>
            </a:extLst>
          </a:blip>
          <a:srcRect/>
          <a:stretch>
            <a:fillRect/>
          </a:stretch>
        </p:blipFill>
        <p:spPr bwMode="auto">
          <a:xfrm>
            <a:off x="6572264" y="4143380"/>
            <a:ext cx="428628" cy="357190"/>
          </a:xfrm>
          <a:prstGeom prst="rect">
            <a:avLst/>
          </a:prstGeom>
          <a:noFill/>
          <a:ln>
            <a:noFill/>
          </a:ln>
        </p:spPr>
      </p:pic>
      <p:pic>
        <p:nvPicPr>
          <p:cNvPr id="20" name="Picture 19" descr="http://hotmath.com/hotmath_help/topics/adding-and-subtracting-vectors/image015.gif"/>
          <p:cNvPicPr/>
          <p:nvPr/>
        </p:nvPicPr>
        <p:blipFill>
          <a:blip r:embed="rId9">
            <a:extLst>
              <a:ext uri="{28A0092B-C50C-407E-A947-70E740481C1C}">
                <a14:useLocalDpi xmlns:a14="http://schemas.microsoft.com/office/drawing/2010/main" val="0"/>
              </a:ext>
            </a:extLst>
          </a:blip>
          <a:srcRect/>
          <a:stretch>
            <a:fillRect/>
          </a:stretch>
        </p:blipFill>
        <p:spPr bwMode="auto">
          <a:xfrm>
            <a:off x="3500430" y="4643446"/>
            <a:ext cx="1785950" cy="785818"/>
          </a:xfrm>
          <a:prstGeom prst="rect">
            <a:avLst/>
          </a:prstGeom>
          <a:noFill/>
          <a:ln>
            <a:noFill/>
          </a:ln>
        </p:spPr>
      </p:pic>
      <p:pic>
        <p:nvPicPr>
          <p:cNvPr id="21" name="Picture 20" descr="http://hotmath.com/hotmath_help/topics/adding-and-subtracting-vectors/image017.gif"/>
          <p:cNvPicPr/>
          <p:nvPr/>
        </p:nvPicPr>
        <p:blipFill>
          <a:blip r:embed="rId10">
            <a:extLst>
              <a:ext uri="{28A0092B-C50C-407E-A947-70E740481C1C}">
                <a14:useLocalDpi xmlns:a14="http://schemas.microsoft.com/office/drawing/2010/main" val="0"/>
              </a:ext>
            </a:extLst>
          </a:blip>
          <a:srcRect/>
          <a:stretch>
            <a:fillRect/>
          </a:stretch>
        </p:blipFill>
        <p:spPr bwMode="auto">
          <a:xfrm>
            <a:off x="2643174" y="5715016"/>
            <a:ext cx="2214578" cy="714380"/>
          </a:xfrm>
          <a:prstGeom prst="rect">
            <a:avLst/>
          </a:prstGeom>
          <a:noFill/>
          <a:ln>
            <a:noFill/>
          </a:ln>
        </p:spPr>
      </p:pic>
      <p:pic>
        <p:nvPicPr>
          <p:cNvPr id="22" name="Picture 21" descr="http://hotmath.com/hotmath_help/topics/adding-and-subtracting-vectors/image002.gif"/>
          <p:cNvPicPr/>
          <p:nvPr/>
        </p:nvPicPr>
        <p:blipFill>
          <a:blip r:embed="rId11">
            <a:extLst>
              <a:ext uri="{28A0092B-C50C-407E-A947-70E740481C1C}">
                <a14:useLocalDpi xmlns:a14="http://schemas.microsoft.com/office/drawing/2010/main" val="0"/>
              </a:ext>
            </a:extLst>
          </a:blip>
          <a:srcRect/>
          <a:stretch>
            <a:fillRect/>
          </a:stretch>
        </p:blipFill>
        <p:spPr bwMode="auto">
          <a:xfrm>
            <a:off x="4357686" y="5286388"/>
            <a:ext cx="214314" cy="285751"/>
          </a:xfrm>
          <a:prstGeom prst="rect">
            <a:avLst/>
          </a:prstGeom>
          <a:noFill/>
          <a:ln>
            <a:noFill/>
          </a:ln>
        </p:spPr>
      </p:pic>
      <p:pic>
        <p:nvPicPr>
          <p:cNvPr id="23" name="Picture 22" descr="http://hotmath.com/hotmath_help/topics/adding-and-subtracting-vectors/image011.gif"/>
          <p:cNvPicPr/>
          <p:nvPr/>
        </p:nvPicPr>
        <p:blipFill>
          <a:blip r:embed="rId8">
            <a:extLst>
              <a:ext uri="{28A0092B-C50C-407E-A947-70E740481C1C}">
                <a14:useLocalDpi xmlns:a14="http://schemas.microsoft.com/office/drawing/2010/main" val="0"/>
              </a:ext>
            </a:extLst>
          </a:blip>
          <a:srcRect/>
          <a:stretch>
            <a:fillRect/>
          </a:stretch>
        </p:blipFill>
        <p:spPr bwMode="auto">
          <a:xfrm>
            <a:off x="5072066" y="5286388"/>
            <a:ext cx="285752" cy="285752"/>
          </a:xfrm>
          <a:prstGeom prst="rect">
            <a:avLst/>
          </a:prstGeom>
          <a:noFill/>
          <a:ln>
            <a:noFill/>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37</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2.5 Vectors Operations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7258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b="0" dirty="0" smtClean="0">
                <a:latin typeface="Calibri" pitchFamily="34" charset="0"/>
              </a:rPr>
              <a:t>There are two useful definitions of multiplication of vectors, in one the product is a scalar and in the other the product is a vector</a:t>
            </a:r>
          </a:p>
          <a:p>
            <a:pPr algn="just"/>
            <a:r>
              <a:rPr lang="en-US" dirty="0" smtClean="0">
                <a:latin typeface="Calibri" pitchFamily="34" charset="0"/>
              </a:rPr>
              <a:t>Scalar Multiplication</a:t>
            </a:r>
          </a:p>
          <a:p>
            <a:pPr algn="just">
              <a:buFont typeface="Wingdings" pitchFamily="2" charset="2"/>
              <a:buChar char="§"/>
            </a:pPr>
            <a:r>
              <a:rPr lang="en-US" b="0" dirty="0" smtClean="0">
                <a:latin typeface="Calibri" pitchFamily="34" charset="0"/>
              </a:rPr>
              <a:t>  The </a:t>
            </a:r>
            <a:r>
              <a:rPr lang="en-US" dirty="0" smtClean="0">
                <a:latin typeface="Calibri" pitchFamily="34" charset="0"/>
              </a:rPr>
              <a:t>scalar product</a:t>
            </a:r>
            <a:r>
              <a:rPr lang="en-US" b="0" dirty="0" smtClean="0">
                <a:latin typeface="Calibri" pitchFamily="34" charset="0"/>
              </a:rPr>
              <a:t> of vectors </a:t>
            </a:r>
          </a:p>
          <a:p>
            <a:pPr algn="just"/>
            <a:r>
              <a:rPr lang="pl-PL" b="0" dirty="0" smtClean="0">
                <a:latin typeface="Calibri" pitchFamily="34" charset="0"/>
              </a:rPr>
              <a:t> is a scalar defined to be</a:t>
            </a:r>
            <a:endParaRPr lang="en-US" b="0" dirty="0" smtClean="0">
              <a:latin typeface="Calibri" pitchFamily="34" charset="0"/>
            </a:endParaRPr>
          </a:p>
          <a:p>
            <a:pPr algn="just"/>
            <a:endParaRPr lang="pl-PL" sz="2400" b="0" dirty="0" smtClean="0"/>
          </a:p>
          <a:p>
            <a:pPr algn="just">
              <a:buFont typeface="Wingdings" pitchFamily="2" charset="2"/>
              <a:buChar char="§"/>
            </a:pPr>
            <a:r>
              <a:rPr lang="en-US" b="0" dirty="0" smtClean="0">
                <a:latin typeface="Calibri" pitchFamily="34" charset="0"/>
              </a:rPr>
              <a:t>This is sometimes called the </a:t>
            </a:r>
            <a:r>
              <a:rPr lang="en-US" b="0" i="1" dirty="0" smtClean="0">
                <a:latin typeface="Calibri" pitchFamily="34" charset="0"/>
              </a:rPr>
              <a:t>inner product</a:t>
            </a:r>
            <a:r>
              <a:rPr lang="en-US" b="0" dirty="0" smtClean="0">
                <a:latin typeface="Calibri" pitchFamily="34" charset="0"/>
              </a:rPr>
              <a:t> or </a:t>
            </a:r>
            <a:r>
              <a:rPr lang="en-US" b="0" i="1" dirty="0" smtClean="0">
                <a:latin typeface="Calibri" pitchFamily="34" charset="0"/>
              </a:rPr>
              <a:t>dot product</a:t>
            </a:r>
            <a:r>
              <a:rPr lang="en-US" b="0" dirty="0" smtClean="0">
                <a:latin typeface="Calibri" pitchFamily="34" charset="0"/>
              </a:rPr>
              <a:t> . It follows immediately from the definition that</a:t>
            </a:r>
          </a:p>
          <a:p>
            <a:pPr algn="just"/>
            <a:r>
              <a:rPr lang="en-US" b="0" dirty="0" smtClean="0">
                <a:latin typeface="Calibri" pitchFamily="34" charset="0"/>
              </a:rPr>
              <a:t>and if </a:t>
            </a:r>
            <a:r>
              <a:rPr lang="en-US" dirty="0" err="1" smtClean="0">
                <a:latin typeface="Calibri" pitchFamily="34" charset="0"/>
              </a:rPr>
              <a:t>i,j,k</a:t>
            </a:r>
            <a:r>
              <a:rPr lang="en-US" b="0" dirty="0" smtClean="0">
                <a:latin typeface="Calibri" pitchFamily="34" charset="0"/>
              </a:rPr>
              <a:t> are unit vectors along the axes then</a:t>
            </a:r>
          </a:p>
          <a:p>
            <a:pPr algn="just"/>
            <a:r>
              <a:rPr lang="en-US" sz="2400" dirty="0" smtClean="0"/>
              <a:t/>
            </a:r>
            <a:br>
              <a:rPr lang="en-US" sz="2400" dirty="0" smtClean="0"/>
            </a:br>
            <a:endParaRPr lang="en-US" sz="2400" b="0" dirty="0" smtClean="0">
              <a:latin typeface="Calibri" pitchFamily="34" charset="0"/>
            </a:endParaRPr>
          </a:p>
          <a:p>
            <a:pPr algn="just">
              <a:buFont typeface="Wingdings" pitchFamily="2" charset="2"/>
              <a:buChar char="§"/>
            </a:pPr>
            <a:endParaRPr lang="en-US" sz="2400" b="0" dirty="0" smtClean="0">
              <a:latin typeface="Calibri" pitchFamily="34" charset="0"/>
            </a:endParaRPr>
          </a:p>
          <a:p>
            <a:pPr algn="just"/>
            <a:endParaRPr lang="en-US" sz="2400" b="0" dirty="0" smtClean="0">
              <a:latin typeface="Calibri" pitchFamily="34" charset="0"/>
            </a:endParaRPr>
          </a:p>
          <a:p>
            <a:pPr algn="just"/>
            <a:endParaRPr lang="en-US" sz="2400" b="0" dirty="0" smtClean="0">
              <a:latin typeface="Calibri" pitchFamily="34" charset="0"/>
            </a:endParaRPr>
          </a:p>
          <a:p>
            <a:pPr algn="just"/>
            <a:endParaRPr lang="en-US" sz="2800" b="0" dirty="0" smtClean="0">
              <a:latin typeface="Calibri" pitchFamily="34" charset="0"/>
            </a:endParaRPr>
          </a:p>
          <a:p>
            <a:pPr algn="just"/>
            <a:endParaRPr lang="en-US" sz="2800" b="0" dirty="0" smtClean="0">
              <a:latin typeface="Calibri" pitchFamily="34" charset="0"/>
            </a:endParaRPr>
          </a:p>
          <a:p>
            <a:pPr algn="just"/>
            <a:r>
              <a:rPr lang="en-US" sz="2800" b="0" dirty="0" smtClean="0">
                <a:latin typeface="Calibri" pitchFamily="34" charset="0"/>
              </a:rPr>
              <a:t>	</a:t>
            </a:r>
            <a:endParaRPr lang="en-US" sz="24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283650" name="Picture 2"/>
          <p:cNvPicPr>
            <a:picLocks noChangeAspect="1" noChangeArrowheads="1"/>
          </p:cNvPicPr>
          <p:nvPr/>
        </p:nvPicPr>
        <p:blipFill>
          <a:blip r:embed="rId2"/>
          <a:srcRect/>
          <a:stretch>
            <a:fillRect/>
          </a:stretch>
        </p:blipFill>
        <p:spPr bwMode="auto">
          <a:xfrm>
            <a:off x="4786314" y="5072074"/>
            <a:ext cx="3071834" cy="571504"/>
          </a:xfrm>
          <a:prstGeom prst="rect">
            <a:avLst/>
          </a:prstGeom>
          <a:noFill/>
          <a:ln w="9525">
            <a:noFill/>
            <a:miter lim="800000"/>
            <a:headEnd/>
            <a:tailEnd/>
          </a:ln>
          <a:effectLst/>
        </p:spPr>
      </p:pic>
      <p:pic>
        <p:nvPicPr>
          <p:cNvPr id="283651" name="Picture 3"/>
          <p:cNvPicPr>
            <a:picLocks noChangeAspect="1" noChangeArrowheads="1"/>
          </p:cNvPicPr>
          <p:nvPr/>
        </p:nvPicPr>
        <p:blipFill>
          <a:blip r:embed="rId3"/>
          <a:srcRect/>
          <a:stretch>
            <a:fillRect/>
          </a:stretch>
        </p:blipFill>
        <p:spPr bwMode="auto">
          <a:xfrm>
            <a:off x="4643438" y="3214686"/>
            <a:ext cx="2928958" cy="571504"/>
          </a:xfrm>
          <a:prstGeom prst="rect">
            <a:avLst/>
          </a:prstGeom>
          <a:noFill/>
          <a:ln w="9525">
            <a:noFill/>
            <a:miter lim="800000"/>
            <a:headEnd/>
            <a:tailEnd/>
          </a:ln>
          <a:effectLst/>
        </p:spPr>
      </p:pic>
      <p:pic>
        <p:nvPicPr>
          <p:cNvPr id="283652" name="Picture 4"/>
          <p:cNvPicPr>
            <a:picLocks noChangeAspect="1" noChangeArrowheads="1"/>
          </p:cNvPicPr>
          <p:nvPr/>
        </p:nvPicPr>
        <p:blipFill>
          <a:blip r:embed="rId4"/>
          <a:srcRect/>
          <a:stretch>
            <a:fillRect/>
          </a:stretch>
        </p:blipFill>
        <p:spPr bwMode="auto">
          <a:xfrm>
            <a:off x="5929290" y="2839761"/>
            <a:ext cx="3214710" cy="517801"/>
          </a:xfrm>
          <a:prstGeom prst="rect">
            <a:avLst/>
          </a:prstGeom>
          <a:noFill/>
          <a:ln w="9525">
            <a:noFill/>
            <a:miter lim="800000"/>
            <a:headEnd/>
            <a:tailEnd/>
          </a:ln>
          <a:effectLst/>
        </p:spPr>
      </p:pic>
      <p:pic>
        <p:nvPicPr>
          <p:cNvPr id="283653" name="Picture 5"/>
          <p:cNvPicPr>
            <a:picLocks noChangeAspect="1" noChangeArrowheads="1"/>
          </p:cNvPicPr>
          <p:nvPr/>
        </p:nvPicPr>
        <p:blipFill>
          <a:blip r:embed="rId5"/>
          <a:srcRect/>
          <a:stretch>
            <a:fillRect/>
          </a:stretch>
        </p:blipFill>
        <p:spPr bwMode="auto">
          <a:xfrm>
            <a:off x="2928926" y="6072206"/>
            <a:ext cx="4095751" cy="3571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38</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2.5 Vectors Operations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7258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b="0" dirty="0" smtClean="0">
                <a:latin typeface="Calibri" pitchFamily="34" charset="0"/>
              </a:rPr>
              <a:t>This shows that we can expand or multiply out</a:t>
            </a:r>
          </a:p>
          <a:p>
            <a:pPr algn="just"/>
            <a:r>
              <a:rPr lang="en-US" b="0" dirty="0" smtClean="0">
                <a:latin typeface="Calibri" pitchFamily="34" charset="0"/>
              </a:rPr>
              <a:t>giving nine terms. Using equation (3) six of these terms are zero and the other three give the expression</a:t>
            </a:r>
          </a:p>
          <a:p>
            <a:pPr algn="just"/>
            <a:r>
              <a:rPr lang="en-US" b="0" dirty="0" smtClean="0">
                <a:latin typeface="Calibri" pitchFamily="34" charset="0"/>
              </a:rPr>
              <a:t>Exercise</a:t>
            </a:r>
          </a:p>
          <a:p>
            <a:pPr algn="just"/>
            <a:r>
              <a:rPr lang="en-US" b="0" dirty="0" smtClean="0">
                <a:latin typeface="Calibri" pitchFamily="34" charset="0"/>
              </a:rPr>
              <a:t>If                       ,                         ,  </a:t>
            </a:r>
            <a:r>
              <a:rPr lang="en-US" sz="2800" b="0" dirty="0" smtClean="0">
                <a:latin typeface="Calibri" pitchFamily="34" charset="0"/>
              </a:rPr>
              <a:t>then show that</a:t>
            </a:r>
          </a:p>
          <a:p>
            <a:pPr algn="just"/>
            <a:endParaRPr lang="pl-PL" sz="2400" b="0" dirty="0" smtClean="0"/>
          </a:p>
          <a:p>
            <a:pPr algn="just"/>
            <a:r>
              <a:rPr lang="en-US" sz="2400" dirty="0" smtClean="0"/>
              <a:t/>
            </a:r>
            <a:br>
              <a:rPr lang="en-US" sz="2400" dirty="0" smtClean="0"/>
            </a:br>
            <a:endParaRPr lang="en-US" sz="2400" b="0" dirty="0" smtClean="0">
              <a:latin typeface="Calibri" pitchFamily="34" charset="0"/>
            </a:endParaRPr>
          </a:p>
          <a:p>
            <a:pPr algn="just">
              <a:buFont typeface="Wingdings" pitchFamily="2" charset="2"/>
              <a:buChar char="§"/>
            </a:pPr>
            <a:endParaRPr lang="en-US" sz="2400" b="0" dirty="0" smtClean="0">
              <a:latin typeface="Calibri" pitchFamily="34" charset="0"/>
            </a:endParaRPr>
          </a:p>
          <a:p>
            <a:pPr algn="just"/>
            <a:endParaRPr lang="en-US" sz="2400" b="0" dirty="0" smtClean="0">
              <a:latin typeface="Calibri" pitchFamily="34" charset="0"/>
            </a:endParaRPr>
          </a:p>
          <a:p>
            <a:pPr algn="just"/>
            <a:endParaRPr lang="en-US" sz="2400" b="0" dirty="0" smtClean="0">
              <a:latin typeface="Calibri" pitchFamily="34" charset="0"/>
            </a:endParaRPr>
          </a:p>
          <a:p>
            <a:pPr algn="just"/>
            <a:endParaRPr lang="en-US" sz="2800" b="0" dirty="0" smtClean="0">
              <a:latin typeface="Calibri" pitchFamily="34" charset="0"/>
            </a:endParaRPr>
          </a:p>
          <a:p>
            <a:pPr algn="just"/>
            <a:endParaRPr lang="en-US" sz="2800" b="0" dirty="0" smtClean="0">
              <a:latin typeface="Calibri" pitchFamily="34" charset="0"/>
            </a:endParaRPr>
          </a:p>
          <a:p>
            <a:pPr algn="just"/>
            <a:r>
              <a:rPr lang="en-US" sz="2800" b="0" dirty="0" smtClean="0">
                <a:latin typeface="Calibri" pitchFamily="34" charset="0"/>
              </a:rPr>
              <a:t>	</a:t>
            </a:r>
            <a:endParaRPr lang="en-US" sz="24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295938" name="Picture 2"/>
          <p:cNvPicPr>
            <a:picLocks noChangeAspect="1" noChangeArrowheads="1"/>
          </p:cNvPicPr>
          <p:nvPr/>
        </p:nvPicPr>
        <p:blipFill>
          <a:blip r:embed="rId2"/>
          <a:srcRect/>
          <a:stretch>
            <a:fillRect/>
          </a:stretch>
        </p:blipFill>
        <p:spPr bwMode="auto">
          <a:xfrm>
            <a:off x="1428728" y="1357298"/>
            <a:ext cx="3429024" cy="495301"/>
          </a:xfrm>
          <a:prstGeom prst="rect">
            <a:avLst/>
          </a:prstGeom>
          <a:noFill/>
          <a:ln w="9525">
            <a:noFill/>
            <a:miter lim="800000"/>
            <a:headEnd/>
            <a:tailEnd/>
          </a:ln>
          <a:effectLst/>
        </p:spPr>
      </p:pic>
      <p:pic>
        <p:nvPicPr>
          <p:cNvPr id="295939" name="Picture 3"/>
          <p:cNvPicPr>
            <a:picLocks noChangeAspect="1" noChangeArrowheads="1"/>
          </p:cNvPicPr>
          <p:nvPr/>
        </p:nvPicPr>
        <p:blipFill>
          <a:blip r:embed="rId3"/>
          <a:srcRect/>
          <a:stretch>
            <a:fillRect/>
          </a:stretch>
        </p:blipFill>
        <p:spPr bwMode="auto">
          <a:xfrm>
            <a:off x="3143240" y="2892512"/>
            <a:ext cx="1643074" cy="322174"/>
          </a:xfrm>
          <a:prstGeom prst="rect">
            <a:avLst/>
          </a:prstGeom>
          <a:noFill/>
          <a:ln w="9525">
            <a:noFill/>
            <a:miter lim="800000"/>
            <a:headEnd/>
            <a:tailEnd/>
          </a:ln>
          <a:effectLst/>
        </p:spPr>
      </p:pic>
      <p:pic>
        <p:nvPicPr>
          <p:cNvPr id="12" name="Picture 2"/>
          <p:cNvPicPr>
            <a:picLocks noChangeAspect="1" noChangeArrowheads="1"/>
          </p:cNvPicPr>
          <p:nvPr/>
        </p:nvPicPr>
        <p:blipFill>
          <a:blip r:embed="rId2"/>
          <a:srcRect l="10417" r="41667" b="-962"/>
          <a:stretch>
            <a:fillRect/>
          </a:stretch>
        </p:blipFill>
        <p:spPr bwMode="auto">
          <a:xfrm>
            <a:off x="1357290" y="3714752"/>
            <a:ext cx="1857388" cy="571504"/>
          </a:xfrm>
          <a:prstGeom prst="rect">
            <a:avLst/>
          </a:prstGeom>
          <a:noFill/>
          <a:ln w="9525">
            <a:noFill/>
            <a:miter lim="800000"/>
            <a:headEnd/>
            <a:tailEnd/>
          </a:ln>
          <a:effectLst/>
        </p:spPr>
      </p:pic>
      <p:pic>
        <p:nvPicPr>
          <p:cNvPr id="13" name="Picture 2"/>
          <p:cNvPicPr>
            <a:picLocks noChangeAspect="1" noChangeArrowheads="1"/>
          </p:cNvPicPr>
          <p:nvPr/>
        </p:nvPicPr>
        <p:blipFill>
          <a:blip r:embed="rId2"/>
          <a:srcRect r="95312" b="24278"/>
          <a:stretch>
            <a:fillRect/>
          </a:stretch>
        </p:blipFill>
        <p:spPr bwMode="auto">
          <a:xfrm>
            <a:off x="1000100" y="3714752"/>
            <a:ext cx="285752" cy="500066"/>
          </a:xfrm>
          <a:prstGeom prst="rect">
            <a:avLst/>
          </a:prstGeom>
          <a:noFill/>
          <a:ln w="9525">
            <a:noFill/>
            <a:miter lim="800000"/>
            <a:headEnd/>
            <a:tailEnd/>
          </a:ln>
          <a:effectLst/>
        </p:spPr>
      </p:pic>
      <p:pic>
        <p:nvPicPr>
          <p:cNvPr id="15" name="Picture 2"/>
          <p:cNvPicPr>
            <a:picLocks noChangeAspect="1" noChangeArrowheads="1"/>
          </p:cNvPicPr>
          <p:nvPr/>
        </p:nvPicPr>
        <p:blipFill>
          <a:blip r:embed="rId2"/>
          <a:srcRect l="6250" r="83333" b="-962"/>
          <a:stretch>
            <a:fillRect/>
          </a:stretch>
        </p:blipFill>
        <p:spPr bwMode="auto">
          <a:xfrm>
            <a:off x="3286116" y="3714752"/>
            <a:ext cx="500066" cy="642942"/>
          </a:xfrm>
          <a:prstGeom prst="rect">
            <a:avLst/>
          </a:prstGeom>
          <a:noFill/>
          <a:ln w="9525">
            <a:noFill/>
            <a:miter lim="800000"/>
            <a:headEnd/>
            <a:tailEnd/>
          </a:ln>
          <a:effectLst/>
        </p:spPr>
      </p:pic>
      <p:pic>
        <p:nvPicPr>
          <p:cNvPr id="16" name="Picture 2"/>
          <p:cNvPicPr>
            <a:picLocks noChangeAspect="1" noChangeArrowheads="1"/>
          </p:cNvPicPr>
          <p:nvPr/>
        </p:nvPicPr>
        <p:blipFill>
          <a:blip r:embed="rId2"/>
          <a:srcRect l="58333"/>
          <a:stretch>
            <a:fillRect/>
          </a:stretch>
        </p:blipFill>
        <p:spPr bwMode="auto">
          <a:xfrm>
            <a:off x="3786182" y="3714753"/>
            <a:ext cx="1857388" cy="571504"/>
          </a:xfrm>
          <a:prstGeom prst="rect">
            <a:avLst/>
          </a:prstGeom>
          <a:noFill/>
          <a:ln w="9525">
            <a:noFill/>
            <a:miter lim="800000"/>
            <a:headEnd/>
            <a:tailEnd/>
          </a:ln>
          <a:effectLst/>
        </p:spPr>
      </p:pic>
      <p:pic>
        <p:nvPicPr>
          <p:cNvPr id="295940" name="Picture 4"/>
          <p:cNvPicPr>
            <a:picLocks noChangeAspect="1" noChangeArrowheads="1"/>
          </p:cNvPicPr>
          <p:nvPr/>
        </p:nvPicPr>
        <p:blipFill>
          <a:blip r:embed="rId4"/>
          <a:srcRect/>
          <a:stretch>
            <a:fillRect/>
          </a:stretch>
        </p:blipFill>
        <p:spPr bwMode="auto">
          <a:xfrm>
            <a:off x="2000232" y="4357694"/>
            <a:ext cx="4429156" cy="5715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39</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2.5 Vectors Operations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7258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r>
              <a:rPr lang="en-US" sz="2800" b="0" dirty="0" smtClean="0">
                <a:latin typeface="Calibri" pitchFamily="34" charset="0"/>
              </a:rPr>
              <a:t>The Cosine Rule in Euclidean Geometry can be proved without the use of scalar products. Using the Cosine Rule for the triangle Δ</a:t>
            </a:r>
            <a:r>
              <a:rPr lang="en-US" sz="2800" b="0" i="1" dirty="0" smtClean="0">
                <a:latin typeface="Calibri" pitchFamily="34" charset="0"/>
              </a:rPr>
              <a:t>OPQ</a:t>
            </a:r>
            <a:r>
              <a:rPr lang="en-US" sz="2800" b="0" dirty="0" smtClean="0">
                <a:latin typeface="Calibri" pitchFamily="34" charset="0"/>
              </a:rPr>
              <a:t> where ∠</a:t>
            </a:r>
            <a:r>
              <a:rPr lang="en-US" sz="2800" b="0" i="1" dirty="0" smtClean="0">
                <a:latin typeface="Calibri" pitchFamily="34" charset="0"/>
              </a:rPr>
              <a:t>POQ</a:t>
            </a:r>
            <a:r>
              <a:rPr lang="en-US" sz="2800" b="0" dirty="0" smtClean="0">
                <a:latin typeface="Calibri" pitchFamily="34" charset="0"/>
              </a:rPr>
              <a:t>=</a:t>
            </a:r>
            <a:r>
              <a:rPr lang="en-US" sz="2800" b="0" i="1" dirty="0" smtClean="0">
                <a:latin typeface="Calibri" pitchFamily="34" charset="0"/>
              </a:rPr>
              <a:t>θ</a:t>
            </a:r>
            <a:r>
              <a:rPr lang="en-US" sz="2800" b="0" dirty="0" smtClean="0">
                <a:latin typeface="Calibri" pitchFamily="34" charset="0"/>
              </a:rPr>
              <a:t> we get:                      </a:t>
            </a:r>
            <a:r>
              <a:rPr lang="en-US" b="0" dirty="0" smtClean="0">
                <a:latin typeface="Calibri" pitchFamily="34" charset="0"/>
              </a:rPr>
              <a:t> </a:t>
            </a:r>
            <a:r>
              <a:rPr lang="en-US" sz="2400" dirty="0" smtClean="0"/>
              <a:t/>
            </a:r>
            <a:br>
              <a:rPr lang="en-US" sz="2400" dirty="0" smtClean="0"/>
            </a:br>
            <a:endParaRPr lang="en-US" sz="2400" b="0" dirty="0" smtClean="0">
              <a:latin typeface="Calibri" pitchFamily="34" charset="0"/>
            </a:endParaRPr>
          </a:p>
          <a:p>
            <a:pPr algn="just">
              <a:buFont typeface="Wingdings" pitchFamily="2" charset="2"/>
              <a:buChar char="§"/>
            </a:pPr>
            <a:endParaRPr lang="en-US" sz="2400" b="0" dirty="0" smtClean="0">
              <a:latin typeface="Calibri" pitchFamily="34" charset="0"/>
            </a:endParaRPr>
          </a:p>
          <a:p>
            <a:pPr algn="just"/>
            <a:endParaRPr lang="en-US" sz="2400" b="0" dirty="0" smtClean="0">
              <a:latin typeface="Calibri" pitchFamily="34" charset="0"/>
            </a:endParaRPr>
          </a:p>
          <a:p>
            <a:pPr algn="just"/>
            <a:endParaRPr lang="en-US" sz="2400" b="0" dirty="0" smtClean="0">
              <a:latin typeface="Calibri" pitchFamily="34" charset="0"/>
            </a:endParaRPr>
          </a:p>
          <a:p>
            <a:pPr algn="just"/>
            <a:endParaRPr lang="en-US" sz="2800" b="0" dirty="0" smtClean="0">
              <a:latin typeface="Calibri" pitchFamily="34" charset="0"/>
            </a:endParaRPr>
          </a:p>
          <a:p>
            <a:pPr algn="just"/>
            <a:endParaRPr lang="en-US" sz="2800" b="0" dirty="0" smtClean="0">
              <a:latin typeface="Calibri" pitchFamily="34" charset="0"/>
            </a:endParaRPr>
          </a:p>
          <a:p>
            <a:pPr algn="just"/>
            <a:r>
              <a:rPr lang="en-US" sz="2800" b="0" dirty="0" smtClean="0">
                <a:latin typeface="Calibri" pitchFamily="34" charset="0"/>
              </a:rPr>
              <a:t>	</a:t>
            </a:r>
            <a:endParaRPr lang="en-US" sz="2400" b="0" dirty="0" smtClean="0">
              <a:latin typeface="Calibri" pitchFamily="34" charset="0"/>
            </a:endParaRPr>
          </a:p>
          <a:p>
            <a:pPr algn="just"/>
            <a:endParaRPr lang="en-US" sz="2400" b="0" dirty="0" smtClean="0">
              <a:latin typeface="Calibri" pitchFamily="34" charset="0"/>
            </a:endParaRPr>
          </a:p>
          <a:p>
            <a:pPr algn="just"/>
            <a:r>
              <a:rPr lang="en-US" sz="2400" b="0" dirty="0" smtClean="0">
                <a:latin typeface="Calibri" pitchFamily="34" charset="0"/>
              </a:rPr>
              <a:t>From (1) and (2)</a:t>
            </a: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296962" name="Picture 2"/>
          <p:cNvPicPr>
            <a:picLocks noChangeAspect="1" noChangeArrowheads="1"/>
          </p:cNvPicPr>
          <p:nvPr/>
        </p:nvPicPr>
        <p:blipFill>
          <a:blip r:embed="rId2"/>
          <a:srcRect/>
          <a:stretch>
            <a:fillRect/>
          </a:stretch>
        </p:blipFill>
        <p:spPr bwMode="auto">
          <a:xfrm>
            <a:off x="4113498" y="2629328"/>
            <a:ext cx="3357568" cy="442482"/>
          </a:xfrm>
          <a:prstGeom prst="rect">
            <a:avLst/>
          </a:prstGeom>
          <a:noFill/>
          <a:ln w="9525">
            <a:noFill/>
            <a:miter lim="800000"/>
            <a:headEnd/>
            <a:tailEnd/>
          </a:ln>
          <a:effectLst/>
        </p:spPr>
      </p:pic>
      <p:pic>
        <p:nvPicPr>
          <p:cNvPr id="296963" name="Picture 3"/>
          <p:cNvPicPr>
            <a:picLocks noChangeAspect="1" noChangeArrowheads="1"/>
          </p:cNvPicPr>
          <p:nvPr/>
        </p:nvPicPr>
        <p:blipFill>
          <a:blip r:embed="rId3"/>
          <a:srcRect l="4082" t="8364" r="6122" b="5204"/>
          <a:stretch>
            <a:fillRect/>
          </a:stretch>
        </p:blipFill>
        <p:spPr bwMode="auto">
          <a:xfrm>
            <a:off x="928662" y="2214554"/>
            <a:ext cx="3143272" cy="2571768"/>
          </a:xfrm>
          <a:prstGeom prst="rect">
            <a:avLst/>
          </a:prstGeom>
          <a:noFill/>
          <a:ln w="9525">
            <a:noFill/>
            <a:miter lim="800000"/>
            <a:headEnd/>
            <a:tailEnd/>
          </a:ln>
          <a:effectLst/>
        </p:spPr>
      </p:pic>
      <p:pic>
        <p:nvPicPr>
          <p:cNvPr id="296964" name="Picture 4"/>
          <p:cNvPicPr>
            <a:picLocks noChangeAspect="1" noChangeArrowheads="1"/>
          </p:cNvPicPr>
          <p:nvPr/>
        </p:nvPicPr>
        <p:blipFill>
          <a:blip r:embed="rId4"/>
          <a:srcRect/>
          <a:stretch>
            <a:fillRect/>
          </a:stretch>
        </p:blipFill>
        <p:spPr bwMode="auto">
          <a:xfrm>
            <a:off x="3500430" y="4714884"/>
            <a:ext cx="4357718" cy="642942"/>
          </a:xfrm>
          <a:prstGeom prst="rect">
            <a:avLst/>
          </a:prstGeom>
          <a:noFill/>
          <a:ln w="9525">
            <a:noFill/>
            <a:miter lim="800000"/>
            <a:headEnd/>
            <a:tailEnd/>
          </a:ln>
          <a:effectLst/>
        </p:spPr>
      </p:pic>
      <p:pic>
        <p:nvPicPr>
          <p:cNvPr id="296965" name="Picture 5"/>
          <p:cNvPicPr>
            <a:picLocks noChangeAspect="1" noChangeArrowheads="1"/>
          </p:cNvPicPr>
          <p:nvPr/>
        </p:nvPicPr>
        <p:blipFill>
          <a:blip r:embed="rId5"/>
          <a:srcRect/>
          <a:stretch>
            <a:fillRect/>
          </a:stretch>
        </p:blipFill>
        <p:spPr bwMode="auto">
          <a:xfrm>
            <a:off x="7848626" y="2726425"/>
            <a:ext cx="581026" cy="416823"/>
          </a:xfrm>
          <a:prstGeom prst="rect">
            <a:avLst/>
          </a:prstGeom>
          <a:noFill/>
          <a:ln w="9525">
            <a:noFill/>
            <a:miter lim="800000"/>
            <a:headEnd/>
            <a:tailEnd/>
          </a:ln>
          <a:effectLst/>
        </p:spPr>
      </p:pic>
      <p:pic>
        <p:nvPicPr>
          <p:cNvPr id="296966" name="Picture 6"/>
          <p:cNvPicPr>
            <a:picLocks noChangeAspect="1" noChangeArrowheads="1"/>
          </p:cNvPicPr>
          <p:nvPr/>
        </p:nvPicPr>
        <p:blipFill>
          <a:blip r:embed="rId6"/>
          <a:srcRect/>
          <a:stretch>
            <a:fillRect/>
          </a:stretch>
        </p:blipFill>
        <p:spPr bwMode="auto">
          <a:xfrm>
            <a:off x="8015160" y="4929198"/>
            <a:ext cx="343054" cy="366713"/>
          </a:xfrm>
          <a:prstGeom prst="rect">
            <a:avLst/>
          </a:prstGeom>
          <a:noFill/>
          <a:ln w="9525">
            <a:noFill/>
            <a:miter lim="800000"/>
            <a:headEnd/>
            <a:tailEnd/>
          </a:ln>
          <a:effectLst/>
        </p:spPr>
      </p:pic>
      <p:pic>
        <p:nvPicPr>
          <p:cNvPr id="296967" name="Picture 7"/>
          <p:cNvPicPr>
            <a:picLocks noChangeAspect="1" noChangeArrowheads="1"/>
          </p:cNvPicPr>
          <p:nvPr/>
        </p:nvPicPr>
        <p:blipFill>
          <a:blip r:embed="rId7"/>
          <a:srcRect/>
          <a:stretch>
            <a:fillRect/>
          </a:stretch>
        </p:blipFill>
        <p:spPr bwMode="auto">
          <a:xfrm>
            <a:off x="2643174" y="5643578"/>
            <a:ext cx="1928826" cy="410286"/>
          </a:xfrm>
          <a:prstGeom prst="rect">
            <a:avLst/>
          </a:prstGeom>
          <a:noFill/>
          <a:ln w="9525">
            <a:noFill/>
            <a:miter lim="800000"/>
            <a:headEnd/>
            <a:tailEnd/>
          </a:ln>
          <a:effectLst/>
        </p:spPr>
      </p:pic>
      <p:pic>
        <p:nvPicPr>
          <p:cNvPr id="296968" name="Picture 8"/>
          <p:cNvPicPr>
            <a:picLocks noChangeAspect="1" noChangeArrowheads="1"/>
          </p:cNvPicPr>
          <p:nvPr/>
        </p:nvPicPr>
        <p:blipFill>
          <a:blip r:embed="rId8"/>
          <a:srcRect/>
          <a:stretch>
            <a:fillRect/>
          </a:stretch>
        </p:blipFill>
        <p:spPr bwMode="auto">
          <a:xfrm>
            <a:off x="5000628" y="5572140"/>
            <a:ext cx="2000264" cy="590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4</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latin typeface="Calibri" pitchFamily="34" charset="0"/>
              </a:rPr>
              <a:t>1.1 Review of Sets</a:t>
            </a:r>
            <a:endParaRPr lang="en-US" altLang="zh-TW" sz="3600" b="0" dirty="0">
              <a:solidFill>
                <a:schemeClr val="tx2"/>
              </a:solidFill>
              <a:latin typeface="Calibri" pitchFamily="34" charset="0"/>
            </a:endParaRPr>
          </a:p>
        </p:txBody>
      </p:sp>
      <p:sp>
        <p:nvSpPr>
          <p:cNvPr id="9" name="Rectangle 8"/>
          <p:cNvSpPr/>
          <p:nvPr/>
        </p:nvSpPr>
        <p:spPr>
          <a:xfrm>
            <a:off x="571472" y="1571612"/>
            <a:ext cx="7858180" cy="4031873"/>
          </a:xfrm>
          <a:prstGeom prst="rect">
            <a:avLst/>
          </a:prstGeom>
        </p:spPr>
        <p:txBody>
          <a:bodyPr wrap="square">
            <a:spAutoFit/>
          </a:bodyPr>
          <a:lstStyle/>
          <a:p>
            <a:pPr algn="just"/>
            <a:r>
              <a:rPr lang="en-US" dirty="0" smtClean="0">
                <a:latin typeface="Calibri" pitchFamily="34" charset="0"/>
              </a:rPr>
              <a:t>Example:</a:t>
            </a:r>
            <a:r>
              <a:rPr lang="en-US" i="1" dirty="0"/>
              <a:t> </a:t>
            </a:r>
            <a:endParaRPr lang="en-US" i="1" dirty="0" smtClean="0"/>
          </a:p>
          <a:p>
            <a:pPr algn="just">
              <a:buFont typeface="Wingdings" pitchFamily="2" charset="2"/>
              <a:buChar char="§"/>
            </a:pPr>
            <a:r>
              <a:rPr lang="en-US" b="0" i="1" dirty="0" smtClean="0">
                <a:latin typeface="Calibri" pitchFamily="34" charset="0"/>
              </a:rPr>
              <a:t>The </a:t>
            </a:r>
            <a:r>
              <a:rPr lang="en-US" b="0" i="1" dirty="0">
                <a:latin typeface="Calibri" pitchFamily="34" charset="0"/>
              </a:rPr>
              <a:t>set of students in this room; the English alphabet may be viewed as the set</a:t>
            </a:r>
          </a:p>
          <a:p>
            <a:pPr algn="just"/>
            <a:r>
              <a:rPr lang="en-US" b="0" dirty="0">
                <a:latin typeface="Calibri" pitchFamily="34" charset="0"/>
              </a:rPr>
              <a:t>of letters of the English language; the set of natural </a:t>
            </a:r>
            <a:r>
              <a:rPr lang="en-US" b="0" dirty="0" smtClean="0">
                <a:latin typeface="Calibri" pitchFamily="34" charset="0"/>
              </a:rPr>
              <a:t>numbers; etc</a:t>
            </a:r>
            <a:r>
              <a:rPr lang="en-US" b="0" dirty="0">
                <a:latin typeface="Calibri" pitchFamily="34" charset="0"/>
              </a:rPr>
              <a:t>.</a:t>
            </a:r>
            <a:endParaRPr lang="en-US" b="0" dirty="0" smtClean="0">
              <a:latin typeface="Calibri" pitchFamily="34" charset="0"/>
            </a:endParaRPr>
          </a:p>
          <a:p>
            <a:pPr algn="just">
              <a:buFont typeface="Wingdings" pitchFamily="2" charset="2"/>
              <a:buChar char="§"/>
            </a:pPr>
            <a:r>
              <a:rPr lang="en-US" b="0" dirty="0" smtClean="0">
                <a:latin typeface="Calibri" pitchFamily="34" charset="0"/>
              </a:rPr>
              <a:t>Sets </a:t>
            </a:r>
            <a:r>
              <a:rPr lang="en-US" b="0" dirty="0">
                <a:latin typeface="Calibri" pitchFamily="34" charset="0"/>
              </a:rPr>
              <a:t>can consist of elements of various natures: people, physical objects, </a:t>
            </a:r>
          </a:p>
          <a:p>
            <a:pPr algn="just"/>
            <a:r>
              <a:rPr lang="en-US" b="0" dirty="0">
                <a:latin typeface="Calibri" pitchFamily="34" charset="0"/>
              </a:rPr>
              <a:t>numbers, signs, other </a:t>
            </a:r>
            <a:r>
              <a:rPr lang="en-US" b="0" dirty="0" smtClean="0">
                <a:latin typeface="Calibri" pitchFamily="34" charset="0"/>
              </a:rPr>
              <a:t>sets.</a:t>
            </a:r>
            <a:endParaRPr lang="en-US" b="0" dirty="0">
              <a:latin typeface="Calibri"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40</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2.5 Vectors Operations</a:t>
            </a: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7258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sz="2400" dirty="0" smtClean="0">
                <a:latin typeface="Calibri" pitchFamily="34" charset="0"/>
              </a:rPr>
              <a:t>Vector Multiplication</a:t>
            </a:r>
          </a:p>
          <a:p>
            <a:pPr algn="just"/>
            <a:r>
              <a:rPr lang="en-US" sz="2400" b="0" dirty="0" smtClean="0">
                <a:latin typeface="Calibri" pitchFamily="34" charset="0"/>
              </a:rPr>
              <a:t>The vector product of two vectors b and c, written </a:t>
            </a:r>
            <a:r>
              <a:rPr lang="en-US" sz="2400" b="0" dirty="0" err="1" smtClean="0">
                <a:latin typeface="Calibri" pitchFamily="34" charset="0"/>
              </a:rPr>
              <a:t>b×c</a:t>
            </a:r>
            <a:r>
              <a:rPr lang="en-US" sz="2400" b="0" dirty="0" smtClean="0">
                <a:latin typeface="Calibri" pitchFamily="34" charset="0"/>
              </a:rPr>
              <a:t> (and sometimes called the </a:t>
            </a:r>
            <a:r>
              <a:rPr lang="en-US" sz="2400" b="0" i="1" dirty="0" smtClean="0">
                <a:latin typeface="Calibri" pitchFamily="34" charset="0"/>
              </a:rPr>
              <a:t>cross product</a:t>
            </a:r>
            <a:r>
              <a:rPr lang="en-US" sz="2400" b="0" dirty="0" smtClean="0">
                <a:latin typeface="Calibri" pitchFamily="34" charset="0"/>
              </a:rPr>
              <a:t> ), is the vector</a:t>
            </a:r>
          </a:p>
          <a:p>
            <a:pPr algn="just"/>
            <a:endParaRPr lang="en-US" sz="2400" dirty="0" smtClean="0"/>
          </a:p>
          <a:p>
            <a:pPr algn="just"/>
            <a:endParaRPr lang="en-US" sz="2400" dirty="0" smtClean="0"/>
          </a:p>
          <a:p>
            <a:pPr algn="just"/>
            <a:endParaRPr lang="en-US" sz="2400" dirty="0" smtClean="0"/>
          </a:p>
          <a:p>
            <a:pPr algn="just">
              <a:buFont typeface="Wingdings" pitchFamily="2" charset="2"/>
              <a:buChar char="§"/>
            </a:pPr>
            <a:r>
              <a:rPr lang="en-US" sz="2400" b="0" dirty="0" smtClean="0">
                <a:latin typeface="Calibri" pitchFamily="34" charset="0"/>
              </a:rPr>
              <a:t>There is an alternative definition of the vector product, namely that </a:t>
            </a:r>
            <a:r>
              <a:rPr lang="en-US" sz="2400" b="0" dirty="0" err="1" smtClean="0">
                <a:latin typeface="Calibri" pitchFamily="34" charset="0"/>
              </a:rPr>
              <a:t>b×c</a:t>
            </a:r>
            <a:r>
              <a:rPr lang="en-US" sz="2400" b="0" dirty="0" smtClean="0">
                <a:latin typeface="Calibri" pitchFamily="34" charset="0"/>
              </a:rPr>
              <a:t> is a vector of magnitude |b||</a:t>
            </a:r>
            <a:r>
              <a:rPr lang="en-US" sz="2400" b="0" dirty="0" err="1" smtClean="0">
                <a:latin typeface="Calibri" pitchFamily="34" charset="0"/>
              </a:rPr>
              <a:t>c|sin</a:t>
            </a:r>
            <a:r>
              <a:rPr lang="en-US" sz="2400" b="0" i="1" dirty="0" err="1" smtClean="0">
                <a:latin typeface="Calibri" pitchFamily="34" charset="0"/>
              </a:rPr>
              <a:t>θ</a:t>
            </a:r>
            <a:r>
              <a:rPr lang="en-US" sz="2400" b="0" dirty="0" smtClean="0">
                <a:latin typeface="Calibri" pitchFamily="34" charset="0"/>
              </a:rPr>
              <a:t> perpendicular to b and c.</a:t>
            </a:r>
          </a:p>
          <a:p>
            <a:pPr algn="just">
              <a:buFont typeface="Wingdings" pitchFamily="2" charset="2"/>
              <a:buChar char="§"/>
            </a:pPr>
            <a:r>
              <a:rPr lang="en-US" sz="2400" b="0" dirty="0" smtClean="0">
                <a:latin typeface="Calibri" pitchFamily="34" charset="0"/>
              </a:rPr>
              <a:t>From this definition we can see that </a:t>
            </a:r>
            <a:r>
              <a:rPr lang="en-US" sz="2400" b="0" dirty="0" err="1" smtClean="0">
                <a:latin typeface="Calibri" pitchFamily="34" charset="0"/>
              </a:rPr>
              <a:t>b×c</a:t>
            </a:r>
            <a:r>
              <a:rPr lang="en-US" sz="2400" b="0" dirty="0" smtClean="0">
                <a:latin typeface="Calibri" pitchFamily="34" charset="0"/>
              </a:rPr>
              <a:t>=−</a:t>
            </a:r>
            <a:r>
              <a:rPr lang="en-US" sz="2400" b="0" dirty="0" err="1" smtClean="0">
                <a:latin typeface="Calibri" pitchFamily="34" charset="0"/>
              </a:rPr>
              <a:t>c×b</a:t>
            </a:r>
            <a:r>
              <a:rPr lang="en-US" sz="2400" b="0" dirty="0" smtClean="0">
                <a:latin typeface="Calibri" pitchFamily="34" charset="0"/>
              </a:rPr>
              <a:t> so this operation is not commutative. If </a:t>
            </a:r>
            <a:r>
              <a:rPr lang="en-US" sz="2400" b="0" dirty="0" err="1" smtClean="0">
                <a:latin typeface="Calibri" pitchFamily="34" charset="0"/>
              </a:rPr>
              <a:t>i,j,k</a:t>
            </a:r>
            <a:r>
              <a:rPr lang="en-US" sz="2400" b="0" dirty="0" smtClean="0">
                <a:latin typeface="Calibri" pitchFamily="34" charset="0"/>
              </a:rPr>
              <a:t> are unit vectors along the axes then, from this definition</a:t>
            </a:r>
          </a:p>
          <a:p>
            <a:pPr algn="just"/>
            <a:r>
              <a:rPr lang="en-US" sz="2400" b="0" dirty="0" smtClean="0">
                <a:latin typeface="Calibri" pitchFamily="34" charset="0"/>
              </a:rPr>
              <a:t>				and </a:t>
            </a:r>
          </a:p>
          <a:p>
            <a:pPr algn="just">
              <a:buFont typeface="Wingdings" pitchFamily="2" charset="2"/>
              <a:buChar char="§"/>
            </a:pPr>
            <a:endParaRPr lang="en-US" sz="2400" b="0" dirty="0" smtClean="0">
              <a:latin typeface="Calibri" pitchFamily="34" charset="0"/>
            </a:endParaRPr>
          </a:p>
          <a:p>
            <a:pPr algn="just"/>
            <a:endParaRPr lang="en-US" sz="2400" b="0" dirty="0" smtClean="0">
              <a:latin typeface="Calibri" pitchFamily="34" charset="0"/>
            </a:endParaRPr>
          </a:p>
          <a:p>
            <a:pPr algn="just"/>
            <a:endParaRPr lang="en-US" sz="2400" b="0" dirty="0" smtClean="0">
              <a:latin typeface="Calibri" pitchFamily="34" charset="0"/>
            </a:endParaRPr>
          </a:p>
          <a:p>
            <a:pPr algn="just"/>
            <a:endParaRPr lang="en-US" sz="2800" b="0" dirty="0" smtClean="0">
              <a:latin typeface="Calibri" pitchFamily="34" charset="0"/>
            </a:endParaRPr>
          </a:p>
          <a:p>
            <a:pPr algn="just"/>
            <a:endParaRPr lang="en-US" sz="2800" b="0" dirty="0" smtClean="0">
              <a:latin typeface="Calibri" pitchFamily="34" charset="0"/>
            </a:endParaRPr>
          </a:p>
          <a:p>
            <a:pPr algn="just"/>
            <a:r>
              <a:rPr lang="en-US" sz="2800" b="0" dirty="0" smtClean="0">
                <a:latin typeface="Calibri" pitchFamily="34" charset="0"/>
              </a:rPr>
              <a:t>	</a:t>
            </a:r>
            <a:endParaRPr lang="en-US" sz="2400" b="0" dirty="0" smtClean="0">
              <a:latin typeface="Calibri" pitchFamily="34" charset="0"/>
            </a:endParaRPr>
          </a:p>
          <a:p>
            <a:pPr algn="just"/>
            <a:endParaRPr lang="en-US" sz="24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297987" name="Picture 3"/>
          <p:cNvPicPr>
            <a:picLocks noChangeAspect="1" noChangeArrowheads="1"/>
          </p:cNvPicPr>
          <p:nvPr/>
        </p:nvPicPr>
        <p:blipFill>
          <a:blip r:embed="rId2"/>
          <a:srcRect/>
          <a:stretch>
            <a:fillRect/>
          </a:stretch>
        </p:blipFill>
        <p:spPr bwMode="auto">
          <a:xfrm>
            <a:off x="2857488" y="1928802"/>
            <a:ext cx="2214578" cy="1071570"/>
          </a:xfrm>
          <a:prstGeom prst="rect">
            <a:avLst/>
          </a:prstGeom>
          <a:noFill/>
          <a:ln w="9525">
            <a:noFill/>
            <a:miter lim="800000"/>
            <a:headEnd/>
            <a:tailEnd/>
          </a:ln>
          <a:effectLst/>
        </p:spPr>
      </p:pic>
      <p:pic>
        <p:nvPicPr>
          <p:cNvPr id="297988" name="Picture 4"/>
          <p:cNvPicPr>
            <a:picLocks noChangeAspect="1" noChangeArrowheads="1"/>
          </p:cNvPicPr>
          <p:nvPr/>
        </p:nvPicPr>
        <p:blipFill>
          <a:blip r:embed="rId3"/>
          <a:srcRect/>
          <a:stretch>
            <a:fillRect/>
          </a:stretch>
        </p:blipFill>
        <p:spPr bwMode="auto">
          <a:xfrm>
            <a:off x="5286380" y="4857760"/>
            <a:ext cx="2500330" cy="17002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41</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2.6 Properties of Vector Operations</a:t>
            </a:r>
          </a:p>
          <a:p>
            <a:pPr>
              <a:buNone/>
            </a:pP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7258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buFont typeface="Wingdings" pitchFamily="2" charset="2"/>
              <a:buChar char="§"/>
            </a:pPr>
            <a:r>
              <a:rPr lang="en-US" sz="2400" dirty="0" smtClean="0">
                <a:latin typeface="Calibri" pitchFamily="34" charset="0"/>
              </a:rPr>
              <a:t>Addition and Scalar Multiplication </a:t>
            </a:r>
          </a:p>
          <a:p>
            <a:pPr algn="just"/>
            <a:endParaRPr lang="en-US" sz="2400" dirty="0" smtClean="0"/>
          </a:p>
          <a:p>
            <a:pPr algn="just"/>
            <a:endParaRPr lang="en-US" sz="2400" dirty="0" smtClean="0"/>
          </a:p>
          <a:p>
            <a:pPr algn="just"/>
            <a:endParaRPr lang="en-US" sz="2400" dirty="0" smtClean="0"/>
          </a:p>
          <a:p>
            <a:pPr algn="just">
              <a:buFont typeface="Wingdings" pitchFamily="2" charset="2"/>
              <a:buChar char="§"/>
            </a:pPr>
            <a:endParaRPr lang="en-US" sz="2400" b="0" dirty="0" smtClean="0">
              <a:latin typeface="Calibri" pitchFamily="34" charset="0"/>
            </a:endParaRPr>
          </a:p>
          <a:p>
            <a:pPr algn="just"/>
            <a:endParaRPr lang="en-US" sz="2400" b="0" dirty="0" smtClean="0">
              <a:latin typeface="Calibri" pitchFamily="34" charset="0"/>
            </a:endParaRPr>
          </a:p>
          <a:p>
            <a:pPr algn="just"/>
            <a:endParaRPr lang="en-US" sz="2400" b="0" dirty="0" smtClean="0">
              <a:latin typeface="Calibri" pitchFamily="34" charset="0"/>
            </a:endParaRPr>
          </a:p>
          <a:p>
            <a:pPr algn="just"/>
            <a:endParaRPr lang="en-US" sz="2800" b="0" dirty="0" smtClean="0">
              <a:latin typeface="Calibri" pitchFamily="34" charset="0"/>
            </a:endParaRPr>
          </a:p>
          <a:p>
            <a:pPr algn="just"/>
            <a:endParaRPr lang="en-US" sz="2800" b="0" dirty="0" smtClean="0">
              <a:latin typeface="Calibri" pitchFamily="34" charset="0"/>
            </a:endParaRPr>
          </a:p>
          <a:p>
            <a:pPr algn="just"/>
            <a:r>
              <a:rPr lang="en-US" sz="2800" b="0" dirty="0" smtClean="0">
                <a:latin typeface="Calibri" pitchFamily="34" charset="0"/>
              </a:rPr>
              <a:t>	</a:t>
            </a:r>
            <a:endParaRPr lang="en-US" sz="2400" b="0" dirty="0" smtClean="0">
              <a:latin typeface="Calibri" pitchFamily="34" charset="0"/>
            </a:endParaRPr>
          </a:p>
          <a:p>
            <a:pPr algn="just"/>
            <a:endParaRPr lang="en-US" sz="24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299010" name="Picture 2"/>
          <p:cNvPicPr>
            <a:picLocks noChangeAspect="1" noChangeArrowheads="1"/>
          </p:cNvPicPr>
          <p:nvPr/>
        </p:nvPicPr>
        <p:blipFill>
          <a:blip r:embed="rId2"/>
          <a:srcRect l="26354" t="28380" r="26427" b="46289"/>
          <a:stretch>
            <a:fillRect/>
          </a:stretch>
        </p:blipFill>
        <p:spPr bwMode="auto">
          <a:xfrm>
            <a:off x="928662" y="1214422"/>
            <a:ext cx="5143536" cy="1785950"/>
          </a:xfrm>
          <a:prstGeom prst="rect">
            <a:avLst/>
          </a:prstGeom>
          <a:noFill/>
          <a:ln w="9525">
            <a:noFill/>
            <a:miter lim="800000"/>
            <a:headEnd/>
            <a:tailEnd/>
          </a:ln>
          <a:effectLst/>
        </p:spPr>
      </p:pic>
      <p:pic>
        <p:nvPicPr>
          <p:cNvPr id="299011" name="Picture 3"/>
          <p:cNvPicPr>
            <a:picLocks noChangeAspect="1" noChangeArrowheads="1"/>
          </p:cNvPicPr>
          <p:nvPr/>
        </p:nvPicPr>
        <p:blipFill>
          <a:blip r:embed="rId3"/>
          <a:srcRect l="27110" t="3125" r="28038" b="38281"/>
          <a:stretch>
            <a:fillRect/>
          </a:stretch>
        </p:blipFill>
        <p:spPr bwMode="auto">
          <a:xfrm>
            <a:off x="1071538" y="2928934"/>
            <a:ext cx="6000792" cy="35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42</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6" name="Content Placeholder 5"/>
          <p:cNvSpPr>
            <a:spLocks noGrp="1"/>
          </p:cNvSpPr>
          <p:nvPr>
            <p:ph/>
          </p:nvPr>
        </p:nvSpPr>
        <p:spPr>
          <a:xfrm>
            <a:off x="500034" y="214290"/>
            <a:ext cx="8001000" cy="1285884"/>
          </a:xfrm>
        </p:spPr>
        <p:txBody>
          <a:bodyPr/>
          <a:lstStyle/>
          <a:p>
            <a:pPr>
              <a:buNone/>
            </a:pPr>
            <a:r>
              <a:rPr lang="en-US" altLang="zh-TW" sz="3600" kern="1200" dirty="0" smtClean="0">
                <a:solidFill>
                  <a:schemeClr val="tx2"/>
                </a:solidFill>
                <a:latin typeface="Calibri" pitchFamily="34" charset="0"/>
                <a:ea typeface="新細明體" pitchFamily="18" charset="-120"/>
              </a:rPr>
              <a:t>2.6 Properties of Vector Operations</a:t>
            </a:r>
          </a:p>
          <a:p>
            <a:pPr>
              <a:buNone/>
            </a:pPr>
            <a:endParaRPr lang="en-US" altLang="zh-TW" sz="3600" kern="1200" dirty="0">
              <a:solidFill>
                <a:schemeClr val="tx2"/>
              </a:solidFill>
              <a:latin typeface="Calibri" pitchFamily="34" charset="0"/>
              <a:ea typeface="新細明體" pitchFamily="18" charset="-120"/>
            </a:endParaRPr>
          </a:p>
        </p:txBody>
      </p:sp>
      <p:sp>
        <p:nvSpPr>
          <p:cNvPr id="7" name="Content Placeholder 5"/>
          <p:cNvSpPr txBox="1">
            <a:spLocks/>
          </p:cNvSpPr>
          <p:nvPr/>
        </p:nvSpPr>
        <p:spPr bwMode="auto">
          <a:xfrm>
            <a:off x="571472" y="785794"/>
            <a:ext cx="8001000" cy="57258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endParaRPr lang="en-US" sz="2400" dirty="0" smtClean="0"/>
          </a:p>
          <a:p>
            <a:pPr algn="just"/>
            <a:endParaRPr lang="en-US" sz="2400" dirty="0" smtClean="0"/>
          </a:p>
          <a:p>
            <a:pPr algn="just"/>
            <a:endParaRPr lang="en-US" sz="2400" dirty="0" smtClean="0"/>
          </a:p>
          <a:p>
            <a:pPr algn="just">
              <a:buFont typeface="Wingdings" pitchFamily="2" charset="2"/>
              <a:buChar char="§"/>
            </a:pPr>
            <a:endParaRPr lang="en-US" sz="2400" b="0" dirty="0" smtClean="0">
              <a:latin typeface="Calibri" pitchFamily="34" charset="0"/>
            </a:endParaRPr>
          </a:p>
          <a:p>
            <a:pPr algn="just"/>
            <a:endParaRPr lang="en-US" sz="2400" b="0" dirty="0" smtClean="0">
              <a:latin typeface="Calibri" pitchFamily="34" charset="0"/>
            </a:endParaRPr>
          </a:p>
          <a:p>
            <a:pPr algn="just"/>
            <a:endParaRPr lang="en-US" sz="2400" b="0" dirty="0" smtClean="0">
              <a:latin typeface="Calibri" pitchFamily="34" charset="0"/>
            </a:endParaRPr>
          </a:p>
          <a:p>
            <a:pPr algn="just"/>
            <a:endParaRPr lang="en-US" sz="2800" b="0" dirty="0" smtClean="0">
              <a:latin typeface="Calibri" pitchFamily="34" charset="0"/>
            </a:endParaRPr>
          </a:p>
          <a:p>
            <a:pPr algn="just"/>
            <a:endParaRPr lang="en-US" sz="2800" b="0" dirty="0" smtClean="0">
              <a:latin typeface="Calibri" pitchFamily="34" charset="0"/>
            </a:endParaRPr>
          </a:p>
          <a:p>
            <a:pPr algn="just"/>
            <a:r>
              <a:rPr lang="en-US" sz="2800" b="0" dirty="0" smtClean="0">
                <a:latin typeface="Calibri" pitchFamily="34" charset="0"/>
              </a:rPr>
              <a:t>	</a:t>
            </a:r>
            <a:endParaRPr lang="en-US" sz="2400" b="0" dirty="0" smtClean="0">
              <a:latin typeface="Calibri" pitchFamily="34" charset="0"/>
            </a:endParaRPr>
          </a:p>
          <a:p>
            <a:pPr algn="just"/>
            <a:endParaRPr lang="en-US" sz="24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buFont typeface="Wingdings" pitchFamily="2" charset="2"/>
              <a:buChar char="§"/>
            </a:pPr>
            <a:endParaRPr lang="en-US" sz="2800" b="0" dirty="0" smtClean="0">
              <a:latin typeface="Calibri" pitchFamily="34" charset="0"/>
            </a:endParaRPr>
          </a:p>
          <a:p>
            <a:pPr algn="just"/>
            <a:endParaRPr lang="en-US" b="0" dirty="0" smtClean="0">
              <a:latin typeface="Calibri" pitchFamily="34" charset="0"/>
            </a:endParaRPr>
          </a:p>
          <a:p>
            <a:pPr algn="just"/>
            <a:r>
              <a:rPr lang="en-US" b="0" dirty="0" smtClean="0">
                <a:latin typeface="Calibri" pitchFamily="34" charset="0"/>
              </a:rPr>
              <a:t>		 			</a:t>
            </a:r>
            <a:endParaRPr lang="en-US" b="0" u="sng" dirty="0" smtClean="0">
              <a:latin typeface="Calibri" pitchFamily="34" charset="0"/>
            </a:endParaRPr>
          </a:p>
          <a:p>
            <a:pPr algn="just"/>
            <a:endParaRPr lang="en-US" b="0" u="sng" dirty="0" smtClean="0">
              <a:latin typeface="Calibri" pitchFamily="34" charset="0"/>
            </a:endParaRPr>
          </a:p>
          <a:p>
            <a:pPr algn="just"/>
            <a:endParaRPr lang="en-US" b="0" u="sng" dirty="0" smtClean="0">
              <a:latin typeface="Calibri" pitchFamily="34" charset="0"/>
            </a:endParaRPr>
          </a:p>
          <a:p>
            <a:pPr algn="just"/>
            <a:r>
              <a:rPr lang="es-ES" b="0" dirty="0" smtClean="0">
                <a:latin typeface="Calibri" pitchFamily="34" charset="0"/>
              </a:rPr>
              <a:t> </a:t>
            </a:r>
          </a:p>
          <a:p>
            <a:pPr algn="just"/>
            <a:endParaRPr lang="en-US" b="0" dirty="0" smtClean="0">
              <a:latin typeface="Calibri" pitchFamily="34" charset="0"/>
            </a:endParaRPr>
          </a:p>
          <a:p>
            <a:pPr algn="just"/>
            <a:endParaRPr lang="en-US" b="0" dirty="0" smtClean="0">
              <a:latin typeface="Calibri" pitchFamily="34" charset="0"/>
            </a:endParaRPr>
          </a:p>
          <a:p>
            <a:pPr algn="just"/>
            <a:endParaRPr lang="en-US" b="0" dirty="0" smtClean="0">
              <a:latin typeface="Calibri" pitchFamily="34" charset="0"/>
            </a:endParaRPr>
          </a:p>
          <a:p>
            <a:pPr lvl="4" algn="just"/>
            <a:endParaRPr lang="en-US" sz="2000" b="0" dirty="0" smtClean="0">
              <a:latin typeface="Calibri" pitchFamily="34" charset="0"/>
            </a:endParaRPr>
          </a:p>
          <a:p>
            <a:pPr lvl="4" algn="just"/>
            <a:r>
              <a:rPr lang="en-US" sz="2000" b="0" dirty="0" smtClean="0">
                <a:latin typeface="Calibri" pitchFamily="34" charset="0"/>
              </a:rPr>
              <a:t> </a:t>
            </a:r>
          </a:p>
          <a:p>
            <a:pPr lvl="4" algn="just"/>
            <a:endParaRPr lang="en-US" sz="2000" b="0" dirty="0" smtClean="0">
              <a:latin typeface="Calibri" pitchFamily="34" charset="0"/>
            </a:endParaRPr>
          </a:p>
          <a:p>
            <a:pPr lvl="4" algn="just"/>
            <a:endParaRPr lang="en-US" sz="2000" b="0" dirty="0" smtClean="0">
              <a:latin typeface="Calibri" pitchFamily="34" charset="0"/>
            </a:endParaRPr>
          </a:p>
        </p:txBody>
      </p:sp>
      <p:pic>
        <p:nvPicPr>
          <p:cNvPr id="300035" name="Picture 3"/>
          <p:cNvPicPr>
            <a:picLocks noChangeAspect="1" noChangeArrowheads="1"/>
          </p:cNvPicPr>
          <p:nvPr/>
        </p:nvPicPr>
        <p:blipFill>
          <a:blip r:embed="rId2"/>
          <a:srcRect l="26354" r="26427" b="1367"/>
          <a:stretch>
            <a:fillRect/>
          </a:stretch>
        </p:blipFill>
        <p:spPr bwMode="auto">
          <a:xfrm>
            <a:off x="714348" y="714356"/>
            <a:ext cx="6858048" cy="56436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43</a:t>
            </a:fld>
            <a:endParaRPr lang="en-US" altLang="zh-TW"/>
          </a:p>
        </p:txBody>
      </p:sp>
      <p:graphicFrame>
        <p:nvGraphicFramePr>
          <p:cNvPr id="200706" name="Group 2"/>
          <p:cNvGraphicFramePr>
            <a:graphicFrameLocks noGrp="1"/>
          </p:cNvGraphicFramePr>
          <p:nvPr>
            <p:ph/>
          </p:nvPr>
        </p:nvGraphicFramePr>
        <p:xfrm>
          <a:off x="684213" y="1428736"/>
          <a:ext cx="8001000" cy="4653789"/>
        </p:xfrm>
        <a:graphic>
          <a:graphicData uri="http://schemas.openxmlformats.org/drawingml/2006/table">
            <a:tbl>
              <a:tblPr/>
              <a:tblGrid>
                <a:gridCol w="1154112"/>
                <a:gridCol w="6846888"/>
              </a:tblGrid>
              <a:tr h="527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rPr>
                        <a:t>3.1</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smtClean="0">
                          <a:ln>
                            <a:noFill/>
                          </a:ln>
                          <a:solidFill>
                            <a:schemeClr val="tx1"/>
                          </a:solidFill>
                          <a:effectLst/>
                          <a:latin typeface="Comic Sans MS" pitchFamily="66" charset="0"/>
                          <a:ea typeface="新細明體" pitchFamily="18" charset="-120"/>
                        </a:rPr>
                        <a:t>Matrices</a:t>
                      </a:r>
                    </a:p>
                  </a:txBody>
                  <a:tcPr horzOverflow="overflow">
                    <a:lnL>
                      <a:noFill/>
                    </a:lnL>
                    <a:lnR cap="flat">
                      <a:noFill/>
                    </a:lnR>
                    <a:lnT cap="flat">
                      <a:noFill/>
                    </a:lnT>
                    <a:lnB>
                      <a:noFill/>
                    </a:lnB>
                    <a:lnTlToBr>
                      <a:noFill/>
                    </a:lnTlToBr>
                    <a:lnBlToTr>
                      <a:noFill/>
                    </a:lnBlToTr>
                    <a:noFill/>
                  </a:tcPr>
                </a:tc>
              </a:tr>
              <a:tr h="527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rPr>
                        <a:t>3.2</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smtClean="0">
                          <a:ln>
                            <a:noFill/>
                          </a:ln>
                          <a:solidFill>
                            <a:schemeClr val="tx1"/>
                          </a:solidFill>
                          <a:effectLst/>
                          <a:latin typeface="Comic Sans MS" pitchFamily="66" charset="0"/>
                          <a:ea typeface="新細明體" pitchFamily="18" charset="-120"/>
                        </a:rPr>
                        <a:t>Operations of matrices</a:t>
                      </a:r>
                    </a:p>
                  </a:txBody>
                  <a:tcPr horzOverflow="overflow">
                    <a:lnL>
                      <a:noFill/>
                    </a:lnL>
                    <a:lnR cap="flat">
                      <a:noFill/>
                    </a:lnR>
                    <a:lnT>
                      <a:noFill/>
                    </a:lnT>
                    <a:lnB>
                      <a:noFill/>
                    </a:lnB>
                    <a:lnTlToBr>
                      <a:noFill/>
                    </a:lnTlToBr>
                    <a:lnBlToTr>
                      <a:noFill/>
                    </a:lnBlToTr>
                    <a:noFill/>
                  </a:tcPr>
                </a:tc>
              </a:tr>
              <a:tr h="528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rPr>
                        <a:t>3.3</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rPr>
                        <a:t>Types of matrices</a:t>
                      </a:r>
                    </a:p>
                  </a:txBody>
                  <a:tcPr horzOverflow="overflow">
                    <a:lnL>
                      <a:noFill/>
                    </a:lnL>
                    <a:lnR cap="flat">
                      <a:noFill/>
                    </a:lnR>
                    <a:lnT>
                      <a:noFill/>
                    </a:lnT>
                    <a:lnB>
                      <a:noFill/>
                    </a:lnB>
                    <a:lnTlToBr>
                      <a:noFill/>
                    </a:lnTlToBr>
                    <a:lnBlToTr>
                      <a:noFill/>
                    </a:lnBlToTr>
                    <a:noFill/>
                  </a:tcPr>
                </a:tc>
              </a:tr>
              <a:tr h="706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rPr>
                        <a:t>3.4</a:t>
                      </a:r>
                    </a:p>
                  </a:txBody>
                  <a:tcPr horzOverflow="overflow">
                    <a:lnL cap="flat">
                      <a:noFill/>
                    </a:lnL>
                    <a:lnR>
                      <a:noFill/>
                    </a:lnR>
                    <a:lnT>
                      <a:noFill/>
                    </a:lnT>
                    <a:lnB>
                      <a:noFill/>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smtClean="0">
                          <a:ln>
                            <a:noFill/>
                          </a:ln>
                          <a:solidFill>
                            <a:schemeClr val="tx1"/>
                          </a:solidFill>
                          <a:effectLst/>
                          <a:latin typeface="Comic Sans MS" pitchFamily="66" charset="0"/>
                          <a:ea typeface="新細明體" pitchFamily="18" charset="-120"/>
                        </a:rPr>
                        <a:t>Properties of matrices</a:t>
                      </a:r>
                    </a:p>
                  </a:txBody>
                  <a:tcPr horzOverflow="overflow">
                    <a:lnL>
                      <a:noFill/>
                    </a:lnL>
                    <a:lnR cap="flat">
                      <a:noFill/>
                    </a:lnR>
                    <a:lnT>
                      <a:noFill/>
                    </a:lnT>
                    <a:lnB>
                      <a:noFill/>
                    </a:lnB>
                    <a:lnTlToBr>
                      <a:noFill/>
                    </a:lnTlToBr>
                    <a:lnBlToTr>
                      <a:noFill/>
                    </a:lnBlToTr>
                    <a:noFill/>
                  </a:tcPr>
                </a:tc>
              </a:tr>
              <a:tr h="7286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rPr>
                        <a:t>3.5</a:t>
                      </a:r>
                    </a:p>
                  </a:txBody>
                  <a:tcPr horzOverflow="overflow">
                    <a:lnL cap="flat">
                      <a:noFill/>
                    </a:lnL>
                    <a:lnR>
                      <a:noFill/>
                    </a:lnR>
                    <a:lnT>
                      <a:noFill/>
                    </a:lnT>
                    <a:lnB>
                      <a:noFill/>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smtClean="0">
                          <a:ln>
                            <a:noFill/>
                          </a:ln>
                          <a:solidFill>
                            <a:schemeClr val="tx1"/>
                          </a:solidFill>
                          <a:effectLst/>
                          <a:latin typeface="Comic Sans MS" pitchFamily="66" charset="0"/>
                          <a:ea typeface="新細明體" pitchFamily="18" charset="-120"/>
                        </a:rPr>
                        <a:t>Determinants</a:t>
                      </a:r>
                    </a:p>
                  </a:txBody>
                  <a:tcPr horzOverflow="overflow">
                    <a:lnL>
                      <a:noFill/>
                    </a:lnL>
                    <a:lnR cap="flat">
                      <a:noFill/>
                    </a:lnR>
                    <a:lnT>
                      <a:noFill/>
                    </a:lnT>
                    <a:lnB>
                      <a:noFill/>
                    </a:lnB>
                    <a:lnTlToBr>
                      <a:noFill/>
                    </a:lnTlToBr>
                    <a:lnBlToTr>
                      <a:noFill/>
                    </a:lnBlToTr>
                    <a:noFill/>
                  </a:tcPr>
                </a:tc>
              </a:tr>
              <a:tr h="939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rPr>
                        <a:t>3.6</a:t>
                      </a:r>
                    </a:p>
                  </a:txBody>
                  <a:tcPr horzOverflow="overflow">
                    <a:lnL cap="flat">
                      <a:noFill/>
                    </a:lnL>
                    <a:lnR>
                      <a:noFill/>
                    </a:lnR>
                    <a:lnT>
                      <a:noFill/>
                    </a:lnT>
                    <a:lnB cap="flat">
                      <a:noFill/>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rPr>
                        <a:t>Inverse of a 3</a:t>
                      </a:r>
                      <a:r>
                        <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sym typeface="Symbol" pitchFamily="18" charset="2"/>
                        </a:rPr>
                        <a:t>3 matrix</a:t>
                      </a:r>
                      <a:endPar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endParaRPr>
                    </a:p>
                    <a:p>
                      <a:pPr marL="533400" marR="0" lvl="0" indent="-53340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1" lang="en-US" altLang="zh-TW" sz="3600" b="0" i="0" u="none" strike="noStrike" cap="none" normalizeH="0" baseline="0" dirty="0" smtClean="0">
                        <a:ln>
                          <a:noFill/>
                        </a:ln>
                        <a:solidFill>
                          <a:schemeClr val="tx1"/>
                        </a:solidFill>
                        <a:effectLst/>
                        <a:latin typeface="Comic Sans MS" pitchFamily="66" charset="0"/>
                        <a:ea typeface="新細明體" pitchFamily="18" charset="-12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B212E8FC-0847-4457-9D8F-71F427BD26F1}" type="slidenum">
              <a:rPr lang="en-US" altLang="zh-TW"/>
              <a:pPr/>
              <a:t>44</a:t>
            </a:fld>
            <a:endParaRPr lang="en-US" altLang="zh-TW"/>
          </a:p>
        </p:txBody>
      </p:sp>
      <p:graphicFrame>
        <p:nvGraphicFramePr>
          <p:cNvPr id="201730" name="Object 2"/>
          <p:cNvGraphicFramePr>
            <a:graphicFrameLocks noChangeAspect="1"/>
          </p:cNvGraphicFramePr>
          <p:nvPr/>
        </p:nvGraphicFramePr>
        <p:xfrm>
          <a:off x="1828800" y="2055813"/>
          <a:ext cx="1922463" cy="1138237"/>
        </p:xfrm>
        <a:graphic>
          <a:graphicData uri="http://schemas.openxmlformats.org/presentationml/2006/ole">
            <mc:AlternateContent xmlns:mc="http://schemas.openxmlformats.org/markup-compatibility/2006">
              <mc:Choice xmlns:v="urn:schemas-microsoft-com:vml" Requires="v">
                <p:oleObj spid="_x0000_s201738" name="Equation" r:id="rId3" imgW="1028520" imgH="457200" progId="">
                  <p:embed/>
                </p:oleObj>
              </mc:Choice>
              <mc:Fallback>
                <p:oleObj name="Equation" r:id="rId3" imgW="1028520" imgH="4572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2055813"/>
                        <a:ext cx="1922463" cy="1138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1731" name="Text Box 3"/>
          <p:cNvSpPr txBox="1">
            <a:spLocks noChangeArrowheads="1"/>
          </p:cNvSpPr>
          <p:nvPr/>
        </p:nvSpPr>
        <p:spPr bwMode="auto">
          <a:xfrm>
            <a:off x="1295400" y="6096000"/>
            <a:ext cx="3962400" cy="579438"/>
          </a:xfrm>
          <a:prstGeom prst="rect">
            <a:avLst/>
          </a:prstGeom>
          <a:noFill/>
          <a:ln w="9525">
            <a:noFill/>
            <a:miter lim="800000"/>
            <a:headEnd/>
            <a:tailEnd/>
          </a:ln>
          <a:effectLst/>
        </p:spPr>
        <p:txBody>
          <a:bodyPr>
            <a:spAutoFit/>
          </a:bodyPr>
          <a:lstStyle/>
          <a:p>
            <a:pPr algn="l">
              <a:spcBef>
                <a:spcPct val="50000"/>
              </a:spcBef>
            </a:pPr>
            <a:r>
              <a:rPr lang="en-GB" altLang="zh-TW" b="0"/>
              <a:t>	</a:t>
            </a:r>
            <a:endParaRPr lang="en-US" altLang="zh-TW" sz="4400" b="0">
              <a:solidFill>
                <a:schemeClr val="tx2"/>
              </a:solidFill>
              <a:latin typeface="Tahoma" pitchFamily="34" charset="0"/>
            </a:endParaRPr>
          </a:p>
        </p:txBody>
      </p:sp>
      <p:sp>
        <p:nvSpPr>
          <p:cNvPr id="201732" name="Rectangle 4"/>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rPr>
              <a:t>3</a:t>
            </a:r>
            <a:r>
              <a:rPr lang="en-GB" altLang="zh-TW" sz="3600" b="0" dirty="0" smtClean="0">
                <a:solidFill>
                  <a:schemeClr val="tx2"/>
                </a:solidFill>
              </a:rPr>
              <a:t>.1 </a:t>
            </a:r>
            <a:r>
              <a:rPr lang="en-GB" altLang="zh-TW" sz="3600" b="0" dirty="0">
                <a:solidFill>
                  <a:schemeClr val="tx2"/>
                </a:solidFill>
              </a:rPr>
              <a:t>Matrices</a:t>
            </a:r>
            <a:endParaRPr lang="en-US" altLang="zh-TW" sz="3600" b="0" dirty="0">
              <a:solidFill>
                <a:schemeClr val="tx2"/>
              </a:solidFill>
            </a:endParaRPr>
          </a:p>
        </p:txBody>
      </p:sp>
      <p:graphicFrame>
        <p:nvGraphicFramePr>
          <p:cNvPr id="201733" name="Object 5"/>
          <p:cNvGraphicFramePr>
            <a:graphicFrameLocks noChangeAspect="1"/>
          </p:cNvGraphicFramePr>
          <p:nvPr/>
        </p:nvGraphicFramePr>
        <p:xfrm>
          <a:off x="5181600" y="1751013"/>
          <a:ext cx="1779588" cy="1770062"/>
        </p:xfrm>
        <a:graphic>
          <a:graphicData uri="http://schemas.openxmlformats.org/presentationml/2006/ole">
            <mc:AlternateContent xmlns:mc="http://schemas.openxmlformats.org/markup-compatibility/2006">
              <mc:Choice xmlns:v="urn:schemas-microsoft-com:vml" Requires="v">
                <p:oleObj spid="_x0000_s201739" name="Equation" r:id="rId5" imgW="952200" imgH="711000" progId="">
                  <p:embed/>
                </p:oleObj>
              </mc:Choice>
              <mc:Fallback>
                <p:oleObj name="Equation" r:id="rId5" imgW="952200" imgH="711000"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1751013"/>
                        <a:ext cx="1779588" cy="1770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1734" name="Text Box 6"/>
          <p:cNvSpPr txBox="1">
            <a:spLocks noChangeArrowheads="1"/>
          </p:cNvSpPr>
          <p:nvPr/>
        </p:nvSpPr>
        <p:spPr bwMode="auto">
          <a:xfrm>
            <a:off x="685800" y="3656013"/>
            <a:ext cx="8077200" cy="1373187"/>
          </a:xfrm>
          <a:prstGeom prst="rect">
            <a:avLst/>
          </a:prstGeom>
          <a:noFill/>
          <a:ln w="9525">
            <a:noFill/>
            <a:miter lim="800000"/>
            <a:headEnd/>
            <a:tailEnd/>
          </a:ln>
          <a:effectLst/>
        </p:spPr>
        <p:txBody>
          <a:bodyPr>
            <a:spAutoFit/>
          </a:bodyPr>
          <a:lstStyle/>
          <a:p>
            <a:pPr algn="l">
              <a:spcBef>
                <a:spcPct val="50000"/>
              </a:spcBef>
            </a:pPr>
            <a:r>
              <a:rPr lang="en-GB" altLang="zh-TW" sz="2800" b="0" dirty="0">
                <a:latin typeface="Calibri" pitchFamily="34" charset="0"/>
              </a:rPr>
              <a:t>Both </a:t>
            </a:r>
            <a:r>
              <a:rPr lang="en-GB" altLang="zh-TW" sz="2800" b="0" i="1" dirty="0">
                <a:solidFill>
                  <a:srgbClr val="0000FF"/>
                </a:solidFill>
                <a:latin typeface="Calibri" pitchFamily="34" charset="0"/>
              </a:rPr>
              <a:t>A</a:t>
            </a:r>
            <a:r>
              <a:rPr lang="en-GB" altLang="zh-TW" sz="2800" b="0" dirty="0">
                <a:latin typeface="Calibri" pitchFamily="34" charset="0"/>
              </a:rPr>
              <a:t> and </a:t>
            </a:r>
            <a:r>
              <a:rPr lang="en-GB" altLang="zh-TW" sz="2800" b="0" i="1" dirty="0">
                <a:solidFill>
                  <a:srgbClr val="0000FF"/>
                </a:solidFill>
                <a:latin typeface="Calibri" pitchFamily="34" charset="0"/>
              </a:rPr>
              <a:t>B</a:t>
            </a:r>
            <a:r>
              <a:rPr lang="en-GB" altLang="zh-TW" sz="2800" b="0" dirty="0">
                <a:latin typeface="Calibri" pitchFamily="34" charset="0"/>
              </a:rPr>
              <a:t> are examples of matrix. A matrix is a rectangular array of numbers enclosed by a pair of bracket.</a:t>
            </a:r>
            <a:endParaRPr lang="en-US" altLang="zh-TW" sz="2800" b="0" dirty="0">
              <a:latin typeface="Calibri" pitchFamily="34" charset="0"/>
            </a:endParaRPr>
          </a:p>
        </p:txBody>
      </p:sp>
      <p:sp>
        <p:nvSpPr>
          <p:cNvPr id="201735" name="Text Box 7"/>
          <p:cNvSpPr txBox="1">
            <a:spLocks noChangeArrowheads="1"/>
          </p:cNvSpPr>
          <p:nvPr/>
        </p:nvSpPr>
        <p:spPr bwMode="auto">
          <a:xfrm>
            <a:off x="685800" y="5348288"/>
            <a:ext cx="7772400" cy="579437"/>
          </a:xfrm>
          <a:prstGeom prst="rect">
            <a:avLst/>
          </a:prstGeom>
          <a:noFill/>
          <a:ln w="9525">
            <a:noFill/>
            <a:miter lim="800000"/>
            <a:headEnd/>
            <a:tailEnd/>
          </a:ln>
          <a:effectLst/>
        </p:spPr>
        <p:txBody>
          <a:bodyPr>
            <a:spAutoFit/>
          </a:bodyPr>
          <a:lstStyle/>
          <a:p>
            <a:pPr>
              <a:spcBef>
                <a:spcPct val="50000"/>
              </a:spcBef>
            </a:pPr>
            <a:r>
              <a:rPr lang="en-GB" altLang="zh-TW" b="0" dirty="0">
                <a:latin typeface="Calibri" pitchFamily="34" charset="0"/>
              </a:rPr>
              <a:t>Why matrix?</a:t>
            </a:r>
            <a:endParaRPr lang="en-US" altLang="zh-TW" b="0" dirty="0">
              <a:latin typeface="Calibri" pitchFamily="34" charset="0"/>
            </a:endParaRPr>
          </a:p>
        </p:txBody>
      </p:sp>
      <p:sp>
        <p:nvSpPr>
          <p:cNvPr id="9" name="Footer Placeholder 8"/>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62251375-B22D-48B0-B30F-D9E4FEA9A3EA}" type="slidenum">
              <a:rPr lang="en-US" altLang="zh-TW"/>
              <a:pPr/>
              <a:t>45</a:t>
            </a:fld>
            <a:endParaRPr lang="en-US" altLang="zh-TW"/>
          </a:p>
        </p:txBody>
      </p:sp>
      <p:sp>
        <p:nvSpPr>
          <p:cNvPr id="202754" name="Rectangle 2"/>
          <p:cNvSpPr>
            <a:spLocks noGrp="1" noChangeArrowheads="1"/>
          </p:cNvSpPr>
          <p:nvPr>
            <p:ph type="title"/>
          </p:nvPr>
        </p:nvSpPr>
        <p:spPr>
          <a:xfrm>
            <a:off x="762000" y="4052888"/>
            <a:ext cx="7696200" cy="609600"/>
          </a:xfrm>
          <a:noFill/>
          <a:ln/>
        </p:spPr>
        <p:txBody>
          <a:bodyPr/>
          <a:lstStyle/>
          <a:p>
            <a:r>
              <a:rPr lang="en-GB" altLang="zh-TW" sz="2800" dirty="0">
                <a:solidFill>
                  <a:schemeClr val="tx1"/>
                </a:solidFill>
                <a:latin typeface="Comic Sans MS" pitchFamily="66" charset="0"/>
              </a:rPr>
              <a:t>How about solving</a:t>
            </a:r>
            <a:r>
              <a:rPr lang="en-GB" altLang="zh-TW" sz="3200" dirty="0">
                <a:solidFill>
                  <a:schemeClr val="tx1"/>
                </a:solidFill>
                <a:latin typeface="Comic Sans MS" pitchFamily="66" charset="0"/>
              </a:rPr>
              <a:t> </a:t>
            </a:r>
            <a:endParaRPr lang="en-US" altLang="zh-TW" dirty="0"/>
          </a:p>
        </p:txBody>
      </p:sp>
      <p:graphicFrame>
        <p:nvGraphicFramePr>
          <p:cNvPr id="202755" name="Object 3"/>
          <p:cNvGraphicFramePr>
            <a:graphicFrameLocks noChangeAspect="1"/>
          </p:cNvGraphicFramePr>
          <p:nvPr/>
        </p:nvGraphicFramePr>
        <p:xfrm>
          <a:off x="838200" y="2286000"/>
          <a:ext cx="1447800" cy="1139825"/>
        </p:xfrm>
        <a:graphic>
          <a:graphicData uri="http://schemas.openxmlformats.org/presentationml/2006/ole">
            <mc:AlternateContent xmlns:mc="http://schemas.openxmlformats.org/markup-compatibility/2006">
              <mc:Choice xmlns:v="urn:schemas-microsoft-com:vml" Requires="v">
                <p:oleObj spid="_x0000_s202761" name="Equation" r:id="rId3" imgW="774360" imgH="457200" progId="">
                  <p:embed/>
                </p:oleObj>
              </mc:Choice>
              <mc:Fallback>
                <p:oleObj name="Equation" r:id="rId3" imgW="774360" imgH="457200"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286000"/>
                        <a:ext cx="1447800" cy="1139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6" name="Object 4"/>
          <p:cNvGraphicFramePr>
            <a:graphicFrameLocks noChangeAspect="1"/>
          </p:cNvGraphicFramePr>
          <p:nvPr/>
        </p:nvGraphicFramePr>
        <p:xfrm>
          <a:off x="4114800" y="3367088"/>
          <a:ext cx="2971800" cy="2119312"/>
        </p:xfrm>
        <a:graphic>
          <a:graphicData uri="http://schemas.openxmlformats.org/presentationml/2006/ole">
            <mc:AlternateContent xmlns:mc="http://schemas.openxmlformats.org/markup-compatibility/2006">
              <mc:Choice xmlns:v="urn:schemas-microsoft-com:vml" Requires="v">
                <p:oleObj spid="_x0000_s202762" name="Equation" r:id="rId5" imgW="1282680" imgH="914400" progId="">
                  <p:embed/>
                </p:oleObj>
              </mc:Choice>
              <mc:Fallback>
                <p:oleObj name="Equation" r:id="rId5" imgW="1282680" imgH="914400"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3367088"/>
                        <a:ext cx="2971800" cy="2119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2757" name="Text Box 5"/>
          <p:cNvSpPr txBox="1">
            <a:spLocks noChangeArrowheads="1"/>
          </p:cNvSpPr>
          <p:nvPr/>
        </p:nvSpPr>
        <p:spPr bwMode="auto">
          <a:xfrm>
            <a:off x="685800" y="1676400"/>
            <a:ext cx="7924800" cy="519113"/>
          </a:xfrm>
          <a:prstGeom prst="rect">
            <a:avLst/>
          </a:prstGeom>
          <a:noFill/>
          <a:ln w="9525">
            <a:noFill/>
            <a:miter lim="800000"/>
            <a:headEnd/>
            <a:tailEnd/>
          </a:ln>
          <a:effectLst/>
        </p:spPr>
        <p:txBody>
          <a:bodyPr>
            <a:spAutoFit/>
          </a:bodyPr>
          <a:lstStyle/>
          <a:p>
            <a:pPr algn="l">
              <a:spcBef>
                <a:spcPct val="50000"/>
              </a:spcBef>
            </a:pPr>
            <a:r>
              <a:rPr lang="en-GB" altLang="zh-TW" sz="2800" b="0" dirty="0"/>
              <a:t>Consider the following set of equations:</a:t>
            </a:r>
            <a:endParaRPr lang="en-US" altLang="zh-TW" sz="2800" b="0" dirty="0">
              <a:latin typeface="Tahoma" pitchFamily="34" charset="0"/>
            </a:endParaRPr>
          </a:p>
        </p:txBody>
      </p:sp>
      <p:sp>
        <p:nvSpPr>
          <p:cNvPr id="202758" name="Text Box 6"/>
          <p:cNvSpPr txBox="1">
            <a:spLocks noChangeArrowheads="1"/>
          </p:cNvSpPr>
          <p:nvPr/>
        </p:nvSpPr>
        <p:spPr bwMode="auto">
          <a:xfrm>
            <a:off x="2819400" y="2330450"/>
            <a:ext cx="5638800" cy="946150"/>
          </a:xfrm>
          <a:prstGeom prst="rect">
            <a:avLst/>
          </a:prstGeom>
          <a:noFill/>
          <a:ln w="9525">
            <a:noFill/>
            <a:miter lim="800000"/>
            <a:headEnd/>
            <a:tailEnd/>
          </a:ln>
          <a:effectLst/>
        </p:spPr>
        <p:txBody>
          <a:bodyPr>
            <a:spAutoFit/>
          </a:bodyPr>
          <a:lstStyle/>
          <a:p>
            <a:pPr algn="l">
              <a:spcBef>
                <a:spcPct val="50000"/>
              </a:spcBef>
            </a:pPr>
            <a:r>
              <a:rPr lang="en-US" altLang="zh-TW" sz="2800" b="0" dirty="0"/>
              <a:t>It is easy to show that </a:t>
            </a:r>
            <a:r>
              <a:rPr lang="en-GB" altLang="zh-TW" sz="2800" b="0" i="1" dirty="0" smtClean="0">
                <a:solidFill>
                  <a:srgbClr val="0000FF"/>
                </a:solidFill>
                <a:latin typeface="Times New Roman" pitchFamily="18" charset="0"/>
              </a:rPr>
              <a:t>x </a:t>
            </a:r>
            <a:r>
              <a:rPr lang="en-GB" altLang="zh-TW" sz="2800" b="0" dirty="0">
                <a:solidFill>
                  <a:srgbClr val="0000FF"/>
                </a:solidFill>
                <a:latin typeface="Times New Roman" pitchFamily="18" charset="0"/>
              </a:rPr>
              <a:t>= 3</a:t>
            </a:r>
            <a:r>
              <a:rPr lang="en-GB" altLang="zh-TW" sz="2800" b="0" dirty="0"/>
              <a:t> and </a:t>
            </a:r>
            <a:r>
              <a:rPr lang="en-GB" altLang="zh-TW" sz="2800" b="0" i="1" dirty="0">
                <a:solidFill>
                  <a:srgbClr val="0000FF"/>
                </a:solidFill>
                <a:latin typeface="Times New Roman" pitchFamily="18" charset="0"/>
              </a:rPr>
              <a:t>y </a:t>
            </a:r>
            <a:r>
              <a:rPr lang="en-GB" altLang="zh-TW" sz="2800" b="0" dirty="0">
                <a:solidFill>
                  <a:srgbClr val="0000FF"/>
                </a:solidFill>
                <a:latin typeface="Times New Roman" pitchFamily="18" charset="0"/>
              </a:rPr>
              <a:t>= 4</a:t>
            </a:r>
            <a:r>
              <a:rPr lang="en-GB" altLang="zh-TW" sz="2800" b="0" dirty="0"/>
              <a:t>.</a:t>
            </a:r>
            <a:endParaRPr lang="en-US" altLang="zh-TW" sz="2800" b="0" dirty="0"/>
          </a:p>
        </p:txBody>
      </p:sp>
      <p:sp>
        <p:nvSpPr>
          <p:cNvPr id="202759" name="Text Box 7"/>
          <p:cNvSpPr txBox="1">
            <a:spLocks noChangeArrowheads="1"/>
          </p:cNvSpPr>
          <p:nvPr/>
        </p:nvSpPr>
        <p:spPr bwMode="auto">
          <a:xfrm>
            <a:off x="1295400" y="6096000"/>
            <a:ext cx="3962400" cy="579438"/>
          </a:xfrm>
          <a:prstGeom prst="rect">
            <a:avLst/>
          </a:prstGeom>
          <a:noFill/>
          <a:ln w="9525">
            <a:noFill/>
            <a:miter lim="800000"/>
            <a:headEnd/>
            <a:tailEnd/>
          </a:ln>
          <a:effectLst/>
        </p:spPr>
        <p:txBody>
          <a:bodyPr>
            <a:spAutoFit/>
          </a:bodyPr>
          <a:lstStyle/>
          <a:p>
            <a:pPr algn="l">
              <a:spcBef>
                <a:spcPct val="50000"/>
              </a:spcBef>
            </a:pPr>
            <a:r>
              <a:rPr lang="en-GB" altLang="zh-TW" b="0"/>
              <a:t>	</a:t>
            </a:r>
            <a:endParaRPr lang="en-US" altLang="zh-TW" sz="4400" b="0">
              <a:solidFill>
                <a:schemeClr val="tx2"/>
              </a:solidFill>
              <a:latin typeface="Tahoma" pitchFamily="34" charset="0"/>
            </a:endParaRPr>
          </a:p>
        </p:txBody>
      </p:sp>
      <p:sp>
        <p:nvSpPr>
          <p:cNvPr id="202760" name="Text Box 8"/>
          <p:cNvSpPr txBox="1">
            <a:spLocks noChangeArrowheads="1"/>
          </p:cNvSpPr>
          <p:nvPr/>
        </p:nvSpPr>
        <p:spPr bwMode="auto">
          <a:xfrm>
            <a:off x="685800" y="5715000"/>
            <a:ext cx="7772400" cy="762000"/>
          </a:xfrm>
          <a:prstGeom prst="rect">
            <a:avLst/>
          </a:prstGeom>
          <a:noFill/>
          <a:ln w="9525">
            <a:noFill/>
            <a:miter lim="800000"/>
            <a:headEnd/>
            <a:tailEnd/>
          </a:ln>
          <a:effectLst/>
        </p:spPr>
        <p:txBody>
          <a:bodyPr>
            <a:spAutoFit/>
          </a:bodyPr>
          <a:lstStyle/>
          <a:p>
            <a:pPr>
              <a:spcBef>
                <a:spcPct val="50000"/>
              </a:spcBef>
            </a:pPr>
            <a:r>
              <a:rPr lang="en-GB" altLang="zh-TW" b="0" dirty="0"/>
              <a:t>Matrices can help</a:t>
            </a:r>
            <a:r>
              <a:rPr lang="en-GB" altLang="zh-TW" b="0" dirty="0">
                <a:latin typeface="Times New Roman"/>
              </a:rPr>
              <a:t>…</a:t>
            </a:r>
            <a:r>
              <a:rPr lang="en-US" altLang="zh-TW" sz="4400" b="0" dirty="0">
                <a:solidFill>
                  <a:schemeClr val="tx2"/>
                </a:solidFill>
                <a:latin typeface="Tahoma" pitchFamily="34" charset="0"/>
              </a:rPr>
              <a:t> </a:t>
            </a:r>
            <a:endParaRPr lang="en-US" altLang="zh-TW" sz="2400" b="0" dirty="0">
              <a:latin typeface="Tahoma" pitchFamily="34" charset="0"/>
            </a:endParaRPr>
          </a:p>
        </p:txBody>
      </p:sp>
      <p:sp>
        <p:nvSpPr>
          <p:cNvPr id="202761" name="Rectangle 9"/>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rPr>
              <a:t>3</a:t>
            </a:r>
            <a:r>
              <a:rPr lang="en-GB" altLang="zh-TW" sz="3600" b="0" dirty="0" smtClean="0">
                <a:solidFill>
                  <a:schemeClr val="tx2"/>
                </a:solidFill>
              </a:rPr>
              <a:t>.1 </a:t>
            </a:r>
            <a:r>
              <a:rPr lang="en-GB" altLang="zh-TW" sz="3600" b="0" dirty="0">
                <a:solidFill>
                  <a:schemeClr val="tx2"/>
                </a:solidFill>
              </a:rPr>
              <a:t>Matrices</a:t>
            </a:r>
            <a:endParaRPr lang="en-US" altLang="zh-TW" sz="3600" b="0" dirty="0">
              <a:solidFill>
                <a:schemeClr val="tx2"/>
              </a:solidFill>
            </a:endParaRPr>
          </a:p>
        </p:txBody>
      </p:sp>
      <p:sp>
        <p:nvSpPr>
          <p:cNvPr id="11" name="Footer Placeholder 10"/>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401599E8-4A76-4212-9855-CCAA7ED2E48D}" type="slidenum">
              <a:rPr lang="en-US" altLang="zh-TW"/>
              <a:pPr/>
              <a:t>46</a:t>
            </a:fld>
            <a:endParaRPr lang="en-US" altLang="zh-TW"/>
          </a:p>
        </p:txBody>
      </p:sp>
      <p:graphicFrame>
        <p:nvGraphicFramePr>
          <p:cNvPr id="203778" name="Object 2"/>
          <p:cNvGraphicFramePr>
            <a:graphicFrameLocks noChangeAspect="1"/>
          </p:cNvGraphicFramePr>
          <p:nvPr/>
        </p:nvGraphicFramePr>
        <p:xfrm>
          <a:off x="3413125" y="1470025"/>
          <a:ext cx="2990850" cy="1730375"/>
        </p:xfrm>
        <a:graphic>
          <a:graphicData uri="http://schemas.openxmlformats.org/presentationml/2006/ole">
            <mc:AlternateContent xmlns:mc="http://schemas.openxmlformats.org/markup-compatibility/2006">
              <mc:Choice xmlns:v="urn:schemas-microsoft-com:vml" Requires="v">
                <p:oleObj spid="_x0000_s203781" name="Equation" r:id="rId3" imgW="1625400" imgH="939600" progId="">
                  <p:embed/>
                </p:oleObj>
              </mc:Choice>
              <mc:Fallback>
                <p:oleObj name="Equation" r:id="rId3" imgW="1625400" imgH="9396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3125" y="1470025"/>
                        <a:ext cx="2990850" cy="173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3779" name="Text Box 3"/>
          <p:cNvSpPr txBox="1">
            <a:spLocks noChangeArrowheads="1"/>
          </p:cNvSpPr>
          <p:nvPr/>
        </p:nvSpPr>
        <p:spPr bwMode="auto">
          <a:xfrm>
            <a:off x="685800" y="1622425"/>
            <a:ext cx="4038600" cy="519113"/>
          </a:xfrm>
          <a:prstGeom prst="rect">
            <a:avLst/>
          </a:prstGeom>
          <a:noFill/>
          <a:ln w="9525">
            <a:noFill/>
            <a:miter lim="800000"/>
            <a:headEnd/>
            <a:tailEnd/>
          </a:ln>
          <a:effectLst/>
        </p:spPr>
        <p:txBody>
          <a:bodyPr>
            <a:spAutoFit/>
          </a:bodyPr>
          <a:lstStyle/>
          <a:p>
            <a:pPr algn="l">
              <a:spcBef>
                <a:spcPct val="50000"/>
              </a:spcBef>
            </a:pPr>
            <a:r>
              <a:rPr lang="en-US" altLang="zh-TW" sz="2800" b="0" dirty="0"/>
              <a:t>In the matrix</a:t>
            </a:r>
          </a:p>
        </p:txBody>
      </p:sp>
      <p:sp>
        <p:nvSpPr>
          <p:cNvPr id="203780" name="Text Box 4"/>
          <p:cNvSpPr txBox="1">
            <a:spLocks noChangeArrowheads="1"/>
          </p:cNvSpPr>
          <p:nvPr/>
        </p:nvSpPr>
        <p:spPr bwMode="auto">
          <a:xfrm>
            <a:off x="762000" y="3352800"/>
            <a:ext cx="7543800" cy="579438"/>
          </a:xfrm>
          <a:prstGeom prst="rect">
            <a:avLst/>
          </a:prstGeom>
          <a:noFill/>
          <a:ln w="9525">
            <a:noFill/>
            <a:miter lim="800000"/>
            <a:headEnd/>
            <a:tailEnd/>
          </a:ln>
          <a:effectLst/>
        </p:spPr>
        <p:txBody>
          <a:bodyPr>
            <a:spAutoFit/>
          </a:bodyPr>
          <a:lstStyle/>
          <a:p>
            <a:pPr algn="l">
              <a:spcBef>
                <a:spcPct val="50000"/>
              </a:spcBef>
            </a:pPr>
            <a:endParaRPr lang="en-US" b="0"/>
          </a:p>
        </p:txBody>
      </p:sp>
      <p:sp>
        <p:nvSpPr>
          <p:cNvPr id="203781" name="Text Box 5"/>
          <p:cNvSpPr txBox="1">
            <a:spLocks noChangeArrowheads="1"/>
          </p:cNvSpPr>
          <p:nvPr/>
        </p:nvSpPr>
        <p:spPr bwMode="auto">
          <a:xfrm>
            <a:off x="685800" y="3429000"/>
            <a:ext cx="8229600" cy="28686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dirty="0"/>
              <a:t>numbers </a:t>
            </a:r>
            <a:r>
              <a:rPr lang="en-US" altLang="zh-TW" sz="2800" b="0" i="1" dirty="0" err="1">
                <a:solidFill>
                  <a:srgbClr val="0000FF"/>
                </a:solidFill>
                <a:latin typeface="Times New Roman" pitchFamily="18" charset="0"/>
              </a:rPr>
              <a:t>a</a:t>
            </a:r>
            <a:r>
              <a:rPr lang="en-US" altLang="zh-TW" sz="2800" b="0" i="1" baseline="-25000" dirty="0" err="1">
                <a:solidFill>
                  <a:srgbClr val="0000FF"/>
                </a:solidFill>
                <a:latin typeface="Times New Roman" pitchFamily="18" charset="0"/>
              </a:rPr>
              <a:t>ij</a:t>
            </a:r>
            <a:r>
              <a:rPr lang="en-US" altLang="zh-TW" sz="2800" b="0" i="1" baseline="-25000" dirty="0">
                <a:solidFill>
                  <a:srgbClr val="0000FF"/>
                </a:solidFill>
                <a:latin typeface="Times New Roman" pitchFamily="18" charset="0"/>
              </a:rPr>
              <a:t> </a:t>
            </a:r>
            <a:r>
              <a:rPr lang="en-US" altLang="zh-TW" sz="2800" b="0" dirty="0"/>
              <a:t>are called </a:t>
            </a:r>
            <a:r>
              <a:rPr lang="en-US" altLang="zh-TW" sz="2800" b="0" i="1" dirty="0">
                <a:solidFill>
                  <a:schemeClr val="tx2"/>
                </a:solidFill>
                <a:latin typeface="Times New Roman" pitchFamily="18" charset="0"/>
              </a:rPr>
              <a:t>elements</a:t>
            </a:r>
            <a:r>
              <a:rPr lang="en-US" altLang="zh-TW" sz="2800" b="0" dirty="0"/>
              <a:t>. First subscript indicates the row; second subscript indicates the column. The matrix consists of </a:t>
            </a:r>
            <a:r>
              <a:rPr lang="en-GB" altLang="zh-TW" sz="2800" b="0" i="1" dirty="0" err="1">
                <a:solidFill>
                  <a:srgbClr val="0000FF"/>
                </a:solidFill>
                <a:latin typeface="Times New Roman" pitchFamily="18" charset="0"/>
              </a:rPr>
              <a:t>mn</a:t>
            </a:r>
            <a:r>
              <a:rPr lang="en-US" altLang="zh-TW" sz="2800" b="0" dirty="0"/>
              <a:t> elements</a:t>
            </a:r>
          </a:p>
          <a:p>
            <a:pPr algn="l">
              <a:spcBef>
                <a:spcPct val="50000"/>
              </a:spcBef>
              <a:buClr>
                <a:schemeClr val="tx2"/>
              </a:buClr>
              <a:buFont typeface="Wingdings" pitchFamily="2" charset="2"/>
              <a:buChar char="§"/>
            </a:pPr>
            <a:r>
              <a:rPr lang="en-US" altLang="zh-TW" sz="2800" b="0" dirty="0"/>
              <a:t>It is called “the </a:t>
            </a:r>
            <a:r>
              <a:rPr lang="en-GB" altLang="zh-TW" sz="2800" b="0" i="1" dirty="0">
                <a:solidFill>
                  <a:srgbClr val="0000FF"/>
                </a:solidFill>
                <a:latin typeface="Times New Roman" pitchFamily="18" charset="0"/>
              </a:rPr>
              <a:t>m </a:t>
            </a:r>
            <a:r>
              <a:rPr lang="en-GB" altLang="zh-TW" sz="2800" b="0" dirty="0">
                <a:solidFill>
                  <a:srgbClr val="0000FF"/>
                </a:solidFill>
                <a:latin typeface="Times New Roman" pitchFamily="18" charset="0"/>
                <a:sym typeface="Symbol" pitchFamily="18" charset="2"/>
              </a:rPr>
              <a:t></a:t>
            </a:r>
            <a:r>
              <a:rPr lang="en-GB" altLang="zh-TW" sz="2800" b="0" i="1" dirty="0">
                <a:solidFill>
                  <a:srgbClr val="0000FF"/>
                </a:solidFill>
                <a:latin typeface="Times New Roman" pitchFamily="18" charset="0"/>
              </a:rPr>
              <a:t> n</a:t>
            </a:r>
            <a:r>
              <a:rPr lang="en-US" altLang="zh-TW" sz="2800" b="0" dirty="0"/>
              <a:t> </a:t>
            </a:r>
            <a:r>
              <a:rPr lang="en-GB" altLang="zh-TW" sz="2800" b="0" dirty="0"/>
              <a:t>matrix </a:t>
            </a:r>
            <a:r>
              <a:rPr lang="en-GB" altLang="zh-TW" sz="2800" b="0" i="1" dirty="0">
                <a:solidFill>
                  <a:srgbClr val="0000FF"/>
                </a:solidFill>
                <a:latin typeface="Times New Roman" pitchFamily="18" charset="0"/>
              </a:rPr>
              <a:t>A </a:t>
            </a:r>
            <a:r>
              <a:rPr lang="en-GB" altLang="zh-TW" sz="2800" b="0" dirty="0">
                <a:solidFill>
                  <a:srgbClr val="0000FF"/>
                </a:solidFill>
                <a:latin typeface="Times New Roman" pitchFamily="18" charset="0"/>
              </a:rPr>
              <a:t>= [</a:t>
            </a:r>
            <a:r>
              <a:rPr lang="en-US" altLang="zh-TW" sz="2800" b="0" i="1" dirty="0" err="1">
                <a:solidFill>
                  <a:srgbClr val="0000FF"/>
                </a:solidFill>
                <a:latin typeface="Times New Roman" pitchFamily="18" charset="0"/>
              </a:rPr>
              <a:t>a</a:t>
            </a:r>
            <a:r>
              <a:rPr lang="en-US" altLang="zh-TW" sz="2800" b="0" i="1" baseline="-25000" dirty="0" err="1">
                <a:solidFill>
                  <a:srgbClr val="0000FF"/>
                </a:solidFill>
                <a:latin typeface="Times New Roman" pitchFamily="18" charset="0"/>
              </a:rPr>
              <a:t>ij</a:t>
            </a:r>
            <a:r>
              <a:rPr lang="en-GB" altLang="zh-TW" sz="2800" b="0" dirty="0">
                <a:solidFill>
                  <a:srgbClr val="0000FF"/>
                </a:solidFill>
                <a:latin typeface="Times New Roman" pitchFamily="18" charset="0"/>
              </a:rPr>
              <a:t>]</a:t>
            </a:r>
            <a:r>
              <a:rPr lang="en-US" altLang="zh-TW" sz="2800" b="0" dirty="0"/>
              <a:t>” or simply “the </a:t>
            </a:r>
            <a:r>
              <a:rPr lang="en-GB" altLang="zh-TW" sz="2800" b="0" dirty="0"/>
              <a:t>matrix </a:t>
            </a:r>
            <a:r>
              <a:rPr lang="en-GB" altLang="zh-TW" sz="2800" b="0" i="1" dirty="0">
                <a:solidFill>
                  <a:srgbClr val="0000FF"/>
                </a:solidFill>
                <a:latin typeface="Times New Roman" pitchFamily="18" charset="0"/>
              </a:rPr>
              <a:t>A </a:t>
            </a:r>
            <a:r>
              <a:rPr lang="en-US" altLang="zh-TW" sz="2800" b="0" dirty="0"/>
              <a:t>” if number of rows and columns are understood.</a:t>
            </a:r>
          </a:p>
        </p:txBody>
      </p:sp>
      <p:sp>
        <p:nvSpPr>
          <p:cNvPr id="203782" name="Rectangle 6"/>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rPr>
              <a:t>3</a:t>
            </a:r>
            <a:r>
              <a:rPr lang="en-GB" altLang="zh-TW" sz="3600" b="0" dirty="0" smtClean="0">
                <a:solidFill>
                  <a:schemeClr val="tx2"/>
                </a:solidFill>
              </a:rPr>
              <a:t>.1 </a:t>
            </a:r>
            <a:r>
              <a:rPr lang="en-GB" altLang="zh-TW" sz="3600" b="0" dirty="0">
                <a:solidFill>
                  <a:schemeClr val="tx2"/>
                </a:solidFill>
              </a:rPr>
              <a:t>Matrices</a:t>
            </a:r>
            <a:endParaRPr lang="en-US" altLang="zh-TW" sz="3600" b="0" dirty="0">
              <a:solidFill>
                <a:schemeClr val="tx2"/>
              </a:solidFill>
            </a:endParaRPr>
          </a:p>
        </p:txBody>
      </p:sp>
      <p:sp>
        <p:nvSpPr>
          <p:cNvPr id="8" name="Footer Placeholder 7"/>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9F92B58C-0880-4F17-8473-7A8C8ED8CBE1}" type="slidenum">
              <a:rPr lang="en-US" altLang="zh-TW"/>
              <a:pPr/>
              <a:t>47</a:t>
            </a:fld>
            <a:endParaRPr lang="en-US" altLang="zh-TW"/>
          </a:p>
        </p:txBody>
      </p:sp>
      <p:sp>
        <p:nvSpPr>
          <p:cNvPr id="204802"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dirty="0">
                <a:solidFill>
                  <a:schemeClr val="tx2"/>
                </a:solidFill>
              </a:rPr>
              <a:t>Square matrices</a:t>
            </a:r>
          </a:p>
        </p:txBody>
      </p:sp>
      <p:sp>
        <p:nvSpPr>
          <p:cNvPr id="204803" name="Text Box 3"/>
          <p:cNvSpPr txBox="1">
            <a:spLocks noChangeArrowheads="1"/>
          </p:cNvSpPr>
          <p:nvPr/>
        </p:nvSpPr>
        <p:spPr bwMode="auto">
          <a:xfrm>
            <a:off x="685800" y="2514600"/>
            <a:ext cx="31242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dirty="0"/>
              <a:t>When </a:t>
            </a:r>
            <a:r>
              <a:rPr lang="en-GB" altLang="zh-TW" sz="2800" b="0" i="1" dirty="0">
                <a:solidFill>
                  <a:srgbClr val="0000FF"/>
                </a:solidFill>
                <a:latin typeface="Times New Roman" pitchFamily="18" charset="0"/>
              </a:rPr>
              <a:t>m </a:t>
            </a:r>
            <a:r>
              <a:rPr lang="en-GB" altLang="zh-TW" sz="2800" b="0" dirty="0">
                <a:solidFill>
                  <a:srgbClr val="0000FF"/>
                </a:solidFill>
                <a:latin typeface="Times New Roman" pitchFamily="18" charset="0"/>
                <a:sym typeface="Symbol" pitchFamily="18" charset="2"/>
              </a:rPr>
              <a:t>=</a:t>
            </a:r>
            <a:r>
              <a:rPr lang="en-GB" altLang="zh-TW" sz="2800" b="0" i="1" dirty="0">
                <a:solidFill>
                  <a:srgbClr val="0000FF"/>
                </a:solidFill>
                <a:latin typeface="Times New Roman" pitchFamily="18" charset="0"/>
              </a:rPr>
              <a:t> n</a:t>
            </a:r>
            <a:r>
              <a:rPr lang="en-US" altLang="zh-TW" sz="2800" b="0" dirty="0"/>
              <a:t>, i.e., </a:t>
            </a:r>
          </a:p>
        </p:txBody>
      </p:sp>
      <p:sp>
        <p:nvSpPr>
          <p:cNvPr id="204804" name="Text Box 4"/>
          <p:cNvSpPr txBox="1">
            <a:spLocks noChangeArrowheads="1"/>
          </p:cNvSpPr>
          <p:nvPr/>
        </p:nvSpPr>
        <p:spPr bwMode="auto">
          <a:xfrm>
            <a:off x="685800" y="3886200"/>
            <a:ext cx="7467600" cy="2655888"/>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GB" altLang="zh-TW" sz="2800" b="0" i="1" dirty="0">
                <a:solidFill>
                  <a:srgbClr val="0000FF"/>
                </a:solidFill>
                <a:latin typeface="Times New Roman" pitchFamily="18" charset="0"/>
              </a:rPr>
              <a:t>A </a:t>
            </a:r>
            <a:r>
              <a:rPr lang="en-US" altLang="zh-TW" sz="2800" b="0" dirty="0"/>
              <a:t>is called a “square matrix of order </a:t>
            </a:r>
            <a:r>
              <a:rPr lang="en-GB" altLang="zh-TW" sz="2800" b="0" i="1" dirty="0">
                <a:solidFill>
                  <a:srgbClr val="0000FF"/>
                </a:solidFill>
                <a:latin typeface="Times New Roman" pitchFamily="18" charset="0"/>
              </a:rPr>
              <a:t>n</a:t>
            </a:r>
            <a:r>
              <a:rPr lang="en-US" altLang="zh-TW" sz="2800" b="0" dirty="0"/>
              <a:t>” or “</a:t>
            </a:r>
            <a:r>
              <a:rPr lang="en-GB" altLang="zh-TW" sz="2800" b="0" i="1" dirty="0">
                <a:solidFill>
                  <a:srgbClr val="0000FF"/>
                </a:solidFill>
                <a:latin typeface="Times New Roman" pitchFamily="18" charset="0"/>
              </a:rPr>
              <a:t>n-</a:t>
            </a:r>
            <a:r>
              <a:rPr lang="en-US" altLang="zh-TW" sz="2800" b="0" dirty="0"/>
              <a:t>square matrix”</a:t>
            </a:r>
          </a:p>
          <a:p>
            <a:pPr algn="l">
              <a:spcBef>
                <a:spcPct val="50000"/>
              </a:spcBef>
              <a:buClr>
                <a:schemeClr val="tx2"/>
              </a:buClr>
              <a:buFont typeface="Wingdings" pitchFamily="2" charset="2"/>
              <a:buChar char="§"/>
            </a:pPr>
            <a:r>
              <a:rPr lang="en-US" altLang="zh-TW" sz="2800" b="0" dirty="0"/>
              <a:t>elements </a:t>
            </a:r>
            <a:r>
              <a:rPr lang="en-US" altLang="zh-TW" sz="2800" b="0" i="1" dirty="0">
                <a:solidFill>
                  <a:srgbClr val="0000FF"/>
                </a:solidFill>
                <a:latin typeface="Times New Roman" pitchFamily="18" charset="0"/>
              </a:rPr>
              <a:t>a</a:t>
            </a:r>
            <a:r>
              <a:rPr lang="en-US" altLang="zh-TW" sz="2800" b="0" baseline="-25000" dirty="0">
                <a:solidFill>
                  <a:srgbClr val="0000FF"/>
                </a:solidFill>
                <a:latin typeface="Times New Roman" pitchFamily="18" charset="0"/>
              </a:rPr>
              <a:t>11</a:t>
            </a:r>
            <a:r>
              <a:rPr lang="en-US" altLang="zh-TW" sz="2800" b="0" dirty="0"/>
              <a:t>, </a:t>
            </a:r>
            <a:r>
              <a:rPr lang="en-US" altLang="zh-TW" sz="2800" b="0" i="1" dirty="0">
                <a:solidFill>
                  <a:srgbClr val="0000FF"/>
                </a:solidFill>
                <a:latin typeface="Times New Roman" pitchFamily="18" charset="0"/>
              </a:rPr>
              <a:t>a</a:t>
            </a:r>
            <a:r>
              <a:rPr lang="en-US" altLang="zh-TW" sz="2800" b="0" baseline="-25000" dirty="0">
                <a:solidFill>
                  <a:srgbClr val="0000FF"/>
                </a:solidFill>
                <a:latin typeface="Times New Roman" pitchFamily="18" charset="0"/>
              </a:rPr>
              <a:t>22</a:t>
            </a:r>
            <a:r>
              <a:rPr lang="en-US" altLang="zh-TW" sz="2800" b="0" dirty="0"/>
              <a:t>, </a:t>
            </a:r>
            <a:r>
              <a:rPr lang="en-US" altLang="zh-TW" sz="2800" b="0" i="1" dirty="0">
                <a:solidFill>
                  <a:srgbClr val="0000FF"/>
                </a:solidFill>
                <a:latin typeface="Times New Roman" pitchFamily="18" charset="0"/>
              </a:rPr>
              <a:t>a</a:t>
            </a:r>
            <a:r>
              <a:rPr lang="en-US" altLang="zh-TW" sz="2800" b="0" baseline="-25000" dirty="0">
                <a:solidFill>
                  <a:srgbClr val="0000FF"/>
                </a:solidFill>
                <a:latin typeface="Times New Roman" pitchFamily="18" charset="0"/>
              </a:rPr>
              <a:t>33</a:t>
            </a:r>
            <a:r>
              <a:rPr lang="en-US" altLang="zh-TW" sz="2800" b="0" dirty="0"/>
              <a:t>,…, </a:t>
            </a:r>
            <a:r>
              <a:rPr lang="en-US" altLang="zh-TW" sz="2800" b="0" i="1" dirty="0" err="1">
                <a:solidFill>
                  <a:srgbClr val="0000FF"/>
                </a:solidFill>
                <a:latin typeface="Times New Roman" pitchFamily="18" charset="0"/>
              </a:rPr>
              <a:t>a</a:t>
            </a:r>
            <a:r>
              <a:rPr lang="en-US" altLang="zh-TW" sz="2800" b="0" i="1" baseline="-25000" dirty="0" err="1">
                <a:solidFill>
                  <a:srgbClr val="0000FF"/>
                </a:solidFill>
                <a:latin typeface="Times New Roman" pitchFamily="18" charset="0"/>
              </a:rPr>
              <a:t>nn</a:t>
            </a:r>
            <a:r>
              <a:rPr lang="en-US" altLang="zh-TW" sz="2800" b="0" dirty="0"/>
              <a:t> called diagonal elements. </a:t>
            </a:r>
          </a:p>
          <a:p>
            <a:pPr algn="l">
              <a:spcBef>
                <a:spcPct val="50000"/>
              </a:spcBef>
              <a:buClr>
                <a:schemeClr val="tx2"/>
              </a:buClr>
              <a:buFont typeface="Wingdings" pitchFamily="2" charset="2"/>
              <a:buChar char="§"/>
            </a:pPr>
            <a:r>
              <a:rPr lang="en-US" altLang="zh-TW" sz="2800" b="0" dirty="0"/>
              <a:t>                            is called the </a:t>
            </a:r>
            <a:r>
              <a:rPr lang="en-US" altLang="zh-TW" sz="2800" b="0" i="1" dirty="0">
                <a:solidFill>
                  <a:schemeClr val="tx2"/>
                </a:solidFill>
                <a:latin typeface="Times New Roman" pitchFamily="18" charset="0"/>
              </a:rPr>
              <a:t>trace</a:t>
            </a:r>
            <a:r>
              <a:rPr lang="en-US" altLang="zh-TW" sz="2800" b="0" dirty="0"/>
              <a:t> of </a:t>
            </a:r>
            <a:r>
              <a:rPr lang="en-GB" altLang="zh-TW" sz="2800" b="0" i="1" dirty="0">
                <a:solidFill>
                  <a:srgbClr val="0000FF"/>
                </a:solidFill>
                <a:latin typeface="Times New Roman" pitchFamily="18" charset="0"/>
              </a:rPr>
              <a:t>A</a:t>
            </a:r>
            <a:r>
              <a:rPr lang="en-US" altLang="zh-TW" sz="2800" b="0" dirty="0"/>
              <a:t>.</a:t>
            </a:r>
          </a:p>
        </p:txBody>
      </p:sp>
      <p:graphicFrame>
        <p:nvGraphicFramePr>
          <p:cNvPr id="204805" name="Object 5"/>
          <p:cNvGraphicFramePr>
            <a:graphicFrameLocks noChangeAspect="1"/>
          </p:cNvGraphicFramePr>
          <p:nvPr/>
        </p:nvGraphicFramePr>
        <p:xfrm>
          <a:off x="3779838" y="2209800"/>
          <a:ext cx="2897187" cy="1730375"/>
        </p:xfrm>
        <a:graphic>
          <a:graphicData uri="http://schemas.openxmlformats.org/presentationml/2006/ole">
            <mc:AlternateContent xmlns:mc="http://schemas.openxmlformats.org/markup-compatibility/2006">
              <mc:Choice xmlns:v="urn:schemas-microsoft-com:vml" Requires="v">
                <p:oleObj spid="_x0000_s204811" name="Equation" r:id="rId3" imgW="1574640" imgH="939600" progId="">
                  <p:embed/>
                </p:oleObj>
              </mc:Choice>
              <mc:Fallback>
                <p:oleObj name="Equation" r:id="rId3" imgW="1574640" imgH="93960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838" y="2209800"/>
                        <a:ext cx="2897187" cy="173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06" name="Object 6"/>
          <p:cNvGraphicFramePr>
            <a:graphicFrameLocks noChangeAspect="1"/>
          </p:cNvGraphicFramePr>
          <p:nvPr/>
        </p:nvGraphicFramePr>
        <p:xfrm>
          <a:off x="1066800" y="5867400"/>
          <a:ext cx="2684463" cy="793750"/>
        </p:xfrm>
        <a:graphic>
          <a:graphicData uri="http://schemas.openxmlformats.org/presentationml/2006/ole">
            <mc:AlternateContent xmlns:mc="http://schemas.openxmlformats.org/markup-compatibility/2006">
              <mc:Choice xmlns:v="urn:schemas-microsoft-com:vml" Requires="v">
                <p:oleObj spid="_x0000_s204812" name="Equation" r:id="rId5" imgW="1460160" imgH="431640" progId="">
                  <p:embed/>
                </p:oleObj>
              </mc:Choice>
              <mc:Fallback>
                <p:oleObj name="Equation" r:id="rId5" imgW="1460160" imgH="43164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5867400"/>
                        <a:ext cx="2684463" cy="793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07" name="Rectangle 7"/>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rPr>
              <a:t>3</a:t>
            </a:r>
            <a:r>
              <a:rPr lang="en-GB" altLang="zh-TW" sz="3600" b="0" dirty="0" smtClean="0">
                <a:solidFill>
                  <a:schemeClr val="tx2"/>
                </a:solidFill>
              </a:rPr>
              <a:t>.1 </a:t>
            </a:r>
            <a:r>
              <a:rPr lang="en-GB" altLang="zh-TW" sz="3600" b="0" dirty="0">
                <a:solidFill>
                  <a:schemeClr val="tx2"/>
                </a:solidFill>
              </a:rPr>
              <a:t>Matrices</a:t>
            </a:r>
            <a:endParaRPr lang="en-US" altLang="zh-TW" sz="3600" b="0" dirty="0">
              <a:solidFill>
                <a:schemeClr val="tx2"/>
              </a:solidFill>
            </a:endParaRPr>
          </a:p>
        </p:txBody>
      </p:sp>
      <p:sp>
        <p:nvSpPr>
          <p:cNvPr id="9" name="Footer Placeholder 8"/>
          <p:cNvSpPr>
            <a:spLocks noGrp="1"/>
          </p:cNvSpPr>
          <p:nvPr>
            <p:ph type="ftr" sz="quarter" idx="11"/>
          </p:nvPr>
        </p:nvSpPr>
        <p:spPr/>
        <p:txBody>
          <a:bodyPr/>
          <a:lstStyle/>
          <a:p>
            <a:r>
              <a:rPr lang="en-US" altLang="zh-TW" dirty="0" smtClean="0"/>
              <a:t>Discrete Structures II</a:t>
            </a:r>
            <a:endParaRPr lang="en-US" altLang="zh-TW"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005034D-BF8D-4BD9-897B-441410A86012}" type="slidenum">
              <a:rPr lang="en-US" altLang="zh-TW"/>
              <a:pPr/>
              <a:t>48</a:t>
            </a:fld>
            <a:endParaRPr lang="en-US" altLang="zh-TW"/>
          </a:p>
        </p:txBody>
      </p:sp>
      <p:sp>
        <p:nvSpPr>
          <p:cNvPr id="205826"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Equal matrices</a:t>
            </a:r>
          </a:p>
        </p:txBody>
      </p:sp>
      <p:sp>
        <p:nvSpPr>
          <p:cNvPr id="205827" name="Text Box 3"/>
          <p:cNvSpPr txBox="1">
            <a:spLocks noChangeArrowheads="1"/>
          </p:cNvSpPr>
          <p:nvPr/>
        </p:nvSpPr>
        <p:spPr bwMode="auto">
          <a:xfrm>
            <a:off x="685800" y="2514600"/>
            <a:ext cx="7924800" cy="3724275"/>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dirty="0"/>
              <a:t>Two matrices </a:t>
            </a:r>
            <a:r>
              <a:rPr lang="en-GB" altLang="zh-TW" sz="2800" b="0" i="1" dirty="0">
                <a:solidFill>
                  <a:srgbClr val="0000FF"/>
                </a:solidFill>
                <a:latin typeface="Times New Roman" pitchFamily="18" charset="0"/>
              </a:rPr>
              <a:t>A </a:t>
            </a:r>
            <a:r>
              <a:rPr lang="en-GB" altLang="zh-TW" sz="2800" b="0" dirty="0">
                <a:solidFill>
                  <a:srgbClr val="0000FF"/>
                </a:solidFill>
                <a:latin typeface="Times New Roman" pitchFamily="18" charset="0"/>
              </a:rPr>
              <a:t>= [</a:t>
            </a:r>
            <a:r>
              <a:rPr lang="en-US" altLang="zh-TW" sz="2800" b="0" i="1" dirty="0" err="1">
                <a:solidFill>
                  <a:srgbClr val="0000FF"/>
                </a:solidFill>
                <a:latin typeface="Times New Roman" pitchFamily="18" charset="0"/>
              </a:rPr>
              <a:t>a</a:t>
            </a:r>
            <a:r>
              <a:rPr lang="en-US" altLang="zh-TW" sz="2800" b="0" i="1" baseline="-25000" dirty="0" err="1">
                <a:solidFill>
                  <a:srgbClr val="0000FF"/>
                </a:solidFill>
                <a:latin typeface="Times New Roman" pitchFamily="18" charset="0"/>
              </a:rPr>
              <a:t>ij</a:t>
            </a:r>
            <a:r>
              <a:rPr lang="en-GB" altLang="zh-TW" sz="2800" b="0" dirty="0">
                <a:solidFill>
                  <a:srgbClr val="0000FF"/>
                </a:solidFill>
                <a:latin typeface="Times New Roman" pitchFamily="18" charset="0"/>
              </a:rPr>
              <a:t>] </a:t>
            </a:r>
            <a:r>
              <a:rPr lang="en-US" altLang="zh-TW" sz="2800" b="0" dirty="0"/>
              <a:t>and </a:t>
            </a:r>
            <a:r>
              <a:rPr lang="en-GB" altLang="zh-TW" sz="2800" b="0" i="1" dirty="0">
                <a:solidFill>
                  <a:srgbClr val="0000FF"/>
                </a:solidFill>
                <a:latin typeface="Times New Roman" pitchFamily="18" charset="0"/>
              </a:rPr>
              <a:t>B </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b</a:t>
            </a:r>
            <a:r>
              <a:rPr lang="en-US" altLang="zh-TW" sz="2800" b="0" i="1" baseline="-25000" dirty="0" err="1">
                <a:solidFill>
                  <a:srgbClr val="0000FF"/>
                </a:solidFill>
                <a:latin typeface="Times New Roman" pitchFamily="18" charset="0"/>
              </a:rPr>
              <a:t>ij</a:t>
            </a:r>
            <a:r>
              <a:rPr lang="en-GB" altLang="zh-TW" sz="2800" b="0" dirty="0">
                <a:solidFill>
                  <a:srgbClr val="0000FF"/>
                </a:solidFill>
                <a:latin typeface="Times New Roman" pitchFamily="18" charset="0"/>
              </a:rPr>
              <a:t>] </a:t>
            </a:r>
            <a:r>
              <a:rPr lang="en-US" altLang="zh-TW" sz="2800" b="0" dirty="0"/>
              <a:t>are said to be equal </a:t>
            </a:r>
            <a:r>
              <a:rPr lang="en-US" altLang="zh-TW" sz="2800" b="0" dirty="0">
                <a:latin typeface="Times New Roman" pitchFamily="18" charset="0"/>
              </a:rPr>
              <a:t>(</a:t>
            </a:r>
            <a:r>
              <a:rPr lang="en-GB" altLang="zh-TW" sz="2800" b="0" i="1" dirty="0">
                <a:solidFill>
                  <a:srgbClr val="0000FF"/>
                </a:solidFill>
                <a:latin typeface="Times New Roman" pitchFamily="18" charset="0"/>
              </a:rPr>
              <a:t>A </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B</a:t>
            </a:r>
            <a:r>
              <a:rPr lang="en-US" altLang="zh-TW" sz="2800" b="0" dirty="0">
                <a:latin typeface="Times New Roman" pitchFamily="18" charset="0"/>
              </a:rPr>
              <a:t>) </a:t>
            </a:r>
            <a:r>
              <a:rPr lang="en-US" altLang="zh-TW" sz="2800" b="0" dirty="0" err="1"/>
              <a:t>iff</a:t>
            </a:r>
            <a:r>
              <a:rPr lang="en-US" altLang="zh-TW" sz="2800" b="0" dirty="0"/>
              <a:t> each element of </a:t>
            </a:r>
            <a:r>
              <a:rPr lang="en-GB" altLang="zh-TW" sz="2800" b="0" i="1" dirty="0">
                <a:solidFill>
                  <a:srgbClr val="0000FF"/>
                </a:solidFill>
                <a:latin typeface="Times New Roman" pitchFamily="18" charset="0"/>
              </a:rPr>
              <a:t>A </a:t>
            </a:r>
            <a:r>
              <a:rPr lang="en-US" altLang="zh-TW" sz="2800" b="0" dirty="0"/>
              <a:t>is equal to the corresponding element of </a:t>
            </a:r>
            <a:r>
              <a:rPr lang="en-GB" altLang="zh-TW" sz="2800" b="0" i="1" dirty="0">
                <a:solidFill>
                  <a:srgbClr val="0000FF"/>
                </a:solidFill>
                <a:latin typeface="Times New Roman" pitchFamily="18" charset="0"/>
              </a:rPr>
              <a:t>B</a:t>
            </a:r>
            <a:r>
              <a:rPr lang="en-US" altLang="zh-TW" sz="2800" b="0" dirty="0"/>
              <a:t>, i.e., </a:t>
            </a:r>
            <a:r>
              <a:rPr lang="en-US" altLang="zh-TW" sz="2800" b="0" i="1" dirty="0" err="1">
                <a:solidFill>
                  <a:srgbClr val="0000FF"/>
                </a:solidFill>
                <a:latin typeface="Times New Roman" pitchFamily="18" charset="0"/>
              </a:rPr>
              <a:t>a</a:t>
            </a:r>
            <a:r>
              <a:rPr lang="en-US" altLang="zh-TW" sz="2800" b="0" i="1" baseline="-25000" dirty="0" err="1">
                <a:solidFill>
                  <a:srgbClr val="0000FF"/>
                </a:solidFill>
                <a:latin typeface="Times New Roman" pitchFamily="18" charset="0"/>
              </a:rPr>
              <a:t>ij</a:t>
            </a:r>
            <a:r>
              <a:rPr lang="en-US" altLang="zh-TW" sz="2800" b="0" i="1" baseline="-25000" dirty="0">
                <a:solidFill>
                  <a:srgbClr val="0000FF"/>
                </a:solidFill>
                <a:latin typeface="Times New Roman" pitchFamily="18" charset="0"/>
              </a:rPr>
              <a:t> </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b</a:t>
            </a:r>
            <a:r>
              <a:rPr lang="en-US" altLang="zh-TW" sz="2800" b="0" i="1" baseline="-25000" dirty="0" err="1">
                <a:solidFill>
                  <a:srgbClr val="0000FF"/>
                </a:solidFill>
                <a:latin typeface="Times New Roman" pitchFamily="18" charset="0"/>
              </a:rPr>
              <a:t>ij</a:t>
            </a:r>
            <a:r>
              <a:rPr lang="en-GB" altLang="zh-TW" sz="2800" b="0" dirty="0">
                <a:solidFill>
                  <a:srgbClr val="0000FF"/>
                </a:solidFill>
                <a:latin typeface="Times New Roman" pitchFamily="18" charset="0"/>
              </a:rPr>
              <a:t> </a:t>
            </a:r>
            <a:r>
              <a:rPr lang="en-US" altLang="zh-TW" sz="2800" b="0" dirty="0"/>
              <a:t>for </a:t>
            </a:r>
            <a:r>
              <a:rPr lang="en-GB" altLang="zh-TW" sz="2800" b="0" dirty="0">
                <a:solidFill>
                  <a:srgbClr val="0000FF"/>
                </a:solidFill>
                <a:latin typeface="Times New Roman" pitchFamily="18" charset="0"/>
              </a:rPr>
              <a:t>1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err="1">
                <a:solidFill>
                  <a:srgbClr val="0000FF"/>
                </a:solidFill>
                <a:latin typeface="Times New Roman" pitchFamily="18" charset="0"/>
              </a:rPr>
              <a:t>i</a:t>
            </a:r>
            <a:r>
              <a:rPr lang="en-GB" altLang="zh-TW" sz="2800" b="0" dirty="0">
                <a:solidFill>
                  <a:srgbClr val="0000FF"/>
                </a:solidFill>
                <a:latin typeface="Times New Roman" pitchFamily="18" charset="0"/>
              </a:rPr>
              <a:t>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m</a:t>
            </a:r>
            <a:r>
              <a:rPr lang="en-GB" altLang="zh-TW" sz="2800" b="0" dirty="0">
                <a:solidFill>
                  <a:srgbClr val="0000FF"/>
                </a:solidFill>
                <a:latin typeface="Times New Roman" pitchFamily="18" charset="0"/>
              </a:rPr>
              <a:t>, 1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j</a:t>
            </a:r>
            <a:r>
              <a:rPr lang="en-GB" altLang="zh-TW" sz="2800" b="0" dirty="0">
                <a:solidFill>
                  <a:srgbClr val="0000FF"/>
                </a:solidFill>
                <a:latin typeface="Times New Roman" pitchFamily="18" charset="0"/>
              </a:rPr>
              <a:t>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n</a:t>
            </a:r>
            <a:r>
              <a:rPr lang="en-US" altLang="zh-TW" sz="2800" b="0" dirty="0"/>
              <a:t>.</a:t>
            </a:r>
          </a:p>
          <a:p>
            <a:pPr algn="l">
              <a:spcBef>
                <a:spcPct val="50000"/>
              </a:spcBef>
              <a:buClr>
                <a:schemeClr val="tx2"/>
              </a:buClr>
              <a:buFont typeface="Wingdings" pitchFamily="2" charset="2"/>
              <a:buChar char="§"/>
            </a:pPr>
            <a:r>
              <a:rPr lang="en-US" altLang="zh-TW" sz="2800" b="0" i="1" dirty="0" err="1">
                <a:solidFill>
                  <a:schemeClr val="tx2"/>
                </a:solidFill>
                <a:latin typeface="Times New Roman" pitchFamily="18" charset="0"/>
              </a:rPr>
              <a:t>iff</a:t>
            </a:r>
            <a:r>
              <a:rPr lang="en-US" altLang="zh-TW" sz="2800" b="0" dirty="0"/>
              <a:t> pronouns “if and only if”</a:t>
            </a:r>
          </a:p>
          <a:p>
            <a:pPr algn="l">
              <a:spcBef>
                <a:spcPct val="50000"/>
              </a:spcBef>
              <a:buClr>
                <a:schemeClr val="tx2"/>
              </a:buClr>
              <a:buFont typeface="Wingdings" pitchFamily="2" charset="2"/>
              <a:buNone/>
            </a:pPr>
            <a:r>
              <a:rPr lang="en-US" altLang="zh-TW" sz="2800" b="0" dirty="0"/>
              <a:t>  if </a:t>
            </a:r>
            <a:r>
              <a:rPr lang="en-GB" altLang="zh-TW" sz="2800" b="0" i="1" dirty="0">
                <a:solidFill>
                  <a:srgbClr val="0000FF"/>
                </a:solidFill>
                <a:latin typeface="Times New Roman" pitchFamily="18" charset="0"/>
              </a:rPr>
              <a:t>A </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B</a:t>
            </a:r>
            <a:r>
              <a:rPr lang="en-US" altLang="zh-TW" sz="2800" b="0" dirty="0"/>
              <a:t>, it implies </a:t>
            </a:r>
            <a:r>
              <a:rPr lang="en-US" altLang="zh-TW" sz="2800" b="0" i="1" dirty="0" err="1">
                <a:solidFill>
                  <a:srgbClr val="0000FF"/>
                </a:solidFill>
                <a:latin typeface="Times New Roman" pitchFamily="18" charset="0"/>
              </a:rPr>
              <a:t>a</a:t>
            </a:r>
            <a:r>
              <a:rPr lang="en-US" altLang="zh-TW" sz="2800" b="0" i="1" baseline="-25000" dirty="0" err="1">
                <a:solidFill>
                  <a:srgbClr val="0000FF"/>
                </a:solidFill>
                <a:latin typeface="Times New Roman" pitchFamily="18" charset="0"/>
              </a:rPr>
              <a:t>ij</a:t>
            </a:r>
            <a:r>
              <a:rPr lang="en-US" altLang="zh-TW" sz="2800" b="0" i="1" baseline="-25000" dirty="0">
                <a:solidFill>
                  <a:srgbClr val="0000FF"/>
                </a:solidFill>
                <a:latin typeface="Times New Roman" pitchFamily="18" charset="0"/>
              </a:rPr>
              <a:t> </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b</a:t>
            </a:r>
            <a:r>
              <a:rPr lang="en-US" altLang="zh-TW" sz="2800" b="0" i="1" baseline="-25000" dirty="0" err="1">
                <a:solidFill>
                  <a:srgbClr val="0000FF"/>
                </a:solidFill>
                <a:latin typeface="Times New Roman" pitchFamily="18" charset="0"/>
              </a:rPr>
              <a:t>ij</a:t>
            </a:r>
            <a:r>
              <a:rPr lang="en-US" altLang="zh-TW" sz="2800" b="0" i="1" baseline="-25000" dirty="0">
                <a:solidFill>
                  <a:srgbClr val="0000FF"/>
                </a:solidFill>
                <a:latin typeface="Times New Roman" pitchFamily="18" charset="0"/>
              </a:rPr>
              <a:t> </a:t>
            </a:r>
            <a:r>
              <a:rPr lang="en-US" altLang="zh-TW" sz="2800" b="0" dirty="0"/>
              <a:t>for </a:t>
            </a:r>
            <a:r>
              <a:rPr lang="en-GB" altLang="zh-TW" sz="2800" b="0" dirty="0">
                <a:solidFill>
                  <a:srgbClr val="0000FF"/>
                </a:solidFill>
                <a:latin typeface="Times New Roman" pitchFamily="18" charset="0"/>
              </a:rPr>
              <a:t>1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err="1">
                <a:solidFill>
                  <a:srgbClr val="0000FF"/>
                </a:solidFill>
                <a:latin typeface="Times New Roman" pitchFamily="18" charset="0"/>
              </a:rPr>
              <a:t>i</a:t>
            </a:r>
            <a:r>
              <a:rPr lang="en-GB" altLang="zh-TW" sz="2800" b="0" dirty="0">
                <a:solidFill>
                  <a:srgbClr val="0000FF"/>
                </a:solidFill>
                <a:latin typeface="Times New Roman" pitchFamily="18" charset="0"/>
              </a:rPr>
              <a:t>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m</a:t>
            </a:r>
            <a:r>
              <a:rPr lang="en-GB" altLang="zh-TW" sz="2800" b="0" dirty="0">
                <a:solidFill>
                  <a:srgbClr val="0000FF"/>
                </a:solidFill>
                <a:latin typeface="Times New Roman" pitchFamily="18" charset="0"/>
              </a:rPr>
              <a:t>, 1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j</a:t>
            </a:r>
            <a:r>
              <a:rPr lang="en-GB" altLang="zh-TW" sz="2800" b="0" dirty="0">
                <a:solidFill>
                  <a:srgbClr val="0000FF"/>
                </a:solidFill>
                <a:latin typeface="Times New Roman" pitchFamily="18" charset="0"/>
              </a:rPr>
              <a:t>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n</a:t>
            </a:r>
            <a:r>
              <a:rPr lang="en-US" altLang="zh-TW" sz="2800" b="0" dirty="0"/>
              <a:t>; </a:t>
            </a:r>
          </a:p>
          <a:p>
            <a:pPr algn="l">
              <a:spcBef>
                <a:spcPct val="50000"/>
              </a:spcBef>
              <a:buClr>
                <a:schemeClr val="tx2"/>
              </a:buClr>
              <a:buFont typeface="Wingdings" pitchFamily="2" charset="2"/>
              <a:buNone/>
            </a:pPr>
            <a:r>
              <a:rPr lang="en-US" altLang="zh-TW" sz="2800" b="0" dirty="0"/>
              <a:t>  if </a:t>
            </a:r>
            <a:r>
              <a:rPr lang="en-US" altLang="zh-TW" sz="2800" b="0" i="1" dirty="0" err="1">
                <a:solidFill>
                  <a:srgbClr val="0000FF"/>
                </a:solidFill>
                <a:latin typeface="Times New Roman" pitchFamily="18" charset="0"/>
              </a:rPr>
              <a:t>a</a:t>
            </a:r>
            <a:r>
              <a:rPr lang="en-US" altLang="zh-TW" sz="2800" b="0" i="1" baseline="-25000" dirty="0" err="1">
                <a:solidFill>
                  <a:srgbClr val="0000FF"/>
                </a:solidFill>
                <a:latin typeface="Times New Roman" pitchFamily="18" charset="0"/>
              </a:rPr>
              <a:t>ij</a:t>
            </a:r>
            <a:r>
              <a:rPr lang="en-US" altLang="zh-TW" sz="2800" b="0" i="1" baseline="-25000" dirty="0">
                <a:solidFill>
                  <a:srgbClr val="0000FF"/>
                </a:solidFill>
                <a:latin typeface="Times New Roman" pitchFamily="18" charset="0"/>
              </a:rPr>
              <a:t> </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b</a:t>
            </a:r>
            <a:r>
              <a:rPr lang="en-US" altLang="zh-TW" sz="2800" b="0" i="1" baseline="-25000" dirty="0" err="1">
                <a:solidFill>
                  <a:srgbClr val="0000FF"/>
                </a:solidFill>
                <a:latin typeface="Times New Roman" pitchFamily="18" charset="0"/>
              </a:rPr>
              <a:t>ij</a:t>
            </a:r>
            <a:r>
              <a:rPr lang="en-US" altLang="zh-TW" sz="2800" b="0" i="1" baseline="-25000" dirty="0">
                <a:solidFill>
                  <a:srgbClr val="0000FF"/>
                </a:solidFill>
                <a:latin typeface="Times New Roman" pitchFamily="18" charset="0"/>
              </a:rPr>
              <a:t> </a:t>
            </a:r>
            <a:r>
              <a:rPr lang="en-US" altLang="zh-TW" sz="2800" b="0" dirty="0"/>
              <a:t>for </a:t>
            </a:r>
            <a:r>
              <a:rPr lang="en-GB" altLang="zh-TW" sz="2800" b="0" dirty="0">
                <a:solidFill>
                  <a:srgbClr val="0000FF"/>
                </a:solidFill>
                <a:latin typeface="Times New Roman" pitchFamily="18" charset="0"/>
              </a:rPr>
              <a:t>1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err="1">
                <a:solidFill>
                  <a:srgbClr val="0000FF"/>
                </a:solidFill>
                <a:latin typeface="Times New Roman" pitchFamily="18" charset="0"/>
              </a:rPr>
              <a:t>i</a:t>
            </a:r>
            <a:r>
              <a:rPr lang="en-GB" altLang="zh-TW" sz="2800" b="0" dirty="0">
                <a:solidFill>
                  <a:srgbClr val="0000FF"/>
                </a:solidFill>
                <a:latin typeface="Times New Roman" pitchFamily="18" charset="0"/>
              </a:rPr>
              <a:t>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m</a:t>
            </a:r>
            <a:r>
              <a:rPr lang="en-GB" altLang="zh-TW" sz="2800" b="0" dirty="0">
                <a:solidFill>
                  <a:srgbClr val="0000FF"/>
                </a:solidFill>
                <a:latin typeface="Times New Roman" pitchFamily="18" charset="0"/>
              </a:rPr>
              <a:t>, 1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j</a:t>
            </a:r>
            <a:r>
              <a:rPr lang="en-GB" altLang="zh-TW" sz="2800" b="0" dirty="0">
                <a:solidFill>
                  <a:srgbClr val="0000FF"/>
                </a:solidFill>
                <a:latin typeface="Times New Roman" pitchFamily="18" charset="0"/>
              </a:rPr>
              <a:t> </a:t>
            </a:r>
            <a:r>
              <a:rPr lang="en-GB" altLang="zh-TW" sz="2800" b="0" dirty="0">
                <a:solidFill>
                  <a:srgbClr val="0000FF"/>
                </a:solidFill>
                <a:latin typeface="Times New Roman" pitchFamily="18" charset="0"/>
                <a:sym typeface="Symbol" pitchFamily="18" charset="2"/>
              </a:rPr>
              <a:t></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n</a:t>
            </a:r>
            <a:r>
              <a:rPr lang="en-US" altLang="zh-TW" sz="2800" b="0" dirty="0"/>
              <a:t>, it implies </a:t>
            </a:r>
            <a:r>
              <a:rPr lang="en-GB" altLang="zh-TW" sz="2800" b="0" i="1" dirty="0">
                <a:solidFill>
                  <a:srgbClr val="0000FF"/>
                </a:solidFill>
                <a:latin typeface="Times New Roman" pitchFamily="18" charset="0"/>
              </a:rPr>
              <a:t>A </a:t>
            </a:r>
            <a:r>
              <a:rPr lang="en-GB" altLang="zh-TW" sz="2800" b="0" dirty="0">
                <a:solidFill>
                  <a:srgbClr val="0000FF"/>
                </a:solidFill>
                <a:latin typeface="Times New Roman" pitchFamily="18" charset="0"/>
              </a:rPr>
              <a:t>= </a:t>
            </a:r>
            <a:r>
              <a:rPr lang="en-GB" altLang="zh-TW" sz="2800" b="0" i="1" dirty="0">
                <a:solidFill>
                  <a:srgbClr val="0000FF"/>
                </a:solidFill>
                <a:latin typeface="Times New Roman" pitchFamily="18" charset="0"/>
              </a:rPr>
              <a:t>B</a:t>
            </a:r>
            <a:r>
              <a:rPr lang="en-US" altLang="zh-TW" sz="2800" b="0" dirty="0"/>
              <a:t>.</a:t>
            </a:r>
          </a:p>
        </p:txBody>
      </p:sp>
      <p:sp>
        <p:nvSpPr>
          <p:cNvPr id="205828" name="Rectangle 4"/>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rPr>
              <a:t>3</a:t>
            </a:r>
            <a:r>
              <a:rPr lang="en-GB" altLang="zh-TW" sz="3600" b="0" dirty="0" smtClean="0">
                <a:solidFill>
                  <a:schemeClr val="tx2"/>
                </a:solidFill>
              </a:rPr>
              <a:t>.1 </a:t>
            </a:r>
            <a:r>
              <a:rPr lang="en-GB" altLang="zh-TW" sz="3600" b="0" dirty="0">
                <a:solidFill>
                  <a:schemeClr val="tx2"/>
                </a:solidFill>
              </a:rPr>
              <a:t>Matrices</a:t>
            </a:r>
            <a:endParaRPr lang="en-US" altLang="zh-TW" sz="3600" b="0" dirty="0">
              <a:solidFill>
                <a:schemeClr val="tx2"/>
              </a:solidFill>
            </a:endParaRPr>
          </a:p>
        </p:txBody>
      </p:sp>
      <p:sp>
        <p:nvSpPr>
          <p:cNvPr id="6" name="Footer Placeholder 5"/>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2157DA05-D43A-4211-AD94-801591EF3C41}" type="slidenum">
              <a:rPr lang="en-US" altLang="zh-TW"/>
              <a:pPr/>
              <a:t>49</a:t>
            </a:fld>
            <a:endParaRPr lang="en-US" altLang="zh-TW"/>
          </a:p>
        </p:txBody>
      </p:sp>
      <p:sp>
        <p:nvSpPr>
          <p:cNvPr id="206850"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Equal matrices</a:t>
            </a:r>
          </a:p>
        </p:txBody>
      </p:sp>
      <p:sp>
        <p:nvSpPr>
          <p:cNvPr id="206851" name="Text Box 3"/>
          <p:cNvSpPr txBox="1">
            <a:spLocks noChangeArrowheads="1"/>
          </p:cNvSpPr>
          <p:nvPr/>
        </p:nvSpPr>
        <p:spPr bwMode="auto">
          <a:xfrm>
            <a:off x="685800" y="3290888"/>
            <a:ext cx="7924800" cy="519112"/>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Given that </a:t>
            </a:r>
            <a:r>
              <a:rPr lang="en-GB" altLang="zh-TW" sz="2800" b="0" i="1">
                <a:solidFill>
                  <a:srgbClr val="996633"/>
                </a:solidFill>
                <a:latin typeface="Times New Roman" pitchFamily="18" charset="0"/>
              </a:rPr>
              <a:t>A </a:t>
            </a:r>
            <a:r>
              <a:rPr lang="en-GB" altLang="zh-TW" sz="2800" b="0">
                <a:solidFill>
                  <a:srgbClr val="996633"/>
                </a:solidFill>
                <a:latin typeface="Times New Roman" pitchFamily="18" charset="0"/>
              </a:rPr>
              <a:t>= </a:t>
            </a:r>
            <a:r>
              <a:rPr lang="en-GB" altLang="zh-TW" sz="2800" b="0" i="1">
                <a:solidFill>
                  <a:srgbClr val="996633"/>
                </a:solidFill>
                <a:latin typeface="Times New Roman" pitchFamily="18" charset="0"/>
              </a:rPr>
              <a:t>B</a:t>
            </a:r>
            <a:r>
              <a:rPr lang="en-US" altLang="zh-TW" sz="2800" b="0">
                <a:solidFill>
                  <a:srgbClr val="996633"/>
                </a:solidFill>
              </a:rPr>
              <a:t>, find </a:t>
            </a:r>
            <a:r>
              <a:rPr lang="en-US" altLang="zh-TW" sz="2800" b="0" i="1">
                <a:solidFill>
                  <a:srgbClr val="996633"/>
                </a:solidFill>
                <a:latin typeface="Times New Roman" pitchFamily="18" charset="0"/>
              </a:rPr>
              <a:t>a</a:t>
            </a:r>
            <a:r>
              <a:rPr lang="en-US" altLang="zh-TW" sz="2800" b="0">
                <a:solidFill>
                  <a:srgbClr val="996633"/>
                </a:solidFill>
              </a:rPr>
              <a:t>, </a:t>
            </a:r>
            <a:r>
              <a:rPr lang="en-US" altLang="zh-TW" sz="2800" b="0" i="1">
                <a:solidFill>
                  <a:srgbClr val="996633"/>
                </a:solidFill>
                <a:latin typeface="Times New Roman" pitchFamily="18" charset="0"/>
              </a:rPr>
              <a:t>b</a:t>
            </a:r>
            <a:r>
              <a:rPr lang="en-US" altLang="zh-TW" sz="2800" b="0">
                <a:solidFill>
                  <a:srgbClr val="996633"/>
                </a:solidFill>
              </a:rPr>
              <a:t>, </a:t>
            </a:r>
            <a:r>
              <a:rPr lang="en-US" altLang="zh-TW" sz="2800" b="0" i="1">
                <a:solidFill>
                  <a:srgbClr val="996633"/>
                </a:solidFill>
                <a:latin typeface="Times New Roman" pitchFamily="18" charset="0"/>
              </a:rPr>
              <a:t>c</a:t>
            </a:r>
            <a:r>
              <a:rPr lang="en-US" altLang="zh-TW" sz="2800" b="0" i="1" baseline="-25000">
                <a:solidFill>
                  <a:srgbClr val="996633"/>
                </a:solidFill>
                <a:latin typeface="Times New Roman" pitchFamily="18" charset="0"/>
              </a:rPr>
              <a:t> </a:t>
            </a:r>
            <a:r>
              <a:rPr lang="en-US" altLang="zh-TW" sz="2800" b="0">
                <a:solidFill>
                  <a:srgbClr val="996633"/>
                </a:solidFill>
              </a:rPr>
              <a:t>and </a:t>
            </a:r>
            <a:r>
              <a:rPr lang="en-US" altLang="zh-TW" sz="2800" b="0" i="1">
                <a:solidFill>
                  <a:srgbClr val="996633"/>
                </a:solidFill>
                <a:latin typeface="Times New Roman" pitchFamily="18" charset="0"/>
              </a:rPr>
              <a:t>d</a:t>
            </a:r>
            <a:r>
              <a:rPr lang="en-US" altLang="zh-TW" sz="2800" b="0">
                <a:solidFill>
                  <a:srgbClr val="996633"/>
                </a:solidFill>
              </a:rPr>
              <a:t>.</a:t>
            </a:r>
          </a:p>
        </p:txBody>
      </p:sp>
      <p:sp>
        <p:nvSpPr>
          <p:cNvPr id="206852" name="Rectangle 4"/>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rPr>
              <a:t>3</a:t>
            </a:r>
            <a:r>
              <a:rPr lang="en-GB" altLang="zh-TW" sz="3600" b="0" dirty="0" smtClean="0">
                <a:solidFill>
                  <a:schemeClr val="tx2"/>
                </a:solidFill>
              </a:rPr>
              <a:t>.1 </a:t>
            </a:r>
            <a:r>
              <a:rPr lang="en-GB" altLang="zh-TW" sz="3600" b="0" dirty="0">
                <a:solidFill>
                  <a:schemeClr val="tx2"/>
                </a:solidFill>
              </a:rPr>
              <a:t>Matrices</a:t>
            </a:r>
            <a:endParaRPr lang="en-US" altLang="zh-TW" sz="3600" b="0" dirty="0">
              <a:solidFill>
                <a:schemeClr val="tx2"/>
              </a:solidFill>
            </a:endParaRPr>
          </a:p>
        </p:txBody>
      </p:sp>
      <p:graphicFrame>
        <p:nvGraphicFramePr>
          <p:cNvPr id="206853" name="Object 5"/>
          <p:cNvGraphicFramePr>
            <a:graphicFrameLocks noChangeAspect="1"/>
          </p:cNvGraphicFramePr>
          <p:nvPr/>
        </p:nvGraphicFramePr>
        <p:xfrm>
          <a:off x="2362200" y="2438400"/>
          <a:ext cx="1495425" cy="842963"/>
        </p:xfrm>
        <a:graphic>
          <a:graphicData uri="http://schemas.openxmlformats.org/presentationml/2006/ole">
            <mc:AlternateContent xmlns:mc="http://schemas.openxmlformats.org/markup-compatibility/2006">
              <mc:Choice xmlns:v="urn:schemas-microsoft-com:vml" Requires="v">
                <p:oleObj spid="_x0000_s206859" name="Equation" r:id="rId3" imgW="812520" imgH="457200" progId="">
                  <p:embed/>
                </p:oleObj>
              </mc:Choice>
              <mc:Fallback>
                <p:oleObj name="Equation" r:id="rId3" imgW="812520" imgH="45720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2438400"/>
                        <a:ext cx="1495425"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854" name="Object 6"/>
          <p:cNvGraphicFramePr>
            <a:graphicFrameLocks noChangeAspect="1"/>
          </p:cNvGraphicFramePr>
          <p:nvPr/>
        </p:nvGraphicFramePr>
        <p:xfrm>
          <a:off x="4618038" y="2438400"/>
          <a:ext cx="1401762" cy="842963"/>
        </p:xfrm>
        <a:graphic>
          <a:graphicData uri="http://schemas.openxmlformats.org/presentationml/2006/ole">
            <mc:AlternateContent xmlns:mc="http://schemas.openxmlformats.org/markup-compatibility/2006">
              <mc:Choice xmlns:v="urn:schemas-microsoft-com:vml" Requires="v">
                <p:oleObj spid="_x0000_s206860" name="Equation" r:id="rId5" imgW="761760" imgH="457200" progId="">
                  <p:embed/>
                </p:oleObj>
              </mc:Choice>
              <mc:Fallback>
                <p:oleObj name="Equation" r:id="rId5" imgW="761760" imgH="45720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8038" y="2438400"/>
                        <a:ext cx="1401762"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855" name="Text Box 7"/>
          <p:cNvSpPr txBox="1">
            <a:spLocks noChangeArrowheads="1"/>
          </p:cNvSpPr>
          <p:nvPr/>
        </p:nvSpPr>
        <p:spPr bwMode="auto">
          <a:xfrm>
            <a:off x="685800" y="2609850"/>
            <a:ext cx="79248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and</a:t>
            </a:r>
          </a:p>
        </p:txBody>
      </p:sp>
      <p:sp>
        <p:nvSpPr>
          <p:cNvPr id="206856" name="Text Box 8"/>
          <p:cNvSpPr txBox="1">
            <a:spLocks noChangeArrowheads="1"/>
          </p:cNvSpPr>
          <p:nvPr/>
        </p:nvSpPr>
        <p:spPr bwMode="auto">
          <a:xfrm>
            <a:off x="685800" y="4038600"/>
            <a:ext cx="79248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if </a:t>
            </a:r>
            <a:r>
              <a:rPr lang="en-GB" altLang="zh-TW" sz="2800" b="0" i="1">
                <a:solidFill>
                  <a:srgbClr val="996633"/>
                </a:solidFill>
                <a:latin typeface="Times New Roman" pitchFamily="18" charset="0"/>
              </a:rPr>
              <a:t>A </a:t>
            </a:r>
            <a:r>
              <a:rPr lang="en-GB" altLang="zh-TW" sz="2800" b="0">
                <a:solidFill>
                  <a:srgbClr val="996633"/>
                </a:solidFill>
                <a:latin typeface="Times New Roman" pitchFamily="18" charset="0"/>
              </a:rPr>
              <a:t>= </a:t>
            </a:r>
            <a:r>
              <a:rPr lang="en-GB" altLang="zh-TW" sz="2800" b="0" i="1">
                <a:solidFill>
                  <a:srgbClr val="996633"/>
                </a:solidFill>
                <a:latin typeface="Times New Roman" pitchFamily="18" charset="0"/>
              </a:rPr>
              <a:t>B</a:t>
            </a:r>
            <a:r>
              <a:rPr lang="en-US" altLang="zh-TW" sz="2800" b="0">
                <a:solidFill>
                  <a:srgbClr val="996633"/>
                </a:solidFill>
              </a:rPr>
              <a:t>, then </a:t>
            </a:r>
            <a:r>
              <a:rPr lang="en-US" altLang="zh-TW" sz="2800" b="0" i="1">
                <a:solidFill>
                  <a:srgbClr val="996633"/>
                </a:solidFill>
                <a:latin typeface="Times New Roman" pitchFamily="18" charset="0"/>
              </a:rPr>
              <a:t>a</a:t>
            </a:r>
            <a:r>
              <a:rPr lang="en-US" altLang="zh-TW" sz="2800" b="0" i="1" baseline="-25000">
                <a:solidFill>
                  <a:srgbClr val="996633"/>
                </a:solidFill>
                <a:latin typeface="Times New Roman" pitchFamily="18" charset="0"/>
              </a:rPr>
              <a:t> </a:t>
            </a:r>
            <a:r>
              <a:rPr lang="en-GB" altLang="zh-TW" sz="2800" b="0">
                <a:solidFill>
                  <a:srgbClr val="996633"/>
                </a:solidFill>
                <a:latin typeface="Times New Roman" pitchFamily="18" charset="0"/>
              </a:rPr>
              <a:t>= 1</a:t>
            </a:r>
            <a:r>
              <a:rPr lang="en-US" altLang="zh-TW" sz="2800" b="0">
                <a:solidFill>
                  <a:srgbClr val="996633"/>
                </a:solidFill>
              </a:rPr>
              <a:t>, </a:t>
            </a:r>
            <a:r>
              <a:rPr lang="en-US" altLang="zh-TW" sz="2800" b="0" i="1">
                <a:solidFill>
                  <a:srgbClr val="996633"/>
                </a:solidFill>
                <a:latin typeface="Times New Roman" pitchFamily="18" charset="0"/>
              </a:rPr>
              <a:t>b</a:t>
            </a:r>
            <a:r>
              <a:rPr lang="en-US" altLang="zh-TW" sz="2800" b="0" i="1" baseline="-25000">
                <a:solidFill>
                  <a:srgbClr val="996633"/>
                </a:solidFill>
                <a:latin typeface="Times New Roman" pitchFamily="18" charset="0"/>
              </a:rPr>
              <a:t> </a:t>
            </a:r>
            <a:r>
              <a:rPr lang="en-GB" altLang="zh-TW" sz="2800" b="0">
                <a:solidFill>
                  <a:srgbClr val="996633"/>
                </a:solidFill>
                <a:latin typeface="Times New Roman" pitchFamily="18" charset="0"/>
              </a:rPr>
              <a:t>= 0</a:t>
            </a:r>
            <a:r>
              <a:rPr lang="en-US" altLang="zh-TW" sz="2800" b="0">
                <a:solidFill>
                  <a:srgbClr val="996633"/>
                </a:solidFill>
              </a:rPr>
              <a:t>, </a:t>
            </a:r>
            <a:r>
              <a:rPr lang="en-US" altLang="zh-TW" sz="2800" b="0" i="1">
                <a:solidFill>
                  <a:srgbClr val="996633"/>
                </a:solidFill>
                <a:latin typeface="Times New Roman" pitchFamily="18" charset="0"/>
              </a:rPr>
              <a:t>c</a:t>
            </a:r>
            <a:r>
              <a:rPr lang="en-US" altLang="zh-TW" sz="2800" b="0" i="1" baseline="-25000">
                <a:solidFill>
                  <a:srgbClr val="996633"/>
                </a:solidFill>
                <a:latin typeface="Times New Roman" pitchFamily="18" charset="0"/>
              </a:rPr>
              <a:t> </a:t>
            </a:r>
            <a:r>
              <a:rPr lang="en-GB" altLang="zh-TW" sz="2800" b="0">
                <a:solidFill>
                  <a:srgbClr val="996633"/>
                </a:solidFill>
                <a:latin typeface="Times New Roman" pitchFamily="18" charset="0"/>
              </a:rPr>
              <a:t>= -4</a:t>
            </a:r>
            <a:r>
              <a:rPr lang="en-US" altLang="zh-TW" sz="2800" b="0">
                <a:solidFill>
                  <a:srgbClr val="996633"/>
                </a:solidFill>
              </a:rPr>
              <a:t> and </a:t>
            </a:r>
            <a:r>
              <a:rPr lang="en-US" altLang="zh-TW" sz="2800" b="0" i="1">
                <a:solidFill>
                  <a:srgbClr val="996633"/>
                </a:solidFill>
                <a:latin typeface="Times New Roman" pitchFamily="18" charset="0"/>
              </a:rPr>
              <a:t>d</a:t>
            </a:r>
            <a:r>
              <a:rPr lang="en-US" altLang="zh-TW" sz="2800" b="0" i="1" baseline="-25000">
                <a:solidFill>
                  <a:srgbClr val="996633"/>
                </a:solidFill>
                <a:latin typeface="Times New Roman" pitchFamily="18" charset="0"/>
              </a:rPr>
              <a:t> </a:t>
            </a:r>
            <a:r>
              <a:rPr lang="en-GB" altLang="zh-TW" sz="2800" b="0">
                <a:solidFill>
                  <a:srgbClr val="996633"/>
                </a:solidFill>
                <a:latin typeface="Times New Roman" pitchFamily="18" charset="0"/>
              </a:rPr>
              <a:t>= 2</a:t>
            </a:r>
            <a:r>
              <a:rPr lang="en-US" altLang="zh-TW" sz="2800" b="0">
                <a:solidFill>
                  <a:srgbClr val="996633"/>
                </a:solidFill>
              </a:rPr>
              <a:t>.</a:t>
            </a:r>
          </a:p>
        </p:txBody>
      </p:sp>
      <p:sp>
        <p:nvSpPr>
          <p:cNvPr id="10" name="Footer Placeholder 9"/>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68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5</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latin typeface="Calibri" pitchFamily="34" charset="0"/>
              </a:rPr>
              <a:t>1.1 Review of Sets</a:t>
            </a:r>
            <a:endParaRPr lang="en-US" altLang="zh-TW" sz="3600" b="0" dirty="0">
              <a:solidFill>
                <a:schemeClr val="tx2"/>
              </a:solidFill>
              <a:latin typeface="Calibri" pitchFamily="34" charset="0"/>
            </a:endParaRPr>
          </a:p>
        </p:txBody>
      </p:sp>
      <p:sp>
        <p:nvSpPr>
          <p:cNvPr id="9" name="Rectangle 8"/>
          <p:cNvSpPr/>
          <p:nvPr/>
        </p:nvSpPr>
        <p:spPr>
          <a:xfrm>
            <a:off x="571472" y="1571612"/>
            <a:ext cx="7858180" cy="3539430"/>
          </a:xfrm>
          <a:prstGeom prst="rect">
            <a:avLst/>
          </a:prstGeom>
        </p:spPr>
        <p:txBody>
          <a:bodyPr wrap="square">
            <a:spAutoFit/>
          </a:bodyPr>
          <a:lstStyle/>
          <a:p>
            <a:pPr algn="just"/>
            <a:r>
              <a:rPr lang="en-US" dirty="0">
                <a:latin typeface="Calibri" pitchFamily="34" charset="0"/>
              </a:rPr>
              <a:t>Notation</a:t>
            </a:r>
            <a:r>
              <a:rPr lang="en-US" b="0" dirty="0">
                <a:latin typeface="Calibri" pitchFamily="34" charset="0"/>
              </a:rPr>
              <a:t>: </a:t>
            </a:r>
            <a:endParaRPr lang="en-US" b="0" dirty="0" smtClean="0">
              <a:latin typeface="Calibri" pitchFamily="34" charset="0"/>
            </a:endParaRPr>
          </a:p>
          <a:p>
            <a:pPr algn="just">
              <a:buFont typeface="Wingdings" pitchFamily="2" charset="2"/>
              <a:buChar char="§"/>
            </a:pPr>
            <a:r>
              <a:rPr lang="en-US" b="0" i="1" dirty="0" smtClean="0">
                <a:latin typeface="Calibri" pitchFamily="34" charset="0"/>
              </a:rPr>
              <a:t>A</a:t>
            </a:r>
            <a:r>
              <a:rPr lang="en-US" b="0" i="1" dirty="0">
                <a:latin typeface="Calibri" pitchFamily="34" charset="0"/>
              </a:rPr>
              <a:t>, B, C, … for sets; a, b, c, … or x, y, z, … for members.</a:t>
            </a:r>
          </a:p>
          <a:p>
            <a:pPr algn="just"/>
            <a:r>
              <a:rPr lang="en-US" b="0" i="1" dirty="0">
                <a:latin typeface="Calibri" pitchFamily="34" charset="0"/>
              </a:rPr>
              <a:t>b ∈  A if b belongs to A  (B ∈  A if both A and B are sets and B is a member of A) </a:t>
            </a:r>
          </a:p>
          <a:p>
            <a:pPr algn="just"/>
            <a:r>
              <a:rPr lang="en-US" b="0" dirty="0">
                <a:latin typeface="Calibri" pitchFamily="34" charset="0"/>
              </a:rPr>
              <a:t>and </a:t>
            </a:r>
            <a:r>
              <a:rPr lang="en-US" b="0" i="1" dirty="0">
                <a:latin typeface="Calibri" pitchFamily="34" charset="0"/>
              </a:rPr>
              <a:t>c ∉  A, if c doesn’t belong to </a:t>
            </a:r>
            <a:r>
              <a:rPr lang="en-US" b="0" i="1" dirty="0" smtClean="0">
                <a:latin typeface="Calibri" pitchFamily="34" charset="0"/>
              </a:rPr>
              <a:t>A.</a:t>
            </a:r>
          </a:p>
          <a:p>
            <a:pPr algn="just"/>
            <a:endParaRPr lang="en-US" b="0" dirty="0">
              <a:latin typeface="Calibri"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41DCA0F-9576-4E58-91E9-D6C1CA00B5B1}" type="slidenum">
              <a:rPr lang="en-US" altLang="zh-TW"/>
              <a:pPr/>
              <a:t>50</a:t>
            </a:fld>
            <a:endParaRPr lang="en-US" altLang="zh-TW"/>
          </a:p>
        </p:txBody>
      </p:sp>
      <p:sp>
        <p:nvSpPr>
          <p:cNvPr id="207874"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Zero matrices</a:t>
            </a:r>
          </a:p>
        </p:txBody>
      </p:sp>
      <p:sp>
        <p:nvSpPr>
          <p:cNvPr id="207875" name="Text Box 3"/>
          <p:cNvSpPr txBox="1">
            <a:spLocks noChangeArrowheads="1"/>
          </p:cNvSpPr>
          <p:nvPr/>
        </p:nvSpPr>
        <p:spPr bwMode="auto">
          <a:xfrm>
            <a:off x="685800" y="2514600"/>
            <a:ext cx="79248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Every element of a matrix is zero, it is called a zero matrix, i.e., </a:t>
            </a:r>
          </a:p>
        </p:txBody>
      </p:sp>
      <p:graphicFrame>
        <p:nvGraphicFramePr>
          <p:cNvPr id="207876" name="Object 4"/>
          <p:cNvGraphicFramePr>
            <a:graphicFrameLocks noChangeAspect="1"/>
          </p:cNvGraphicFramePr>
          <p:nvPr/>
        </p:nvGraphicFramePr>
        <p:xfrm>
          <a:off x="3257550" y="3527425"/>
          <a:ext cx="2266950" cy="1684338"/>
        </p:xfrm>
        <a:graphic>
          <a:graphicData uri="http://schemas.openxmlformats.org/presentationml/2006/ole">
            <mc:AlternateContent xmlns:mc="http://schemas.openxmlformats.org/markup-compatibility/2006">
              <mc:Choice xmlns:v="urn:schemas-microsoft-com:vml" Requires="v">
                <p:oleObj spid="_x0000_s207879" name="Equation" r:id="rId3" imgW="1231560" imgH="914400" progId="">
                  <p:embed/>
                </p:oleObj>
              </mc:Choice>
              <mc:Fallback>
                <p:oleObj name="Equation" r:id="rId3" imgW="1231560" imgH="9144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7550" y="3527425"/>
                        <a:ext cx="2266950" cy="1684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7877" name="Rectangle 5"/>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rPr>
              <a:t>3</a:t>
            </a:r>
            <a:r>
              <a:rPr lang="en-GB" altLang="zh-TW" sz="3600" b="0" dirty="0" smtClean="0">
                <a:solidFill>
                  <a:schemeClr val="tx2"/>
                </a:solidFill>
              </a:rPr>
              <a:t>.1 </a:t>
            </a:r>
            <a:r>
              <a:rPr lang="en-GB" altLang="zh-TW" sz="3600" b="0" dirty="0">
                <a:solidFill>
                  <a:schemeClr val="tx2"/>
                </a:solidFill>
              </a:rPr>
              <a:t>Matrices</a:t>
            </a:r>
            <a:endParaRPr lang="en-US" altLang="zh-TW" sz="3600" b="0" dirty="0">
              <a:solidFill>
                <a:schemeClr val="tx2"/>
              </a:solidFill>
            </a:endParaRPr>
          </a:p>
        </p:txBody>
      </p:sp>
      <p:sp>
        <p:nvSpPr>
          <p:cNvPr id="7" name="Footer Placeholder 6"/>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8E0F8969-10CA-4C58-A0CD-8B797BC0D50E}" type="slidenum">
              <a:rPr lang="en-US" altLang="zh-TW"/>
              <a:pPr/>
              <a:t>51</a:t>
            </a:fld>
            <a:endParaRPr lang="en-US" altLang="zh-TW"/>
          </a:p>
        </p:txBody>
      </p:sp>
      <p:sp>
        <p:nvSpPr>
          <p:cNvPr id="208898"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Sums of matrices</a:t>
            </a:r>
          </a:p>
        </p:txBody>
      </p:sp>
      <p:sp>
        <p:nvSpPr>
          <p:cNvPr id="208899" name="Rectangle 3"/>
          <p:cNvSpPr>
            <a:spLocks noGrp="1" noChangeArrowheads="1"/>
          </p:cNvSpPr>
          <p:nvPr>
            <p:ph type="title"/>
          </p:nvPr>
        </p:nvSpPr>
        <p:spPr>
          <a:xfrm>
            <a:off x="6096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208900" name="Text Box 4"/>
          <p:cNvSpPr txBox="1">
            <a:spLocks noChangeArrowheads="1"/>
          </p:cNvSpPr>
          <p:nvPr/>
        </p:nvSpPr>
        <p:spPr bwMode="auto">
          <a:xfrm>
            <a:off x="762000" y="2286000"/>
            <a:ext cx="7924800" cy="1373188"/>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If </a:t>
            </a:r>
            <a:r>
              <a:rPr lang="en-GB" altLang="zh-TW" sz="2800" b="0" i="1">
                <a:solidFill>
                  <a:srgbClr val="0000FF"/>
                </a:solidFill>
                <a:latin typeface="Times New Roman" pitchFamily="18" charset="0"/>
                <a:cs typeface="Times New Roman" pitchFamily="18" charset="0"/>
              </a:rPr>
              <a:t>A =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a</a:t>
            </a:r>
            <a:r>
              <a:rPr lang="en-GB" altLang="zh-TW" sz="2800" b="0" i="1" baseline="-30000">
                <a:solidFill>
                  <a:srgbClr val="0000FF"/>
                </a:solidFill>
                <a:latin typeface="Times New Roman" pitchFamily="18" charset="0"/>
                <a:cs typeface="Times New Roman" pitchFamily="18" charset="0"/>
              </a:rPr>
              <a:t>ij</a:t>
            </a:r>
            <a:r>
              <a:rPr lang="en-GB" altLang="zh-TW" sz="2800" b="0">
                <a:solidFill>
                  <a:srgbClr val="0000FF"/>
                </a:solidFill>
                <a:latin typeface="Times New Roman" pitchFamily="18" charset="0"/>
                <a:cs typeface="Times New Roman" pitchFamily="18" charset="0"/>
              </a:rPr>
              <a:t>]</a:t>
            </a:r>
            <a:r>
              <a:rPr lang="en-US" altLang="zh-TW" sz="2800" b="0"/>
              <a:t> and </a:t>
            </a:r>
            <a:r>
              <a:rPr lang="en-GB" altLang="zh-TW" sz="2800" b="0" i="1">
                <a:solidFill>
                  <a:srgbClr val="0000FF"/>
                </a:solidFill>
                <a:latin typeface="Times New Roman" pitchFamily="18" charset="0"/>
                <a:cs typeface="Times New Roman" pitchFamily="18" charset="0"/>
              </a:rPr>
              <a:t>B =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b</a:t>
            </a:r>
            <a:r>
              <a:rPr lang="en-GB" altLang="zh-TW" sz="2800" b="0" i="1" baseline="-30000">
                <a:solidFill>
                  <a:srgbClr val="0000FF"/>
                </a:solidFill>
                <a:latin typeface="Times New Roman" pitchFamily="18" charset="0"/>
                <a:cs typeface="Times New Roman" pitchFamily="18" charset="0"/>
              </a:rPr>
              <a:t>ij</a:t>
            </a:r>
            <a:r>
              <a:rPr lang="en-GB" altLang="zh-TW" sz="2800" b="0">
                <a:solidFill>
                  <a:srgbClr val="0000FF"/>
                </a:solidFill>
                <a:latin typeface="Times New Roman" pitchFamily="18" charset="0"/>
                <a:cs typeface="Times New Roman" pitchFamily="18" charset="0"/>
              </a:rPr>
              <a:t>]</a:t>
            </a:r>
            <a:r>
              <a:rPr lang="en-US" altLang="zh-TW" sz="2800" b="0"/>
              <a:t> are </a:t>
            </a:r>
            <a:r>
              <a:rPr lang="en-GB" altLang="zh-TW" sz="2800" b="0" i="1">
                <a:solidFill>
                  <a:srgbClr val="0000FF"/>
                </a:solidFill>
                <a:latin typeface="Times New Roman" pitchFamily="18" charset="0"/>
                <a:cs typeface="Times New Roman" pitchFamily="18" charset="0"/>
              </a:rPr>
              <a:t>m </a:t>
            </a:r>
            <a:r>
              <a:rPr lang="en-GB" altLang="zh-TW" sz="2800" b="0">
                <a:solidFill>
                  <a:srgbClr val="0000FF"/>
                </a:solidFill>
                <a:latin typeface="Times New Roman" pitchFamily="18" charset="0"/>
                <a:sym typeface="Symbol" pitchFamily="18" charset="2"/>
              </a:rPr>
              <a:t></a:t>
            </a:r>
            <a:r>
              <a:rPr lang="en-GB" altLang="zh-TW" sz="2800" b="0" i="1">
                <a:solidFill>
                  <a:srgbClr val="0000FF"/>
                </a:solidFill>
                <a:latin typeface="Times New Roman" pitchFamily="18" charset="0"/>
                <a:cs typeface="Times New Roman" pitchFamily="18" charset="0"/>
              </a:rPr>
              <a:t> n</a:t>
            </a:r>
            <a:r>
              <a:rPr lang="en-US" altLang="zh-TW" sz="2800" b="0"/>
              <a:t> matrices, then </a:t>
            </a:r>
            <a:r>
              <a:rPr lang="en-GB" altLang="zh-TW" sz="2800" b="0" i="1">
                <a:solidFill>
                  <a:srgbClr val="0000FF"/>
                </a:solidFill>
                <a:latin typeface="Times New Roman" pitchFamily="18" charset="0"/>
                <a:cs typeface="Times New Roman" pitchFamily="18" charset="0"/>
              </a:rPr>
              <a:t>A + B</a:t>
            </a:r>
            <a:r>
              <a:rPr lang="en-GB" altLang="zh-TW" sz="2800" b="0"/>
              <a:t> is defined as a matrix </a:t>
            </a:r>
            <a:r>
              <a:rPr lang="en-GB" altLang="zh-TW" sz="2800" b="0" i="1">
                <a:solidFill>
                  <a:srgbClr val="0000FF"/>
                </a:solidFill>
                <a:latin typeface="Times New Roman" pitchFamily="18" charset="0"/>
                <a:cs typeface="Times New Roman" pitchFamily="18" charset="0"/>
              </a:rPr>
              <a:t>C = A + B</a:t>
            </a:r>
            <a:r>
              <a:rPr lang="en-GB" altLang="zh-TW" sz="2800" b="0"/>
              <a:t>, where </a:t>
            </a:r>
            <a:r>
              <a:rPr lang="en-GB" altLang="zh-TW" sz="2800" b="0" i="1">
                <a:solidFill>
                  <a:srgbClr val="0000FF"/>
                </a:solidFill>
                <a:latin typeface="Times New Roman" pitchFamily="18" charset="0"/>
                <a:cs typeface="Times New Roman" pitchFamily="18" charset="0"/>
              </a:rPr>
              <a:t>C=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c</a:t>
            </a:r>
            <a:r>
              <a:rPr lang="en-GB" altLang="zh-TW" sz="2800" b="0" i="1" baseline="-30000">
                <a:solidFill>
                  <a:srgbClr val="0000FF"/>
                </a:solidFill>
                <a:latin typeface="Times New Roman" pitchFamily="18" charset="0"/>
                <a:cs typeface="Times New Roman" pitchFamily="18" charset="0"/>
              </a:rPr>
              <a:t>ij</a:t>
            </a:r>
            <a:r>
              <a:rPr lang="en-GB" altLang="zh-TW" sz="2800" b="0">
                <a:solidFill>
                  <a:srgbClr val="0000FF"/>
                </a:solidFill>
                <a:latin typeface="Times New Roman" pitchFamily="18" charset="0"/>
                <a:cs typeface="Times New Roman" pitchFamily="18" charset="0"/>
              </a:rPr>
              <a:t>]</a:t>
            </a:r>
            <a:r>
              <a:rPr lang="en-GB" altLang="zh-TW" sz="2800" b="0"/>
              <a:t>, </a:t>
            </a:r>
            <a:r>
              <a:rPr lang="en-GB" altLang="zh-TW" sz="2800" b="0" i="1">
                <a:solidFill>
                  <a:srgbClr val="0000FF"/>
                </a:solidFill>
                <a:latin typeface="Times New Roman" pitchFamily="18" charset="0"/>
                <a:cs typeface="Times New Roman" pitchFamily="18" charset="0"/>
              </a:rPr>
              <a:t>c</a:t>
            </a:r>
            <a:r>
              <a:rPr lang="en-GB" altLang="zh-TW" sz="2800" b="0" i="1" baseline="-30000">
                <a:solidFill>
                  <a:srgbClr val="0000FF"/>
                </a:solidFill>
                <a:latin typeface="Times New Roman" pitchFamily="18" charset="0"/>
                <a:cs typeface="Times New Roman" pitchFamily="18" charset="0"/>
              </a:rPr>
              <a:t>ij</a:t>
            </a:r>
            <a:r>
              <a:rPr lang="en-GB" altLang="zh-TW" sz="2800" b="0"/>
              <a:t> </a:t>
            </a:r>
            <a:r>
              <a:rPr lang="en-GB" altLang="zh-TW" sz="2800" b="0" i="1">
                <a:solidFill>
                  <a:srgbClr val="0000FF"/>
                </a:solidFill>
                <a:latin typeface="Times New Roman" pitchFamily="18" charset="0"/>
                <a:cs typeface="Times New Roman" pitchFamily="18" charset="0"/>
              </a:rPr>
              <a:t>= a</a:t>
            </a:r>
            <a:r>
              <a:rPr lang="en-GB" altLang="zh-TW" sz="2800" b="0" i="1" baseline="-30000">
                <a:solidFill>
                  <a:srgbClr val="0000FF"/>
                </a:solidFill>
                <a:latin typeface="Times New Roman" pitchFamily="18" charset="0"/>
                <a:cs typeface="Times New Roman" pitchFamily="18" charset="0"/>
              </a:rPr>
              <a:t>ij</a:t>
            </a:r>
            <a:r>
              <a:rPr lang="en-GB" altLang="zh-TW" sz="2800" b="0"/>
              <a:t> </a:t>
            </a:r>
            <a:r>
              <a:rPr lang="en-GB" altLang="zh-TW" sz="2800" b="0" i="1">
                <a:solidFill>
                  <a:srgbClr val="0000FF"/>
                </a:solidFill>
                <a:latin typeface="Times New Roman" pitchFamily="18" charset="0"/>
                <a:cs typeface="Times New Roman" pitchFamily="18" charset="0"/>
              </a:rPr>
              <a:t>+ b</a:t>
            </a:r>
            <a:r>
              <a:rPr lang="en-GB" altLang="zh-TW" sz="2800" b="0" i="1" baseline="-30000">
                <a:solidFill>
                  <a:srgbClr val="0000FF"/>
                </a:solidFill>
                <a:latin typeface="Times New Roman" pitchFamily="18" charset="0"/>
                <a:cs typeface="Times New Roman" pitchFamily="18" charset="0"/>
              </a:rPr>
              <a:t>ij</a:t>
            </a:r>
            <a:r>
              <a:rPr lang="en-GB" altLang="zh-TW" sz="2800" b="0"/>
              <a:t>  for </a:t>
            </a:r>
            <a:r>
              <a:rPr lang="en-GB" altLang="zh-TW" sz="2800" b="0">
                <a:solidFill>
                  <a:srgbClr val="0000FF"/>
                </a:solidFill>
                <a:latin typeface="Times New Roman" pitchFamily="18" charset="0"/>
              </a:rPr>
              <a:t>1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i</a:t>
            </a:r>
            <a:r>
              <a:rPr lang="en-GB" altLang="zh-TW" sz="2800" b="0">
                <a:solidFill>
                  <a:srgbClr val="0000FF"/>
                </a:solidFill>
                <a:latin typeface="Times New Roman" pitchFamily="18" charset="0"/>
              </a:rPr>
              <a:t>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m</a:t>
            </a:r>
            <a:r>
              <a:rPr lang="en-GB" altLang="zh-TW" sz="2800" b="0">
                <a:solidFill>
                  <a:srgbClr val="0000FF"/>
                </a:solidFill>
                <a:latin typeface="Times New Roman" pitchFamily="18" charset="0"/>
              </a:rPr>
              <a:t>, 1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j</a:t>
            </a:r>
            <a:r>
              <a:rPr lang="en-GB" altLang="zh-TW" sz="2800" b="0">
                <a:solidFill>
                  <a:srgbClr val="0000FF"/>
                </a:solidFill>
                <a:latin typeface="Times New Roman" pitchFamily="18" charset="0"/>
              </a:rPr>
              <a:t>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n</a:t>
            </a:r>
            <a:r>
              <a:rPr lang="en-US" altLang="zh-TW" sz="2800" b="0"/>
              <a:t>.</a:t>
            </a:r>
          </a:p>
        </p:txBody>
      </p:sp>
      <p:grpSp>
        <p:nvGrpSpPr>
          <p:cNvPr id="208901" name="Group 5"/>
          <p:cNvGrpSpPr>
            <a:grpSpLocks/>
          </p:cNvGrpSpPr>
          <p:nvPr/>
        </p:nvGrpSpPr>
        <p:grpSpPr bwMode="auto">
          <a:xfrm>
            <a:off x="762000" y="3711575"/>
            <a:ext cx="6629400" cy="1317625"/>
            <a:chOff x="528" y="2304"/>
            <a:chExt cx="4176" cy="830"/>
          </a:xfrm>
        </p:grpSpPr>
        <p:graphicFrame>
          <p:nvGraphicFramePr>
            <p:cNvPr id="208902" name="Object 6"/>
            <p:cNvGraphicFramePr>
              <a:graphicFrameLocks noChangeAspect="1"/>
            </p:cNvGraphicFramePr>
            <p:nvPr/>
          </p:nvGraphicFramePr>
          <p:xfrm>
            <a:off x="1824" y="2304"/>
            <a:ext cx="1119" cy="531"/>
          </p:xfrm>
          <a:graphic>
            <a:graphicData uri="http://schemas.openxmlformats.org/presentationml/2006/ole">
              <mc:AlternateContent xmlns:mc="http://schemas.openxmlformats.org/markup-compatibility/2006">
                <mc:Choice xmlns:v="urn:schemas-microsoft-com:vml" Requires="v">
                  <p:oleObj spid="_x0000_s208916" name="Equation" r:id="rId3" imgW="965160" imgH="457200" progId="">
                    <p:embed/>
                  </p:oleObj>
                </mc:Choice>
                <mc:Fallback>
                  <p:oleObj name="Equation" r:id="rId3" imgW="965160" imgH="457200" progId="">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4" y="2304"/>
                          <a:ext cx="1119" cy="5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8903" name="Object 7"/>
            <p:cNvGraphicFramePr>
              <a:graphicFrameLocks noChangeAspect="1"/>
            </p:cNvGraphicFramePr>
            <p:nvPr/>
          </p:nvGraphicFramePr>
          <p:xfrm>
            <a:off x="3512" y="2304"/>
            <a:ext cx="1192" cy="531"/>
          </p:xfrm>
          <a:graphic>
            <a:graphicData uri="http://schemas.openxmlformats.org/presentationml/2006/ole">
              <mc:AlternateContent xmlns:mc="http://schemas.openxmlformats.org/markup-compatibility/2006">
                <mc:Choice xmlns:v="urn:schemas-microsoft-com:vml" Requires="v">
                  <p:oleObj spid="_x0000_s208917" name="Equation" r:id="rId5" imgW="1028520" imgH="457200" progId="">
                    <p:embed/>
                  </p:oleObj>
                </mc:Choice>
                <mc:Fallback>
                  <p:oleObj name="Equation" r:id="rId5" imgW="1028520" imgH="457200" progId="">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2" y="2304"/>
                          <a:ext cx="1192" cy="5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8904" name="Text Box 8"/>
            <p:cNvSpPr txBox="1">
              <a:spLocks noChangeArrowheads="1"/>
            </p:cNvSpPr>
            <p:nvPr/>
          </p:nvSpPr>
          <p:spPr bwMode="auto">
            <a:xfrm>
              <a:off x="528" y="2403"/>
              <a:ext cx="4128" cy="731"/>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if                    and </a:t>
              </a:r>
            </a:p>
            <a:p>
              <a:pPr algn="l">
                <a:spcBef>
                  <a:spcPct val="50000"/>
                </a:spcBef>
                <a:buClr>
                  <a:schemeClr val="tx2"/>
                </a:buClr>
                <a:buFont typeface="Wingdings" pitchFamily="2" charset="2"/>
                <a:buNone/>
              </a:pPr>
              <a:r>
                <a:rPr lang="en-US" altLang="zh-TW" sz="2800" b="0">
                  <a:solidFill>
                    <a:srgbClr val="996633"/>
                  </a:solidFill>
                </a:rPr>
                <a:t>Evaluate </a:t>
              </a:r>
              <a:r>
                <a:rPr lang="en-GB" altLang="zh-TW" sz="2800" b="0" i="1">
                  <a:solidFill>
                    <a:srgbClr val="996633"/>
                  </a:solidFill>
                  <a:latin typeface="Times New Roman" pitchFamily="18" charset="0"/>
                  <a:cs typeface="Times New Roman" pitchFamily="18" charset="0"/>
                </a:rPr>
                <a:t>A + B</a:t>
              </a:r>
              <a:r>
                <a:rPr lang="en-GB" altLang="zh-TW" sz="2800" b="0">
                  <a:solidFill>
                    <a:srgbClr val="996633"/>
                  </a:solidFill>
                </a:rPr>
                <a:t> </a:t>
              </a:r>
              <a:r>
                <a:rPr lang="en-US" altLang="zh-TW" sz="2800" b="0">
                  <a:solidFill>
                    <a:srgbClr val="996633"/>
                  </a:solidFill>
                </a:rPr>
                <a:t>and </a:t>
              </a:r>
              <a:r>
                <a:rPr lang="en-GB" altLang="zh-TW" sz="2800" b="0" i="1">
                  <a:solidFill>
                    <a:srgbClr val="996633"/>
                  </a:solidFill>
                  <a:latin typeface="Times New Roman" pitchFamily="18" charset="0"/>
                  <a:cs typeface="Times New Roman" pitchFamily="18" charset="0"/>
                </a:rPr>
                <a:t>A – B</a:t>
              </a:r>
              <a:r>
                <a:rPr lang="en-GB" altLang="zh-TW" sz="2800" b="0" i="1">
                  <a:cs typeface="Times New Roman" pitchFamily="18" charset="0"/>
                </a:rPr>
                <a:t>.</a:t>
              </a:r>
              <a:r>
                <a:rPr lang="en-GB" altLang="zh-TW" sz="2800" b="0">
                  <a:solidFill>
                    <a:srgbClr val="008000"/>
                  </a:solidFill>
                </a:rPr>
                <a:t> </a:t>
              </a:r>
              <a:endParaRPr lang="en-US" altLang="zh-TW" sz="2800" b="0">
                <a:solidFill>
                  <a:srgbClr val="008000"/>
                </a:solidFill>
              </a:endParaRPr>
            </a:p>
          </p:txBody>
        </p:sp>
      </p:grpSp>
      <p:grpSp>
        <p:nvGrpSpPr>
          <p:cNvPr id="208905" name="Group 9"/>
          <p:cNvGrpSpPr>
            <a:grpSpLocks/>
          </p:cNvGrpSpPr>
          <p:nvPr/>
        </p:nvGrpSpPr>
        <p:grpSpPr bwMode="auto">
          <a:xfrm>
            <a:off x="1781175" y="5024438"/>
            <a:ext cx="5610225" cy="1757362"/>
            <a:chOff x="1122" y="3120"/>
            <a:chExt cx="3534" cy="1107"/>
          </a:xfrm>
        </p:grpSpPr>
        <p:graphicFrame>
          <p:nvGraphicFramePr>
            <p:cNvPr id="208906" name="Object 10"/>
            <p:cNvGraphicFramePr>
              <a:graphicFrameLocks noChangeAspect="1"/>
            </p:cNvGraphicFramePr>
            <p:nvPr/>
          </p:nvGraphicFramePr>
          <p:xfrm>
            <a:off x="1124" y="3120"/>
            <a:ext cx="3372" cy="531"/>
          </p:xfrm>
          <a:graphic>
            <a:graphicData uri="http://schemas.openxmlformats.org/presentationml/2006/ole">
              <mc:AlternateContent xmlns:mc="http://schemas.openxmlformats.org/markup-compatibility/2006">
                <mc:Choice xmlns:v="urn:schemas-microsoft-com:vml" Requires="v">
                  <p:oleObj spid="_x0000_s208918" name="Equation" r:id="rId7" imgW="2908080" imgH="457200" progId="">
                    <p:embed/>
                  </p:oleObj>
                </mc:Choice>
                <mc:Fallback>
                  <p:oleObj name="Equation" r:id="rId7" imgW="2908080" imgH="457200" progId="">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24" y="3120"/>
                          <a:ext cx="3372" cy="5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8907" name="Object 11"/>
            <p:cNvGraphicFramePr>
              <a:graphicFrameLocks noChangeAspect="1"/>
            </p:cNvGraphicFramePr>
            <p:nvPr/>
          </p:nvGraphicFramePr>
          <p:xfrm>
            <a:off x="1122" y="3696"/>
            <a:ext cx="3534" cy="531"/>
          </p:xfrm>
          <a:graphic>
            <a:graphicData uri="http://schemas.openxmlformats.org/presentationml/2006/ole">
              <mc:AlternateContent xmlns:mc="http://schemas.openxmlformats.org/markup-compatibility/2006">
                <mc:Choice xmlns:v="urn:schemas-microsoft-com:vml" Requires="v">
                  <p:oleObj spid="_x0000_s208919" name="Equation" r:id="rId9" imgW="3047760" imgH="457200" progId="">
                    <p:embed/>
                  </p:oleObj>
                </mc:Choice>
                <mc:Fallback>
                  <p:oleObj name="Equation" r:id="rId9" imgW="3047760" imgH="457200" progId="">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22" y="3696"/>
                          <a:ext cx="3534" cy="5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3" name="Footer Placeholder 12"/>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089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7EA17B68-5EE4-4705-8519-69A8E928B3CE}" type="slidenum">
              <a:rPr lang="en-US" altLang="zh-TW"/>
              <a:pPr/>
              <a:t>52</a:t>
            </a:fld>
            <a:endParaRPr lang="en-US" altLang="zh-TW"/>
          </a:p>
        </p:txBody>
      </p:sp>
      <p:sp>
        <p:nvSpPr>
          <p:cNvPr id="209922"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Sums of matrices</a:t>
            </a:r>
          </a:p>
        </p:txBody>
      </p:sp>
      <p:sp>
        <p:nvSpPr>
          <p:cNvPr id="209923" name="Rectangle 3"/>
          <p:cNvSpPr>
            <a:spLocks noGrp="1" noChangeArrowheads="1"/>
          </p:cNvSpPr>
          <p:nvPr>
            <p:ph type="title"/>
          </p:nvPr>
        </p:nvSpPr>
        <p:spPr>
          <a:xfrm>
            <a:off x="6858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209924" name="Text Box 4"/>
          <p:cNvSpPr txBox="1">
            <a:spLocks noChangeArrowheads="1"/>
          </p:cNvSpPr>
          <p:nvPr/>
        </p:nvSpPr>
        <p:spPr bwMode="auto">
          <a:xfrm>
            <a:off x="762000" y="2286000"/>
            <a:ext cx="7924800" cy="4365625"/>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Two matrices of the </a:t>
            </a:r>
            <a:r>
              <a:rPr lang="en-US" altLang="zh-TW" sz="2800" b="0" u="sng"/>
              <a:t>same</a:t>
            </a:r>
            <a:r>
              <a:rPr lang="en-US" altLang="zh-TW" sz="2800" b="0"/>
              <a:t> order are said to be </a:t>
            </a:r>
            <a:r>
              <a:rPr lang="en-US" altLang="zh-TW" sz="2800" b="0" i="1">
                <a:solidFill>
                  <a:schemeClr val="tx2"/>
                </a:solidFill>
                <a:latin typeface="Times New Roman" pitchFamily="18" charset="0"/>
              </a:rPr>
              <a:t>conformable</a:t>
            </a:r>
            <a:r>
              <a:rPr lang="en-US" altLang="zh-TW" sz="2800" b="0"/>
              <a:t> for addition or subtraction.</a:t>
            </a:r>
          </a:p>
          <a:p>
            <a:pPr algn="l">
              <a:spcBef>
                <a:spcPct val="50000"/>
              </a:spcBef>
              <a:buClr>
                <a:schemeClr val="tx2"/>
              </a:buClr>
              <a:buFont typeface="Wingdings" pitchFamily="2" charset="2"/>
              <a:buChar char="§"/>
            </a:pPr>
            <a:r>
              <a:rPr lang="en-US" altLang="zh-TW" sz="2800" b="0"/>
              <a:t>Two matrices of </a:t>
            </a:r>
            <a:r>
              <a:rPr lang="en-US" altLang="zh-TW" sz="2800" b="0" u="sng"/>
              <a:t>different</a:t>
            </a:r>
            <a:r>
              <a:rPr lang="en-US" altLang="zh-TW" sz="2800" b="0"/>
              <a:t> orders cannot be added or subtracted, e.g., </a:t>
            </a:r>
          </a:p>
          <a:p>
            <a:pPr algn="l">
              <a:spcBef>
                <a:spcPct val="50000"/>
              </a:spcBef>
              <a:buClr>
                <a:schemeClr val="tx2"/>
              </a:buClr>
              <a:buFont typeface="Wingdings" pitchFamily="2" charset="2"/>
              <a:buChar char="§"/>
            </a:pPr>
            <a:endParaRPr lang="en-US" altLang="zh-TW" sz="2800" b="0"/>
          </a:p>
          <a:p>
            <a:pPr algn="l">
              <a:spcBef>
                <a:spcPct val="50000"/>
              </a:spcBef>
              <a:buClr>
                <a:schemeClr val="tx2"/>
              </a:buClr>
              <a:buFont typeface="Wingdings" pitchFamily="2" charset="2"/>
              <a:buChar char="§"/>
            </a:pPr>
            <a:endParaRPr lang="en-US" altLang="zh-TW" sz="2800" b="0"/>
          </a:p>
          <a:p>
            <a:pPr algn="l">
              <a:spcBef>
                <a:spcPct val="50000"/>
              </a:spcBef>
              <a:buClr>
                <a:schemeClr val="tx2"/>
              </a:buClr>
              <a:buFont typeface="Wingdings" pitchFamily="2" charset="2"/>
              <a:buNone/>
            </a:pPr>
            <a:r>
              <a:rPr lang="en-US" altLang="zh-TW" sz="2800" b="0"/>
              <a:t>are NOT conformable for addition or subtraction.</a:t>
            </a:r>
          </a:p>
        </p:txBody>
      </p:sp>
      <p:graphicFrame>
        <p:nvGraphicFramePr>
          <p:cNvPr id="209925" name="Object 5"/>
          <p:cNvGraphicFramePr>
            <a:graphicFrameLocks noChangeAspect="1"/>
          </p:cNvGraphicFramePr>
          <p:nvPr/>
        </p:nvGraphicFramePr>
        <p:xfrm>
          <a:off x="2362200" y="4491038"/>
          <a:ext cx="1425575" cy="842962"/>
        </p:xfrm>
        <a:graphic>
          <a:graphicData uri="http://schemas.openxmlformats.org/presentationml/2006/ole">
            <mc:AlternateContent xmlns:mc="http://schemas.openxmlformats.org/markup-compatibility/2006">
              <mc:Choice xmlns:v="urn:schemas-microsoft-com:vml" Requires="v">
                <p:oleObj spid="_x0000_s209931" name="Equation" r:id="rId3" imgW="774360" imgH="457200" progId="">
                  <p:embed/>
                </p:oleObj>
              </mc:Choice>
              <mc:Fallback>
                <p:oleObj name="Equation" r:id="rId3" imgW="774360" imgH="45720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4491038"/>
                        <a:ext cx="1425575" cy="842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9926" name="Object 6"/>
          <p:cNvGraphicFramePr>
            <a:graphicFrameLocks noChangeAspect="1"/>
          </p:cNvGraphicFramePr>
          <p:nvPr/>
        </p:nvGraphicFramePr>
        <p:xfrm>
          <a:off x="4800600" y="4327525"/>
          <a:ext cx="1284288" cy="1311275"/>
        </p:xfrm>
        <a:graphic>
          <a:graphicData uri="http://schemas.openxmlformats.org/presentationml/2006/ole">
            <mc:AlternateContent xmlns:mc="http://schemas.openxmlformats.org/markup-compatibility/2006">
              <mc:Choice xmlns:v="urn:schemas-microsoft-com:vml" Requires="v">
                <p:oleObj spid="_x0000_s209932" name="Equation" r:id="rId5" imgW="698400" imgH="711000" progId="">
                  <p:embed/>
                </p:oleObj>
              </mc:Choice>
              <mc:Fallback>
                <p:oleObj name="Equation" r:id="rId5" imgW="698400" imgH="71100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0600" y="4327525"/>
                        <a:ext cx="1284288"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ooter Placeholder 7"/>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0F59DFC8-E8E9-4B16-9D48-802A07C21F5E}" type="slidenum">
              <a:rPr lang="en-US" altLang="zh-TW"/>
              <a:pPr/>
              <a:t>53</a:t>
            </a:fld>
            <a:endParaRPr lang="en-US" altLang="zh-TW"/>
          </a:p>
        </p:txBody>
      </p:sp>
      <p:sp>
        <p:nvSpPr>
          <p:cNvPr id="210946"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Scalar multiplication</a:t>
            </a:r>
          </a:p>
        </p:txBody>
      </p:sp>
      <p:sp>
        <p:nvSpPr>
          <p:cNvPr id="210947" name="Rectangle 3"/>
          <p:cNvSpPr>
            <a:spLocks noGrp="1" noChangeArrowheads="1"/>
          </p:cNvSpPr>
          <p:nvPr>
            <p:ph type="title"/>
          </p:nvPr>
        </p:nvSpPr>
        <p:spPr>
          <a:xfrm>
            <a:off x="6096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210948" name="Text Box 4"/>
          <p:cNvSpPr txBox="1">
            <a:spLocks noChangeArrowheads="1"/>
          </p:cNvSpPr>
          <p:nvPr/>
        </p:nvSpPr>
        <p:spPr bwMode="auto">
          <a:xfrm>
            <a:off x="762000" y="2286000"/>
            <a:ext cx="7924800" cy="1373188"/>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cs typeface="Times New Roman" pitchFamily="18" charset="0"/>
              </a:rPr>
              <a:t>Let </a:t>
            </a:r>
            <a:r>
              <a:rPr lang="en-US" altLang="zh-TW" sz="2800" b="0">
                <a:solidFill>
                  <a:srgbClr val="0000FF"/>
                </a:solidFill>
                <a:latin typeface="Symbol" pitchFamily="18" charset="2"/>
              </a:rPr>
              <a:t>l</a:t>
            </a:r>
            <a:r>
              <a:rPr lang="en-US" altLang="zh-TW" sz="2800" b="0">
                <a:latin typeface="Times New Roman" pitchFamily="18" charset="0"/>
                <a:cs typeface="Times New Roman" pitchFamily="18" charset="0"/>
              </a:rPr>
              <a:t> </a:t>
            </a:r>
            <a:r>
              <a:rPr lang="en-US" altLang="zh-TW" sz="2800" b="0">
                <a:cs typeface="Times New Roman" pitchFamily="18" charset="0"/>
              </a:rPr>
              <a:t>be any scalar and</a:t>
            </a:r>
            <a:r>
              <a:rPr lang="en-US" altLang="zh-TW" sz="2800" b="0">
                <a:latin typeface="Times New Roman" pitchFamily="18" charset="0"/>
                <a:cs typeface="Times New Roman" pitchFamily="18" charset="0"/>
              </a:rPr>
              <a:t> </a:t>
            </a:r>
            <a:r>
              <a:rPr lang="en-GB" altLang="zh-TW" sz="2800" b="0" i="1">
                <a:solidFill>
                  <a:srgbClr val="0000FF"/>
                </a:solidFill>
                <a:latin typeface="Times New Roman" pitchFamily="18" charset="0"/>
                <a:cs typeface="Times New Roman" pitchFamily="18" charset="0"/>
              </a:rPr>
              <a:t>A =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a</a:t>
            </a:r>
            <a:r>
              <a:rPr lang="en-GB" altLang="zh-TW" sz="2800" b="0" i="1" baseline="-30000">
                <a:solidFill>
                  <a:srgbClr val="0000FF"/>
                </a:solidFill>
                <a:latin typeface="Times New Roman" pitchFamily="18" charset="0"/>
                <a:cs typeface="Times New Roman" pitchFamily="18" charset="0"/>
              </a:rPr>
              <a:t>ij</a:t>
            </a:r>
            <a:r>
              <a:rPr lang="en-GB" altLang="zh-TW" sz="2800" b="0">
                <a:solidFill>
                  <a:srgbClr val="0000FF"/>
                </a:solidFill>
                <a:latin typeface="Times New Roman" pitchFamily="18" charset="0"/>
                <a:cs typeface="Times New Roman" pitchFamily="18" charset="0"/>
              </a:rPr>
              <a:t>]</a:t>
            </a:r>
            <a:r>
              <a:rPr lang="en-US" altLang="zh-TW" sz="2800" b="0">
                <a:latin typeface="Times New Roman" pitchFamily="18" charset="0"/>
                <a:cs typeface="Times New Roman" pitchFamily="18" charset="0"/>
              </a:rPr>
              <a:t> </a:t>
            </a:r>
            <a:r>
              <a:rPr lang="en-US" altLang="zh-TW" sz="2800" b="0">
                <a:cs typeface="Times New Roman" pitchFamily="18" charset="0"/>
              </a:rPr>
              <a:t>is an</a:t>
            </a:r>
            <a:r>
              <a:rPr lang="en-US" altLang="zh-TW" sz="2800" b="0">
                <a:latin typeface="Times New Roman" pitchFamily="18" charset="0"/>
                <a:cs typeface="Times New Roman" pitchFamily="18" charset="0"/>
              </a:rPr>
              <a:t> </a:t>
            </a:r>
            <a:r>
              <a:rPr lang="en-GB" altLang="zh-TW" sz="2800" b="0" i="1">
                <a:solidFill>
                  <a:srgbClr val="0000FF"/>
                </a:solidFill>
                <a:latin typeface="Times New Roman" pitchFamily="18" charset="0"/>
                <a:cs typeface="Times New Roman" pitchFamily="18" charset="0"/>
              </a:rPr>
              <a:t>m </a:t>
            </a:r>
            <a:r>
              <a:rPr lang="en-GB" altLang="zh-TW" sz="2800" b="0">
                <a:solidFill>
                  <a:srgbClr val="0000FF"/>
                </a:solidFill>
                <a:latin typeface="Times New Roman" pitchFamily="18" charset="0"/>
                <a:sym typeface="Symbol" pitchFamily="18" charset="2"/>
              </a:rPr>
              <a:t></a:t>
            </a:r>
            <a:r>
              <a:rPr lang="en-GB" altLang="zh-TW" sz="2800" b="0" i="1">
                <a:solidFill>
                  <a:srgbClr val="0000FF"/>
                </a:solidFill>
                <a:latin typeface="Times New Roman" pitchFamily="18" charset="0"/>
                <a:cs typeface="Times New Roman" pitchFamily="18" charset="0"/>
              </a:rPr>
              <a:t> n</a:t>
            </a:r>
            <a:r>
              <a:rPr lang="en-US" altLang="zh-TW" sz="2800" b="0">
                <a:latin typeface="Times New Roman" pitchFamily="18" charset="0"/>
                <a:cs typeface="Times New Roman" pitchFamily="18" charset="0"/>
              </a:rPr>
              <a:t> </a:t>
            </a:r>
            <a:r>
              <a:rPr lang="en-US" altLang="zh-TW" sz="2800" b="0">
                <a:cs typeface="Times New Roman" pitchFamily="18" charset="0"/>
              </a:rPr>
              <a:t>matrix. Then</a:t>
            </a:r>
            <a:r>
              <a:rPr lang="en-US" altLang="zh-TW" sz="2800" b="0">
                <a:latin typeface="Times New Roman" pitchFamily="18" charset="0"/>
                <a:cs typeface="Times New Roman" pitchFamily="18" charset="0"/>
              </a:rPr>
              <a:t> </a:t>
            </a:r>
            <a:r>
              <a:rPr lang="en-US" altLang="zh-TW" sz="2800" b="0" i="1">
                <a:solidFill>
                  <a:srgbClr val="0000FF"/>
                </a:solidFill>
                <a:latin typeface="Symbol" pitchFamily="18" charset="2"/>
              </a:rPr>
              <a:t>l</a:t>
            </a:r>
            <a:r>
              <a:rPr lang="en-GB" altLang="zh-TW" sz="2800" b="0" i="1">
                <a:solidFill>
                  <a:srgbClr val="0000FF"/>
                </a:solidFill>
                <a:latin typeface="Times New Roman" pitchFamily="18" charset="0"/>
                <a:cs typeface="Times New Roman" pitchFamily="18" charset="0"/>
              </a:rPr>
              <a:t>A = </a:t>
            </a:r>
            <a:r>
              <a:rPr lang="en-GB" altLang="zh-TW" sz="2800" b="0">
                <a:solidFill>
                  <a:srgbClr val="0000FF"/>
                </a:solidFill>
                <a:latin typeface="Times New Roman" pitchFamily="18" charset="0"/>
                <a:cs typeface="Times New Roman" pitchFamily="18" charset="0"/>
              </a:rPr>
              <a:t>[</a:t>
            </a:r>
            <a:r>
              <a:rPr lang="en-US" altLang="zh-TW" sz="2800" b="0" i="1">
                <a:solidFill>
                  <a:srgbClr val="0000FF"/>
                </a:solidFill>
                <a:latin typeface="Symbol" pitchFamily="18" charset="2"/>
              </a:rPr>
              <a:t>l</a:t>
            </a:r>
            <a:r>
              <a:rPr lang="en-GB" altLang="zh-TW" sz="2800" b="0" i="1">
                <a:solidFill>
                  <a:srgbClr val="0000FF"/>
                </a:solidFill>
                <a:latin typeface="Times New Roman" pitchFamily="18" charset="0"/>
                <a:cs typeface="Times New Roman" pitchFamily="18" charset="0"/>
              </a:rPr>
              <a:t>a</a:t>
            </a:r>
            <a:r>
              <a:rPr lang="en-GB" altLang="zh-TW" sz="2800" b="0" i="1" baseline="-30000">
                <a:solidFill>
                  <a:srgbClr val="0000FF"/>
                </a:solidFill>
                <a:latin typeface="Times New Roman" pitchFamily="18" charset="0"/>
                <a:cs typeface="Times New Roman" pitchFamily="18" charset="0"/>
              </a:rPr>
              <a:t>ij</a:t>
            </a:r>
            <a:r>
              <a:rPr lang="en-GB" altLang="zh-TW" sz="2800" b="0">
                <a:solidFill>
                  <a:srgbClr val="0000FF"/>
                </a:solidFill>
                <a:latin typeface="Times New Roman" pitchFamily="18" charset="0"/>
                <a:cs typeface="Times New Roman" pitchFamily="18" charset="0"/>
              </a:rPr>
              <a:t>] </a:t>
            </a:r>
            <a:r>
              <a:rPr lang="en-GB" altLang="zh-TW" sz="2800" b="0"/>
              <a:t>for </a:t>
            </a:r>
            <a:r>
              <a:rPr lang="en-GB" altLang="zh-TW" sz="2800" b="0">
                <a:solidFill>
                  <a:srgbClr val="0000FF"/>
                </a:solidFill>
                <a:latin typeface="Times New Roman" pitchFamily="18" charset="0"/>
              </a:rPr>
              <a:t>1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i</a:t>
            </a:r>
            <a:r>
              <a:rPr lang="en-GB" altLang="zh-TW" sz="2800" b="0">
                <a:solidFill>
                  <a:srgbClr val="0000FF"/>
                </a:solidFill>
                <a:latin typeface="Times New Roman" pitchFamily="18" charset="0"/>
              </a:rPr>
              <a:t>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m</a:t>
            </a:r>
            <a:r>
              <a:rPr lang="en-GB" altLang="zh-TW" sz="2800" b="0">
                <a:solidFill>
                  <a:srgbClr val="0000FF"/>
                </a:solidFill>
                <a:latin typeface="Times New Roman" pitchFamily="18" charset="0"/>
              </a:rPr>
              <a:t>, 1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j</a:t>
            </a:r>
            <a:r>
              <a:rPr lang="en-GB" altLang="zh-TW" sz="2800" b="0">
                <a:solidFill>
                  <a:srgbClr val="0000FF"/>
                </a:solidFill>
                <a:latin typeface="Times New Roman" pitchFamily="18" charset="0"/>
              </a:rPr>
              <a:t>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n</a:t>
            </a:r>
            <a:r>
              <a:rPr lang="en-GB" altLang="zh-TW" sz="2800" b="0">
                <a:cs typeface="Times New Roman" pitchFamily="18" charset="0"/>
              </a:rPr>
              <a:t>, i.e., each element in</a:t>
            </a:r>
            <a:r>
              <a:rPr lang="en-GB" altLang="zh-TW" sz="2800" b="0">
                <a:latin typeface="Times New Roman" pitchFamily="18" charset="0"/>
                <a:cs typeface="Times New Roman" pitchFamily="18" charset="0"/>
              </a:rPr>
              <a:t> </a:t>
            </a:r>
            <a:r>
              <a:rPr lang="en-GB" altLang="zh-TW" sz="2800" b="0" i="1">
                <a:solidFill>
                  <a:srgbClr val="0000FF"/>
                </a:solidFill>
                <a:latin typeface="Times New Roman" pitchFamily="18" charset="0"/>
                <a:cs typeface="Times New Roman" pitchFamily="18" charset="0"/>
              </a:rPr>
              <a:t>A</a:t>
            </a:r>
            <a:r>
              <a:rPr lang="en-GB" altLang="zh-TW" sz="2800" b="0">
                <a:latin typeface="Times New Roman" pitchFamily="18" charset="0"/>
                <a:cs typeface="Times New Roman" pitchFamily="18" charset="0"/>
              </a:rPr>
              <a:t> </a:t>
            </a:r>
            <a:r>
              <a:rPr lang="en-GB" altLang="zh-TW" sz="2800" b="0">
                <a:cs typeface="Times New Roman" pitchFamily="18" charset="0"/>
              </a:rPr>
              <a:t>is </a:t>
            </a:r>
            <a:r>
              <a:rPr lang="en-GB" altLang="zh-TW" sz="2800" b="0"/>
              <a:t>multiplied by</a:t>
            </a:r>
            <a:r>
              <a:rPr lang="en-GB" altLang="zh-TW" sz="2800" b="0">
                <a:latin typeface="Times New Roman" pitchFamily="18" charset="0"/>
              </a:rPr>
              <a:t> </a:t>
            </a:r>
            <a:r>
              <a:rPr lang="en-US" altLang="zh-TW" sz="2800" b="0" i="1">
                <a:solidFill>
                  <a:srgbClr val="0000FF"/>
                </a:solidFill>
                <a:latin typeface="Symbol" pitchFamily="18" charset="2"/>
              </a:rPr>
              <a:t>l</a:t>
            </a:r>
            <a:r>
              <a:rPr lang="en-GB" altLang="zh-TW" sz="2800" b="0"/>
              <a:t>.</a:t>
            </a:r>
            <a:endParaRPr lang="en-US" altLang="zh-TW" sz="2800" b="0"/>
          </a:p>
        </p:txBody>
      </p:sp>
      <p:grpSp>
        <p:nvGrpSpPr>
          <p:cNvPr id="210949" name="Group 5"/>
          <p:cNvGrpSpPr>
            <a:grpSpLocks/>
          </p:cNvGrpSpPr>
          <p:nvPr/>
        </p:nvGrpSpPr>
        <p:grpSpPr bwMode="auto">
          <a:xfrm>
            <a:off x="762000" y="3657600"/>
            <a:ext cx="6553200" cy="842963"/>
            <a:chOff x="480" y="2304"/>
            <a:chExt cx="4128" cy="531"/>
          </a:xfrm>
        </p:grpSpPr>
        <p:graphicFrame>
          <p:nvGraphicFramePr>
            <p:cNvPr id="210950" name="Object 6"/>
            <p:cNvGraphicFramePr>
              <a:graphicFrameLocks noChangeAspect="1"/>
            </p:cNvGraphicFramePr>
            <p:nvPr/>
          </p:nvGraphicFramePr>
          <p:xfrm>
            <a:off x="1568" y="2304"/>
            <a:ext cx="1120" cy="531"/>
          </p:xfrm>
          <a:graphic>
            <a:graphicData uri="http://schemas.openxmlformats.org/presentationml/2006/ole">
              <mc:AlternateContent xmlns:mc="http://schemas.openxmlformats.org/markup-compatibility/2006">
                <mc:Choice xmlns:v="urn:schemas-microsoft-com:vml" Requires="v">
                  <p:oleObj spid="_x0000_s210957" name="Equation" r:id="rId3" imgW="965160" imgH="457200" progId="">
                    <p:embed/>
                  </p:oleObj>
                </mc:Choice>
                <mc:Fallback>
                  <p:oleObj name="Equation" r:id="rId3" imgW="965160" imgH="457200" progId="">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8" y="2304"/>
                          <a:ext cx="1120" cy="5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0951" name="Text Box 7"/>
            <p:cNvSpPr txBox="1">
              <a:spLocks noChangeArrowheads="1"/>
            </p:cNvSpPr>
            <p:nvPr/>
          </p:nvSpPr>
          <p:spPr bwMode="auto">
            <a:xfrm>
              <a:off x="480" y="2389"/>
              <a:ext cx="4128" cy="327"/>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 Evaluate </a:t>
              </a:r>
              <a:r>
                <a:rPr lang="en-US" altLang="zh-TW" sz="2800" b="0">
                  <a:solidFill>
                    <a:srgbClr val="996633"/>
                  </a:solidFill>
                  <a:latin typeface="Times New Roman" pitchFamily="18" charset="0"/>
                </a:rPr>
                <a:t>3</a:t>
              </a:r>
              <a:r>
                <a:rPr lang="en-US" altLang="zh-TW" sz="2800" b="0" i="1">
                  <a:solidFill>
                    <a:srgbClr val="996633"/>
                  </a:solidFill>
                  <a:latin typeface="Times New Roman" pitchFamily="18" charset="0"/>
                </a:rPr>
                <a:t>A</a:t>
              </a:r>
              <a:r>
                <a:rPr lang="en-US" altLang="zh-TW" sz="2800" b="0">
                  <a:solidFill>
                    <a:srgbClr val="996633"/>
                  </a:solidFill>
                </a:rPr>
                <a:t>.</a:t>
              </a:r>
              <a:endParaRPr lang="en-US" altLang="zh-TW" sz="2800" b="0">
                <a:solidFill>
                  <a:srgbClr val="008000"/>
                </a:solidFill>
              </a:endParaRPr>
            </a:p>
          </p:txBody>
        </p:sp>
      </p:grpSp>
      <p:graphicFrame>
        <p:nvGraphicFramePr>
          <p:cNvPr id="210952" name="Object 8"/>
          <p:cNvGraphicFramePr>
            <a:graphicFrameLocks noChangeAspect="1"/>
          </p:cNvGraphicFramePr>
          <p:nvPr/>
        </p:nvGraphicFramePr>
        <p:xfrm>
          <a:off x="1828800" y="4648200"/>
          <a:ext cx="4584700" cy="842963"/>
        </p:xfrm>
        <a:graphic>
          <a:graphicData uri="http://schemas.openxmlformats.org/presentationml/2006/ole">
            <mc:AlternateContent xmlns:mc="http://schemas.openxmlformats.org/markup-compatibility/2006">
              <mc:Choice xmlns:v="urn:schemas-microsoft-com:vml" Requires="v">
                <p:oleObj spid="_x0000_s210958" name="Equation" r:id="rId5" imgW="2489040" imgH="457200" progId="">
                  <p:embed/>
                </p:oleObj>
              </mc:Choice>
              <mc:Fallback>
                <p:oleObj name="Equation" r:id="rId5" imgW="2489040" imgH="457200" progId="">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4648200"/>
                        <a:ext cx="4584700"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0953" name="Text Box 9"/>
          <p:cNvSpPr txBox="1">
            <a:spLocks noChangeArrowheads="1"/>
          </p:cNvSpPr>
          <p:nvPr/>
        </p:nvSpPr>
        <p:spPr bwMode="auto">
          <a:xfrm>
            <a:off x="685800" y="5607050"/>
            <a:ext cx="83058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cs typeface="Times New Roman" pitchFamily="18" charset="0"/>
              </a:rPr>
              <a:t>In particular, </a:t>
            </a:r>
            <a:r>
              <a:rPr lang="en-US" altLang="zh-TW" sz="2800" b="0">
                <a:solidFill>
                  <a:srgbClr val="0000FF"/>
                </a:solidFill>
                <a:latin typeface="Symbol" pitchFamily="18" charset="2"/>
              </a:rPr>
              <a:t>l = -1</a:t>
            </a:r>
            <a:r>
              <a:rPr lang="en-US" altLang="zh-TW" sz="2800" b="0">
                <a:cs typeface="Times New Roman" pitchFamily="18" charset="0"/>
              </a:rPr>
              <a:t>, i.e., </a:t>
            </a:r>
            <a:r>
              <a:rPr lang="en-US" altLang="zh-TW" sz="2800" b="0" i="1">
                <a:solidFill>
                  <a:srgbClr val="0000FF"/>
                </a:solidFill>
                <a:latin typeface="Symbol" pitchFamily="18" charset="2"/>
              </a:rPr>
              <a:t>-</a:t>
            </a:r>
            <a:r>
              <a:rPr lang="en-GB" altLang="zh-TW" sz="2800" b="0" i="1">
                <a:solidFill>
                  <a:srgbClr val="0000FF"/>
                </a:solidFill>
                <a:latin typeface="Times New Roman" pitchFamily="18" charset="0"/>
                <a:cs typeface="Times New Roman" pitchFamily="18" charset="0"/>
              </a:rPr>
              <a:t>A = </a:t>
            </a:r>
            <a:r>
              <a:rPr lang="en-GB" altLang="zh-TW" sz="2800" b="0">
                <a:solidFill>
                  <a:srgbClr val="0000FF"/>
                </a:solidFill>
                <a:latin typeface="Times New Roman" pitchFamily="18" charset="0"/>
                <a:cs typeface="Times New Roman" pitchFamily="18" charset="0"/>
              </a:rPr>
              <a:t>[</a:t>
            </a:r>
            <a:r>
              <a:rPr lang="en-US" altLang="zh-TW" sz="2800" b="0" i="1">
                <a:solidFill>
                  <a:srgbClr val="0000FF"/>
                </a:solidFill>
                <a:latin typeface="Symbol" pitchFamily="18" charset="2"/>
              </a:rPr>
              <a:t>-</a:t>
            </a:r>
            <a:r>
              <a:rPr lang="en-GB" altLang="zh-TW" sz="2800" b="0" i="1">
                <a:solidFill>
                  <a:srgbClr val="0000FF"/>
                </a:solidFill>
                <a:latin typeface="Times New Roman" pitchFamily="18" charset="0"/>
                <a:cs typeface="Times New Roman" pitchFamily="18" charset="0"/>
              </a:rPr>
              <a:t>a</a:t>
            </a:r>
            <a:r>
              <a:rPr lang="en-GB" altLang="zh-TW" sz="2800" b="0" i="1" baseline="-30000">
                <a:solidFill>
                  <a:srgbClr val="0000FF"/>
                </a:solidFill>
                <a:latin typeface="Times New Roman" pitchFamily="18" charset="0"/>
                <a:cs typeface="Times New Roman" pitchFamily="18" charset="0"/>
              </a:rPr>
              <a:t>ij</a:t>
            </a:r>
            <a:r>
              <a:rPr lang="en-GB" altLang="zh-TW" sz="2800" b="0">
                <a:solidFill>
                  <a:srgbClr val="0000FF"/>
                </a:solidFill>
                <a:latin typeface="Times New Roman" pitchFamily="18" charset="0"/>
                <a:cs typeface="Times New Roman" pitchFamily="18" charset="0"/>
              </a:rPr>
              <a:t>]</a:t>
            </a:r>
            <a:r>
              <a:rPr lang="en-GB" altLang="zh-TW" sz="2800" b="0">
                <a:cs typeface="Times New Roman" pitchFamily="18" charset="0"/>
              </a:rPr>
              <a:t>. It’s called the</a:t>
            </a:r>
            <a:r>
              <a:rPr lang="en-GB" altLang="zh-TW" sz="2800" b="0" i="1">
                <a:solidFill>
                  <a:srgbClr val="0000FF"/>
                </a:solidFill>
                <a:latin typeface="Times New Roman" pitchFamily="18" charset="0"/>
                <a:cs typeface="Times New Roman" pitchFamily="18" charset="0"/>
              </a:rPr>
              <a:t> </a:t>
            </a:r>
            <a:r>
              <a:rPr lang="en-GB" altLang="zh-TW" sz="2800" b="0" i="1">
                <a:solidFill>
                  <a:schemeClr val="tx2"/>
                </a:solidFill>
                <a:latin typeface="Times New Roman" pitchFamily="18" charset="0"/>
                <a:cs typeface="Times New Roman" pitchFamily="18" charset="0"/>
              </a:rPr>
              <a:t>negative</a:t>
            </a:r>
            <a:r>
              <a:rPr lang="en-GB" altLang="zh-TW" sz="2800" b="0">
                <a:cs typeface="Times New Roman" pitchFamily="18" charset="0"/>
              </a:rPr>
              <a:t> of </a:t>
            </a:r>
            <a:r>
              <a:rPr lang="en-GB" altLang="zh-TW" sz="2800" b="0" i="1">
                <a:solidFill>
                  <a:srgbClr val="0000FF"/>
                </a:solidFill>
                <a:latin typeface="Times New Roman" pitchFamily="18" charset="0"/>
                <a:cs typeface="Times New Roman" pitchFamily="18" charset="0"/>
              </a:rPr>
              <a:t>A</a:t>
            </a:r>
            <a:r>
              <a:rPr lang="en-GB" altLang="zh-TW" sz="2800" b="0">
                <a:cs typeface="Times New Roman" pitchFamily="18" charset="0"/>
              </a:rPr>
              <a:t>. Note: </a:t>
            </a:r>
            <a:r>
              <a:rPr lang="en-US" altLang="zh-TW" sz="2800" b="0" i="1">
                <a:solidFill>
                  <a:srgbClr val="0000FF"/>
                </a:solidFill>
                <a:latin typeface="Symbol" pitchFamily="18" charset="2"/>
              </a:rPr>
              <a:t>A - </a:t>
            </a:r>
            <a:r>
              <a:rPr lang="en-GB" altLang="zh-TW" sz="2800" b="0" i="1">
                <a:solidFill>
                  <a:srgbClr val="0000FF"/>
                </a:solidFill>
                <a:latin typeface="Times New Roman" pitchFamily="18" charset="0"/>
                <a:cs typeface="Times New Roman" pitchFamily="18" charset="0"/>
              </a:rPr>
              <a:t>A = </a:t>
            </a:r>
            <a:r>
              <a:rPr lang="en-GB" altLang="zh-TW" sz="2800" b="0">
                <a:solidFill>
                  <a:srgbClr val="0000FF"/>
                </a:solidFill>
                <a:latin typeface="Times New Roman" pitchFamily="18" charset="0"/>
                <a:cs typeface="Times New Roman" pitchFamily="18" charset="0"/>
              </a:rPr>
              <a:t>0</a:t>
            </a:r>
            <a:r>
              <a:rPr lang="en-GB" altLang="zh-TW" sz="2800" b="0" i="1">
                <a:solidFill>
                  <a:srgbClr val="0000FF"/>
                </a:solidFill>
                <a:latin typeface="Times New Roman" pitchFamily="18" charset="0"/>
                <a:cs typeface="Times New Roman" pitchFamily="18" charset="0"/>
              </a:rPr>
              <a:t> </a:t>
            </a:r>
            <a:r>
              <a:rPr lang="en-GB" altLang="zh-TW" sz="2800" b="0">
                <a:cs typeface="Times New Roman" pitchFamily="18" charset="0"/>
              </a:rPr>
              <a:t>is a zero matrix</a:t>
            </a:r>
            <a:endParaRPr lang="en-US" altLang="zh-TW" sz="2800" b="0">
              <a:cs typeface="Times New Roman" pitchFamily="18" charset="0"/>
            </a:endParaRPr>
          </a:p>
        </p:txBody>
      </p:sp>
      <p:sp>
        <p:nvSpPr>
          <p:cNvPr id="11" name="Footer Placeholder 10"/>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109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AB28197D-C512-4BFD-B0AC-AFA676DD1353}" type="slidenum">
              <a:rPr lang="en-US" altLang="zh-TW"/>
              <a:pPr/>
              <a:t>54</a:t>
            </a:fld>
            <a:endParaRPr lang="en-US" altLang="zh-TW"/>
          </a:p>
        </p:txBody>
      </p:sp>
      <p:sp>
        <p:nvSpPr>
          <p:cNvPr id="211970"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Properties</a:t>
            </a:r>
          </a:p>
        </p:txBody>
      </p:sp>
      <p:sp>
        <p:nvSpPr>
          <p:cNvPr id="211971" name="Rectangle 3"/>
          <p:cNvSpPr>
            <a:spLocks noGrp="1" noChangeArrowheads="1"/>
          </p:cNvSpPr>
          <p:nvPr>
            <p:ph type="title"/>
          </p:nvPr>
        </p:nvSpPr>
        <p:spPr>
          <a:xfrm>
            <a:off x="6096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211972" name="Text Box 4"/>
          <p:cNvSpPr txBox="1">
            <a:spLocks noChangeArrowheads="1"/>
          </p:cNvSpPr>
          <p:nvPr/>
        </p:nvSpPr>
        <p:spPr bwMode="auto">
          <a:xfrm>
            <a:off x="762000" y="2286000"/>
            <a:ext cx="7924800" cy="244316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t>Matrices </a:t>
            </a:r>
            <a:r>
              <a:rPr lang="en-GB" altLang="zh-TW" sz="2800" b="0" i="1">
                <a:solidFill>
                  <a:srgbClr val="0000FF"/>
                </a:solidFill>
                <a:latin typeface="Times New Roman" pitchFamily="18" charset="0"/>
                <a:cs typeface="Times New Roman" pitchFamily="18" charset="0"/>
              </a:rPr>
              <a:t>A</a:t>
            </a:r>
            <a:r>
              <a:rPr lang="en-US" altLang="zh-TW" sz="2800" b="0"/>
              <a:t>, </a:t>
            </a:r>
            <a:r>
              <a:rPr lang="en-GB" altLang="zh-TW" sz="2800" b="0" i="1">
                <a:solidFill>
                  <a:srgbClr val="0000FF"/>
                </a:solidFill>
                <a:latin typeface="Times New Roman" pitchFamily="18" charset="0"/>
                <a:cs typeface="Times New Roman" pitchFamily="18" charset="0"/>
              </a:rPr>
              <a:t>B</a:t>
            </a:r>
            <a:r>
              <a:rPr lang="en-US" altLang="zh-TW" sz="2800" b="0"/>
              <a:t> and </a:t>
            </a:r>
            <a:r>
              <a:rPr lang="en-GB" altLang="zh-TW" sz="2800" b="0" i="1">
                <a:solidFill>
                  <a:srgbClr val="0000FF"/>
                </a:solidFill>
                <a:latin typeface="Times New Roman" pitchFamily="18" charset="0"/>
                <a:cs typeface="Times New Roman" pitchFamily="18" charset="0"/>
              </a:rPr>
              <a:t>C </a:t>
            </a:r>
            <a:r>
              <a:rPr lang="en-US" altLang="zh-TW" sz="2800" b="0"/>
              <a:t>are conformable,</a:t>
            </a:r>
            <a:r>
              <a:rPr lang="en-GB" altLang="zh-TW" sz="2800" b="0" i="1">
                <a:solidFill>
                  <a:srgbClr val="0000FF"/>
                </a:solidFill>
                <a:latin typeface="Times New Roman" pitchFamily="18" charset="0"/>
                <a:cs typeface="Times New Roman" pitchFamily="18" charset="0"/>
              </a:rPr>
              <a:t> </a:t>
            </a:r>
          </a:p>
          <a:p>
            <a:pPr algn="l">
              <a:spcBef>
                <a:spcPct val="50000"/>
              </a:spcBef>
              <a:buClr>
                <a:schemeClr val="tx2"/>
              </a:buClr>
              <a:buFont typeface="Wingdings" pitchFamily="2" charset="2"/>
              <a:buChar char="§"/>
            </a:pPr>
            <a:r>
              <a:rPr lang="en-GB" altLang="zh-TW" sz="2800" b="0" i="1">
                <a:solidFill>
                  <a:srgbClr val="0000FF"/>
                </a:solidFill>
                <a:latin typeface="Times New Roman" pitchFamily="18" charset="0"/>
                <a:cs typeface="Times New Roman" pitchFamily="18" charset="0"/>
              </a:rPr>
              <a:t>A + B = B + A</a:t>
            </a:r>
            <a:endParaRPr lang="en-US" altLang="zh-TW" sz="2800" b="0"/>
          </a:p>
          <a:p>
            <a:pPr algn="l">
              <a:spcBef>
                <a:spcPct val="50000"/>
              </a:spcBef>
              <a:buClr>
                <a:schemeClr val="tx2"/>
              </a:buClr>
              <a:buFont typeface="Wingdings" pitchFamily="2" charset="2"/>
              <a:buChar char="§"/>
            </a:pPr>
            <a:r>
              <a:rPr lang="en-GB" altLang="zh-TW" sz="2800" b="0" i="1">
                <a:solidFill>
                  <a:srgbClr val="0000FF"/>
                </a:solidFill>
                <a:latin typeface="Times New Roman" pitchFamily="18" charset="0"/>
                <a:cs typeface="Times New Roman" pitchFamily="18" charset="0"/>
              </a:rPr>
              <a:t>A +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B +C</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 =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A</a:t>
            </a:r>
            <a:r>
              <a:rPr lang="en-GB" altLang="zh-TW" sz="2800" b="0">
                <a:solidFill>
                  <a:srgbClr val="0000FF"/>
                </a:solidFill>
                <a:latin typeface="Times New Roman" pitchFamily="18" charset="0"/>
                <a:cs typeface="Times New Roman" pitchFamily="18" charset="0"/>
              </a:rPr>
              <a:t> + </a:t>
            </a:r>
            <a:r>
              <a:rPr lang="en-GB" altLang="zh-TW" sz="2800" b="0" i="1">
                <a:solidFill>
                  <a:srgbClr val="0000FF"/>
                </a:solidFill>
                <a:latin typeface="Times New Roman" pitchFamily="18" charset="0"/>
                <a:cs typeface="Times New Roman" pitchFamily="18" charset="0"/>
              </a:rPr>
              <a:t>B</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 +C</a:t>
            </a:r>
            <a:endParaRPr lang="en-US" altLang="zh-TW" sz="2800" b="0"/>
          </a:p>
          <a:p>
            <a:pPr algn="l">
              <a:spcBef>
                <a:spcPct val="50000"/>
              </a:spcBef>
              <a:buClr>
                <a:schemeClr val="tx2"/>
              </a:buClr>
              <a:buFont typeface="Wingdings" pitchFamily="2" charset="2"/>
              <a:buChar char="§"/>
            </a:pPr>
            <a:r>
              <a:rPr lang="en-US" altLang="zh-TW" sz="2800" b="0">
                <a:solidFill>
                  <a:srgbClr val="0000FF"/>
                </a:solidFill>
                <a:latin typeface="Symbol" pitchFamily="18" charset="2"/>
              </a:rPr>
              <a:t>l</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A</a:t>
            </a:r>
            <a:r>
              <a:rPr lang="en-GB" altLang="zh-TW" sz="2800" b="0">
                <a:solidFill>
                  <a:srgbClr val="0000FF"/>
                </a:solidFill>
                <a:latin typeface="Times New Roman" pitchFamily="18" charset="0"/>
                <a:cs typeface="Times New Roman" pitchFamily="18" charset="0"/>
              </a:rPr>
              <a:t> + </a:t>
            </a:r>
            <a:r>
              <a:rPr lang="en-GB" altLang="zh-TW" sz="2800" b="0" i="1">
                <a:solidFill>
                  <a:srgbClr val="0000FF"/>
                </a:solidFill>
                <a:latin typeface="Times New Roman" pitchFamily="18" charset="0"/>
                <a:cs typeface="Times New Roman" pitchFamily="18" charset="0"/>
              </a:rPr>
              <a:t>B</a:t>
            </a:r>
            <a:r>
              <a:rPr lang="en-GB" altLang="zh-TW" sz="2800" b="0">
                <a:solidFill>
                  <a:srgbClr val="0000FF"/>
                </a:solidFill>
                <a:latin typeface="Times New Roman" pitchFamily="18" charset="0"/>
                <a:cs typeface="Times New Roman" pitchFamily="18" charset="0"/>
              </a:rPr>
              <a:t>) = </a:t>
            </a:r>
            <a:r>
              <a:rPr lang="en-US" altLang="zh-TW" sz="2800" b="0">
                <a:latin typeface="Times New Roman" pitchFamily="18" charset="0"/>
                <a:cs typeface="Times New Roman" pitchFamily="18" charset="0"/>
              </a:rPr>
              <a:t> </a:t>
            </a:r>
            <a:r>
              <a:rPr lang="en-US" altLang="zh-TW" sz="2800" b="0">
                <a:solidFill>
                  <a:srgbClr val="0000FF"/>
                </a:solidFill>
                <a:latin typeface="Symbol" pitchFamily="18" charset="2"/>
              </a:rPr>
              <a:t>l</a:t>
            </a:r>
            <a:r>
              <a:rPr lang="en-GB" altLang="zh-TW" sz="2800" b="0" i="1">
                <a:solidFill>
                  <a:srgbClr val="0000FF"/>
                </a:solidFill>
                <a:latin typeface="Times New Roman" pitchFamily="18" charset="0"/>
                <a:cs typeface="Times New Roman" pitchFamily="18" charset="0"/>
              </a:rPr>
              <a:t>A</a:t>
            </a:r>
            <a:r>
              <a:rPr lang="en-GB" altLang="zh-TW" sz="2800" b="0">
                <a:solidFill>
                  <a:srgbClr val="0000FF"/>
                </a:solidFill>
                <a:latin typeface="Times New Roman" pitchFamily="18" charset="0"/>
                <a:cs typeface="Times New Roman" pitchFamily="18" charset="0"/>
              </a:rPr>
              <a:t> + </a:t>
            </a:r>
            <a:r>
              <a:rPr lang="en-US" altLang="zh-TW" sz="2800" b="0">
                <a:solidFill>
                  <a:srgbClr val="0000FF"/>
                </a:solidFill>
                <a:latin typeface="Symbol" pitchFamily="18" charset="2"/>
              </a:rPr>
              <a:t>l</a:t>
            </a:r>
            <a:r>
              <a:rPr lang="en-GB" altLang="zh-TW" sz="2800" b="0" i="1">
                <a:solidFill>
                  <a:srgbClr val="0000FF"/>
                </a:solidFill>
                <a:latin typeface="Times New Roman" pitchFamily="18" charset="0"/>
                <a:cs typeface="Times New Roman" pitchFamily="18" charset="0"/>
              </a:rPr>
              <a:t>B</a:t>
            </a:r>
            <a:r>
              <a:rPr lang="en-US" altLang="zh-TW" sz="2800" b="0">
                <a:cs typeface="Times New Roman" pitchFamily="18" charset="0"/>
              </a:rPr>
              <a:t>, where </a:t>
            </a:r>
            <a:r>
              <a:rPr lang="en-US" altLang="zh-TW" sz="2800" b="0">
                <a:solidFill>
                  <a:srgbClr val="0000FF"/>
                </a:solidFill>
                <a:latin typeface="Symbol" pitchFamily="18" charset="2"/>
              </a:rPr>
              <a:t>l</a:t>
            </a:r>
            <a:r>
              <a:rPr lang="en-US" altLang="zh-TW" sz="2800" b="0">
                <a:cs typeface="Times New Roman" pitchFamily="18" charset="0"/>
              </a:rPr>
              <a:t> is a scalar</a:t>
            </a:r>
            <a:endParaRPr lang="en-US" altLang="zh-TW" sz="2800" b="0" i="1">
              <a:solidFill>
                <a:srgbClr val="0000FF"/>
              </a:solidFill>
              <a:latin typeface="Times New Roman" pitchFamily="18" charset="0"/>
              <a:cs typeface="Times New Roman" pitchFamily="18" charset="0"/>
            </a:endParaRPr>
          </a:p>
        </p:txBody>
      </p:sp>
      <p:sp>
        <p:nvSpPr>
          <p:cNvPr id="211973" name="Text Box 5"/>
          <p:cNvSpPr txBox="1">
            <a:spLocks noChangeArrowheads="1"/>
          </p:cNvSpPr>
          <p:nvPr/>
        </p:nvSpPr>
        <p:spPr bwMode="auto">
          <a:xfrm>
            <a:off x="5029200" y="2878138"/>
            <a:ext cx="3886200" cy="1160462"/>
          </a:xfrm>
          <a:prstGeom prst="rect">
            <a:avLst/>
          </a:prstGeom>
          <a:noFill/>
          <a:ln w="9525">
            <a:noFill/>
            <a:miter lim="800000"/>
            <a:headEnd/>
            <a:tailEnd/>
          </a:ln>
          <a:effectLst/>
        </p:spPr>
        <p:txBody>
          <a:bodyPr>
            <a:spAutoFit/>
          </a:bodyPr>
          <a:lstStyle/>
          <a:p>
            <a:pPr algn="l">
              <a:spcBef>
                <a:spcPct val="50000"/>
              </a:spcBef>
            </a:pPr>
            <a:r>
              <a:rPr lang="en-US" altLang="zh-TW" sz="2800" b="0"/>
              <a:t>(commutative law)</a:t>
            </a:r>
          </a:p>
          <a:p>
            <a:pPr algn="l">
              <a:spcBef>
                <a:spcPct val="50000"/>
              </a:spcBef>
            </a:pPr>
            <a:r>
              <a:rPr lang="en-US" altLang="zh-TW" sz="2800" b="0"/>
              <a:t>(associative law)</a:t>
            </a:r>
          </a:p>
        </p:txBody>
      </p:sp>
      <p:sp>
        <p:nvSpPr>
          <p:cNvPr id="211974" name="Text Box 6"/>
          <p:cNvSpPr txBox="1">
            <a:spLocks noChangeArrowheads="1"/>
          </p:cNvSpPr>
          <p:nvPr/>
        </p:nvSpPr>
        <p:spPr bwMode="auto">
          <a:xfrm>
            <a:off x="762000" y="5715000"/>
            <a:ext cx="7772400" cy="579438"/>
          </a:xfrm>
          <a:prstGeom prst="rect">
            <a:avLst/>
          </a:prstGeom>
          <a:noFill/>
          <a:ln w="9525">
            <a:noFill/>
            <a:miter lim="800000"/>
            <a:headEnd/>
            <a:tailEnd/>
          </a:ln>
          <a:effectLst/>
        </p:spPr>
        <p:txBody>
          <a:bodyPr>
            <a:spAutoFit/>
          </a:bodyPr>
          <a:lstStyle/>
          <a:p>
            <a:pPr>
              <a:spcBef>
                <a:spcPct val="50000"/>
              </a:spcBef>
            </a:pPr>
            <a:r>
              <a:rPr lang="en-US" altLang="zh-TW" b="0"/>
              <a:t>Can you prove them?</a:t>
            </a:r>
          </a:p>
        </p:txBody>
      </p:sp>
      <p:sp>
        <p:nvSpPr>
          <p:cNvPr id="211975" name="Text Box 7"/>
          <p:cNvSpPr txBox="1">
            <a:spLocks noChangeArrowheads="1"/>
          </p:cNvSpPr>
          <p:nvPr/>
        </p:nvSpPr>
        <p:spPr bwMode="auto">
          <a:xfrm>
            <a:off x="5092700" y="4635500"/>
            <a:ext cx="3886200" cy="519113"/>
          </a:xfrm>
          <a:prstGeom prst="rect">
            <a:avLst/>
          </a:prstGeom>
          <a:noFill/>
          <a:ln w="9525">
            <a:noFill/>
            <a:miter lim="800000"/>
            <a:headEnd/>
            <a:tailEnd/>
          </a:ln>
          <a:effectLst/>
        </p:spPr>
        <p:txBody>
          <a:bodyPr>
            <a:spAutoFit/>
          </a:bodyPr>
          <a:lstStyle/>
          <a:p>
            <a:pPr algn="l">
              <a:spcBef>
                <a:spcPct val="50000"/>
              </a:spcBef>
            </a:pPr>
            <a:r>
              <a:rPr lang="en-US" altLang="zh-TW" sz="2800" b="0"/>
              <a:t>(distributive law)</a:t>
            </a:r>
          </a:p>
        </p:txBody>
      </p:sp>
      <p:sp>
        <p:nvSpPr>
          <p:cNvPr id="9" name="Footer Placeholder 8"/>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2550028-BFC4-4C7E-831A-100FB280DD56}" type="slidenum">
              <a:rPr lang="en-US" altLang="zh-TW"/>
              <a:pPr/>
              <a:t>55</a:t>
            </a:fld>
            <a:endParaRPr lang="en-US" altLang="zh-TW"/>
          </a:p>
        </p:txBody>
      </p:sp>
      <p:sp>
        <p:nvSpPr>
          <p:cNvPr id="212994" name="Text Box 2"/>
          <p:cNvSpPr txBox="1">
            <a:spLocks noChangeArrowheads="1"/>
          </p:cNvSpPr>
          <p:nvPr/>
        </p:nvSpPr>
        <p:spPr bwMode="auto">
          <a:xfrm>
            <a:off x="685800" y="3367088"/>
            <a:ext cx="7620000" cy="2400300"/>
          </a:xfrm>
          <a:prstGeom prst="rect">
            <a:avLst/>
          </a:prstGeom>
          <a:noFill/>
          <a:ln w="9525">
            <a:noFill/>
            <a:miter lim="800000"/>
            <a:headEnd/>
            <a:tailEnd/>
          </a:ln>
          <a:effectLst/>
        </p:spPr>
        <p:txBody>
          <a:bodyPr>
            <a:spAutoFit/>
          </a:bodyPr>
          <a:lstStyle/>
          <a:p>
            <a:pPr algn="l">
              <a:lnSpc>
                <a:spcPct val="110000"/>
              </a:lnSpc>
              <a:spcBef>
                <a:spcPct val="50000"/>
              </a:spcBef>
              <a:buClr>
                <a:schemeClr val="tx2"/>
              </a:buClr>
              <a:buFont typeface="Wingdings" pitchFamily="2" charset="2"/>
              <a:buNone/>
            </a:pPr>
            <a:r>
              <a:rPr lang="en-US" altLang="zh-TW" sz="2800" b="0">
                <a:solidFill>
                  <a:srgbClr val="996633"/>
                </a:solidFill>
              </a:rPr>
              <a:t>Let </a:t>
            </a:r>
            <a:r>
              <a:rPr lang="en-US" altLang="zh-TW" sz="2800" b="0" i="1">
                <a:solidFill>
                  <a:srgbClr val="996633"/>
                </a:solidFill>
                <a:latin typeface="Times New Roman" pitchFamily="18" charset="0"/>
              </a:rPr>
              <a:t>C</a:t>
            </a:r>
            <a:r>
              <a:rPr lang="en-US" altLang="zh-TW" sz="2800" b="0">
                <a:solidFill>
                  <a:srgbClr val="996633"/>
                </a:solidFill>
                <a:latin typeface="Times New Roman" pitchFamily="18" charset="0"/>
              </a:rPr>
              <a:t> </a:t>
            </a:r>
            <a:r>
              <a:rPr lang="en-GB" altLang="zh-TW" sz="2800" b="0">
                <a:solidFill>
                  <a:srgbClr val="996633"/>
                </a:solidFill>
                <a:latin typeface="Times New Roman" pitchFamily="18" charset="0"/>
                <a:cs typeface="Times New Roman" pitchFamily="18" charset="0"/>
              </a:rPr>
              <a:t>= </a:t>
            </a:r>
            <a:r>
              <a:rPr lang="en-GB" altLang="zh-TW" sz="2800" b="0" i="1">
                <a:solidFill>
                  <a:srgbClr val="996633"/>
                </a:solidFill>
                <a:latin typeface="Times New Roman" pitchFamily="18" charset="0"/>
                <a:cs typeface="Times New Roman" pitchFamily="18" charset="0"/>
              </a:rPr>
              <a:t>A </a:t>
            </a:r>
            <a:r>
              <a:rPr lang="en-GB" altLang="zh-TW" sz="2800" b="0">
                <a:solidFill>
                  <a:srgbClr val="996633"/>
                </a:solidFill>
                <a:latin typeface="Times New Roman" pitchFamily="18" charset="0"/>
                <a:cs typeface="Times New Roman" pitchFamily="18" charset="0"/>
              </a:rPr>
              <a:t>+ </a:t>
            </a:r>
            <a:r>
              <a:rPr lang="en-GB" altLang="zh-TW" sz="2800" b="0" i="1">
                <a:solidFill>
                  <a:srgbClr val="996633"/>
                </a:solidFill>
                <a:latin typeface="Times New Roman" pitchFamily="18" charset="0"/>
                <a:cs typeface="Times New Roman" pitchFamily="18" charset="0"/>
              </a:rPr>
              <a:t>B</a:t>
            </a:r>
            <a:r>
              <a:rPr lang="en-US" altLang="zh-TW" sz="2800" b="0">
                <a:solidFill>
                  <a:srgbClr val="996633"/>
                </a:solidFill>
              </a:rPr>
              <a:t>, so </a:t>
            </a:r>
            <a:r>
              <a:rPr lang="en-US" altLang="zh-TW" sz="2800" b="0" i="1">
                <a:solidFill>
                  <a:srgbClr val="996633"/>
                </a:solidFill>
                <a:latin typeface="Times New Roman" pitchFamily="18" charset="0"/>
              </a:rPr>
              <a:t>c</a:t>
            </a:r>
            <a:r>
              <a:rPr lang="en-GB" altLang="zh-TW" sz="2800" b="0" i="1" baseline="-30000">
                <a:solidFill>
                  <a:srgbClr val="996633"/>
                </a:solidFill>
                <a:latin typeface="Times New Roman" pitchFamily="18" charset="0"/>
                <a:cs typeface="Times New Roman" pitchFamily="18" charset="0"/>
              </a:rPr>
              <a:t>ij</a:t>
            </a:r>
            <a:r>
              <a:rPr lang="en-US" altLang="zh-TW" sz="2800" b="0" i="1">
                <a:solidFill>
                  <a:srgbClr val="996633"/>
                </a:solidFill>
                <a:latin typeface="Times New Roman" pitchFamily="18" charset="0"/>
              </a:rPr>
              <a:t> </a:t>
            </a:r>
            <a:r>
              <a:rPr lang="en-GB" altLang="zh-TW" sz="2800" b="0">
                <a:solidFill>
                  <a:srgbClr val="996633"/>
                </a:solidFill>
                <a:latin typeface="Times New Roman" pitchFamily="18" charset="0"/>
                <a:cs typeface="Times New Roman" pitchFamily="18" charset="0"/>
              </a:rPr>
              <a:t>= </a:t>
            </a:r>
            <a:r>
              <a:rPr lang="en-GB" altLang="zh-TW" sz="2800" b="0" i="1">
                <a:solidFill>
                  <a:srgbClr val="996633"/>
                </a:solidFill>
                <a:latin typeface="Times New Roman" pitchFamily="18" charset="0"/>
                <a:cs typeface="Times New Roman" pitchFamily="18" charset="0"/>
              </a:rPr>
              <a:t>a</a:t>
            </a:r>
            <a:r>
              <a:rPr lang="en-GB" altLang="zh-TW" sz="2800" b="0" i="1" baseline="-30000">
                <a:solidFill>
                  <a:srgbClr val="996633"/>
                </a:solidFill>
                <a:latin typeface="Times New Roman" pitchFamily="18" charset="0"/>
                <a:cs typeface="Times New Roman" pitchFamily="18" charset="0"/>
              </a:rPr>
              <a:t>ij </a:t>
            </a:r>
            <a:r>
              <a:rPr lang="en-GB" altLang="zh-TW" sz="2800" b="0">
                <a:solidFill>
                  <a:srgbClr val="996633"/>
                </a:solidFill>
                <a:latin typeface="Times New Roman" pitchFamily="18" charset="0"/>
                <a:cs typeface="Times New Roman" pitchFamily="18" charset="0"/>
              </a:rPr>
              <a:t>+</a:t>
            </a:r>
            <a:r>
              <a:rPr lang="en-GB" altLang="zh-TW" sz="2800" b="0" i="1" baseline="-30000">
                <a:solidFill>
                  <a:srgbClr val="996633"/>
                </a:solidFill>
                <a:latin typeface="Times New Roman" pitchFamily="18" charset="0"/>
                <a:cs typeface="Times New Roman" pitchFamily="18" charset="0"/>
              </a:rPr>
              <a:t> </a:t>
            </a:r>
            <a:r>
              <a:rPr lang="en-GB" altLang="zh-TW" sz="2800" b="0" i="1">
                <a:solidFill>
                  <a:srgbClr val="996633"/>
                </a:solidFill>
                <a:latin typeface="Times New Roman" pitchFamily="18" charset="0"/>
                <a:cs typeface="Times New Roman" pitchFamily="18" charset="0"/>
              </a:rPr>
              <a:t>b</a:t>
            </a:r>
            <a:r>
              <a:rPr lang="en-GB" altLang="zh-TW" sz="2800" b="0" i="1" baseline="-30000">
                <a:solidFill>
                  <a:srgbClr val="996633"/>
                </a:solidFill>
                <a:latin typeface="Times New Roman" pitchFamily="18" charset="0"/>
                <a:cs typeface="Times New Roman" pitchFamily="18" charset="0"/>
              </a:rPr>
              <a:t>ij</a:t>
            </a:r>
            <a:r>
              <a:rPr lang="en-US" altLang="zh-TW" sz="2800" b="0">
                <a:solidFill>
                  <a:srgbClr val="996633"/>
                </a:solidFill>
              </a:rPr>
              <a:t>. </a:t>
            </a:r>
          </a:p>
          <a:p>
            <a:pPr algn="l">
              <a:lnSpc>
                <a:spcPct val="110000"/>
              </a:lnSpc>
              <a:spcBef>
                <a:spcPct val="50000"/>
              </a:spcBef>
              <a:buClr>
                <a:schemeClr val="tx2"/>
              </a:buClr>
              <a:buFont typeface="Wingdings" pitchFamily="2" charset="2"/>
              <a:buNone/>
            </a:pPr>
            <a:r>
              <a:rPr lang="en-US" altLang="zh-TW" sz="2800" b="0">
                <a:solidFill>
                  <a:srgbClr val="996633"/>
                </a:solidFill>
              </a:rPr>
              <a:t>Consider </a:t>
            </a:r>
            <a:r>
              <a:rPr lang="en-US" altLang="zh-TW" sz="2800" b="0" i="1">
                <a:solidFill>
                  <a:srgbClr val="996633"/>
                </a:solidFill>
                <a:latin typeface="Symbol" pitchFamily="18" charset="2"/>
              </a:rPr>
              <a:t>l</a:t>
            </a:r>
            <a:r>
              <a:rPr lang="en-US" altLang="zh-TW" sz="2800" b="0" i="1">
                <a:solidFill>
                  <a:srgbClr val="996633"/>
                </a:solidFill>
                <a:latin typeface="Times New Roman" pitchFamily="18" charset="0"/>
              </a:rPr>
              <a:t>c</a:t>
            </a:r>
            <a:r>
              <a:rPr lang="en-GB" altLang="zh-TW" sz="2800" b="0" i="1" baseline="-30000">
                <a:solidFill>
                  <a:srgbClr val="996633"/>
                </a:solidFill>
                <a:latin typeface="Times New Roman" pitchFamily="18" charset="0"/>
                <a:cs typeface="Times New Roman" pitchFamily="18" charset="0"/>
              </a:rPr>
              <a:t>ij</a:t>
            </a:r>
            <a:r>
              <a:rPr lang="en-US" altLang="zh-TW" sz="2800" b="0" i="1">
                <a:solidFill>
                  <a:srgbClr val="996633"/>
                </a:solidFill>
                <a:latin typeface="Times New Roman" pitchFamily="18" charset="0"/>
              </a:rPr>
              <a:t> </a:t>
            </a:r>
            <a:r>
              <a:rPr lang="en-GB" altLang="zh-TW" sz="2800" b="0">
                <a:solidFill>
                  <a:srgbClr val="996633"/>
                </a:solidFill>
                <a:latin typeface="Times New Roman" pitchFamily="18" charset="0"/>
                <a:cs typeface="Times New Roman" pitchFamily="18" charset="0"/>
              </a:rPr>
              <a:t>= </a:t>
            </a:r>
            <a:r>
              <a:rPr lang="en-US" altLang="zh-TW" sz="2800" b="0" i="1">
                <a:solidFill>
                  <a:srgbClr val="996633"/>
                </a:solidFill>
                <a:latin typeface="Symbol" pitchFamily="18" charset="2"/>
              </a:rPr>
              <a:t>l</a:t>
            </a:r>
            <a:r>
              <a:rPr lang="en-GB" altLang="zh-TW" sz="2800" b="0">
                <a:solidFill>
                  <a:srgbClr val="996633"/>
                </a:solidFill>
                <a:latin typeface="Times New Roman" pitchFamily="18" charset="0"/>
                <a:cs typeface="Times New Roman" pitchFamily="18" charset="0"/>
              </a:rPr>
              <a:t> (</a:t>
            </a:r>
            <a:r>
              <a:rPr lang="en-GB" altLang="zh-TW" sz="2800" b="0" i="1">
                <a:solidFill>
                  <a:srgbClr val="996633"/>
                </a:solidFill>
                <a:latin typeface="Times New Roman" pitchFamily="18" charset="0"/>
                <a:cs typeface="Times New Roman" pitchFamily="18" charset="0"/>
              </a:rPr>
              <a:t>a</a:t>
            </a:r>
            <a:r>
              <a:rPr lang="en-GB" altLang="zh-TW" sz="2800" b="0" i="1" baseline="-30000">
                <a:solidFill>
                  <a:srgbClr val="996633"/>
                </a:solidFill>
                <a:latin typeface="Times New Roman" pitchFamily="18" charset="0"/>
                <a:cs typeface="Times New Roman" pitchFamily="18" charset="0"/>
              </a:rPr>
              <a:t>ij </a:t>
            </a:r>
            <a:r>
              <a:rPr lang="en-GB" altLang="zh-TW" sz="2800" b="0">
                <a:solidFill>
                  <a:srgbClr val="996633"/>
                </a:solidFill>
                <a:latin typeface="Times New Roman" pitchFamily="18" charset="0"/>
                <a:cs typeface="Times New Roman" pitchFamily="18" charset="0"/>
              </a:rPr>
              <a:t>+</a:t>
            </a:r>
            <a:r>
              <a:rPr lang="en-GB" altLang="zh-TW" sz="2800" b="0" i="1" baseline="-30000">
                <a:solidFill>
                  <a:srgbClr val="996633"/>
                </a:solidFill>
                <a:latin typeface="Times New Roman" pitchFamily="18" charset="0"/>
                <a:cs typeface="Times New Roman" pitchFamily="18" charset="0"/>
              </a:rPr>
              <a:t> </a:t>
            </a:r>
            <a:r>
              <a:rPr lang="en-GB" altLang="zh-TW" sz="2800" b="0" i="1">
                <a:solidFill>
                  <a:srgbClr val="996633"/>
                </a:solidFill>
                <a:latin typeface="Times New Roman" pitchFamily="18" charset="0"/>
                <a:cs typeface="Times New Roman" pitchFamily="18" charset="0"/>
              </a:rPr>
              <a:t>b</a:t>
            </a:r>
            <a:r>
              <a:rPr lang="en-GB" altLang="zh-TW" sz="2800" b="0" i="1" baseline="-30000">
                <a:solidFill>
                  <a:srgbClr val="996633"/>
                </a:solidFill>
                <a:latin typeface="Times New Roman" pitchFamily="18" charset="0"/>
                <a:cs typeface="Times New Roman" pitchFamily="18" charset="0"/>
              </a:rPr>
              <a:t>ij </a:t>
            </a:r>
            <a:r>
              <a:rPr lang="en-GB" altLang="zh-TW" sz="2800" b="0">
                <a:solidFill>
                  <a:srgbClr val="996633"/>
                </a:solidFill>
                <a:latin typeface="Times New Roman" pitchFamily="18" charset="0"/>
                <a:cs typeface="Times New Roman" pitchFamily="18" charset="0"/>
              </a:rPr>
              <a:t>) =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a</a:t>
            </a:r>
            <a:r>
              <a:rPr lang="en-GB" altLang="zh-TW" sz="2800" b="0" i="1" baseline="-30000">
                <a:solidFill>
                  <a:srgbClr val="996633"/>
                </a:solidFill>
                <a:latin typeface="Times New Roman" pitchFamily="18" charset="0"/>
                <a:cs typeface="Times New Roman" pitchFamily="18" charset="0"/>
              </a:rPr>
              <a:t>ij </a:t>
            </a:r>
            <a:r>
              <a:rPr lang="en-GB" altLang="zh-TW" sz="2800" b="0">
                <a:solidFill>
                  <a:srgbClr val="996633"/>
                </a:solidFill>
                <a:latin typeface="Times New Roman" pitchFamily="18" charset="0"/>
                <a:cs typeface="Times New Roman" pitchFamily="18" charset="0"/>
              </a:rPr>
              <a:t>+</a:t>
            </a:r>
            <a:r>
              <a:rPr lang="en-GB" altLang="zh-TW" sz="2800" b="0" i="1" baseline="-30000">
                <a:solidFill>
                  <a:srgbClr val="996633"/>
                </a:solidFill>
                <a:latin typeface="Times New Roman" pitchFamily="18" charset="0"/>
                <a:cs typeface="Times New Roman" pitchFamily="18" charset="0"/>
              </a:rPr>
              <a:t>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b</a:t>
            </a:r>
            <a:r>
              <a:rPr lang="en-GB" altLang="zh-TW" sz="2800" b="0" i="1" baseline="-30000">
                <a:solidFill>
                  <a:srgbClr val="996633"/>
                </a:solidFill>
                <a:latin typeface="Times New Roman" pitchFamily="18" charset="0"/>
                <a:cs typeface="Times New Roman" pitchFamily="18" charset="0"/>
              </a:rPr>
              <a:t>ij</a:t>
            </a:r>
            <a:r>
              <a:rPr lang="en-US" altLang="zh-TW" sz="2800" b="0">
                <a:solidFill>
                  <a:srgbClr val="996633"/>
                </a:solidFill>
              </a:rPr>
              <a:t>, we have,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C</a:t>
            </a:r>
            <a:r>
              <a:rPr lang="en-GB" altLang="zh-TW" sz="2800" b="0">
                <a:solidFill>
                  <a:srgbClr val="996633"/>
                </a:solidFill>
                <a:latin typeface="Times New Roman" pitchFamily="18" charset="0"/>
                <a:cs typeface="Times New Roman" pitchFamily="18" charset="0"/>
              </a:rPr>
              <a:t> =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A</a:t>
            </a:r>
            <a:r>
              <a:rPr lang="en-GB" altLang="zh-TW" sz="2800" b="0">
                <a:solidFill>
                  <a:srgbClr val="996633"/>
                </a:solidFill>
                <a:latin typeface="Times New Roman" pitchFamily="18" charset="0"/>
                <a:cs typeface="Times New Roman" pitchFamily="18" charset="0"/>
              </a:rPr>
              <a:t> +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B</a:t>
            </a:r>
            <a:r>
              <a:rPr lang="en-US" altLang="zh-TW" sz="2800" b="0">
                <a:solidFill>
                  <a:srgbClr val="996633"/>
                </a:solidFill>
              </a:rPr>
              <a:t>. </a:t>
            </a:r>
          </a:p>
          <a:p>
            <a:pPr algn="l">
              <a:lnSpc>
                <a:spcPct val="110000"/>
              </a:lnSpc>
              <a:spcBef>
                <a:spcPct val="50000"/>
              </a:spcBef>
              <a:buClr>
                <a:schemeClr val="tx2"/>
              </a:buClr>
              <a:buFont typeface="Wingdings" pitchFamily="2" charset="2"/>
              <a:buNone/>
            </a:pPr>
            <a:r>
              <a:rPr lang="en-US" altLang="zh-TW" sz="2800" b="0">
                <a:solidFill>
                  <a:srgbClr val="996633"/>
                </a:solidFill>
              </a:rPr>
              <a:t>Since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C </a:t>
            </a:r>
            <a:r>
              <a:rPr lang="en-GB" altLang="zh-TW" sz="2800" b="0">
                <a:solidFill>
                  <a:srgbClr val="996633"/>
                </a:solidFill>
                <a:latin typeface="Times New Roman" pitchFamily="18" charset="0"/>
                <a:cs typeface="Times New Roman" pitchFamily="18" charset="0"/>
              </a:rPr>
              <a:t>= </a:t>
            </a:r>
            <a:r>
              <a:rPr lang="en-US" altLang="zh-TW" sz="2800" b="0" i="1">
                <a:solidFill>
                  <a:srgbClr val="996633"/>
                </a:solidFill>
                <a:latin typeface="Symbol" pitchFamily="18" charset="2"/>
              </a:rPr>
              <a:t>l</a:t>
            </a:r>
            <a:r>
              <a:rPr lang="en-GB" altLang="zh-TW" sz="2800" b="0">
                <a:solidFill>
                  <a:srgbClr val="996633"/>
                </a:solidFill>
                <a:latin typeface="Times New Roman" pitchFamily="18" charset="0"/>
                <a:cs typeface="Times New Roman" pitchFamily="18" charset="0"/>
              </a:rPr>
              <a:t>(</a:t>
            </a:r>
            <a:r>
              <a:rPr lang="en-GB" altLang="zh-TW" sz="2800" b="0" i="1">
                <a:solidFill>
                  <a:srgbClr val="996633"/>
                </a:solidFill>
                <a:latin typeface="Times New Roman" pitchFamily="18" charset="0"/>
                <a:cs typeface="Times New Roman" pitchFamily="18" charset="0"/>
              </a:rPr>
              <a:t>A</a:t>
            </a:r>
            <a:r>
              <a:rPr lang="en-GB" altLang="zh-TW" sz="2800" b="0">
                <a:solidFill>
                  <a:srgbClr val="996633"/>
                </a:solidFill>
                <a:latin typeface="Times New Roman" pitchFamily="18" charset="0"/>
                <a:cs typeface="Times New Roman" pitchFamily="18" charset="0"/>
              </a:rPr>
              <a:t> + </a:t>
            </a:r>
            <a:r>
              <a:rPr lang="en-GB" altLang="zh-TW" sz="2800" b="0" i="1">
                <a:solidFill>
                  <a:srgbClr val="996633"/>
                </a:solidFill>
                <a:latin typeface="Times New Roman" pitchFamily="18" charset="0"/>
                <a:cs typeface="Times New Roman" pitchFamily="18" charset="0"/>
              </a:rPr>
              <a:t>B</a:t>
            </a:r>
            <a:r>
              <a:rPr lang="en-GB" altLang="zh-TW" sz="2800" b="0">
                <a:solidFill>
                  <a:srgbClr val="996633"/>
                </a:solidFill>
                <a:latin typeface="Times New Roman" pitchFamily="18" charset="0"/>
                <a:cs typeface="Times New Roman" pitchFamily="18" charset="0"/>
              </a:rPr>
              <a:t>)</a:t>
            </a:r>
            <a:r>
              <a:rPr lang="en-US" altLang="zh-TW" sz="2800" b="0">
                <a:solidFill>
                  <a:srgbClr val="996633"/>
                </a:solidFill>
              </a:rPr>
              <a:t>, so </a:t>
            </a:r>
            <a:r>
              <a:rPr lang="en-US" altLang="zh-TW" sz="2800" b="0" i="1">
                <a:solidFill>
                  <a:srgbClr val="996633"/>
                </a:solidFill>
                <a:latin typeface="Symbol" pitchFamily="18" charset="2"/>
              </a:rPr>
              <a:t>l</a:t>
            </a:r>
            <a:r>
              <a:rPr lang="en-GB" altLang="zh-TW" sz="2800" b="0">
                <a:solidFill>
                  <a:srgbClr val="996633"/>
                </a:solidFill>
                <a:latin typeface="Times New Roman" pitchFamily="18" charset="0"/>
                <a:cs typeface="Times New Roman" pitchFamily="18" charset="0"/>
              </a:rPr>
              <a:t>(</a:t>
            </a:r>
            <a:r>
              <a:rPr lang="en-GB" altLang="zh-TW" sz="2800" b="0" i="1">
                <a:solidFill>
                  <a:srgbClr val="996633"/>
                </a:solidFill>
                <a:latin typeface="Times New Roman" pitchFamily="18" charset="0"/>
                <a:cs typeface="Times New Roman" pitchFamily="18" charset="0"/>
              </a:rPr>
              <a:t>A</a:t>
            </a:r>
            <a:r>
              <a:rPr lang="en-GB" altLang="zh-TW" sz="2800" b="0">
                <a:solidFill>
                  <a:srgbClr val="996633"/>
                </a:solidFill>
                <a:latin typeface="Times New Roman" pitchFamily="18" charset="0"/>
                <a:cs typeface="Times New Roman" pitchFamily="18" charset="0"/>
              </a:rPr>
              <a:t> + </a:t>
            </a:r>
            <a:r>
              <a:rPr lang="en-GB" altLang="zh-TW" sz="2800" b="0" i="1">
                <a:solidFill>
                  <a:srgbClr val="996633"/>
                </a:solidFill>
                <a:latin typeface="Times New Roman" pitchFamily="18" charset="0"/>
                <a:cs typeface="Times New Roman" pitchFamily="18" charset="0"/>
              </a:rPr>
              <a:t>B</a:t>
            </a:r>
            <a:r>
              <a:rPr lang="en-GB" altLang="zh-TW" sz="2800" b="0">
                <a:solidFill>
                  <a:srgbClr val="996633"/>
                </a:solidFill>
                <a:latin typeface="Times New Roman" pitchFamily="18" charset="0"/>
                <a:cs typeface="Times New Roman" pitchFamily="18" charset="0"/>
              </a:rPr>
              <a:t>) = </a:t>
            </a:r>
            <a:r>
              <a:rPr lang="en-US" altLang="zh-TW" sz="2800" b="0">
                <a:solidFill>
                  <a:srgbClr val="996633"/>
                </a:solidFill>
                <a:latin typeface="Times New Roman" pitchFamily="18" charset="0"/>
                <a:cs typeface="Times New Roman" pitchFamily="18" charset="0"/>
              </a:rPr>
              <a:t>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A</a:t>
            </a:r>
            <a:r>
              <a:rPr lang="en-GB" altLang="zh-TW" sz="2800" b="0">
                <a:solidFill>
                  <a:srgbClr val="996633"/>
                </a:solidFill>
                <a:latin typeface="Times New Roman" pitchFamily="18" charset="0"/>
                <a:cs typeface="Times New Roman" pitchFamily="18" charset="0"/>
              </a:rPr>
              <a:t> +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B</a:t>
            </a:r>
            <a:r>
              <a:rPr lang="en-US" altLang="zh-TW" sz="2800" b="0">
                <a:solidFill>
                  <a:srgbClr val="996633"/>
                </a:solidFill>
              </a:rPr>
              <a:t> </a:t>
            </a:r>
          </a:p>
        </p:txBody>
      </p:sp>
      <p:sp>
        <p:nvSpPr>
          <p:cNvPr id="212995" name="Text Box 3"/>
          <p:cNvSpPr txBox="1">
            <a:spLocks noChangeArrowheads="1"/>
          </p:cNvSpPr>
          <p:nvPr/>
        </p:nvSpPr>
        <p:spPr bwMode="auto">
          <a:xfrm>
            <a:off x="685800" y="2609850"/>
            <a:ext cx="79248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Prove </a:t>
            </a:r>
            <a:r>
              <a:rPr lang="en-US" altLang="zh-TW" sz="2800" b="0" i="1">
                <a:solidFill>
                  <a:srgbClr val="996633"/>
                </a:solidFill>
                <a:latin typeface="Symbol" pitchFamily="18" charset="2"/>
              </a:rPr>
              <a:t>l</a:t>
            </a:r>
            <a:r>
              <a:rPr lang="en-GB" altLang="zh-TW" sz="2800" b="0">
                <a:solidFill>
                  <a:srgbClr val="996633"/>
                </a:solidFill>
                <a:latin typeface="Times New Roman" pitchFamily="18" charset="0"/>
                <a:cs typeface="Times New Roman" pitchFamily="18" charset="0"/>
              </a:rPr>
              <a:t>(</a:t>
            </a:r>
            <a:r>
              <a:rPr lang="en-GB" altLang="zh-TW" sz="2800" b="0" i="1">
                <a:solidFill>
                  <a:srgbClr val="996633"/>
                </a:solidFill>
                <a:latin typeface="Times New Roman" pitchFamily="18" charset="0"/>
                <a:cs typeface="Times New Roman" pitchFamily="18" charset="0"/>
              </a:rPr>
              <a:t>A</a:t>
            </a:r>
            <a:r>
              <a:rPr lang="en-GB" altLang="zh-TW" sz="2800" b="0">
                <a:solidFill>
                  <a:srgbClr val="996633"/>
                </a:solidFill>
                <a:latin typeface="Times New Roman" pitchFamily="18" charset="0"/>
                <a:cs typeface="Times New Roman" pitchFamily="18" charset="0"/>
              </a:rPr>
              <a:t> + </a:t>
            </a:r>
            <a:r>
              <a:rPr lang="en-GB" altLang="zh-TW" sz="2800" b="0" i="1">
                <a:solidFill>
                  <a:srgbClr val="996633"/>
                </a:solidFill>
                <a:latin typeface="Times New Roman" pitchFamily="18" charset="0"/>
                <a:cs typeface="Times New Roman" pitchFamily="18" charset="0"/>
              </a:rPr>
              <a:t>B</a:t>
            </a:r>
            <a:r>
              <a:rPr lang="en-GB" altLang="zh-TW" sz="2800" b="0">
                <a:solidFill>
                  <a:srgbClr val="996633"/>
                </a:solidFill>
                <a:latin typeface="Times New Roman" pitchFamily="18" charset="0"/>
                <a:cs typeface="Times New Roman" pitchFamily="18" charset="0"/>
              </a:rPr>
              <a:t>) = </a:t>
            </a:r>
            <a:r>
              <a:rPr lang="en-US" altLang="zh-TW" sz="2800" b="0">
                <a:solidFill>
                  <a:srgbClr val="996633"/>
                </a:solidFill>
                <a:latin typeface="Times New Roman" pitchFamily="18" charset="0"/>
                <a:cs typeface="Times New Roman" pitchFamily="18" charset="0"/>
              </a:rPr>
              <a:t>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A</a:t>
            </a:r>
            <a:r>
              <a:rPr lang="en-GB" altLang="zh-TW" sz="2800" b="0">
                <a:solidFill>
                  <a:srgbClr val="996633"/>
                </a:solidFill>
                <a:latin typeface="Times New Roman" pitchFamily="18" charset="0"/>
                <a:cs typeface="Times New Roman" pitchFamily="18" charset="0"/>
              </a:rPr>
              <a:t> + </a:t>
            </a:r>
            <a:r>
              <a:rPr lang="en-US" altLang="zh-TW" sz="2800" b="0" i="1">
                <a:solidFill>
                  <a:srgbClr val="996633"/>
                </a:solidFill>
                <a:latin typeface="Symbol" pitchFamily="18" charset="2"/>
              </a:rPr>
              <a:t>l</a:t>
            </a:r>
            <a:r>
              <a:rPr lang="en-GB" altLang="zh-TW" sz="2800" b="0" i="1">
                <a:solidFill>
                  <a:srgbClr val="996633"/>
                </a:solidFill>
                <a:latin typeface="Times New Roman" pitchFamily="18" charset="0"/>
                <a:cs typeface="Times New Roman" pitchFamily="18" charset="0"/>
              </a:rPr>
              <a:t>B</a:t>
            </a:r>
            <a:r>
              <a:rPr lang="en-US" altLang="zh-TW" sz="2800" b="0">
                <a:solidFill>
                  <a:srgbClr val="996633"/>
                </a:solidFill>
              </a:rPr>
              <a:t>.</a:t>
            </a:r>
          </a:p>
        </p:txBody>
      </p:sp>
      <p:sp>
        <p:nvSpPr>
          <p:cNvPr id="212996" name="Text Box 4"/>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Properties</a:t>
            </a:r>
          </a:p>
        </p:txBody>
      </p:sp>
      <p:sp>
        <p:nvSpPr>
          <p:cNvPr id="212997" name="Rectangle 5"/>
          <p:cNvSpPr>
            <a:spLocks noGrp="1" noChangeArrowheads="1"/>
          </p:cNvSpPr>
          <p:nvPr>
            <p:ph type="title"/>
          </p:nvPr>
        </p:nvSpPr>
        <p:spPr>
          <a:xfrm>
            <a:off x="6096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7" name="Footer Placeholder 6"/>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6A625C40-F074-41DB-BF54-99F7DFC100F8}" type="slidenum">
              <a:rPr lang="en-US" altLang="zh-TW"/>
              <a:pPr/>
              <a:t>56</a:t>
            </a:fld>
            <a:endParaRPr lang="en-US" altLang="zh-TW"/>
          </a:p>
        </p:txBody>
      </p:sp>
      <p:sp>
        <p:nvSpPr>
          <p:cNvPr id="214018"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Matrix multiplication</a:t>
            </a:r>
          </a:p>
        </p:txBody>
      </p:sp>
      <p:sp>
        <p:nvSpPr>
          <p:cNvPr id="214019" name="Rectangle 3"/>
          <p:cNvSpPr>
            <a:spLocks noGrp="1" noChangeArrowheads="1"/>
          </p:cNvSpPr>
          <p:nvPr>
            <p:ph type="title"/>
          </p:nvPr>
        </p:nvSpPr>
        <p:spPr>
          <a:xfrm>
            <a:off x="6096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214020" name="Text Box 4"/>
          <p:cNvSpPr txBox="1">
            <a:spLocks noChangeArrowheads="1"/>
          </p:cNvSpPr>
          <p:nvPr/>
        </p:nvSpPr>
        <p:spPr bwMode="auto">
          <a:xfrm>
            <a:off x="762000" y="2286000"/>
            <a:ext cx="7696200" cy="1373188"/>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If </a:t>
            </a:r>
            <a:r>
              <a:rPr lang="en-GB" altLang="zh-TW" sz="2800" b="0" i="1">
                <a:solidFill>
                  <a:srgbClr val="0000FF"/>
                </a:solidFill>
                <a:latin typeface="Times New Roman" pitchFamily="18" charset="0"/>
                <a:cs typeface="Times New Roman" pitchFamily="18" charset="0"/>
              </a:rPr>
              <a:t>A =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a</a:t>
            </a:r>
            <a:r>
              <a:rPr lang="en-GB" altLang="zh-TW" sz="2800" b="0" i="1" baseline="-30000">
                <a:solidFill>
                  <a:srgbClr val="0000FF"/>
                </a:solidFill>
                <a:latin typeface="Times New Roman" pitchFamily="18" charset="0"/>
                <a:cs typeface="Times New Roman" pitchFamily="18" charset="0"/>
              </a:rPr>
              <a:t>ij</a:t>
            </a:r>
            <a:r>
              <a:rPr lang="en-GB" altLang="zh-TW" sz="2800" b="0">
                <a:solidFill>
                  <a:srgbClr val="0000FF"/>
                </a:solidFill>
                <a:latin typeface="Times New Roman" pitchFamily="18" charset="0"/>
                <a:cs typeface="Times New Roman" pitchFamily="18" charset="0"/>
              </a:rPr>
              <a:t>]</a:t>
            </a:r>
            <a:r>
              <a:rPr lang="en-US" altLang="zh-TW" sz="2800" b="0"/>
              <a:t> is a </a:t>
            </a:r>
            <a:r>
              <a:rPr lang="en-GB" altLang="zh-TW" sz="2800" b="0" i="1">
                <a:solidFill>
                  <a:srgbClr val="0000FF"/>
                </a:solidFill>
                <a:latin typeface="Times New Roman" pitchFamily="18" charset="0"/>
                <a:cs typeface="Times New Roman" pitchFamily="18" charset="0"/>
              </a:rPr>
              <a:t>m </a:t>
            </a:r>
            <a:r>
              <a:rPr lang="en-GB" altLang="zh-TW" sz="2800" b="0">
                <a:solidFill>
                  <a:srgbClr val="0000FF"/>
                </a:solidFill>
                <a:latin typeface="Times New Roman" pitchFamily="18" charset="0"/>
                <a:sym typeface="Symbol" pitchFamily="18" charset="2"/>
              </a:rPr>
              <a:t></a:t>
            </a:r>
            <a:r>
              <a:rPr lang="en-GB" altLang="zh-TW" sz="2800" b="0" i="1">
                <a:solidFill>
                  <a:srgbClr val="0000FF"/>
                </a:solidFill>
                <a:latin typeface="Times New Roman" pitchFamily="18" charset="0"/>
                <a:cs typeface="Times New Roman" pitchFamily="18" charset="0"/>
              </a:rPr>
              <a:t> p</a:t>
            </a:r>
            <a:r>
              <a:rPr lang="en-US" altLang="zh-TW" sz="2800" b="0"/>
              <a:t> matrix and </a:t>
            </a:r>
            <a:r>
              <a:rPr lang="en-GB" altLang="zh-TW" sz="2800" b="0" i="1">
                <a:solidFill>
                  <a:srgbClr val="0000FF"/>
                </a:solidFill>
                <a:latin typeface="Times New Roman" pitchFamily="18" charset="0"/>
                <a:cs typeface="Times New Roman" pitchFamily="18" charset="0"/>
              </a:rPr>
              <a:t>B =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b</a:t>
            </a:r>
            <a:r>
              <a:rPr lang="en-GB" altLang="zh-TW" sz="2800" b="0" i="1" baseline="-30000">
                <a:solidFill>
                  <a:srgbClr val="0000FF"/>
                </a:solidFill>
                <a:latin typeface="Times New Roman" pitchFamily="18" charset="0"/>
                <a:cs typeface="Times New Roman" pitchFamily="18" charset="0"/>
              </a:rPr>
              <a:t>ij</a:t>
            </a:r>
            <a:r>
              <a:rPr lang="en-GB" altLang="zh-TW" sz="2800" b="0">
                <a:solidFill>
                  <a:srgbClr val="0000FF"/>
                </a:solidFill>
                <a:latin typeface="Times New Roman" pitchFamily="18" charset="0"/>
                <a:cs typeface="Times New Roman" pitchFamily="18" charset="0"/>
              </a:rPr>
              <a:t>]</a:t>
            </a:r>
            <a:r>
              <a:rPr lang="en-US" altLang="zh-TW" sz="2800" b="0"/>
              <a:t> is a </a:t>
            </a:r>
            <a:r>
              <a:rPr lang="en-GB" altLang="zh-TW" sz="2800" b="0" i="1">
                <a:solidFill>
                  <a:srgbClr val="0000FF"/>
                </a:solidFill>
                <a:latin typeface="Times New Roman" pitchFamily="18" charset="0"/>
                <a:cs typeface="Times New Roman" pitchFamily="18" charset="0"/>
              </a:rPr>
              <a:t>p </a:t>
            </a:r>
            <a:r>
              <a:rPr lang="en-GB" altLang="zh-TW" sz="2800" b="0">
                <a:solidFill>
                  <a:srgbClr val="0000FF"/>
                </a:solidFill>
                <a:latin typeface="Times New Roman" pitchFamily="18" charset="0"/>
                <a:sym typeface="Symbol" pitchFamily="18" charset="2"/>
              </a:rPr>
              <a:t></a:t>
            </a:r>
            <a:r>
              <a:rPr lang="en-GB" altLang="zh-TW" sz="2800" b="0" i="1">
                <a:solidFill>
                  <a:srgbClr val="0000FF"/>
                </a:solidFill>
                <a:latin typeface="Times New Roman" pitchFamily="18" charset="0"/>
                <a:cs typeface="Times New Roman" pitchFamily="18" charset="0"/>
              </a:rPr>
              <a:t> n</a:t>
            </a:r>
            <a:r>
              <a:rPr lang="en-US" altLang="zh-TW" sz="2800" b="0"/>
              <a:t> matrix, then </a:t>
            </a:r>
            <a:r>
              <a:rPr lang="en-GB" altLang="zh-TW" sz="2800" b="0" i="1">
                <a:solidFill>
                  <a:srgbClr val="0000FF"/>
                </a:solidFill>
                <a:latin typeface="Times New Roman" pitchFamily="18" charset="0"/>
                <a:cs typeface="Times New Roman" pitchFamily="18" charset="0"/>
              </a:rPr>
              <a:t>AB</a:t>
            </a:r>
            <a:r>
              <a:rPr lang="en-GB" altLang="zh-TW" sz="2800" b="0"/>
              <a:t> is defined as a </a:t>
            </a:r>
            <a:r>
              <a:rPr lang="en-GB" altLang="zh-TW" sz="2800" b="0" i="1">
                <a:solidFill>
                  <a:srgbClr val="0000FF"/>
                </a:solidFill>
                <a:latin typeface="Times New Roman" pitchFamily="18" charset="0"/>
                <a:cs typeface="Times New Roman" pitchFamily="18" charset="0"/>
              </a:rPr>
              <a:t>m </a:t>
            </a:r>
            <a:r>
              <a:rPr lang="en-GB" altLang="zh-TW" sz="2800" b="0">
                <a:solidFill>
                  <a:srgbClr val="0000FF"/>
                </a:solidFill>
                <a:latin typeface="Times New Roman" pitchFamily="18" charset="0"/>
                <a:sym typeface="Symbol" pitchFamily="18" charset="2"/>
              </a:rPr>
              <a:t></a:t>
            </a:r>
            <a:r>
              <a:rPr lang="en-GB" altLang="zh-TW" sz="2800" b="0" i="1">
                <a:solidFill>
                  <a:srgbClr val="0000FF"/>
                </a:solidFill>
                <a:latin typeface="Times New Roman" pitchFamily="18" charset="0"/>
                <a:cs typeface="Times New Roman" pitchFamily="18" charset="0"/>
              </a:rPr>
              <a:t> n</a:t>
            </a:r>
            <a:r>
              <a:rPr lang="en-US" altLang="zh-TW" sz="2800" b="0"/>
              <a:t> </a:t>
            </a:r>
            <a:r>
              <a:rPr lang="en-GB" altLang="zh-TW" sz="2800" b="0"/>
              <a:t>matrix </a:t>
            </a:r>
            <a:r>
              <a:rPr lang="en-GB" altLang="zh-TW" sz="2800" b="0" i="1">
                <a:solidFill>
                  <a:srgbClr val="0000FF"/>
                </a:solidFill>
                <a:latin typeface="Times New Roman" pitchFamily="18" charset="0"/>
                <a:cs typeface="Times New Roman" pitchFamily="18" charset="0"/>
              </a:rPr>
              <a:t>C = AB</a:t>
            </a:r>
            <a:r>
              <a:rPr lang="en-GB" altLang="zh-TW" sz="2800" b="0"/>
              <a:t>, where </a:t>
            </a:r>
            <a:r>
              <a:rPr lang="en-GB" altLang="zh-TW" sz="2800" b="0" i="1">
                <a:solidFill>
                  <a:srgbClr val="0000FF"/>
                </a:solidFill>
                <a:latin typeface="Times New Roman" pitchFamily="18" charset="0"/>
                <a:cs typeface="Times New Roman" pitchFamily="18" charset="0"/>
              </a:rPr>
              <a:t>C=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c</a:t>
            </a:r>
            <a:r>
              <a:rPr lang="en-GB" altLang="zh-TW" sz="2800" b="0" i="1" baseline="-30000">
                <a:solidFill>
                  <a:srgbClr val="0000FF"/>
                </a:solidFill>
                <a:latin typeface="Times New Roman" pitchFamily="18" charset="0"/>
                <a:cs typeface="Times New Roman" pitchFamily="18" charset="0"/>
              </a:rPr>
              <a:t>ij</a:t>
            </a:r>
            <a:r>
              <a:rPr lang="en-GB" altLang="zh-TW" sz="2800" b="0">
                <a:solidFill>
                  <a:srgbClr val="0000FF"/>
                </a:solidFill>
                <a:latin typeface="Times New Roman" pitchFamily="18" charset="0"/>
                <a:cs typeface="Times New Roman" pitchFamily="18" charset="0"/>
              </a:rPr>
              <a:t>] </a:t>
            </a:r>
            <a:r>
              <a:rPr lang="en-US" altLang="zh-TW" sz="2800" b="0"/>
              <a:t>with</a:t>
            </a:r>
          </a:p>
        </p:txBody>
      </p:sp>
      <p:graphicFrame>
        <p:nvGraphicFramePr>
          <p:cNvPr id="214021" name="Object 5"/>
          <p:cNvGraphicFramePr>
            <a:graphicFrameLocks noChangeAspect="1"/>
          </p:cNvGraphicFramePr>
          <p:nvPr/>
        </p:nvGraphicFramePr>
        <p:xfrm>
          <a:off x="819150" y="3505200"/>
          <a:ext cx="4514850" cy="796925"/>
        </p:xfrm>
        <a:graphic>
          <a:graphicData uri="http://schemas.openxmlformats.org/presentationml/2006/ole">
            <mc:AlternateContent xmlns:mc="http://schemas.openxmlformats.org/markup-compatibility/2006">
              <mc:Choice xmlns:v="urn:schemas-microsoft-com:vml" Requires="v">
                <p:oleObj spid="_x0000_s214040" name="Equation" r:id="rId3" imgW="2412720" imgH="431640" progId="">
                  <p:embed/>
                </p:oleObj>
              </mc:Choice>
              <mc:Fallback>
                <p:oleObj name="Equation" r:id="rId3" imgW="2412720" imgH="43164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150" y="3505200"/>
                        <a:ext cx="4514850" cy="796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4022" name="Object 6"/>
          <p:cNvGraphicFramePr>
            <a:graphicFrameLocks noChangeAspect="1"/>
          </p:cNvGraphicFramePr>
          <p:nvPr/>
        </p:nvGraphicFramePr>
        <p:xfrm>
          <a:off x="2438400" y="4343400"/>
          <a:ext cx="1776413" cy="842963"/>
        </p:xfrm>
        <a:graphic>
          <a:graphicData uri="http://schemas.openxmlformats.org/presentationml/2006/ole">
            <mc:AlternateContent xmlns:mc="http://schemas.openxmlformats.org/markup-compatibility/2006">
              <mc:Choice xmlns:v="urn:schemas-microsoft-com:vml" Requires="v">
                <p:oleObj spid="_x0000_s214041" name="Equation" r:id="rId5" imgW="965160" imgH="457200" progId="">
                  <p:embed/>
                </p:oleObj>
              </mc:Choice>
              <mc:Fallback>
                <p:oleObj name="Equation" r:id="rId5" imgW="965160" imgH="45720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4343400"/>
                        <a:ext cx="1776413"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4023" name="Object 7"/>
          <p:cNvGraphicFramePr>
            <a:graphicFrameLocks noChangeAspect="1"/>
          </p:cNvGraphicFramePr>
          <p:nvPr/>
        </p:nvGraphicFramePr>
        <p:xfrm>
          <a:off x="4572000" y="4114800"/>
          <a:ext cx="1471613" cy="1311275"/>
        </p:xfrm>
        <a:graphic>
          <a:graphicData uri="http://schemas.openxmlformats.org/presentationml/2006/ole">
            <mc:AlternateContent xmlns:mc="http://schemas.openxmlformats.org/markup-compatibility/2006">
              <mc:Choice xmlns:v="urn:schemas-microsoft-com:vml" Requires="v">
                <p:oleObj spid="_x0000_s214042" name="Equation" r:id="rId7" imgW="799920" imgH="711000" progId="">
                  <p:embed/>
                </p:oleObj>
              </mc:Choice>
              <mc:Fallback>
                <p:oleObj name="Equation" r:id="rId7" imgW="799920" imgH="711000" progId="">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0" y="4114800"/>
                        <a:ext cx="1471613"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4024" name="Text Box 8"/>
          <p:cNvSpPr txBox="1">
            <a:spLocks noChangeArrowheads="1"/>
          </p:cNvSpPr>
          <p:nvPr/>
        </p:nvSpPr>
        <p:spPr bwMode="auto">
          <a:xfrm>
            <a:off x="762000" y="4495800"/>
            <a:ext cx="79248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                 and </a:t>
            </a:r>
            <a:r>
              <a:rPr lang="en-GB" altLang="zh-TW" sz="2400" b="0" i="1">
                <a:solidFill>
                  <a:srgbClr val="996633"/>
                </a:solidFill>
                <a:latin typeface="Times New Roman" pitchFamily="18" charset="0"/>
                <a:cs typeface="Times New Roman" pitchFamily="18" charset="0"/>
              </a:rPr>
              <a:t>C = AB</a:t>
            </a:r>
            <a:r>
              <a:rPr lang="en-GB" altLang="zh-TW" sz="2800" b="0">
                <a:solidFill>
                  <a:srgbClr val="996633"/>
                </a:solidFill>
              </a:rPr>
              <a:t>. </a:t>
            </a:r>
            <a:r>
              <a:rPr lang="en-US" altLang="zh-TW" sz="2800" b="0">
                <a:solidFill>
                  <a:srgbClr val="996633"/>
                </a:solidFill>
              </a:rPr>
              <a:t>Evaluate </a:t>
            </a:r>
            <a:r>
              <a:rPr lang="en-GB" altLang="zh-TW" sz="2800" b="0" i="1">
                <a:solidFill>
                  <a:srgbClr val="996633"/>
                </a:solidFill>
                <a:latin typeface="Times New Roman" pitchFamily="18" charset="0"/>
                <a:cs typeface="Times New Roman" pitchFamily="18" charset="0"/>
              </a:rPr>
              <a:t>c</a:t>
            </a:r>
            <a:r>
              <a:rPr lang="en-GB" altLang="zh-TW" sz="2800" b="0" baseline="-30000">
                <a:solidFill>
                  <a:srgbClr val="996633"/>
                </a:solidFill>
                <a:latin typeface="Times New Roman" pitchFamily="18" charset="0"/>
                <a:cs typeface="Times New Roman" pitchFamily="18" charset="0"/>
              </a:rPr>
              <a:t>21</a:t>
            </a:r>
            <a:r>
              <a:rPr lang="en-GB" altLang="zh-TW" sz="2800" b="0" i="1">
                <a:cs typeface="Times New Roman" pitchFamily="18" charset="0"/>
              </a:rPr>
              <a:t>.</a:t>
            </a:r>
            <a:r>
              <a:rPr lang="en-GB" altLang="zh-TW" sz="2800" b="0">
                <a:solidFill>
                  <a:srgbClr val="008000"/>
                </a:solidFill>
              </a:rPr>
              <a:t> </a:t>
            </a:r>
            <a:endParaRPr lang="en-US" altLang="zh-TW" sz="2800" b="0">
              <a:solidFill>
                <a:srgbClr val="008000"/>
              </a:solidFill>
            </a:endParaRPr>
          </a:p>
        </p:txBody>
      </p:sp>
      <p:grpSp>
        <p:nvGrpSpPr>
          <p:cNvPr id="214025" name="Group 9"/>
          <p:cNvGrpSpPr>
            <a:grpSpLocks/>
          </p:cNvGrpSpPr>
          <p:nvPr/>
        </p:nvGrpSpPr>
        <p:grpSpPr bwMode="auto">
          <a:xfrm>
            <a:off x="2479675" y="5389563"/>
            <a:ext cx="2244725" cy="1387475"/>
            <a:chOff x="2496" y="3494"/>
            <a:chExt cx="1414" cy="874"/>
          </a:xfrm>
        </p:grpSpPr>
        <p:sp>
          <p:nvSpPr>
            <p:cNvPr id="214026" name="Line 10"/>
            <p:cNvSpPr>
              <a:spLocks noChangeShapeType="1"/>
            </p:cNvSpPr>
            <p:nvPr/>
          </p:nvSpPr>
          <p:spPr bwMode="auto">
            <a:xfrm>
              <a:off x="2496" y="4032"/>
              <a:ext cx="816" cy="0"/>
            </a:xfrm>
            <a:prstGeom prst="line">
              <a:avLst/>
            </a:prstGeom>
            <a:noFill/>
            <a:ln w="28575">
              <a:solidFill>
                <a:srgbClr val="FF3300"/>
              </a:solidFill>
              <a:round/>
              <a:headEnd/>
              <a:tailEnd type="triangle" w="med" len="med"/>
            </a:ln>
            <a:effectLst/>
          </p:spPr>
          <p:txBody>
            <a:bodyPr wrap="none"/>
            <a:lstStyle/>
            <a:p>
              <a:endParaRPr lang="en-US"/>
            </a:p>
          </p:txBody>
        </p:sp>
        <p:sp>
          <p:nvSpPr>
            <p:cNvPr id="214027" name="Line 11"/>
            <p:cNvSpPr>
              <a:spLocks noChangeShapeType="1"/>
            </p:cNvSpPr>
            <p:nvPr/>
          </p:nvSpPr>
          <p:spPr bwMode="auto">
            <a:xfrm>
              <a:off x="3456" y="3552"/>
              <a:ext cx="0" cy="816"/>
            </a:xfrm>
            <a:prstGeom prst="line">
              <a:avLst/>
            </a:prstGeom>
            <a:noFill/>
            <a:ln w="28575">
              <a:solidFill>
                <a:srgbClr val="FF3300"/>
              </a:solidFill>
              <a:round/>
              <a:headEnd/>
              <a:tailEnd type="triangle" w="med" len="med"/>
            </a:ln>
            <a:effectLst/>
          </p:spPr>
          <p:txBody>
            <a:bodyPr wrap="none"/>
            <a:lstStyle/>
            <a:p>
              <a:endParaRPr lang="en-US"/>
            </a:p>
          </p:txBody>
        </p:sp>
        <p:graphicFrame>
          <p:nvGraphicFramePr>
            <p:cNvPr id="214028" name="Object 12"/>
            <p:cNvGraphicFramePr>
              <a:graphicFrameLocks noChangeAspect="1"/>
            </p:cNvGraphicFramePr>
            <p:nvPr/>
          </p:nvGraphicFramePr>
          <p:xfrm>
            <a:off x="2496" y="3494"/>
            <a:ext cx="1414" cy="826"/>
          </p:xfrm>
          <a:graphic>
            <a:graphicData uri="http://schemas.openxmlformats.org/presentationml/2006/ole">
              <mc:AlternateContent xmlns:mc="http://schemas.openxmlformats.org/markup-compatibility/2006">
                <mc:Choice xmlns:v="urn:schemas-microsoft-com:vml" Requires="v">
                  <p:oleObj spid="_x0000_s214043" name="Equation" r:id="rId9" imgW="1218960" imgH="711000" progId="">
                    <p:embed/>
                  </p:oleObj>
                </mc:Choice>
                <mc:Fallback>
                  <p:oleObj name="Equation" r:id="rId9" imgW="1218960" imgH="711000" progId="">
                    <p:embed/>
                    <p:pic>
                      <p:nvPicPr>
                        <p:cNvPr id="0" name="Picture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96" y="3494"/>
                          <a:ext cx="1414" cy="8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14029" name="Object 13"/>
          <p:cNvGraphicFramePr>
            <a:graphicFrameLocks noChangeAspect="1"/>
          </p:cNvGraphicFramePr>
          <p:nvPr/>
        </p:nvGraphicFramePr>
        <p:xfrm>
          <a:off x="5029200" y="5862638"/>
          <a:ext cx="3482975" cy="420687"/>
        </p:xfrm>
        <a:graphic>
          <a:graphicData uri="http://schemas.openxmlformats.org/presentationml/2006/ole">
            <mc:AlternateContent xmlns:mc="http://schemas.openxmlformats.org/markup-compatibility/2006">
              <mc:Choice xmlns:v="urn:schemas-microsoft-com:vml" Requires="v">
                <p:oleObj spid="_x0000_s214044" name="Equation" r:id="rId11" imgW="1892160" imgH="228600" progId="">
                  <p:embed/>
                </p:oleObj>
              </mc:Choice>
              <mc:Fallback>
                <p:oleObj name="Equation" r:id="rId11" imgW="1892160" imgH="228600" progId="">
                  <p:embed/>
                  <p:pic>
                    <p:nvPicPr>
                      <p:cNvPr id="0"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29200" y="5862638"/>
                        <a:ext cx="3482975"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4030" name="Text Box 14"/>
          <p:cNvSpPr txBox="1">
            <a:spLocks noChangeArrowheads="1"/>
          </p:cNvSpPr>
          <p:nvPr/>
        </p:nvSpPr>
        <p:spPr bwMode="auto">
          <a:xfrm>
            <a:off x="5334000" y="3671888"/>
            <a:ext cx="3581400" cy="519112"/>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t>f</a:t>
            </a:r>
            <a:r>
              <a:rPr lang="en-GB" altLang="zh-TW" sz="2800" b="0"/>
              <a:t>or </a:t>
            </a:r>
            <a:r>
              <a:rPr lang="en-GB" altLang="zh-TW" sz="2800" b="0">
                <a:solidFill>
                  <a:srgbClr val="0000FF"/>
                </a:solidFill>
                <a:latin typeface="Times New Roman" pitchFamily="18" charset="0"/>
              </a:rPr>
              <a:t>1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i</a:t>
            </a:r>
            <a:r>
              <a:rPr lang="en-GB" altLang="zh-TW" sz="2800" b="0">
                <a:solidFill>
                  <a:srgbClr val="0000FF"/>
                </a:solidFill>
                <a:latin typeface="Times New Roman" pitchFamily="18" charset="0"/>
              </a:rPr>
              <a:t>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m</a:t>
            </a:r>
            <a:r>
              <a:rPr lang="en-GB" altLang="zh-TW" sz="2800" b="0">
                <a:solidFill>
                  <a:srgbClr val="0000FF"/>
                </a:solidFill>
                <a:latin typeface="Times New Roman" pitchFamily="18" charset="0"/>
              </a:rPr>
              <a:t>, 1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j</a:t>
            </a:r>
            <a:r>
              <a:rPr lang="en-GB" altLang="zh-TW" sz="2800" b="0">
                <a:solidFill>
                  <a:srgbClr val="0000FF"/>
                </a:solidFill>
                <a:latin typeface="Times New Roman" pitchFamily="18" charset="0"/>
              </a:rPr>
              <a:t> </a:t>
            </a:r>
            <a:r>
              <a:rPr lang="en-GB" altLang="zh-TW" sz="2800" b="0">
                <a:solidFill>
                  <a:srgbClr val="0000FF"/>
                </a:solidFill>
                <a:latin typeface="Times New Roman" pitchFamily="18" charset="0"/>
                <a:sym typeface="Symbol" pitchFamily="18" charset="2"/>
              </a:rPr>
              <a:t></a:t>
            </a:r>
            <a:r>
              <a:rPr lang="en-GB" altLang="zh-TW" sz="2800" b="0">
                <a:solidFill>
                  <a:srgbClr val="0000FF"/>
                </a:solidFill>
                <a:latin typeface="Times New Roman" pitchFamily="18" charset="0"/>
              </a:rPr>
              <a:t> </a:t>
            </a:r>
            <a:r>
              <a:rPr lang="en-GB" altLang="zh-TW" sz="2800" b="0" i="1">
                <a:solidFill>
                  <a:srgbClr val="0000FF"/>
                </a:solidFill>
                <a:latin typeface="Times New Roman" pitchFamily="18" charset="0"/>
              </a:rPr>
              <a:t>n</a:t>
            </a:r>
            <a:r>
              <a:rPr lang="en-US" altLang="zh-TW" sz="2800" b="0"/>
              <a:t>.</a:t>
            </a:r>
          </a:p>
        </p:txBody>
      </p:sp>
      <p:sp>
        <p:nvSpPr>
          <p:cNvPr id="16" name="Footer Placeholder 15"/>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429CC921-9234-42F3-87FE-DE5B2FF22726}" type="slidenum">
              <a:rPr lang="en-US" altLang="zh-TW"/>
              <a:pPr/>
              <a:t>57</a:t>
            </a:fld>
            <a:endParaRPr lang="en-US" altLang="zh-TW"/>
          </a:p>
        </p:txBody>
      </p:sp>
      <p:sp>
        <p:nvSpPr>
          <p:cNvPr id="215042"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Matrix multiplication</a:t>
            </a:r>
          </a:p>
        </p:txBody>
      </p:sp>
      <p:sp>
        <p:nvSpPr>
          <p:cNvPr id="215043" name="Rectangle 3"/>
          <p:cNvSpPr>
            <a:spLocks noGrp="1" noChangeArrowheads="1"/>
          </p:cNvSpPr>
          <p:nvPr>
            <p:ph type="title"/>
          </p:nvPr>
        </p:nvSpPr>
        <p:spPr>
          <a:xfrm>
            <a:off x="6096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graphicFrame>
        <p:nvGraphicFramePr>
          <p:cNvPr id="215044" name="Object 4"/>
          <p:cNvGraphicFramePr>
            <a:graphicFrameLocks noChangeAspect="1"/>
          </p:cNvGraphicFramePr>
          <p:nvPr/>
        </p:nvGraphicFramePr>
        <p:xfrm>
          <a:off x="2514600" y="2478088"/>
          <a:ext cx="1776413" cy="842962"/>
        </p:xfrm>
        <a:graphic>
          <a:graphicData uri="http://schemas.openxmlformats.org/presentationml/2006/ole">
            <mc:AlternateContent xmlns:mc="http://schemas.openxmlformats.org/markup-compatibility/2006">
              <mc:Choice xmlns:v="urn:schemas-microsoft-com:vml" Requires="v">
                <p:oleObj spid="_x0000_s215057" name="Equation" r:id="rId3" imgW="965160" imgH="457200" progId="">
                  <p:embed/>
                </p:oleObj>
              </mc:Choice>
              <mc:Fallback>
                <p:oleObj name="Equation" r:id="rId3" imgW="965160" imgH="4572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2478088"/>
                        <a:ext cx="1776413" cy="842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045" name="Object 5"/>
          <p:cNvGraphicFramePr>
            <a:graphicFrameLocks noChangeAspect="1"/>
          </p:cNvGraphicFramePr>
          <p:nvPr/>
        </p:nvGraphicFramePr>
        <p:xfrm>
          <a:off x="4495800" y="2270125"/>
          <a:ext cx="1471613" cy="1311275"/>
        </p:xfrm>
        <a:graphic>
          <a:graphicData uri="http://schemas.openxmlformats.org/presentationml/2006/ole">
            <mc:AlternateContent xmlns:mc="http://schemas.openxmlformats.org/markup-compatibility/2006">
              <mc:Choice xmlns:v="urn:schemas-microsoft-com:vml" Requires="v">
                <p:oleObj spid="_x0000_s215058" name="Equation" r:id="rId5" imgW="799920" imgH="711000" progId="">
                  <p:embed/>
                </p:oleObj>
              </mc:Choice>
              <mc:Fallback>
                <p:oleObj name="Equation" r:id="rId5" imgW="799920" imgH="711000"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2270125"/>
                        <a:ext cx="1471613"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046" name="Text Box 6"/>
          <p:cNvSpPr txBox="1">
            <a:spLocks noChangeArrowheads="1"/>
          </p:cNvSpPr>
          <p:nvPr/>
        </p:nvSpPr>
        <p:spPr bwMode="auto">
          <a:xfrm>
            <a:off x="838200" y="2635250"/>
            <a:ext cx="81534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               , Evaluate </a:t>
            </a:r>
            <a:r>
              <a:rPr lang="en-GB" altLang="zh-TW" sz="2800" b="0" i="1">
                <a:solidFill>
                  <a:srgbClr val="996633"/>
                </a:solidFill>
                <a:latin typeface="Times New Roman" pitchFamily="18" charset="0"/>
                <a:cs typeface="Times New Roman" pitchFamily="18" charset="0"/>
              </a:rPr>
              <a:t>C = AB</a:t>
            </a:r>
            <a:r>
              <a:rPr lang="en-GB" altLang="zh-TW" sz="2800" b="0">
                <a:solidFill>
                  <a:srgbClr val="996633"/>
                </a:solidFill>
                <a:cs typeface="Times New Roman" pitchFamily="18" charset="0"/>
              </a:rPr>
              <a:t>.</a:t>
            </a:r>
            <a:endParaRPr lang="en-US" altLang="zh-TW" sz="2800" b="0">
              <a:solidFill>
                <a:srgbClr val="008000"/>
              </a:solidFill>
            </a:endParaRPr>
          </a:p>
        </p:txBody>
      </p:sp>
      <p:graphicFrame>
        <p:nvGraphicFramePr>
          <p:cNvPr id="215047" name="Object 7"/>
          <p:cNvGraphicFramePr>
            <a:graphicFrameLocks noChangeAspect="1"/>
          </p:cNvGraphicFramePr>
          <p:nvPr/>
        </p:nvGraphicFramePr>
        <p:xfrm>
          <a:off x="1519238" y="3602038"/>
          <a:ext cx="6335712" cy="1731962"/>
        </p:xfrm>
        <a:graphic>
          <a:graphicData uri="http://schemas.openxmlformats.org/presentationml/2006/ole">
            <mc:AlternateContent xmlns:mc="http://schemas.openxmlformats.org/markup-compatibility/2006">
              <mc:Choice xmlns:v="urn:schemas-microsoft-com:vml" Requires="v">
                <p:oleObj spid="_x0000_s215059" name="Equation" r:id="rId7" imgW="3441600" imgH="939600" progId="">
                  <p:embed/>
                </p:oleObj>
              </mc:Choice>
              <mc:Fallback>
                <p:oleObj name="Equation" r:id="rId7" imgW="3441600" imgH="939600" progId="">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19238" y="3602038"/>
                        <a:ext cx="6335712" cy="1731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048" name="Object 8"/>
          <p:cNvGraphicFramePr>
            <a:graphicFrameLocks noChangeAspect="1"/>
          </p:cNvGraphicFramePr>
          <p:nvPr/>
        </p:nvGraphicFramePr>
        <p:xfrm>
          <a:off x="1576388" y="5394325"/>
          <a:ext cx="4630737" cy="1311275"/>
        </p:xfrm>
        <a:graphic>
          <a:graphicData uri="http://schemas.openxmlformats.org/presentationml/2006/ole">
            <mc:AlternateContent xmlns:mc="http://schemas.openxmlformats.org/markup-compatibility/2006">
              <mc:Choice xmlns:v="urn:schemas-microsoft-com:vml" Requires="v">
                <p:oleObj spid="_x0000_s215060" name="Equation" r:id="rId9" imgW="2514600" imgH="711000" progId="">
                  <p:embed/>
                </p:oleObj>
              </mc:Choice>
              <mc:Fallback>
                <p:oleObj name="Equation" r:id="rId9" imgW="2514600" imgH="711000" progId="">
                  <p:embed/>
                  <p:pic>
                    <p:nvPicPr>
                      <p:cNvPr id="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76388" y="5394325"/>
                        <a:ext cx="4630737"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ooter Placeholder 9"/>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7CCCC2E1-3FCB-4F2E-8311-87AB589598C8}" type="slidenum">
              <a:rPr lang="en-US" altLang="zh-TW"/>
              <a:pPr/>
              <a:t>58</a:t>
            </a:fld>
            <a:endParaRPr lang="en-US" altLang="zh-TW"/>
          </a:p>
        </p:txBody>
      </p:sp>
      <p:sp>
        <p:nvSpPr>
          <p:cNvPr id="216066"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Matrix multiplication</a:t>
            </a:r>
          </a:p>
        </p:txBody>
      </p:sp>
      <p:sp>
        <p:nvSpPr>
          <p:cNvPr id="216067" name="Rectangle 3"/>
          <p:cNvSpPr>
            <a:spLocks noGrp="1" noChangeArrowheads="1"/>
          </p:cNvSpPr>
          <p:nvPr>
            <p:ph type="title"/>
          </p:nvPr>
        </p:nvSpPr>
        <p:spPr>
          <a:xfrm>
            <a:off x="609600" y="762000"/>
            <a:ext cx="7772400" cy="685800"/>
          </a:xfrm>
          <a:noFill/>
          <a:ln/>
        </p:spPr>
        <p:txBody>
          <a:bodyPr/>
          <a:lstStyle/>
          <a:p>
            <a:r>
              <a:rPr lang="en-GB" altLang="zh-TW" sz="3600" dirty="0" smtClean="0">
                <a:latin typeface="Comic Sans MS" pitchFamily="66" charset="0"/>
              </a:rPr>
              <a:t>3.2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216068" name="Text Box 4"/>
          <p:cNvSpPr txBox="1">
            <a:spLocks noChangeArrowheads="1"/>
          </p:cNvSpPr>
          <p:nvPr/>
        </p:nvSpPr>
        <p:spPr bwMode="auto">
          <a:xfrm>
            <a:off x="685800" y="2286000"/>
            <a:ext cx="64770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In particular, </a:t>
            </a:r>
            <a:r>
              <a:rPr lang="en-GB" altLang="zh-TW" sz="2800" b="0" i="1">
                <a:solidFill>
                  <a:srgbClr val="0000FF"/>
                </a:solidFill>
                <a:latin typeface="Times New Roman" pitchFamily="18" charset="0"/>
                <a:cs typeface="Times New Roman" pitchFamily="18" charset="0"/>
              </a:rPr>
              <a:t>A </a:t>
            </a:r>
            <a:r>
              <a:rPr lang="en-US" altLang="zh-TW" sz="2800" b="0"/>
              <a:t>is a </a:t>
            </a:r>
            <a:r>
              <a:rPr lang="en-GB" altLang="zh-TW" sz="2800" b="0">
                <a:solidFill>
                  <a:srgbClr val="0000FF"/>
                </a:solidFill>
                <a:latin typeface="Times New Roman" pitchFamily="18" charset="0"/>
                <a:cs typeface="Times New Roman" pitchFamily="18" charset="0"/>
              </a:rPr>
              <a:t>1</a:t>
            </a:r>
            <a:r>
              <a:rPr lang="en-GB" altLang="zh-TW" sz="2800" b="0" i="1">
                <a:solidFill>
                  <a:srgbClr val="0000FF"/>
                </a:solidFill>
                <a:latin typeface="Times New Roman" pitchFamily="18" charset="0"/>
                <a:cs typeface="Times New Roman" pitchFamily="18" charset="0"/>
              </a:rPr>
              <a:t> </a:t>
            </a:r>
            <a:r>
              <a:rPr lang="en-GB" altLang="zh-TW" sz="2800" b="0">
                <a:solidFill>
                  <a:srgbClr val="0000FF"/>
                </a:solidFill>
                <a:latin typeface="Times New Roman" pitchFamily="18" charset="0"/>
                <a:sym typeface="Symbol" pitchFamily="18" charset="2"/>
              </a:rPr>
              <a:t></a:t>
            </a:r>
            <a:r>
              <a:rPr lang="en-GB" altLang="zh-TW" sz="2800" b="0" i="1">
                <a:solidFill>
                  <a:srgbClr val="0000FF"/>
                </a:solidFill>
                <a:latin typeface="Times New Roman" pitchFamily="18" charset="0"/>
                <a:cs typeface="Times New Roman" pitchFamily="18" charset="0"/>
              </a:rPr>
              <a:t> m</a:t>
            </a:r>
            <a:r>
              <a:rPr lang="en-US" altLang="zh-TW" sz="2800" b="0"/>
              <a:t> matrix and </a:t>
            </a:r>
            <a:r>
              <a:rPr lang="en-GB" altLang="zh-TW" sz="2800" b="0" i="1">
                <a:solidFill>
                  <a:srgbClr val="0000FF"/>
                </a:solidFill>
                <a:latin typeface="Times New Roman" pitchFamily="18" charset="0"/>
                <a:cs typeface="Times New Roman" pitchFamily="18" charset="0"/>
              </a:rPr>
              <a:t>B </a:t>
            </a:r>
            <a:r>
              <a:rPr lang="en-US" altLang="zh-TW" sz="2800" b="0"/>
              <a:t>is a </a:t>
            </a:r>
            <a:r>
              <a:rPr lang="en-GB" altLang="zh-TW" sz="2800" b="0" i="1">
                <a:solidFill>
                  <a:srgbClr val="0000FF"/>
                </a:solidFill>
                <a:latin typeface="Times New Roman" pitchFamily="18" charset="0"/>
                <a:cs typeface="Times New Roman" pitchFamily="18" charset="0"/>
              </a:rPr>
              <a:t>m </a:t>
            </a:r>
            <a:r>
              <a:rPr lang="en-GB" altLang="zh-TW" sz="2800" b="0">
                <a:solidFill>
                  <a:srgbClr val="0000FF"/>
                </a:solidFill>
                <a:latin typeface="Times New Roman" pitchFamily="18" charset="0"/>
                <a:sym typeface="Symbol" pitchFamily="18" charset="2"/>
              </a:rPr>
              <a:t></a:t>
            </a:r>
            <a:r>
              <a:rPr lang="en-GB" altLang="zh-TW" sz="2800" b="0" i="1">
                <a:solidFill>
                  <a:srgbClr val="0000FF"/>
                </a:solidFill>
                <a:latin typeface="Times New Roman" pitchFamily="18" charset="0"/>
                <a:cs typeface="Times New Roman" pitchFamily="18" charset="0"/>
              </a:rPr>
              <a:t> </a:t>
            </a:r>
            <a:r>
              <a:rPr lang="en-GB" altLang="zh-TW" sz="2800" b="0">
                <a:solidFill>
                  <a:srgbClr val="0000FF"/>
                </a:solidFill>
                <a:latin typeface="Times New Roman" pitchFamily="18" charset="0"/>
                <a:cs typeface="Times New Roman" pitchFamily="18" charset="0"/>
              </a:rPr>
              <a:t>1</a:t>
            </a:r>
            <a:r>
              <a:rPr lang="en-US" altLang="zh-TW" sz="2800" b="0"/>
              <a:t> matrix, i.e., </a:t>
            </a:r>
          </a:p>
        </p:txBody>
      </p:sp>
      <p:graphicFrame>
        <p:nvGraphicFramePr>
          <p:cNvPr id="216069" name="Object 5"/>
          <p:cNvGraphicFramePr>
            <a:graphicFrameLocks noChangeAspect="1"/>
          </p:cNvGraphicFramePr>
          <p:nvPr/>
        </p:nvGraphicFramePr>
        <p:xfrm>
          <a:off x="4441825" y="4419600"/>
          <a:ext cx="4508500" cy="796925"/>
        </p:xfrm>
        <a:graphic>
          <a:graphicData uri="http://schemas.openxmlformats.org/presentationml/2006/ole">
            <mc:AlternateContent xmlns:mc="http://schemas.openxmlformats.org/markup-compatibility/2006">
              <mc:Choice xmlns:v="urn:schemas-microsoft-com:vml" Requires="v">
                <p:oleObj spid="_x0000_s216078" name="Equation" r:id="rId3" imgW="2450880" imgH="431640" progId="">
                  <p:embed/>
                </p:oleObj>
              </mc:Choice>
              <mc:Fallback>
                <p:oleObj name="Equation" r:id="rId3" imgW="2450880" imgH="43164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1825" y="4419600"/>
                        <a:ext cx="4508500" cy="796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070" name="Object 6"/>
          <p:cNvGraphicFramePr>
            <a:graphicFrameLocks noChangeAspect="1"/>
          </p:cNvGraphicFramePr>
          <p:nvPr/>
        </p:nvGraphicFramePr>
        <p:xfrm>
          <a:off x="2438400" y="3373438"/>
          <a:ext cx="2665413" cy="468312"/>
        </p:xfrm>
        <a:graphic>
          <a:graphicData uri="http://schemas.openxmlformats.org/presentationml/2006/ole">
            <mc:AlternateContent xmlns:mc="http://schemas.openxmlformats.org/markup-compatibility/2006">
              <mc:Choice xmlns:v="urn:schemas-microsoft-com:vml" Requires="v">
                <p:oleObj spid="_x0000_s216079" name="Equation" r:id="rId5" imgW="1447560" imgH="253800" progId="">
                  <p:embed/>
                </p:oleObj>
              </mc:Choice>
              <mc:Fallback>
                <p:oleObj name="Equation" r:id="rId5" imgW="1447560" imgH="25380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3373438"/>
                        <a:ext cx="2665413" cy="468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071" name="Object 7"/>
          <p:cNvGraphicFramePr>
            <a:graphicFrameLocks noChangeAspect="1"/>
          </p:cNvGraphicFramePr>
          <p:nvPr/>
        </p:nvGraphicFramePr>
        <p:xfrm>
          <a:off x="5464175" y="2763838"/>
          <a:ext cx="1144588" cy="1731962"/>
        </p:xfrm>
        <a:graphic>
          <a:graphicData uri="http://schemas.openxmlformats.org/presentationml/2006/ole">
            <mc:AlternateContent xmlns:mc="http://schemas.openxmlformats.org/markup-compatibility/2006">
              <mc:Choice xmlns:v="urn:schemas-microsoft-com:vml" Requires="v">
                <p:oleObj spid="_x0000_s216080" name="Equation" r:id="rId7" imgW="622080" imgH="939600" progId="">
                  <p:embed/>
                </p:oleObj>
              </mc:Choice>
              <mc:Fallback>
                <p:oleObj name="Equation" r:id="rId7" imgW="622080" imgH="939600" progId="">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64175" y="2763838"/>
                        <a:ext cx="1144588" cy="1731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6072" name="Text Box 8"/>
          <p:cNvSpPr txBox="1">
            <a:spLocks noChangeArrowheads="1"/>
          </p:cNvSpPr>
          <p:nvPr/>
        </p:nvSpPr>
        <p:spPr bwMode="auto">
          <a:xfrm>
            <a:off x="533400" y="4510088"/>
            <a:ext cx="4038600" cy="519112"/>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t>then </a:t>
            </a:r>
            <a:r>
              <a:rPr lang="en-GB" altLang="zh-TW" sz="2800" b="0" i="1">
                <a:solidFill>
                  <a:srgbClr val="0000FF"/>
                </a:solidFill>
                <a:latin typeface="Times New Roman" pitchFamily="18" charset="0"/>
                <a:cs typeface="Times New Roman" pitchFamily="18" charset="0"/>
              </a:rPr>
              <a:t>C = AB</a:t>
            </a:r>
            <a:r>
              <a:rPr lang="en-GB" altLang="zh-TW" sz="2800" b="0"/>
              <a:t> is a scalar.</a:t>
            </a:r>
            <a:r>
              <a:rPr lang="en-GB" altLang="zh-TW" sz="2800" b="0" i="1">
                <a:solidFill>
                  <a:srgbClr val="0000FF"/>
                </a:solidFill>
                <a:latin typeface="Times New Roman" pitchFamily="18" charset="0"/>
                <a:cs typeface="Times New Roman" pitchFamily="18" charset="0"/>
              </a:rPr>
              <a:t> </a:t>
            </a:r>
            <a:endParaRPr lang="en-US" altLang="zh-TW" sz="2800" b="0"/>
          </a:p>
        </p:txBody>
      </p:sp>
      <p:sp>
        <p:nvSpPr>
          <p:cNvPr id="10" name="Footer Placeholder 9"/>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DEA99809-FA25-43BC-AD18-DDD70AA12C70}" type="slidenum">
              <a:rPr lang="en-US" altLang="zh-TW"/>
              <a:pPr/>
              <a:t>59</a:t>
            </a:fld>
            <a:endParaRPr lang="en-US" altLang="zh-TW"/>
          </a:p>
        </p:txBody>
      </p:sp>
      <p:sp>
        <p:nvSpPr>
          <p:cNvPr id="217090"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Matrix multiplication</a:t>
            </a:r>
          </a:p>
        </p:txBody>
      </p:sp>
      <p:sp>
        <p:nvSpPr>
          <p:cNvPr id="217091" name="Rectangle 3"/>
          <p:cNvSpPr>
            <a:spLocks noGrp="1" noChangeArrowheads="1"/>
          </p:cNvSpPr>
          <p:nvPr>
            <p:ph type="title"/>
          </p:nvPr>
        </p:nvSpPr>
        <p:spPr>
          <a:xfrm>
            <a:off x="6096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217092" name="Text Box 4"/>
          <p:cNvSpPr txBox="1">
            <a:spLocks noChangeArrowheads="1"/>
          </p:cNvSpPr>
          <p:nvPr/>
        </p:nvSpPr>
        <p:spPr bwMode="auto">
          <a:xfrm>
            <a:off x="685800" y="2286000"/>
            <a:ext cx="64770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BUT </a:t>
            </a:r>
            <a:r>
              <a:rPr lang="en-GB" altLang="zh-TW" sz="2800" b="0" i="1">
                <a:solidFill>
                  <a:srgbClr val="0000FF"/>
                </a:solidFill>
                <a:latin typeface="Times New Roman" pitchFamily="18" charset="0"/>
                <a:cs typeface="Times New Roman" pitchFamily="18" charset="0"/>
              </a:rPr>
              <a:t>BA  </a:t>
            </a:r>
            <a:r>
              <a:rPr lang="en-US" altLang="zh-TW" sz="2800" b="0"/>
              <a:t>is a </a:t>
            </a:r>
            <a:r>
              <a:rPr lang="en-GB" altLang="zh-TW" sz="2800" b="0" i="1">
                <a:solidFill>
                  <a:srgbClr val="0000FF"/>
                </a:solidFill>
                <a:latin typeface="Times New Roman" pitchFamily="18" charset="0"/>
                <a:cs typeface="Times New Roman" pitchFamily="18" charset="0"/>
              </a:rPr>
              <a:t>m </a:t>
            </a:r>
            <a:r>
              <a:rPr lang="en-GB" altLang="zh-TW" sz="2800" b="0">
                <a:solidFill>
                  <a:srgbClr val="0000FF"/>
                </a:solidFill>
                <a:latin typeface="Times New Roman" pitchFamily="18" charset="0"/>
                <a:sym typeface="Symbol" pitchFamily="18" charset="2"/>
              </a:rPr>
              <a:t> </a:t>
            </a:r>
            <a:r>
              <a:rPr lang="en-GB" altLang="zh-TW" sz="2800" b="0" i="1">
                <a:solidFill>
                  <a:srgbClr val="0000FF"/>
                </a:solidFill>
                <a:latin typeface="Times New Roman" pitchFamily="18" charset="0"/>
                <a:sym typeface="Symbol" pitchFamily="18" charset="2"/>
              </a:rPr>
              <a:t>m</a:t>
            </a:r>
            <a:r>
              <a:rPr lang="en-US" altLang="zh-TW" sz="2800" b="0"/>
              <a:t> matrix! </a:t>
            </a:r>
          </a:p>
        </p:txBody>
      </p:sp>
      <p:graphicFrame>
        <p:nvGraphicFramePr>
          <p:cNvPr id="217093" name="Object 5"/>
          <p:cNvGraphicFramePr>
            <a:graphicFrameLocks noChangeAspect="1"/>
          </p:cNvGraphicFramePr>
          <p:nvPr/>
        </p:nvGraphicFramePr>
        <p:xfrm>
          <a:off x="1012825" y="2971800"/>
          <a:ext cx="6911975" cy="1731963"/>
        </p:xfrm>
        <a:graphic>
          <a:graphicData uri="http://schemas.openxmlformats.org/presentationml/2006/ole">
            <mc:AlternateContent xmlns:mc="http://schemas.openxmlformats.org/markup-compatibility/2006">
              <mc:Choice xmlns:v="urn:schemas-microsoft-com:vml" Requires="v">
                <p:oleObj spid="_x0000_s217096" name="Equation" r:id="rId3" imgW="3759120" imgH="939600" progId="">
                  <p:embed/>
                </p:oleObj>
              </mc:Choice>
              <mc:Fallback>
                <p:oleObj name="Equation" r:id="rId3" imgW="3759120" imgH="93960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2825" y="2971800"/>
                        <a:ext cx="6911975" cy="173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7094" name="Text Box 6"/>
          <p:cNvSpPr txBox="1">
            <a:spLocks noChangeArrowheads="1"/>
          </p:cNvSpPr>
          <p:nvPr/>
        </p:nvSpPr>
        <p:spPr bwMode="auto">
          <a:xfrm>
            <a:off x="685800" y="5029200"/>
            <a:ext cx="64770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So </a:t>
            </a:r>
            <a:r>
              <a:rPr lang="en-GB" altLang="zh-TW" sz="2800" b="0" i="1">
                <a:solidFill>
                  <a:srgbClr val="0000FF"/>
                </a:solidFill>
                <a:latin typeface="Times New Roman" pitchFamily="18" charset="0"/>
                <a:cs typeface="Times New Roman" pitchFamily="18" charset="0"/>
              </a:rPr>
              <a:t>AB </a:t>
            </a:r>
            <a:r>
              <a:rPr lang="en-GB" altLang="zh-TW" sz="2800" b="0" i="1">
                <a:solidFill>
                  <a:srgbClr val="0000FF"/>
                </a:solidFill>
                <a:latin typeface="Times New Roman" pitchFamily="18" charset="0"/>
                <a:cs typeface="Times New Roman" pitchFamily="18" charset="0"/>
                <a:sym typeface="Symbol" pitchFamily="18" charset="2"/>
              </a:rPr>
              <a:t> </a:t>
            </a:r>
            <a:r>
              <a:rPr lang="en-GB" altLang="zh-TW" sz="2800" b="0" i="1">
                <a:solidFill>
                  <a:srgbClr val="0000FF"/>
                </a:solidFill>
                <a:latin typeface="Times New Roman" pitchFamily="18" charset="0"/>
                <a:cs typeface="Times New Roman" pitchFamily="18" charset="0"/>
              </a:rPr>
              <a:t>BA </a:t>
            </a:r>
            <a:r>
              <a:rPr lang="en-US" altLang="zh-TW" sz="2800" b="0"/>
              <a:t>in general !</a:t>
            </a:r>
          </a:p>
        </p:txBody>
      </p:sp>
      <p:sp>
        <p:nvSpPr>
          <p:cNvPr id="8" name="Footer Placeholder 7"/>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6</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500042"/>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latin typeface="Calibri" pitchFamily="34" charset="0"/>
              </a:rPr>
              <a:t>1.1 Review of Sets</a:t>
            </a:r>
            <a:endParaRPr lang="en-US" altLang="zh-TW" sz="3600" b="0" dirty="0">
              <a:solidFill>
                <a:schemeClr val="tx2"/>
              </a:solidFill>
              <a:latin typeface="Calibri" pitchFamily="34" charset="0"/>
            </a:endParaRPr>
          </a:p>
        </p:txBody>
      </p:sp>
      <p:sp>
        <p:nvSpPr>
          <p:cNvPr id="9" name="Rectangle 8"/>
          <p:cNvSpPr/>
          <p:nvPr/>
        </p:nvSpPr>
        <p:spPr>
          <a:xfrm>
            <a:off x="571472" y="1285860"/>
            <a:ext cx="7858180" cy="5262979"/>
          </a:xfrm>
          <a:prstGeom prst="rect">
            <a:avLst/>
          </a:prstGeom>
        </p:spPr>
        <p:txBody>
          <a:bodyPr wrap="square">
            <a:spAutoFit/>
          </a:bodyPr>
          <a:lstStyle/>
          <a:p>
            <a:pPr algn="just"/>
            <a:r>
              <a:rPr lang="en-US" i="1" dirty="0" smtClean="0">
                <a:latin typeface="Calibri" pitchFamily="34" charset="0"/>
              </a:rPr>
              <a:t>Specification of sets:</a:t>
            </a:r>
          </a:p>
          <a:p>
            <a:pPr algn="just">
              <a:buFont typeface="Wingdings" pitchFamily="2" charset="2"/>
              <a:buChar char="§"/>
            </a:pPr>
            <a:r>
              <a:rPr lang="en-US" b="0" dirty="0" smtClean="0">
                <a:latin typeface="Calibri" pitchFamily="34" charset="0"/>
              </a:rPr>
              <a:t>There are three main ways to specify a set:</a:t>
            </a:r>
          </a:p>
          <a:p>
            <a:pPr lvl="1" algn="just">
              <a:buFont typeface="Wingdings" pitchFamily="2" charset="2"/>
              <a:buChar char="§"/>
            </a:pPr>
            <a:r>
              <a:rPr lang="en-US" b="0" dirty="0" smtClean="0">
                <a:latin typeface="Calibri" pitchFamily="34" charset="0"/>
              </a:rPr>
              <a:t>By listing all its members (</a:t>
            </a:r>
            <a:r>
              <a:rPr lang="en-US" b="0" i="1" dirty="0" smtClean="0">
                <a:latin typeface="Calibri" pitchFamily="34" charset="0"/>
              </a:rPr>
              <a:t>list notation);</a:t>
            </a:r>
          </a:p>
          <a:p>
            <a:pPr lvl="2" algn="just"/>
            <a:r>
              <a:rPr lang="en-US" b="0" i="1" dirty="0">
                <a:latin typeface="Calibri" pitchFamily="34" charset="0"/>
              </a:rPr>
              <a:t>e</a:t>
            </a:r>
            <a:r>
              <a:rPr lang="en-US" b="0" i="1" dirty="0" smtClean="0">
                <a:latin typeface="Calibri" pitchFamily="34" charset="0"/>
              </a:rPr>
              <a:t>.g.</a:t>
            </a:r>
            <a:r>
              <a:rPr lang="en-US" sz="2400" b="0" dirty="0" smtClean="0">
                <a:latin typeface="Calibri" pitchFamily="34" charset="0"/>
              </a:rPr>
              <a:t>{</a:t>
            </a:r>
            <a:r>
              <a:rPr lang="en-US" sz="2400" b="0" dirty="0">
                <a:latin typeface="Calibri" pitchFamily="34" charset="0"/>
              </a:rPr>
              <a:t>1, 12, 45</a:t>
            </a:r>
            <a:r>
              <a:rPr lang="en-US" sz="2400" b="0" dirty="0" smtClean="0">
                <a:latin typeface="Calibri" pitchFamily="34" charset="0"/>
              </a:rPr>
              <a:t>}, {</a:t>
            </a:r>
            <a:r>
              <a:rPr lang="en-US" sz="2400" b="0" dirty="0" err="1" smtClean="0">
                <a:latin typeface="Calibri" pitchFamily="34" charset="0"/>
              </a:rPr>
              <a:t>Umar</a:t>
            </a:r>
            <a:r>
              <a:rPr lang="en-US" sz="2400" b="0" dirty="0" smtClean="0">
                <a:latin typeface="Calibri" pitchFamily="34" charset="0"/>
              </a:rPr>
              <a:t> </a:t>
            </a:r>
            <a:r>
              <a:rPr lang="en-US" sz="2400" b="0" dirty="0" err="1" smtClean="0">
                <a:latin typeface="Calibri" pitchFamily="34" charset="0"/>
              </a:rPr>
              <a:t>Mukhtar</a:t>
            </a:r>
            <a:r>
              <a:rPr lang="en-US" sz="2400" b="0" dirty="0" smtClean="0">
                <a:latin typeface="Calibri" pitchFamily="34" charset="0"/>
              </a:rPr>
              <a:t>, </a:t>
            </a:r>
            <a:r>
              <a:rPr lang="en-US" sz="2400" b="0" dirty="0" err="1" smtClean="0">
                <a:latin typeface="Calibri" pitchFamily="34" charset="0"/>
              </a:rPr>
              <a:t>Aminu</a:t>
            </a:r>
            <a:r>
              <a:rPr lang="en-US" sz="2400" b="0" dirty="0" smtClean="0">
                <a:latin typeface="Calibri" pitchFamily="34" charset="0"/>
              </a:rPr>
              <a:t> </a:t>
            </a:r>
            <a:r>
              <a:rPr lang="en-US" sz="2400" b="0" dirty="0" err="1" smtClean="0">
                <a:latin typeface="Calibri" pitchFamily="34" charset="0"/>
              </a:rPr>
              <a:t>Iyayi</a:t>
            </a:r>
            <a:r>
              <a:rPr lang="en-US" sz="2400" b="0" dirty="0" smtClean="0">
                <a:latin typeface="Calibri" pitchFamily="34" charset="0"/>
              </a:rPr>
              <a:t>, John </a:t>
            </a:r>
            <a:r>
              <a:rPr lang="en-US" sz="2400" b="0" dirty="0" err="1" smtClean="0">
                <a:latin typeface="Calibri" pitchFamily="34" charset="0"/>
              </a:rPr>
              <a:t>Yaknan</a:t>
            </a:r>
            <a:r>
              <a:rPr lang="en-US" sz="2400" b="0" dirty="0" smtClean="0">
                <a:latin typeface="Calibri" pitchFamily="34" charset="0"/>
              </a:rPr>
              <a:t>}, etc</a:t>
            </a:r>
            <a:endParaRPr lang="en-US" sz="2400" b="0" i="1" dirty="0" smtClean="0">
              <a:latin typeface="Calibri" pitchFamily="34" charset="0"/>
            </a:endParaRPr>
          </a:p>
          <a:p>
            <a:pPr lvl="1" algn="just">
              <a:buFont typeface="Wingdings" pitchFamily="2" charset="2"/>
              <a:buChar char="§"/>
            </a:pPr>
            <a:r>
              <a:rPr lang="en-US" b="0" dirty="0" smtClean="0">
                <a:latin typeface="Calibri" pitchFamily="34" charset="0"/>
              </a:rPr>
              <a:t>By stating a property of its elements (</a:t>
            </a:r>
            <a:r>
              <a:rPr lang="en-US" b="0" i="1" dirty="0" smtClean="0">
                <a:latin typeface="Calibri" pitchFamily="34" charset="0"/>
              </a:rPr>
              <a:t>predicate notation); e.g. </a:t>
            </a:r>
            <a:r>
              <a:rPr lang="en-US" sz="2400" dirty="0">
                <a:latin typeface="Calibri" pitchFamily="34" charset="0"/>
              </a:rPr>
              <a:t>{</a:t>
            </a:r>
            <a:r>
              <a:rPr lang="en-US" sz="2400" i="1" dirty="0">
                <a:latin typeface="Calibri" pitchFamily="34" charset="0"/>
              </a:rPr>
              <a:t>x x is a natural number and x &lt; 8</a:t>
            </a:r>
            <a:r>
              <a:rPr lang="en-US" sz="2400" i="1" dirty="0" smtClean="0">
                <a:latin typeface="Calibri" pitchFamily="34" charset="0"/>
              </a:rPr>
              <a:t>}.</a:t>
            </a:r>
            <a:endParaRPr lang="en-US" sz="2400" b="0" i="1" dirty="0" smtClean="0">
              <a:latin typeface="Calibri" pitchFamily="34" charset="0"/>
            </a:endParaRPr>
          </a:p>
          <a:p>
            <a:pPr lvl="1" algn="just">
              <a:buFont typeface="Wingdings" pitchFamily="2" charset="2"/>
              <a:buChar char="§"/>
            </a:pPr>
            <a:r>
              <a:rPr lang="en-US" b="0" dirty="0" smtClean="0">
                <a:latin typeface="Calibri" pitchFamily="34" charset="0"/>
              </a:rPr>
              <a:t>By defining a set of rules which generates (defines) its members (</a:t>
            </a:r>
            <a:r>
              <a:rPr lang="en-US" b="0" i="1" dirty="0" smtClean="0">
                <a:latin typeface="Calibri" pitchFamily="34" charset="0"/>
              </a:rPr>
              <a:t>recursive rules)</a:t>
            </a:r>
          </a:p>
          <a:p>
            <a:pPr lvl="2" algn="just"/>
            <a:r>
              <a:rPr lang="en-US" b="0" i="1" dirty="0" smtClean="0">
                <a:latin typeface="Calibri" pitchFamily="34" charset="0"/>
              </a:rPr>
              <a:t>e.g.</a:t>
            </a:r>
            <a:r>
              <a:rPr lang="en-US" dirty="0"/>
              <a:t> </a:t>
            </a:r>
            <a:r>
              <a:rPr lang="en-US" sz="2400" b="0" dirty="0" smtClean="0">
                <a:latin typeface="Calibri" pitchFamily="34" charset="0"/>
              </a:rPr>
              <a:t>the </a:t>
            </a:r>
            <a:r>
              <a:rPr lang="en-US" sz="2400" b="0" dirty="0">
                <a:latin typeface="Calibri" pitchFamily="34" charset="0"/>
              </a:rPr>
              <a:t>set </a:t>
            </a:r>
            <a:r>
              <a:rPr lang="en-US" sz="2400" b="0" i="1" dirty="0">
                <a:latin typeface="Calibri" pitchFamily="34" charset="0"/>
              </a:rPr>
              <a:t>E of even numbers greater than </a:t>
            </a:r>
            <a:r>
              <a:rPr lang="en-US" sz="2400" b="0" i="1" dirty="0" smtClean="0">
                <a:latin typeface="Calibri" pitchFamily="34" charset="0"/>
              </a:rPr>
              <a:t>3.</a:t>
            </a:r>
            <a:endParaRPr lang="en-US" sz="2400" b="0" dirty="0">
              <a:latin typeface="Calibri"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68087DF-4ECD-4CEC-AAE8-3663D712566B}" type="slidenum">
              <a:rPr lang="en-US" altLang="zh-TW"/>
              <a:pPr/>
              <a:t>60</a:t>
            </a:fld>
            <a:endParaRPr lang="en-US" altLang="zh-TW"/>
          </a:p>
        </p:txBody>
      </p:sp>
      <p:sp>
        <p:nvSpPr>
          <p:cNvPr id="218114"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Properties</a:t>
            </a:r>
          </a:p>
        </p:txBody>
      </p:sp>
      <p:sp>
        <p:nvSpPr>
          <p:cNvPr id="218115" name="Rectangle 3"/>
          <p:cNvSpPr>
            <a:spLocks noGrp="1" noChangeArrowheads="1"/>
          </p:cNvSpPr>
          <p:nvPr>
            <p:ph type="title"/>
          </p:nvPr>
        </p:nvSpPr>
        <p:spPr>
          <a:xfrm>
            <a:off x="6096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218116" name="Text Box 4"/>
          <p:cNvSpPr txBox="1">
            <a:spLocks noChangeArrowheads="1"/>
          </p:cNvSpPr>
          <p:nvPr/>
        </p:nvSpPr>
        <p:spPr bwMode="auto">
          <a:xfrm>
            <a:off x="762000" y="2286000"/>
            <a:ext cx="7924800" cy="244316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t>Matrices </a:t>
            </a:r>
            <a:r>
              <a:rPr lang="en-GB" altLang="zh-TW" sz="2800" b="0" i="1">
                <a:solidFill>
                  <a:srgbClr val="0000FF"/>
                </a:solidFill>
                <a:latin typeface="Times New Roman" pitchFamily="18" charset="0"/>
                <a:cs typeface="Times New Roman" pitchFamily="18" charset="0"/>
              </a:rPr>
              <a:t>A</a:t>
            </a:r>
            <a:r>
              <a:rPr lang="en-US" altLang="zh-TW" sz="2800" b="0"/>
              <a:t>, </a:t>
            </a:r>
            <a:r>
              <a:rPr lang="en-GB" altLang="zh-TW" sz="2800" b="0" i="1">
                <a:solidFill>
                  <a:srgbClr val="0000FF"/>
                </a:solidFill>
                <a:latin typeface="Times New Roman" pitchFamily="18" charset="0"/>
                <a:cs typeface="Times New Roman" pitchFamily="18" charset="0"/>
              </a:rPr>
              <a:t>B</a:t>
            </a:r>
            <a:r>
              <a:rPr lang="en-US" altLang="zh-TW" sz="2800" b="0"/>
              <a:t> and </a:t>
            </a:r>
            <a:r>
              <a:rPr lang="en-GB" altLang="zh-TW" sz="2800" b="0" i="1">
                <a:solidFill>
                  <a:srgbClr val="0000FF"/>
                </a:solidFill>
                <a:latin typeface="Times New Roman" pitchFamily="18" charset="0"/>
                <a:cs typeface="Times New Roman" pitchFamily="18" charset="0"/>
              </a:rPr>
              <a:t>C </a:t>
            </a:r>
            <a:r>
              <a:rPr lang="en-US" altLang="zh-TW" sz="2800" b="0"/>
              <a:t>are conformable,</a:t>
            </a:r>
            <a:r>
              <a:rPr lang="en-GB" altLang="zh-TW" sz="2800" b="0" i="1">
                <a:solidFill>
                  <a:srgbClr val="0000FF"/>
                </a:solidFill>
                <a:latin typeface="Times New Roman" pitchFamily="18" charset="0"/>
                <a:cs typeface="Times New Roman" pitchFamily="18" charset="0"/>
              </a:rPr>
              <a:t> </a:t>
            </a:r>
          </a:p>
          <a:p>
            <a:pPr algn="l">
              <a:spcBef>
                <a:spcPct val="50000"/>
              </a:spcBef>
              <a:buClr>
                <a:schemeClr val="tx2"/>
              </a:buClr>
              <a:buFont typeface="Wingdings" pitchFamily="2" charset="2"/>
              <a:buChar char="§"/>
            </a:pPr>
            <a:r>
              <a:rPr lang="en-GB" altLang="zh-TW" sz="2800" b="0" i="1">
                <a:solidFill>
                  <a:srgbClr val="0000FF"/>
                </a:solidFill>
                <a:latin typeface="Times New Roman" pitchFamily="18" charset="0"/>
                <a:cs typeface="Times New Roman" pitchFamily="18" charset="0"/>
              </a:rPr>
              <a:t>A</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B + C</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 = AB + AC</a:t>
            </a:r>
            <a:endParaRPr lang="en-US" altLang="zh-TW" sz="2800" b="0"/>
          </a:p>
          <a:p>
            <a:pPr algn="l">
              <a:spcBef>
                <a:spcPct val="50000"/>
              </a:spcBef>
              <a:buClr>
                <a:schemeClr val="tx2"/>
              </a:buClr>
              <a:buFont typeface="Wingdings" pitchFamily="2" charset="2"/>
              <a:buChar char="§"/>
            </a:pP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A + B</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C = AC</a:t>
            </a:r>
            <a:r>
              <a:rPr lang="en-GB" altLang="zh-TW" sz="2800" b="0">
                <a:solidFill>
                  <a:srgbClr val="0000FF"/>
                </a:solidFill>
                <a:latin typeface="Times New Roman" pitchFamily="18" charset="0"/>
                <a:cs typeface="Times New Roman" pitchFamily="18" charset="0"/>
              </a:rPr>
              <a:t> + </a:t>
            </a:r>
            <a:r>
              <a:rPr lang="en-GB" altLang="zh-TW" sz="2800" b="0" i="1">
                <a:solidFill>
                  <a:srgbClr val="0000FF"/>
                </a:solidFill>
                <a:latin typeface="Times New Roman" pitchFamily="18" charset="0"/>
                <a:cs typeface="Times New Roman" pitchFamily="18" charset="0"/>
              </a:rPr>
              <a:t>BC</a:t>
            </a:r>
            <a:endParaRPr lang="en-US" altLang="zh-TW" sz="2800" b="0"/>
          </a:p>
          <a:p>
            <a:pPr algn="l">
              <a:spcBef>
                <a:spcPct val="50000"/>
              </a:spcBef>
              <a:buClr>
                <a:schemeClr val="tx2"/>
              </a:buClr>
              <a:buFont typeface="Wingdings" pitchFamily="2" charset="2"/>
              <a:buChar char="§"/>
            </a:pPr>
            <a:r>
              <a:rPr lang="en-GB" altLang="zh-TW" sz="2800" b="0" i="1">
                <a:solidFill>
                  <a:srgbClr val="0000FF"/>
                </a:solidFill>
                <a:latin typeface="Times New Roman" pitchFamily="18" charset="0"/>
                <a:cs typeface="Times New Roman" pitchFamily="18" charset="0"/>
              </a:rPr>
              <a:t>A</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BC</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 = </a:t>
            </a:r>
            <a:r>
              <a:rPr lang="en-GB" altLang="zh-TW" sz="2800" b="0">
                <a:solidFill>
                  <a:srgbClr val="0000FF"/>
                </a:solidFill>
                <a:latin typeface="Times New Roman" pitchFamily="18" charset="0"/>
                <a:cs typeface="Times New Roman" pitchFamily="18" charset="0"/>
              </a:rPr>
              <a:t>(</a:t>
            </a:r>
            <a:r>
              <a:rPr lang="en-GB" altLang="zh-TW" sz="2800" b="0" i="1">
                <a:solidFill>
                  <a:srgbClr val="0000FF"/>
                </a:solidFill>
                <a:latin typeface="Times New Roman" pitchFamily="18" charset="0"/>
                <a:cs typeface="Times New Roman" pitchFamily="18" charset="0"/>
              </a:rPr>
              <a:t>AB</a:t>
            </a:r>
            <a:r>
              <a:rPr lang="en-GB" altLang="zh-TW" sz="2800" b="0">
                <a:solidFill>
                  <a:srgbClr val="0000FF"/>
                </a:solidFill>
                <a:latin typeface="Times New Roman" pitchFamily="18" charset="0"/>
                <a:cs typeface="Times New Roman" pitchFamily="18" charset="0"/>
              </a:rPr>
              <a:t>) </a:t>
            </a:r>
            <a:r>
              <a:rPr lang="en-GB" altLang="zh-TW" sz="2800" b="0" i="1">
                <a:solidFill>
                  <a:srgbClr val="0000FF"/>
                </a:solidFill>
                <a:latin typeface="Times New Roman" pitchFamily="18" charset="0"/>
                <a:cs typeface="Times New Roman" pitchFamily="18" charset="0"/>
              </a:rPr>
              <a:t>C</a:t>
            </a:r>
            <a:endParaRPr lang="en-US" altLang="zh-TW" sz="2800" b="0" i="1">
              <a:solidFill>
                <a:srgbClr val="0000FF"/>
              </a:solidFill>
              <a:latin typeface="Times New Roman" pitchFamily="18" charset="0"/>
              <a:cs typeface="Times New Roman" pitchFamily="18" charset="0"/>
            </a:endParaRPr>
          </a:p>
        </p:txBody>
      </p:sp>
      <p:sp>
        <p:nvSpPr>
          <p:cNvPr id="218117" name="Text Box 5"/>
          <p:cNvSpPr txBox="1">
            <a:spLocks noChangeArrowheads="1"/>
          </p:cNvSpPr>
          <p:nvPr/>
        </p:nvSpPr>
        <p:spPr bwMode="auto">
          <a:xfrm>
            <a:off x="762000" y="4827588"/>
            <a:ext cx="7924800" cy="1801812"/>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GB" altLang="zh-TW" sz="2800" b="0" i="1">
                <a:solidFill>
                  <a:srgbClr val="0000FF"/>
                </a:solidFill>
                <a:latin typeface="Times New Roman" pitchFamily="18" charset="0"/>
                <a:cs typeface="Times New Roman" pitchFamily="18" charset="0"/>
              </a:rPr>
              <a:t>AB </a:t>
            </a:r>
            <a:r>
              <a:rPr lang="en-GB" altLang="zh-TW" sz="2800" b="0" i="1">
                <a:solidFill>
                  <a:srgbClr val="0000FF"/>
                </a:solidFill>
                <a:latin typeface="Times New Roman" pitchFamily="18" charset="0"/>
                <a:cs typeface="Times New Roman" pitchFamily="18" charset="0"/>
                <a:sym typeface="Symbol" pitchFamily="18" charset="2"/>
              </a:rPr>
              <a:t> </a:t>
            </a:r>
            <a:r>
              <a:rPr lang="en-GB" altLang="zh-TW" sz="2800" b="0" i="1">
                <a:solidFill>
                  <a:srgbClr val="0000FF"/>
                </a:solidFill>
                <a:latin typeface="Times New Roman" pitchFamily="18" charset="0"/>
                <a:cs typeface="Times New Roman" pitchFamily="18" charset="0"/>
              </a:rPr>
              <a:t>BA </a:t>
            </a:r>
            <a:r>
              <a:rPr lang="en-US" altLang="zh-TW" sz="2800" b="0"/>
              <a:t>in general </a:t>
            </a:r>
          </a:p>
          <a:p>
            <a:pPr algn="l">
              <a:spcBef>
                <a:spcPct val="50000"/>
              </a:spcBef>
              <a:buClr>
                <a:schemeClr val="tx2"/>
              </a:buClr>
              <a:buFont typeface="Wingdings" pitchFamily="2" charset="2"/>
              <a:buChar char="§"/>
            </a:pPr>
            <a:r>
              <a:rPr lang="en-GB" altLang="zh-TW" sz="2800" b="0" i="1">
                <a:solidFill>
                  <a:srgbClr val="0000FF"/>
                </a:solidFill>
                <a:latin typeface="Times New Roman" pitchFamily="18" charset="0"/>
                <a:cs typeface="Times New Roman" pitchFamily="18" charset="0"/>
              </a:rPr>
              <a:t>AB = </a:t>
            </a:r>
            <a:r>
              <a:rPr lang="en-GB" altLang="zh-TW" sz="2800" b="0">
                <a:solidFill>
                  <a:srgbClr val="0000FF"/>
                </a:solidFill>
                <a:latin typeface="Times New Roman" pitchFamily="18" charset="0"/>
                <a:cs typeface="Times New Roman" pitchFamily="18" charset="0"/>
              </a:rPr>
              <a:t>0 </a:t>
            </a:r>
            <a:r>
              <a:rPr lang="en-US" altLang="zh-TW" sz="2800" b="0"/>
              <a:t>NOT necessarily imply </a:t>
            </a:r>
            <a:r>
              <a:rPr lang="en-GB" altLang="zh-TW" sz="2800" b="0" i="1">
                <a:solidFill>
                  <a:srgbClr val="0000FF"/>
                </a:solidFill>
                <a:latin typeface="Times New Roman" pitchFamily="18" charset="0"/>
                <a:cs typeface="Times New Roman" pitchFamily="18" charset="0"/>
              </a:rPr>
              <a:t>A = </a:t>
            </a:r>
            <a:r>
              <a:rPr lang="en-GB" altLang="zh-TW" sz="2800" b="0">
                <a:solidFill>
                  <a:srgbClr val="0000FF"/>
                </a:solidFill>
                <a:latin typeface="Times New Roman" pitchFamily="18" charset="0"/>
                <a:cs typeface="Times New Roman" pitchFamily="18" charset="0"/>
              </a:rPr>
              <a:t>0 </a:t>
            </a:r>
            <a:r>
              <a:rPr lang="en-US" altLang="zh-TW" sz="2800" b="0"/>
              <a:t>or</a:t>
            </a:r>
            <a:r>
              <a:rPr lang="en-GB" altLang="zh-TW" sz="2800" b="0">
                <a:solidFill>
                  <a:srgbClr val="0000FF"/>
                </a:solidFill>
                <a:latin typeface="Times New Roman" pitchFamily="18" charset="0"/>
                <a:cs typeface="Times New Roman" pitchFamily="18" charset="0"/>
              </a:rPr>
              <a:t> </a:t>
            </a:r>
            <a:r>
              <a:rPr lang="en-GB" altLang="zh-TW" sz="2800" b="0" i="1">
                <a:solidFill>
                  <a:srgbClr val="0000FF"/>
                </a:solidFill>
                <a:latin typeface="Times New Roman" pitchFamily="18" charset="0"/>
                <a:cs typeface="Times New Roman" pitchFamily="18" charset="0"/>
              </a:rPr>
              <a:t>B = </a:t>
            </a:r>
            <a:r>
              <a:rPr lang="en-GB" altLang="zh-TW" sz="2800" b="0">
                <a:solidFill>
                  <a:srgbClr val="0000FF"/>
                </a:solidFill>
                <a:latin typeface="Times New Roman" pitchFamily="18" charset="0"/>
                <a:cs typeface="Times New Roman" pitchFamily="18" charset="0"/>
              </a:rPr>
              <a:t>0 </a:t>
            </a:r>
            <a:endParaRPr lang="en-US" altLang="zh-TW" sz="2800" b="0"/>
          </a:p>
          <a:p>
            <a:pPr algn="l">
              <a:spcBef>
                <a:spcPct val="50000"/>
              </a:spcBef>
              <a:buClr>
                <a:schemeClr val="tx2"/>
              </a:buClr>
              <a:buFont typeface="Wingdings" pitchFamily="2" charset="2"/>
              <a:buChar char="§"/>
            </a:pPr>
            <a:r>
              <a:rPr lang="en-GB" altLang="zh-TW" sz="2800" b="0" i="1">
                <a:solidFill>
                  <a:srgbClr val="0000FF"/>
                </a:solidFill>
                <a:latin typeface="Times New Roman" pitchFamily="18" charset="0"/>
                <a:cs typeface="Times New Roman" pitchFamily="18" charset="0"/>
              </a:rPr>
              <a:t>AB = AC</a:t>
            </a:r>
            <a:r>
              <a:rPr lang="en-GB" altLang="zh-TW" sz="2800" b="0">
                <a:solidFill>
                  <a:srgbClr val="0000FF"/>
                </a:solidFill>
                <a:latin typeface="Times New Roman" pitchFamily="18" charset="0"/>
                <a:cs typeface="Times New Roman" pitchFamily="18" charset="0"/>
              </a:rPr>
              <a:t> </a:t>
            </a:r>
            <a:r>
              <a:rPr lang="en-US" altLang="zh-TW" sz="2800" b="0"/>
              <a:t>NOT necessarily imply </a:t>
            </a:r>
            <a:r>
              <a:rPr lang="en-GB" altLang="zh-TW" sz="2800" b="0" i="1">
                <a:solidFill>
                  <a:srgbClr val="0000FF"/>
                </a:solidFill>
                <a:latin typeface="Times New Roman" pitchFamily="18" charset="0"/>
                <a:cs typeface="Times New Roman" pitchFamily="18" charset="0"/>
              </a:rPr>
              <a:t>B = C</a:t>
            </a:r>
            <a:r>
              <a:rPr lang="en-GB" altLang="zh-TW" sz="2800" b="0">
                <a:solidFill>
                  <a:srgbClr val="0000FF"/>
                </a:solidFill>
                <a:latin typeface="Times New Roman" pitchFamily="18" charset="0"/>
                <a:cs typeface="Times New Roman" pitchFamily="18" charset="0"/>
              </a:rPr>
              <a:t> </a:t>
            </a:r>
            <a:endParaRPr lang="en-US" altLang="zh-TW" sz="2800" b="0">
              <a:solidFill>
                <a:srgbClr val="0000FF"/>
              </a:solidFill>
              <a:latin typeface="Times New Roman" pitchFamily="18" charset="0"/>
              <a:cs typeface="Times New Roman" pitchFamily="18" charset="0"/>
            </a:endParaRPr>
          </a:p>
        </p:txBody>
      </p:sp>
      <p:sp>
        <p:nvSpPr>
          <p:cNvPr id="218118" name="Text Box 6"/>
          <p:cNvSpPr txBox="1">
            <a:spLocks noChangeArrowheads="1"/>
          </p:cNvSpPr>
          <p:nvPr/>
        </p:nvSpPr>
        <p:spPr bwMode="auto">
          <a:xfrm rot="10798056">
            <a:off x="228600" y="4953000"/>
            <a:ext cx="611188" cy="1752600"/>
          </a:xfrm>
          <a:prstGeom prst="rect">
            <a:avLst/>
          </a:prstGeom>
          <a:noFill/>
          <a:ln w="9525">
            <a:noFill/>
            <a:miter lim="800000"/>
            <a:headEnd/>
            <a:tailEnd/>
          </a:ln>
          <a:effectLst/>
        </p:spPr>
        <p:txBody>
          <a:bodyPr vert="eaVert">
            <a:spAutoFit/>
          </a:bodyPr>
          <a:lstStyle/>
          <a:p>
            <a:pPr>
              <a:spcBef>
                <a:spcPct val="50000"/>
              </a:spcBef>
            </a:pPr>
            <a:r>
              <a:rPr lang="en-US" altLang="zh-TW" sz="2800" b="0"/>
              <a:t>However</a:t>
            </a:r>
          </a:p>
        </p:txBody>
      </p:sp>
      <p:sp>
        <p:nvSpPr>
          <p:cNvPr id="8" name="Footer Placeholder 7"/>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6EE8F508-D0D3-451E-8E01-916A5DE2FD1A}" type="slidenum">
              <a:rPr lang="en-US" altLang="zh-TW"/>
              <a:pPr/>
              <a:t>61</a:t>
            </a:fld>
            <a:endParaRPr lang="en-US" altLang="zh-TW"/>
          </a:p>
        </p:txBody>
      </p:sp>
      <p:sp>
        <p:nvSpPr>
          <p:cNvPr id="219138" name="Text Box 2"/>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Properties</a:t>
            </a:r>
          </a:p>
        </p:txBody>
      </p:sp>
      <p:sp>
        <p:nvSpPr>
          <p:cNvPr id="219139" name="Text Box 3"/>
          <p:cNvSpPr txBox="1">
            <a:spLocks noChangeArrowheads="1"/>
          </p:cNvSpPr>
          <p:nvPr/>
        </p:nvSpPr>
        <p:spPr bwMode="auto">
          <a:xfrm>
            <a:off x="749300" y="3302000"/>
            <a:ext cx="76962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Let </a:t>
            </a:r>
            <a:r>
              <a:rPr lang="en-GB" altLang="zh-TW" sz="2800" b="0" i="1">
                <a:solidFill>
                  <a:srgbClr val="996633"/>
                </a:solidFill>
                <a:latin typeface="Times New Roman" pitchFamily="18" charset="0"/>
                <a:cs typeface="Times New Roman" pitchFamily="18" charset="0"/>
              </a:rPr>
              <a:t>X = B + C</a:t>
            </a:r>
            <a:r>
              <a:rPr lang="en-US" altLang="zh-TW" sz="2800" b="0">
                <a:solidFill>
                  <a:srgbClr val="996633"/>
                </a:solidFill>
              </a:rPr>
              <a:t>, so </a:t>
            </a:r>
            <a:r>
              <a:rPr lang="en-US" altLang="zh-TW" sz="2800" b="0" i="1">
                <a:solidFill>
                  <a:srgbClr val="996633"/>
                </a:solidFill>
                <a:latin typeface="Times New Roman" pitchFamily="18" charset="0"/>
              </a:rPr>
              <a:t>x</a:t>
            </a:r>
            <a:r>
              <a:rPr lang="en-GB" altLang="zh-TW" sz="2800" b="0" i="1" baseline="-30000">
                <a:solidFill>
                  <a:srgbClr val="996633"/>
                </a:solidFill>
                <a:latin typeface="Times New Roman" pitchFamily="18" charset="0"/>
                <a:cs typeface="Times New Roman" pitchFamily="18" charset="0"/>
              </a:rPr>
              <a:t>ij</a:t>
            </a:r>
            <a:r>
              <a:rPr lang="en-US" altLang="zh-TW" sz="2800" b="0" i="1">
                <a:solidFill>
                  <a:srgbClr val="996633"/>
                </a:solidFill>
                <a:latin typeface="Times New Roman" pitchFamily="18" charset="0"/>
              </a:rPr>
              <a:t> </a:t>
            </a:r>
            <a:r>
              <a:rPr lang="en-GB" altLang="zh-TW" sz="2800" b="0">
                <a:solidFill>
                  <a:srgbClr val="996633"/>
                </a:solidFill>
                <a:latin typeface="Times New Roman" pitchFamily="18" charset="0"/>
                <a:cs typeface="Times New Roman" pitchFamily="18" charset="0"/>
              </a:rPr>
              <a:t>= </a:t>
            </a:r>
            <a:r>
              <a:rPr lang="en-GB" altLang="zh-TW" sz="2800" b="0" i="1">
                <a:solidFill>
                  <a:srgbClr val="996633"/>
                </a:solidFill>
                <a:latin typeface="Times New Roman" pitchFamily="18" charset="0"/>
                <a:cs typeface="Times New Roman" pitchFamily="18" charset="0"/>
              </a:rPr>
              <a:t>b</a:t>
            </a:r>
            <a:r>
              <a:rPr lang="en-GB" altLang="zh-TW" sz="2800" b="0" i="1" baseline="-30000">
                <a:solidFill>
                  <a:srgbClr val="996633"/>
                </a:solidFill>
                <a:latin typeface="Times New Roman" pitchFamily="18" charset="0"/>
                <a:cs typeface="Times New Roman" pitchFamily="18" charset="0"/>
              </a:rPr>
              <a:t>ij </a:t>
            </a:r>
            <a:r>
              <a:rPr lang="en-GB" altLang="zh-TW" sz="2800" b="0">
                <a:solidFill>
                  <a:srgbClr val="996633"/>
                </a:solidFill>
                <a:latin typeface="Times New Roman" pitchFamily="18" charset="0"/>
                <a:cs typeface="Times New Roman" pitchFamily="18" charset="0"/>
              </a:rPr>
              <a:t>+</a:t>
            </a:r>
            <a:r>
              <a:rPr lang="en-GB" altLang="zh-TW" sz="2800" b="0" i="1" baseline="-30000">
                <a:solidFill>
                  <a:srgbClr val="996633"/>
                </a:solidFill>
                <a:latin typeface="Times New Roman" pitchFamily="18" charset="0"/>
                <a:cs typeface="Times New Roman" pitchFamily="18" charset="0"/>
              </a:rPr>
              <a:t> </a:t>
            </a:r>
            <a:r>
              <a:rPr lang="en-GB" altLang="zh-TW" sz="2800" b="0" i="1">
                <a:solidFill>
                  <a:srgbClr val="996633"/>
                </a:solidFill>
                <a:latin typeface="Times New Roman" pitchFamily="18" charset="0"/>
                <a:cs typeface="Times New Roman" pitchFamily="18" charset="0"/>
              </a:rPr>
              <a:t>c</a:t>
            </a:r>
            <a:r>
              <a:rPr lang="en-GB" altLang="zh-TW" sz="2800" b="0" i="1" baseline="-30000">
                <a:solidFill>
                  <a:srgbClr val="996633"/>
                </a:solidFill>
                <a:latin typeface="Times New Roman" pitchFamily="18" charset="0"/>
                <a:cs typeface="Times New Roman" pitchFamily="18" charset="0"/>
              </a:rPr>
              <a:t>ij</a:t>
            </a:r>
            <a:r>
              <a:rPr lang="en-US" altLang="zh-TW" sz="2800" b="0">
                <a:solidFill>
                  <a:srgbClr val="996633"/>
                </a:solidFill>
              </a:rPr>
              <a:t>. Let </a:t>
            </a:r>
            <a:r>
              <a:rPr lang="en-GB" altLang="zh-TW" sz="2800" b="0" i="1">
                <a:solidFill>
                  <a:srgbClr val="996633"/>
                </a:solidFill>
                <a:latin typeface="Times New Roman" pitchFamily="18" charset="0"/>
                <a:cs typeface="Times New Roman" pitchFamily="18" charset="0"/>
              </a:rPr>
              <a:t>Y = AX</a:t>
            </a:r>
            <a:r>
              <a:rPr lang="en-US" altLang="zh-TW" sz="2800" b="0">
                <a:solidFill>
                  <a:srgbClr val="996633"/>
                </a:solidFill>
              </a:rPr>
              <a:t>, then</a:t>
            </a:r>
          </a:p>
        </p:txBody>
      </p:sp>
      <p:graphicFrame>
        <p:nvGraphicFramePr>
          <p:cNvPr id="219140" name="Object 4"/>
          <p:cNvGraphicFramePr>
            <a:graphicFrameLocks noChangeAspect="1"/>
          </p:cNvGraphicFramePr>
          <p:nvPr/>
        </p:nvGraphicFramePr>
        <p:xfrm>
          <a:off x="1706563" y="3937000"/>
          <a:ext cx="4999037" cy="1590675"/>
        </p:xfrm>
        <a:graphic>
          <a:graphicData uri="http://schemas.openxmlformats.org/presentationml/2006/ole">
            <mc:AlternateContent xmlns:mc="http://schemas.openxmlformats.org/markup-compatibility/2006">
              <mc:Choice xmlns:v="urn:schemas-microsoft-com:vml" Requires="v">
                <p:oleObj spid="_x0000_s219143" name="Equation" r:id="rId3" imgW="2717640" imgH="863280" progId="">
                  <p:embed/>
                </p:oleObj>
              </mc:Choice>
              <mc:Fallback>
                <p:oleObj name="Equation" r:id="rId3" imgW="2717640" imgH="86328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6563" y="3937000"/>
                        <a:ext cx="4999037" cy="159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9141" name="Text Box 5"/>
          <p:cNvSpPr txBox="1">
            <a:spLocks noChangeArrowheads="1"/>
          </p:cNvSpPr>
          <p:nvPr/>
        </p:nvSpPr>
        <p:spPr bwMode="auto">
          <a:xfrm>
            <a:off x="685800" y="2362200"/>
            <a:ext cx="79248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Prove </a:t>
            </a:r>
            <a:r>
              <a:rPr lang="en-GB" altLang="zh-TW" sz="2800" b="0" i="1">
                <a:solidFill>
                  <a:srgbClr val="996633"/>
                </a:solidFill>
                <a:latin typeface="Times New Roman" pitchFamily="18" charset="0"/>
                <a:cs typeface="Times New Roman" pitchFamily="18" charset="0"/>
              </a:rPr>
              <a:t>A</a:t>
            </a:r>
            <a:r>
              <a:rPr lang="en-GB" altLang="zh-TW" sz="2800" b="0">
                <a:solidFill>
                  <a:srgbClr val="996633"/>
                </a:solidFill>
                <a:latin typeface="Times New Roman" pitchFamily="18" charset="0"/>
                <a:cs typeface="Times New Roman" pitchFamily="18" charset="0"/>
              </a:rPr>
              <a:t>(</a:t>
            </a:r>
            <a:r>
              <a:rPr lang="en-GB" altLang="zh-TW" sz="2800" b="0" i="1">
                <a:solidFill>
                  <a:srgbClr val="996633"/>
                </a:solidFill>
                <a:latin typeface="Times New Roman" pitchFamily="18" charset="0"/>
                <a:cs typeface="Times New Roman" pitchFamily="18" charset="0"/>
              </a:rPr>
              <a:t>B + C</a:t>
            </a:r>
            <a:r>
              <a:rPr lang="en-GB" altLang="zh-TW" sz="2800" b="0">
                <a:solidFill>
                  <a:srgbClr val="996633"/>
                </a:solidFill>
                <a:latin typeface="Times New Roman" pitchFamily="18" charset="0"/>
                <a:cs typeface="Times New Roman" pitchFamily="18" charset="0"/>
              </a:rPr>
              <a:t>)</a:t>
            </a:r>
            <a:r>
              <a:rPr lang="en-GB" altLang="zh-TW" sz="2800" b="0" i="1">
                <a:solidFill>
                  <a:srgbClr val="996633"/>
                </a:solidFill>
                <a:latin typeface="Times New Roman" pitchFamily="18" charset="0"/>
                <a:cs typeface="Times New Roman" pitchFamily="18" charset="0"/>
              </a:rPr>
              <a:t> = AB + AC</a:t>
            </a:r>
            <a:r>
              <a:rPr lang="en-US" altLang="zh-TW" sz="2800" b="0">
                <a:solidFill>
                  <a:srgbClr val="996633"/>
                </a:solidFill>
              </a:rPr>
              <a:t> where </a:t>
            </a:r>
            <a:r>
              <a:rPr lang="en-GB" altLang="zh-TW" sz="2800" b="0" i="1">
                <a:solidFill>
                  <a:srgbClr val="996633"/>
                </a:solidFill>
                <a:latin typeface="Times New Roman" pitchFamily="18" charset="0"/>
                <a:cs typeface="Times New Roman" pitchFamily="18" charset="0"/>
              </a:rPr>
              <a:t>A</a:t>
            </a:r>
            <a:r>
              <a:rPr lang="en-US" altLang="zh-TW" sz="2800" b="0">
                <a:solidFill>
                  <a:srgbClr val="996633"/>
                </a:solidFill>
              </a:rPr>
              <a:t>, </a:t>
            </a:r>
            <a:r>
              <a:rPr lang="en-GB" altLang="zh-TW" sz="2800" b="0" i="1">
                <a:solidFill>
                  <a:srgbClr val="996633"/>
                </a:solidFill>
                <a:latin typeface="Times New Roman" pitchFamily="18" charset="0"/>
                <a:cs typeface="Times New Roman" pitchFamily="18" charset="0"/>
              </a:rPr>
              <a:t>B </a:t>
            </a:r>
            <a:r>
              <a:rPr lang="en-US" altLang="zh-TW" sz="2800" b="0">
                <a:solidFill>
                  <a:srgbClr val="996633"/>
                </a:solidFill>
              </a:rPr>
              <a:t>and</a:t>
            </a:r>
            <a:r>
              <a:rPr lang="en-GB" altLang="zh-TW" sz="2800" b="0" i="1">
                <a:solidFill>
                  <a:srgbClr val="996633"/>
                </a:solidFill>
                <a:latin typeface="Times New Roman" pitchFamily="18" charset="0"/>
                <a:cs typeface="Times New Roman" pitchFamily="18" charset="0"/>
              </a:rPr>
              <a:t> C </a:t>
            </a:r>
            <a:r>
              <a:rPr lang="en-US" altLang="zh-TW" sz="2800" b="0">
                <a:solidFill>
                  <a:srgbClr val="996633"/>
                </a:solidFill>
              </a:rPr>
              <a:t>are </a:t>
            </a:r>
            <a:r>
              <a:rPr lang="en-US" altLang="zh-TW" sz="2800" b="0" i="1">
                <a:solidFill>
                  <a:srgbClr val="996633"/>
                </a:solidFill>
                <a:latin typeface="Times New Roman" pitchFamily="18" charset="0"/>
              </a:rPr>
              <a:t>n</a:t>
            </a:r>
            <a:r>
              <a:rPr lang="en-US" altLang="zh-TW" sz="2800" b="0">
                <a:solidFill>
                  <a:srgbClr val="996633"/>
                </a:solidFill>
              </a:rPr>
              <a:t>-square matrices</a:t>
            </a:r>
          </a:p>
        </p:txBody>
      </p:sp>
      <p:sp>
        <p:nvSpPr>
          <p:cNvPr id="219142" name="Text Box 6"/>
          <p:cNvSpPr txBox="1">
            <a:spLocks noChangeArrowheads="1"/>
          </p:cNvSpPr>
          <p:nvPr/>
        </p:nvSpPr>
        <p:spPr bwMode="auto">
          <a:xfrm>
            <a:off x="673100" y="5715000"/>
            <a:ext cx="80772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So </a:t>
            </a:r>
            <a:r>
              <a:rPr lang="en-GB" altLang="zh-TW" sz="2800" b="0" i="1">
                <a:solidFill>
                  <a:srgbClr val="996633"/>
                </a:solidFill>
                <a:latin typeface="Times New Roman" pitchFamily="18" charset="0"/>
                <a:cs typeface="Times New Roman" pitchFamily="18" charset="0"/>
              </a:rPr>
              <a:t>Y = AB + AC</a:t>
            </a:r>
            <a:r>
              <a:rPr lang="en-US" altLang="zh-TW" sz="2800" b="0">
                <a:solidFill>
                  <a:srgbClr val="996633"/>
                </a:solidFill>
              </a:rPr>
              <a:t>; therefore, </a:t>
            </a:r>
            <a:r>
              <a:rPr lang="en-GB" altLang="zh-TW" sz="2800" b="0" i="1">
                <a:solidFill>
                  <a:srgbClr val="996633"/>
                </a:solidFill>
                <a:latin typeface="Times New Roman" pitchFamily="18" charset="0"/>
                <a:cs typeface="Times New Roman" pitchFamily="18" charset="0"/>
              </a:rPr>
              <a:t>A</a:t>
            </a:r>
            <a:r>
              <a:rPr lang="en-GB" altLang="zh-TW" sz="2800" b="0">
                <a:solidFill>
                  <a:srgbClr val="996633"/>
                </a:solidFill>
                <a:latin typeface="Times New Roman" pitchFamily="18" charset="0"/>
                <a:cs typeface="Times New Roman" pitchFamily="18" charset="0"/>
              </a:rPr>
              <a:t>(</a:t>
            </a:r>
            <a:r>
              <a:rPr lang="en-GB" altLang="zh-TW" sz="2800" b="0" i="1">
                <a:solidFill>
                  <a:srgbClr val="996633"/>
                </a:solidFill>
                <a:latin typeface="Times New Roman" pitchFamily="18" charset="0"/>
                <a:cs typeface="Times New Roman" pitchFamily="18" charset="0"/>
              </a:rPr>
              <a:t>B + C</a:t>
            </a:r>
            <a:r>
              <a:rPr lang="en-GB" altLang="zh-TW" sz="2800" b="0">
                <a:solidFill>
                  <a:srgbClr val="996633"/>
                </a:solidFill>
                <a:latin typeface="Times New Roman" pitchFamily="18" charset="0"/>
                <a:cs typeface="Times New Roman" pitchFamily="18" charset="0"/>
              </a:rPr>
              <a:t>)</a:t>
            </a:r>
            <a:r>
              <a:rPr lang="en-GB" altLang="zh-TW" sz="2800" b="0" i="1">
                <a:solidFill>
                  <a:srgbClr val="996633"/>
                </a:solidFill>
                <a:latin typeface="Times New Roman" pitchFamily="18" charset="0"/>
                <a:cs typeface="Times New Roman" pitchFamily="18" charset="0"/>
              </a:rPr>
              <a:t> = AB + AC</a:t>
            </a:r>
            <a:endParaRPr lang="en-US" altLang="zh-TW" sz="2800" b="0" i="1">
              <a:solidFill>
                <a:srgbClr val="996633"/>
              </a:solidFill>
              <a:latin typeface="Times New Roman" pitchFamily="18" charset="0"/>
              <a:cs typeface="Times New Roman" pitchFamily="18" charset="0"/>
            </a:endParaRPr>
          </a:p>
        </p:txBody>
      </p:sp>
      <p:sp>
        <p:nvSpPr>
          <p:cNvPr id="219143" name="Rectangle 7"/>
          <p:cNvSpPr>
            <a:spLocks noGrp="1" noChangeArrowheads="1"/>
          </p:cNvSpPr>
          <p:nvPr>
            <p:ph type="title"/>
          </p:nvPr>
        </p:nvSpPr>
        <p:spPr>
          <a:xfrm>
            <a:off x="609600" y="762000"/>
            <a:ext cx="7772400" cy="685800"/>
          </a:xfrm>
          <a:noFill/>
          <a:ln/>
        </p:spPr>
        <p:txBody>
          <a:bodyPr/>
          <a:lstStyle/>
          <a:p>
            <a:r>
              <a:rPr lang="en-GB" altLang="zh-TW" sz="3600" dirty="0">
                <a:latin typeface="Comic Sans MS" pitchFamily="66" charset="0"/>
              </a:rPr>
              <a:t>3</a:t>
            </a:r>
            <a:r>
              <a:rPr lang="en-GB" altLang="zh-TW" sz="3600" dirty="0" smtClean="0">
                <a:latin typeface="Comic Sans MS" pitchFamily="66" charset="0"/>
              </a:rPr>
              <a:t>.2 </a:t>
            </a:r>
            <a:r>
              <a:rPr lang="en-GB" altLang="zh-TW" sz="3600" dirty="0">
                <a:latin typeface="Comic Sans MS" pitchFamily="66" charset="0"/>
              </a:rPr>
              <a:t>Operations of matrices</a:t>
            </a:r>
            <a:endParaRPr lang="en-US" altLang="zh-TW" sz="3600" dirty="0">
              <a:latin typeface="Comic Sans MS" pitchFamily="66" charset="0"/>
            </a:endParaRPr>
          </a:p>
        </p:txBody>
      </p:sp>
      <p:sp>
        <p:nvSpPr>
          <p:cNvPr id="9" name="Footer Placeholder 8"/>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09CA627-3124-400C-A146-0A2559597107}" type="slidenum">
              <a:rPr lang="en-US" altLang="zh-TW"/>
              <a:pPr/>
              <a:t>62</a:t>
            </a:fld>
            <a:endParaRPr lang="en-US" altLang="zh-TW"/>
          </a:p>
        </p:txBody>
      </p:sp>
      <p:sp>
        <p:nvSpPr>
          <p:cNvPr id="220162" name="Text Box 2"/>
          <p:cNvSpPr txBox="1">
            <a:spLocks noChangeArrowheads="1"/>
          </p:cNvSpPr>
          <p:nvPr/>
        </p:nvSpPr>
        <p:spPr bwMode="auto">
          <a:xfrm>
            <a:off x="685800" y="762000"/>
            <a:ext cx="7772400" cy="641350"/>
          </a:xfrm>
          <a:prstGeom prst="rect">
            <a:avLst/>
          </a:prstGeom>
          <a:noFill/>
          <a:ln w="9525">
            <a:noFill/>
            <a:miter lim="800000"/>
            <a:headEnd/>
            <a:tailEnd/>
          </a:ln>
          <a:effectLst/>
        </p:spPr>
        <p:txBody>
          <a:bodyPr>
            <a:spAutoFit/>
          </a:bodyPr>
          <a:lstStyle/>
          <a:p>
            <a:pPr algn="l">
              <a:spcBef>
                <a:spcPct val="50000"/>
              </a:spcBef>
            </a:pPr>
            <a:r>
              <a:rPr lang="en-GB" altLang="zh-TW" sz="3600" b="0" dirty="0">
                <a:solidFill>
                  <a:schemeClr val="tx2"/>
                </a:solidFill>
              </a:rPr>
              <a:t>3</a:t>
            </a:r>
            <a:r>
              <a:rPr lang="en-GB" altLang="zh-TW" sz="3600" b="0" dirty="0" smtClean="0">
                <a:solidFill>
                  <a:schemeClr val="tx2"/>
                </a:solidFill>
              </a:rPr>
              <a:t>.3 </a:t>
            </a:r>
            <a:r>
              <a:rPr lang="en-GB" altLang="zh-TW" sz="3600" b="0" dirty="0">
                <a:solidFill>
                  <a:schemeClr val="tx2"/>
                </a:solidFill>
              </a:rPr>
              <a:t>Types of matrices</a:t>
            </a:r>
            <a:endParaRPr lang="en-US" altLang="zh-TW" sz="3600" b="0" dirty="0">
              <a:solidFill>
                <a:schemeClr val="tx2"/>
              </a:solidFill>
            </a:endParaRPr>
          </a:p>
        </p:txBody>
      </p:sp>
      <p:sp>
        <p:nvSpPr>
          <p:cNvPr id="220163" name="Text Box 3"/>
          <p:cNvSpPr txBox="1">
            <a:spLocks noChangeArrowheads="1"/>
          </p:cNvSpPr>
          <p:nvPr/>
        </p:nvSpPr>
        <p:spPr bwMode="auto">
          <a:xfrm>
            <a:off x="762000" y="1828800"/>
            <a:ext cx="7772400" cy="3506788"/>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b="0"/>
              <a:t>Identity matrix</a:t>
            </a:r>
          </a:p>
          <a:p>
            <a:pPr algn="l">
              <a:spcBef>
                <a:spcPct val="50000"/>
              </a:spcBef>
              <a:buClr>
                <a:schemeClr val="tx2"/>
              </a:buClr>
              <a:buFont typeface="Wingdings" pitchFamily="2" charset="2"/>
              <a:buChar char="§"/>
            </a:pPr>
            <a:r>
              <a:rPr lang="en-US" altLang="zh-TW" b="0"/>
              <a:t>The inverse of a matrix </a:t>
            </a:r>
          </a:p>
          <a:p>
            <a:pPr algn="l">
              <a:spcBef>
                <a:spcPct val="50000"/>
              </a:spcBef>
              <a:buClr>
                <a:schemeClr val="tx2"/>
              </a:buClr>
              <a:buFont typeface="Wingdings" pitchFamily="2" charset="2"/>
              <a:buChar char="§"/>
            </a:pPr>
            <a:r>
              <a:rPr lang="en-US" altLang="zh-TW" b="0"/>
              <a:t>The transpose of a matrix</a:t>
            </a:r>
          </a:p>
          <a:p>
            <a:pPr algn="l">
              <a:spcBef>
                <a:spcPct val="50000"/>
              </a:spcBef>
              <a:buClr>
                <a:schemeClr val="tx2"/>
              </a:buClr>
              <a:buFont typeface="Wingdings" pitchFamily="2" charset="2"/>
              <a:buChar char="§"/>
            </a:pPr>
            <a:r>
              <a:rPr lang="en-US" altLang="zh-TW" b="0"/>
              <a:t>Symmetric matrix</a:t>
            </a:r>
          </a:p>
          <a:p>
            <a:pPr algn="l">
              <a:spcBef>
                <a:spcPct val="50000"/>
              </a:spcBef>
              <a:buClr>
                <a:schemeClr val="tx2"/>
              </a:buClr>
              <a:buFont typeface="Wingdings" pitchFamily="2" charset="2"/>
              <a:buChar char="§"/>
            </a:pPr>
            <a:r>
              <a:rPr lang="en-US" altLang="zh-TW" b="0"/>
              <a:t>Orthogonal matrix</a:t>
            </a:r>
          </a:p>
        </p:txBody>
      </p:sp>
      <p:sp>
        <p:nvSpPr>
          <p:cNvPr id="5" name="Footer Placeholder 4"/>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89DDF40F-2698-4FA9-91BD-9F677373CE40}" type="slidenum">
              <a:rPr lang="en-US" altLang="zh-TW"/>
              <a:pPr/>
              <a:t>63</a:t>
            </a:fld>
            <a:endParaRPr lang="en-US" altLang="zh-TW"/>
          </a:p>
        </p:txBody>
      </p:sp>
      <p:sp>
        <p:nvSpPr>
          <p:cNvPr id="221186" name="Text Box 2"/>
          <p:cNvSpPr txBox="1">
            <a:spLocks noChangeArrowheads="1"/>
          </p:cNvSpPr>
          <p:nvPr/>
        </p:nvSpPr>
        <p:spPr bwMode="auto">
          <a:xfrm>
            <a:off x="685800" y="1644650"/>
            <a:ext cx="76200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A square matrix whose elements </a:t>
            </a:r>
            <a:r>
              <a:rPr lang="en-GB" altLang="zh-TW" sz="2800" b="0" i="1">
                <a:solidFill>
                  <a:srgbClr val="0000FF"/>
                </a:solidFill>
                <a:latin typeface="Times New Roman" pitchFamily="18" charset="0"/>
              </a:rPr>
              <a:t>a</a:t>
            </a:r>
            <a:r>
              <a:rPr lang="en-GB" altLang="zh-TW" sz="2800" b="0" i="1" baseline="-25000">
                <a:solidFill>
                  <a:srgbClr val="0000FF"/>
                </a:solidFill>
                <a:latin typeface="Times New Roman" pitchFamily="18" charset="0"/>
              </a:rPr>
              <a:t>ij</a:t>
            </a:r>
            <a:r>
              <a:rPr lang="en-GB" altLang="zh-TW" sz="2800" b="0" i="1">
                <a:solidFill>
                  <a:srgbClr val="0000FF"/>
                </a:solidFill>
                <a:latin typeface="Times New Roman" pitchFamily="18" charset="0"/>
              </a:rPr>
              <a:t> = </a:t>
            </a:r>
            <a:r>
              <a:rPr lang="en-GB" altLang="zh-TW" sz="2800" b="0">
                <a:solidFill>
                  <a:srgbClr val="0000FF"/>
                </a:solidFill>
                <a:latin typeface="Times New Roman" pitchFamily="18" charset="0"/>
              </a:rPr>
              <a:t>0</a:t>
            </a:r>
            <a:r>
              <a:rPr lang="en-GB" altLang="zh-TW" sz="2800" b="0"/>
              <a:t>,</a:t>
            </a:r>
            <a:r>
              <a:rPr lang="en-US" altLang="zh-TW" sz="2800" b="0"/>
              <a:t> for </a:t>
            </a:r>
            <a:r>
              <a:rPr lang="en-US" altLang="zh-TW" sz="2800" b="0" i="1">
                <a:solidFill>
                  <a:srgbClr val="0000FF"/>
                </a:solidFill>
                <a:latin typeface="Times New Roman" pitchFamily="18" charset="0"/>
              </a:rPr>
              <a:t>i </a:t>
            </a:r>
            <a:r>
              <a:rPr lang="en-US" altLang="zh-TW" sz="2800" b="0">
                <a:solidFill>
                  <a:srgbClr val="0000FF"/>
                </a:solidFill>
                <a:latin typeface="Times New Roman" pitchFamily="18" charset="0"/>
              </a:rPr>
              <a:t>&gt;</a:t>
            </a:r>
            <a:r>
              <a:rPr lang="en-US" altLang="zh-TW" sz="2800" b="0" i="1">
                <a:solidFill>
                  <a:srgbClr val="0000FF"/>
                </a:solidFill>
                <a:latin typeface="Times New Roman" pitchFamily="18" charset="0"/>
              </a:rPr>
              <a:t> j</a:t>
            </a:r>
            <a:r>
              <a:rPr lang="en-US" altLang="zh-TW" sz="2800" b="0"/>
              <a:t> is called upper triangular, i.e., </a:t>
            </a:r>
          </a:p>
        </p:txBody>
      </p:sp>
      <p:graphicFrame>
        <p:nvGraphicFramePr>
          <p:cNvPr id="221187" name="Object 3"/>
          <p:cNvGraphicFramePr>
            <a:graphicFrameLocks noChangeAspect="1"/>
          </p:cNvGraphicFramePr>
          <p:nvPr/>
        </p:nvGraphicFramePr>
        <p:xfrm>
          <a:off x="6400800" y="2133600"/>
          <a:ext cx="2384425" cy="1730375"/>
        </p:xfrm>
        <a:graphic>
          <a:graphicData uri="http://schemas.openxmlformats.org/presentationml/2006/ole">
            <mc:AlternateContent xmlns:mc="http://schemas.openxmlformats.org/markup-compatibility/2006">
              <mc:Choice xmlns:v="urn:schemas-microsoft-com:vml" Requires="v">
                <p:oleObj spid="_x0000_s221195" name="Equation" r:id="rId3" imgW="1295280" imgH="939600" progId="">
                  <p:embed/>
                </p:oleObj>
              </mc:Choice>
              <mc:Fallback>
                <p:oleObj name="Equation" r:id="rId3" imgW="1295280" imgH="939600"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2133600"/>
                        <a:ext cx="2384425" cy="173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1188" name="Rectangle 4"/>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endParaRPr lang="en-GB" altLang="zh-TW" sz="3600" b="0">
              <a:solidFill>
                <a:schemeClr val="tx2"/>
              </a:solidFill>
            </a:endParaRPr>
          </a:p>
        </p:txBody>
      </p:sp>
      <p:sp>
        <p:nvSpPr>
          <p:cNvPr id="221189" name="Text Box 5"/>
          <p:cNvSpPr txBox="1">
            <a:spLocks noChangeArrowheads="1"/>
          </p:cNvSpPr>
          <p:nvPr/>
        </p:nvSpPr>
        <p:spPr bwMode="auto">
          <a:xfrm>
            <a:off x="762000" y="3930650"/>
            <a:ext cx="76200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A square matrix whose elements </a:t>
            </a:r>
            <a:r>
              <a:rPr lang="en-GB" altLang="zh-TW" sz="2800" b="0" i="1">
                <a:solidFill>
                  <a:srgbClr val="0000FF"/>
                </a:solidFill>
                <a:latin typeface="Times New Roman" pitchFamily="18" charset="0"/>
              </a:rPr>
              <a:t>a</a:t>
            </a:r>
            <a:r>
              <a:rPr lang="en-GB" altLang="zh-TW" sz="2800" b="0" i="1" baseline="-25000">
                <a:solidFill>
                  <a:srgbClr val="0000FF"/>
                </a:solidFill>
                <a:latin typeface="Times New Roman" pitchFamily="18" charset="0"/>
              </a:rPr>
              <a:t>ij</a:t>
            </a:r>
            <a:r>
              <a:rPr lang="en-GB" altLang="zh-TW" sz="2800" b="0" i="1">
                <a:solidFill>
                  <a:srgbClr val="0000FF"/>
                </a:solidFill>
                <a:latin typeface="Times New Roman" pitchFamily="18" charset="0"/>
              </a:rPr>
              <a:t> = </a:t>
            </a:r>
            <a:r>
              <a:rPr lang="en-GB" altLang="zh-TW" sz="2800" b="0">
                <a:solidFill>
                  <a:srgbClr val="0000FF"/>
                </a:solidFill>
                <a:latin typeface="Times New Roman" pitchFamily="18" charset="0"/>
              </a:rPr>
              <a:t>0</a:t>
            </a:r>
            <a:r>
              <a:rPr lang="en-GB" altLang="zh-TW" sz="2800" b="0"/>
              <a:t>,</a:t>
            </a:r>
            <a:r>
              <a:rPr lang="en-US" altLang="zh-TW" sz="2800" b="0"/>
              <a:t> for </a:t>
            </a:r>
            <a:r>
              <a:rPr lang="en-US" altLang="zh-TW" sz="2800" b="0" i="1">
                <a:solidFill>
                  <a:srgbClr val="0000FF"/>
                </a:solidFill>
                <a:latin typeface="Times New Roman" pitchFamily="18" charset="0"/>
              </a:rPr>
              <a:t>i </a:t>
            </a:r>
            <a:r>
              <a:rPr lang="en-US" altLang="zh-TW" sz="2800" b="0">
                <a:solidFill>
                  <a:srgbClr val="0000FF"/>
                </a:solidFill>
                <a:latin typeface="Times New Roman" pitchFamily="18" charset="0"/>
              </a:rPr>
              <a:t>&lt;</a:t>
            </a:r>
            <a:r>
              <a:rPr lang="en-US" altLang="zh-TW" sz="2800" b="0" i="1">
                <a:solidFill>
                  <a:srgbClr val="0000FF"/>
                </a:solidFill>
                <a:latin typeface="Times New Roman" pitchFamily="18" charset="0"/>
              </a:rPr>
              <a:t> j</a:t>
            </a:r>
            <a:r>
              <a:rPr lang="en-US" altLang="zh-TW" sz="2800" b="0"/>
              <a:t> is called lower triangular, i.e., </a:t>
            </a:r>
          </a:p>
        </p:txBody>
      </p:sp>
      <p:graphicFrame>
        <p:nvGraphicFramePr>
          <p:cNvPr id="221190" name="Object 6"/>
          <p:cNvGraphicFramePr>
            <a:graphicFrameLocks noChangeAspect="1"/>
          </p:cNvGraphicFramePr>
          <p:nvPr/>
        </p:nvGraphicFramePr>
        <p:xfrm>
          <a:off x="6400800" y="4495800"/>
          <a:ext cx="2406650" cy="1730375"/>
        </p:xfrm>
        <a:graphic>
          <a:graphicData uri="http://schemas.openxmlformats.org/presentationml/2006/ole">
            <mc:AlternateContent xmlns:mc="http://schemas.openxmlformats.org/markup-compatibility/2006">
              <mc:Choice xmlns:v="urn:schemas-microsoft-com:vml" Requires="v">
                <p:oleObj spid="_x0000_s221196" name="Equation" r:id="rId5" imgW="1307880" imgH="939600" progId="">
                  <p:embed/>
                </p:oleObj>
              </mc:Choice>
              <mc:Fallback>
                <p:oleObj name="Equation" r:id="rId5" imgW="1307880" imgH="93960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4495800"/>
                        <a:ext cx="2406650" cy="173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1191" name="Text Box 7"/>
          <p:cNvSpPr txBox="1">
            <a:spLocks noChangeArrowheads="1"/>
          </p:cNvSpPr>
          <p:nvPr/>
        </p:nvSpPr>
        <p:spPr bwMode="auto">
          <a:xfrm>
            <a:off x="685800" y="868363"/>
            <a:ext cx="7772400" cy="579437"/>
          </a:xfrm>
          <a:prstGeom prst="rect">
            <a:avLst/>
          </a:prstGeom>
          <a:noFill/>
          <a:ln w="9525">
            <a:noFill/>
            <a:miter lim="800000"/>
            <a:headEnd/>
            <a:tailEnd/>
          </a:ln>
          <a:effectLst/>
        </p:spPr>
        <p:txBody>
          <a:bodyPr>
            <a:spAutoFit/>
          </a:bodyPr>
          <a:lstStyle/>
          <a:p>
            <a:pPr>
              <a:spcBef>
                <a:spcPct val="50000"/>
              </a:spcBef>
            </a:pPr>
            <a:r>
              <a:rPr lang="en-GB" altLang="zh-TW" b="0">
                <a:solidFill>
                  <a:schemeClr val="tx2"/>
                </a:solidFill>
              </a:rPr>
              <a:t>Identity matrix</a:t>
            </a:r>
            <a:endParaRPr lang="en-US" altLang="zh-TW" b="0">
              <a:solidFill>
                <a:schemeClr val="tx2"/>
              </a:solidFill>
            </a:endParaRPr>
          </a:p>
        </p:txBody>
      </p:sp>
      <p:sp>
        <p:nvSpPr>
          <p:cNvPr id="221192" name="Text Box 8"/>
          <p:cNvSpPr txBox="1">
            <a:spLocks noChangeArrowheads="1"/>
          </p:cNvSpPr>
          <p:nvPr/>
        </p:nvSpPr>
        <p:spPr bwMode="auto">
          <a:xfrm>
            <a:off x="685800" y="228600"/>
            <a:ext cx="7772400" cy="641350"/>
          </a:xfrm>
          <a:prstGeom prst="rect">
            <a:avLst/>
          </a:prstGeom>
          <a:noFill/>
          <a:ln w="9525">
            <a:noFill/>
            <a:miter lim="800000"/>
            <a:headEnd/>
            <a:tailEnd/>
          </a:ln>
          <a:effectLst/>
        </p:spPr>
        <p:txBody>
          <a:bodyPr>
            <a:spAutoFit/>
          </a:bodyPr>
          <a:lstStyle/>
          <a:p>
            <a:pPr algn="l">
              <a:spcBef>
                <a:spcPct val="50000"/>
              </a:spcBef>
            </a:pPr>
            <a:r>
              <a:rPr lang="en-GB" altLang="zh-TW" sz="3600" b="0" dirty="0">
                <a:solidFill>
                  <a:schemeClr val="tx2"/>
                </a:solidFill>
              </a:rPr>
              <a:t>3</a:t>
            </a:r>
            <a:r>
              <a:rPr lang="en-GB" altLang="zh-TW" sz="3600" b="0" dirty="0" smtClean="0">
                <a:solidFill>
                  <a:schemeClr val="tx2"/>
                </a:solidFill>
              </a:rPr>
              <a:t>.3 </a:t>
            </a:r>
            <a:r>
              <a:rPr lang="en-GB" altLang="zh-TW" sz="3600" b="0" dirty="0">
                <a:solidFill>
                  <a:schemeClr val="tx2"/>
                </a:solidFill>
              </a:rPr>
              <a:t>Types of matrices</a:t>
            </a:r>
            <a:endParaRPr lang="en-US" altLang="zh-TW" sz="3600" b="0" dirty="0">
              <a:solidFill>
                <a:schemeClr val="tx2"/>
              </a:solidFill>
            </a:endParaRPr>
          </a:p>
        </p:txBody>
      </p:sp>
      <p:sp>
        <p:nvSpPr>
          <p:cNvPr id="10" name="Footer Placeholder 9"/>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8DE1D0C2-A4D8-4490-9710-92BD232BD329}" type="slidenum">
              <a:rPr lang="en-US" altLang="zh-TW"/>
              <a:pPr/>
              <a:t>64</a:t>
            </a:fld>
            <a:endParaRPr lang="en-US" altLang="zh-TW"/>
          </a:p>
        </p:txBody>
      </p:sp>
      <p:sp>
        <p:nvSpPr>
          <p:cNvPr id="222210" name="Text Box 2"/>
          <p:cNvSpPr txBox="1">
            <a:spLocks noChangeArrowheads="1"/>
          </p:cNvSpPr>
          <p:nvPr/>
        </p:nvSpPr>
        <p:spPr bwMode="auto">
          <a:xfrm>
            <a:off x="685800" y="1644650"/>
            <a:ext cx="82296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Both upper and lower triangular, i.e., </a:t>
            </a:r>
            <a:r>
              <a:rPr lang="en-GB" altLang="zh-TW" sz="2800" b="0" i="1">
                <a:solidFill>
                  <a:srgbClr val="0000FF"/>
                </a:solidFill>
                <a:latin typeface="Times New Roman" pitchFamily="18" charset="0"/>
              </a:rPr>
              <a:t>a</a:t>
            </a:r>
            <a:r>
              <a:rPr lang="en-GB" altLang="zh-TW" sz="2800" b="0" i="1" baseline="-25000">
                <a:solidFill>
                  <a:srgbClr val="0000FF"/>
                </a:solidFill>
                <a:latin typeface="Times New Roman" pitchFamily="18" charset="0"/>
              </a:rPr>
              <a:t>ij</a:t>
            </a:r>
            <a:r>
              <a:rPr lang="en-GB" altLang="zh-TW" sz="2800" b="0" i="1">
                <a:solidFill>
                  <a:srgbClr val="0000FF"/>
                </a:solidFill>
                <a:latin typeface="Times New Roman" pitchFamily="18" charset="0"/>
              </a:rPr>
              <a:t> = </a:t>
            </a:r>
            <a:r>
              <a:rPr lang="en-GB" altLang="zh-TW" sz="2800" b="0">
                <a:solidFill>
                  <a:srgbClr val="0000FF"/>
                </a:solidFill>
                <a:latin typeface="Times New Roman" pitchFamily="18" charset="0"/>
              </a:rPr>
              <a:t>0</a:t>
            </a:r>
            <a:r>
              <a:rPr lang="en-GB" altLang="zh-TW" sz="2800" b="0"/>
              <a:t>,</a:t>
            </a:r>
            <a:r>
              <a:rPr lang="en-US" altLang="zh-TW" sz="2800" b="0"/>
              <a:t> for </a:t>
            </a:r>
            <a:r>
              <a:rPr lang="en-US" altLang="zh-TW" sz="2800" b="0" i="1">
                <a:solidFill>
                  <a:srgbClr val="0000FF"/>
                </a:solidFill>
                <a:latin typeface="Times New Roman" pitchFamily="18" charset="0"/>
              </a:rPr>
              <a:t>i </a:t>
            </a:r>
            <a:r>
              <a:rPr lang="en-US" altLang="zh-TW" sz="2800" b="0">
                <a:solidFill>
                  <a:srgbClr val="0000FF"/>
                </a:solidFill>
                <a:latin typeface="Times New Roman" pitchFamily="18" charset="0"/>
                <a:sym typeface="Symbol" pitchFamily="18" charset="2"/>
              </a:rPr>
              <a:t></a:t>
            </a:r>
            <a:r>
              <a:rPr lang="en-US" altLang="zh-TW" sz="2800" b="0" i="1">
                <a:solidFill>
                  <a:srgbClr val="0000FF"/>
                </a:solidFill>
                <a:latin typeface="Times New Roman" pitchFamily="18" charset="0"/>
              </a:rPr>
              <a:t> j</a:t>
            </a:r>
            <a:r>
              <a:rPr lang="en-US" altLang="zh-TW" sz="2800" b="0"/>
              <a:t> , i.e., </a:t>
            </a:r>
          </a:p>
        </p:txBody>
      </p:sp>
      <p:graphicFrame>
        <p:nvGraphicFramePr>
          <p:cNvPr id="222211" name="Object 3"/>
          <p:cNvGraphicFramePr>
            <a:graphicFrameLocks noChangeAspect="1"/>
          </p:cNvGraphicFramePr>
          <p:nvPr/>
        </p:nvGraphicFramePr>
        <p:xfrm>
          <a:off x="2438400" y="2209800"/>
          <a:ext cx="2876550" cy="1730375"/>
        </p:xfrm>
        <a:graphic>
          <a:graphicData uri="http://schemas.openxmlformats.org/presentationml/2006/ole">
            <mc:AlternateContent xmlns:mc="http://schemas.openxmlformats.org/markup-compatibility/2006">
              <mc:Choice xmlns:v="urn:schemas-microsoft-com:vml" Requires="v">
                <p:oleObj spid="_x0000_s222217" name="Equation" r:id="rId3" imgW="1562040" imgH="939600" progId="">
                  <p:embed/>
                </p:oleObj>
              </mc:Choice>
              <mc:Fallback>
                <p:oleObj name="Equation" r:id="rId3" imgW="1562040" imgH="939600"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209800"/>
                        <a:ext cx="2876550" cy="173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2212" name="Object 4"/>
          <p:cNvGraphicFramePr>
            <a:graphicFrameLocks noChangeAspect="1"/>
          </p:cNvGraphicFramePr>
          <p:nvPr/>
        </p:nvGraphicFramePr>
        <p:xfrm>
          <a:off x="946150" y="4483100"/>
          <a:ext cx="2711450" cy="420688"/>
        </p:xfrm>
        <a:graphic>
          <a:graphicData uri="http://schemas.openxmlformats.org/presentationml/2006/ole">
            <mc:AlternateContent xmlns:mc="http://schemas.openxmlformats.org/markup-compatibility/2006">
              <mc:Choice xmlns:v="urn:schemas-microsoft-com:vml" Requires="v">
                <p:oleObj spid="_x0000_s222218" name="Equation" r:id="rId5" imgW="1473120" imgH="228600" progId="">
                  <p:embed/>
                </p:oleObj>
              </mc:Choice>
              <mc:Fallback>
                <p:oleObj name="Equation" r:id="rId5" imgW="1473120" imgH="228600"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6150" y="4483100"/>
                        <a:ext cx="2711450" cy="420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2213" name="Text Box 5"/>
          <p:cNvSpPr txBox="1">
            <a:spLocks noChangeArrowheads="1"/>
          </p:cNvSpPr>
          <p:nvPr/>
        </p:nvSpPr>
        <p:spPr bwMode="auto">
          <a:xfrm>
            <a:off x="685800" y="868363"/>
            <a:ext cx="7772400" cy="579437"/>
          </a:xfrm>
          <a:prstGeom prst="rect">
            <a:avLst/>
          </a:prstGeom>
          <a:noFill/>
          <a:ln w="9525">
            <a:noFill/>
            <a:miter lim="800000"/>
            <a:headEnd/>
            <a:tailEnd/>
          </a:ln>
          <a:effectLst/>
        </p:spPr>
        <p:txBody>
          <a:bodyPr>
            <a:spAutoFit/>
          </a:bodyPr>
          <a:lstStyle/>
          <a:p>
            <a:pPr>
              <a:spcBef>
                <a:spcPct val="50000"/>
              </a:spcBef>
            </a:pPr>
            <a:r>
              <a:rPr lang="en-GB" altLang="zh-TW" b="0">
                <a:solidFill>
                  <a:schemeClr val="tx2"/>
                </a:solidFill>
              </a:rPr>
              <a:t>Identity matrix</a:t>
            </a:r>
            <a:endParaRPr lang="en-US" altLang="zh-TW" b="0">
              <a:solidFill>
                <a:schemeClr val="tx2"/>
              </a:solidFill>
            </a:endParaRPr>
          </a:p>
        </p:txBody>
      </p:sp>
      <p:sp>
        <p:nvSpPr>
          <p:cNvPr id="222214" name="Text Box 6"/>
          <p:cNvSpPr txBox="1">
            <a:spLocks noChangeArrowheads="1"/>
          </p:cNvSpPr>
          <p:nvPr/>
        </p:nvSpPr>
        <p:spPr bwMode="auto">
          <a:xfrm>
            <a:off x="685800" y="228600"/>
            <a:ext cx="7772400" cy="641350"/>
          </a:xfrm>
          <a:prstGeom prst="rect">
            <a:avLst/>
          </a:prstGeom>
          <a:noFill/>
          <a:ln w="9525">
            <a:noFill/>
            <a:miter lim="800000"/>
            <a:headEnd/>
            <a:tailEnd/>
          </a:ln>
          <a:effectLst/>
        </p:spPr>
        <p:txBody>
          <a:bodyPr>
            <a:spAutoFit/>
          </a:bodyPr>
          <a:lstStyle/>
          <a:p>
            <a:pPr algn="l">
              <a:spcBef>
                <a:spcPct val="50000"/>
              </a:spcBef>
            </a:pPr>
            <a:r>
              <a:rPr lang="en-GB" altLang="zh-TW" sz="3600" b="0" dirty="0">
                <a:solidFill>
                  <a:schemeClr val="tx2"/>
                </a:solidFill>
              </a:rPr>
              <a:t>3</a:t>
            </a:r>
            <a:r>
              <a:rPr lang="en-GB" altLang="zh-TW" sz="3600" b="0" dirty="0" smtClean="0">
                <a:solidFill>
                  <a:schemeClr val="tx2"/>
                </a:solidFill>
              </a:rPr>
              <a:t>.3 </a:t>
            </a:r>
            <a:r>
              <a:rPr lang="en-GB" altLang="zh-TW" sz="3600" b="0" dirty="0">
                <a:solidFill>
                  <a:schemeClr val="tx2"/>
                </a:solidFill>
              </a:rPr>
              <a:t>Types of matrices</a:t>
            </a:r>
            <a:endParaRPr lang="en-US" altLang="zh-TW" sz="3600" b="0" dirty="0">
              <a:solidFill>
                <a:schemeClr val="tx2"/>
              </a:solidFill>
            </a:endParaRPr>
          </a:p>
        </p:txBody>
      </p:sp>
      <p:sp>
        <p:nvSpPr>
          <p:cNvPr id="222215" name="Text Box 7"/>
          <p:cNvSpPr txBox="1">
            <a:spLocks noChangeArrowheads="1"/>
          </p:cNvSpPr>
          <p:nvPr/>
        </p:nvSpPr>
        <p:spPr bwMode="auto">
          <a:xfrm>
            <a:off x="914400" y="3962400"/>
            <a:ext cx="80010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t>is called a diagonal matrix, simply</a:t>
            </a:r>
          </a:p>
        </p:txBody>
      </p:sp>
      <p:sp>
        <p:nvSpPr>
          <p:cNvPr id="9" name="Footer Placeholder 8"/>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7D2CBA51-4972-4297-90DF-50FB9C1B0C91}" type="slidenum">
              <a:rPr lang="en-US" altLang="zh-TW"/>
              <a:pPr/>
              <a:t>65</a:t>
            </a:fld>
            <a:endParaRPr lang="en-US" altLang="zh-TW"/>
          </a:p>
        </p:txBody>
      </p:sp>
      <p:sp>
        <p:nvSpPr>
          <p:cNvPr id="223234" name="Text Box 2"/>
          <p:cNvSpPr txBox="1">
            <a:spLocks noChangeArrowheads="1"/>
          </p:cNvSpPr>
          <p:nvPr/>
        </p:nvSpPr>
        <p:spPr bwMode="auto">
          <a:xfrm>
            <a:off x="717550" y="1892300"/>
            <a:ext cx="7620000" cy="158750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In particular, </a:t>
            </a:r>
            <a:r>
              <a:rPr lang="en-GB" altLang="zh-TW" sz="2800" b="0" i="1">
                <a:solidFill>
                  <a:srgbClr val="0000FF"/>
                </a:solidFill>
                <a:latin typeface="Times New Roman" pitchFamily="18" charset="0"/>
              </a:rPr>
              <a:t>a</a:t>
            </a:r>
            <a:r>
              <a:rPr lang="en-GB" altLang="zh-TW" sz="2800" b="0" baseline="-25000">
                <a:solidFill>
                  <a:srgbClr val="0000FF"/>
                </a:solidFill>
                <a:latin typeface="Times New Roman" pitchFamily="18" charset="0"/>
              </a:rPr>
              <a:t>11</a:t>
            </a:r>
            <a:r>
              <a:rPr lang="en-US" altLang="zh-TW" sz="2800" b="0">
                <a:solidFill>
                  <a:srgbClr val="0000FF"/>
                </a:solidFill>
                <a:latin typeface="Times New Roman" pitchFamily="18" charset="0"/>
              </a:rPr>
              <a:t> = </a:t>
            </a:r>
            <a:r>
              <a:rPr lang="en-GB" altLang="zh-TW" sz="2800" b="0" i="1">
                <a:solidFill>
                  <a:srgbClr val="0000FF"/>
                </a:solidFill>
                <a:latin typeface="Times New Roman" pitchFamily="18" charset="0"/>
              </a:rPr>
              <a:t>a</a:t>
            </a:r>
            <a:r>
              <a:rPr lang="en-GB" altLang="zh-TW" sz="2800" b="0" baseline="-25000">
                <a:solidFill>
                  <a:srgbClr val="0000FF"/>
                </a:solidFill>
                <a:latin typeface="Times New Roman" pitchFamily="18" charset="0"/>
              </a:rPr>
              <a:t>22 </a:t>
            </a:r>
            <a:r>
              <a:rPr lang="en-US" altLang="zh-TW" sz="2800" b="0">
                <a:solidFill>
                  <a:srgbClr val="0000FF"/>
                </a:solidFill>
                <a:latin typeface="Times New Roman" pitchFamily="18" charset="0"/>
              </a:rPr>
              <a:t>= … = </a:t>
            </a:r>
            <a:r>
              <a:rPr lang="en-GB" altLang="zh-TW" sz="2800" b="0" i="1">
                <a:solidFill>
                  <a:srgbClr val="0000FF"/>
                </a:solidFill>
                <a:latin typeface="Times New Roman" pitchFamily="18" charset="0"/>
              </a:rPr>
              <a:t>a</a:t>
            </a:r>
            <a:r>
              <a:rPr lang="en-GB" altLang="zh-TW" sz="2800" b="0" i="1" baseline="-25000">
                <a:solidFill>
                  <a:srgbClr val="0000FF"/>
                </a:solidFill>
                <a:latin typeface="Times New Roman" pitchFamily="18" charset="0"/>
              </a:rPr>
              <a:t>nn </a:t>
            </a:r>
            <a:r>
              <a:rPr lang="en-US" altLang="zh-TW" sz="2800" b="0">
                <a:solidFill>
                  <a:srgbClr val="0000FF"/>
                </a:solidFill>
                <a:latin typeface="Times New Roman" pitchFamily="18" charset="0"/>
              </a:rPr>
              <a:t>= 1</a:t>
            </a:r>
            <a:r>
              <a:rPr lang="en-US" altLang="zh-TW" sz="2800" b="0"/>
              <a:t>, the matrix is called </a:t>
            </a:r>
            <a:r>
              <a:rPr lang="en-US" altLang="zh-TW" sz="2800" b="0" u="sng"/>
              <a:t>identity matrix</a:t>
            </a:r>
            <a:r>
              <a:rPr lang="en-US" altLang="zh-TW" sz="2800" b="0"/>
              <a:t>.</a:t>
            </a:r>
          </a:p>
          <a:p>
            <a:pPr algn="l">
              <a:spcBef>
                <a:spcPct val="50000"/>
              </a:spcBef>
              <a:buClr>
                <a:schemeClr val="tx2"/>
              </a:buClr>
              <a:buFont typeface="Wingdings" pitchFamily="2" charset="2"/>
              <a:buChar char="§"/>
            </a:pPr>
            <a:r>
              <a:rPr lang="en-US" altLang="zh-TW" sz="2800" b="0"/>
              <a:t>Properties: </a:t>
            </a:r>
            <a:r>
              <a:rPr lang="en-US" altLang="zh-TW" sz="2800" b="0" i="1">
                <a:solidFill>
                  <a:srgbClr val="0000FF"/>
                </a:solidFill>
                <a:latin typeface="Times New Roman" pitchFamily="18" charset="0"/>
              </a:rPr>
              <a:t>AI = IA = A</a:t>
            </a:r>
          </a:p>
        </p:txBody>
      </p:sp>
      <p:grpSp>
        <p:nvGrpSpPr>
          <p:cNvPr id="223235" name="Group 3"/>
          <p:cNvGrpSpPr>
            <a:grpSpLocks/>
          </p:cNvGrpSpPr>
          <p:nvPr/>
        </p:nvGrpSpPr>
        <p:grpSpPr bwMode="auto">
          <a:xfrm>
            <a:off x="717550" y="3429000"/>
            <a:ext cx="8121650" cy="1308100"/>
            <a:chOff x="432" y="3448"/>
            <a:chExt cx="5116" cy="824"/>
          </a:xfrm>
        </p:grpSpPr>
        <p:sp>
          <p:nvSpPr>
            <p:cNvPr id="223236" name="Text Box 4"/>
            <p:cNvSpPr txBox="1">
              <a:spLocks noChangeArrowheads="1"/>
            </p:cNvSpPr>
            <p:nvPr/>
          </p:nvSpPr>
          <p:spPr bwMode="auto">
            <a:xfrm>
              <a:off x="432" y="3657"/>
              <a:ext cx="4608" cy="327"/>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Examples of identity matrices:         and </a:t>
              </a:r>
              <a:r>
                <a:rPr lang="en-US" altLang="zh-TW" sz="2800" b="0">
                  <a:solidFill>
                    <a:srgbClr val="0000FF"/>
                  </a:solidFill>
                  <a:latin typeface="Times New Roman" pitchFamily="18" charset="0"/>
                </a:rPr>
                <a:t> </a:t>
              </a:r>
            </a:p>
          </p:txBody>
        </p:sp>
        <p:graphicFrame>
          <p:nvGraphicFramePr>
            <p:cNvPr id="223237" name="Object 5"/>
            <p:cNvGraphicFramePr>
              <a:graphicFrameLocks noChangeAspect="1"/>
            </p:cNvGraphicFramePr>
            <p:nvPr/>
          </p:nvGraphicFramePr>
          <p:xfrm>
            <a:off x="3727" y="3598"/>
            <a:ext cx="545" cy="530"/>
          </p:xfrm>
          <a:graphic>
            <a:graphicData uri="http://schemas.openxmlformats.org/presentationml/2006/ole">
              <mc:AlternateContent xmlns:mc="http://schemas.openxmlformats.org/markup-compatibility/2006">
                <mc:Choice xmlns:v="urn:schemas-microsoft-com:vml" Requires="v">
                  <p:oleObj spid="_x0000_s223243" name="Equation" r:id="rId3" imgW="469800" imgH="457200" progId="">
                    <p:embed/>
                  </p:oleObj>
                </mc:Choice>
                <mc:Fallback>
                  <p:oleObj name="Equation" r:id="rId3" imgW="469800" imgH="45720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7" y="3598"/>
                          <a:ext cx="545" cy="5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3238" name="Object 6"/>
            <p:cNvGraphicFramePr>
              <a:graphicFrameLocks noChangeAspect="1"/>
            </p:cNvGraphicFramePr>
            <p:nvPr/>
          </p:nvGraphicFramePr>
          <p:xfrm>
            <a:off x="4752" y="3448"/>
            <a:ext cx="796" cy="824"/>
          </p:xfrm>
          <a:graphic>
            <a:graphicData uri="http://schemas.openxmlformats.org/presentationml/2006/ole">
              <mc:AlternateContent xmlns:mc="http://schemas.openxmlformats.org/markup-compatibility/2006">
                <mc:Choice xmlns:v="urn:schemas-microsoft-com:vml" Requires="v">
                  <p:oleObj spid="_x0000_s223244" name="Equation" r:id="rId5" imgW="685800" imgH="711000" progId="">
                    <p:embed/>
                  </p:oleObj>
                </mc:Choice>
                <mc:Fallback>
                  <p:oleObj name="Equation" r:id="rId5" imgW="685800" imgH="71100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2" y="3448"/>
                          <a:ext cx="796" cy="8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23239" name="Text Box 7"/>
          <p:cNvSpPr txBox="1">
            <a:spLocks noChangeArrowheads="1"/>
          </p:cNvSpPr>
          <p:nvPr/>
        </p:nvSpPr>
        <p:spPr bwMode="auto">
          <a:xfrm>
            <a:off x="685800" y="868363"/>
            <a:ext cx="7772400" cy="579437"/>
          </a:xfrm>
          <a:prstGeom prst="rect">
            <a:avLst/>
          </a:prstGeom>
          <a:noFill/>
          <a:ln w="9525">
            <a:noFill/>
            <a:miter lim="800000"/>
            <a:headEnd/>
            <a:tailEnd/>
          </a:ln>
          <a:effectLst/>
        </p:spPr>
        <p:txBody>
          <a:bodyPr>
            <a:spAutoFit/>
          </a:bodyPr>
          <a:lstStyle/>
          <a:p>
            <a:pPr>
              <a:spcBef>
                <a:spcPct val="50000"/>
              </a:spcBef>
            </a:pPr>
            <a:r>
              <a:rPr lang="en-GB" altLang="zh-TW" b="0">
                <a:solidFill>
                  <a:schemeClr val="tx2"/>
                </a:solidFill>
              </a:rPr>
              <a:t>Identity matrix</a:t>
            </a:r>
            <a:endParaRPr lang="en-US" altLang="zh-TW" b="0">
              <a:solidFill>
                <a:schemeClr val="tx2"/>
              </a:solidFill>
            </a:endParaRPr>
          </a:p>
        </p:txBody>
      </p:sp>
      <p:sp>
        <p:nvSpPr>
          <p:cNvPr id="223240" name="Text Box 8"/>
          <p:cNvSpPr txBox="1">
            <a:spLocks noChangeArrowheads="1"/>
          </p:cNvSpPr>
          <p:nvPr/>
        </p:nvSpPr>
        <p:spPr bwMode="auto">
          <a:xfrm>
            <a:off x="685800" y="228600"/>
            <a:ext cx="7772400" cy="641350"/>
          </a:xfrm>
          <a:prstGeom prst="rect">
            <a:avLst/>
          </a:prstGeom>
          <a:noFill/>
          <a:ln w="9525">
            <a:noFill/>
            <a:miter lim="800000"/>
            <a:headEnd/>
            <a:tailEnd/>
          </a:ln>
          <a:effectLst/>
        </p:spPr>
        <p:txBody>
          <a:bodyPr>
            <a:spAutoFit/>
          </a:bodyPr>
          <a:lstStyle/>
          <a:p>
            <a:pPr algn="l">
              <a:spcBef>
                <a:spcPct val="50000"/>
              </a:spcBef>
            </a:pPr>
            <a:r>
              <a:rPr lang="en-GB" altLang="zh-TW" sz="3600" b="0" dirty="0">
                <a:solidFill>
                  <a:schemeClr val="tx2"/>
                </a:solidFill>
              </a:rPr>
              <a:t>3</a:t>
            </a:r>
            <a:r>
              <a:rPr lang="en-GB" altLang="zh-TW" sz="3600" b="0" dirty="0" smtClean="0">
                <a:solidFill>
                  <a:schemeClr val="tx2"/>
                </a:solidFill>
              </a:rPr>
              <a:t>.3 </a:t>
            </a:r>
            <a:r>
              <a:rPr lang="en-GB" altLang="zh-TW" sz="3600" b="0" dirty="0">
                <a:solidFill>
                  <a:schemeClr val="tx2"/>
                </a:solidFill>
              </a:rPr>
              <a:t>Types of matrices</a:t>
            </a:r>
            <a:endParaRPr lang="en-US" altLang="zh-TW" sz="3600" b="0" dirty="0">
              <a:solidFill>
                <a:schemeClr val="tx2"/>
              </a:solidFill>
            </a:endParaRPr>
          </a:p>
        </p:txBody>
      </p:sp>
      <p:sp>
        <p:nvSpPr>
          <p:cNvPr id="10" name="Footer Placeholder 9"/>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2A7556C6-40BD-4139-871C-9BDFEEAC2758}" type="slidenum">
              <a:rPr lang="en-US" altLang="zh-TW"/>
              <a:pPr/>
              <a:t>66</a:t>
            </a:fld>
            <a:endParaRPr lang="en-US" altLang="zh-TW"/>
          </a:p>
        </p:txBody>
      </p:sp>
      <p:sp>
        <p:nvSpPr>
          <p:cNvPr id="224258" name="Text Box 2"/>
          <p:cNvSpPr txBox="1">
            <a:spLocks noChangeArrowheads="1"/>
          </p:cNvSpPr>
          <p:nvPr/>
        </p:nvSpPr>
        <p:spPr bwMode="auto">
          <a:xfrm>
            <a:off x="685800" y="1644650"/>
            <a:ext cx="7696200" cy="1373188"/>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i="1" dirty="0">
                <a:solidFill>
                  <a:srgbClr val="0000FF"/>
                </a:solidFill>
                <a:latin typeface="Times New Roman" pitchFamily="18" charset="0"/>
              </a:rPr>
              <a:t>AB </a:t>
            </a:r>
            <a:r>
              <a:rPr lang="en-US" altLang="zh-TW" sz="2800" b="0" i="1" dirty="0">
                <a:solidFill>
                  <a:srgbClr val="0000FF"/>
                </a:solidFill>
                <a:latin typeface="Times New Roman" pitchFamily="18" charset="0"/>
                <a:sym typeface="Math1" pitchFamily="2" charset="2"/>
              </a:rPr>
              <a:t></a:t>
            </a:r>
            <a:r>
              <a:rPr lang="en-US" altLang="zh-TW" sz="2800" b="0" i="1" dirty="0">
                <a:solidFill>
                  <a:srgbClr val="0000FF"/>
                </a:solidFill>
                <a:latin typeface="Times New Roman" pitchFamily="18" charset="0"/>
              </a:rPr>
              <a:t> BA</a:t>
            </a:r>
            <a:r>
              <a:rPr lang="en-US" altLang="zh-TW" sz="2800" b="0" dirty="0"/>
              <a:t> in general. However, if two square matrices </a:t>
            </a:r>
            <a:r>
              <a:rPr lang="en-US" altLang="zh-TW" sz="2800" b="0" i="1" dirty="0">
                <a:solidFill>
                  <a:srgbClr val="0000FF"/>
                </a:solidFill>
                <a:latin typeface="Times New Roman" pitchFamily="18" charset="0"/>
              </a:rPr>
              <a:t>A</a:t>
            </a:r>
            <a:r>
              <a:rPr lang="en-US" altLang="zh-TW" sz="2800" b="0" dirty="0"/>
              <a:t> and </a:t>
            </a:r>
            <a:r>
              <a:rPr lang="en-US" altLang="zh-TW" sz="2800" b="0" i="1" dirty="0">
                <a:solidFill>
                  <a:srgbClr val="0000FF"/>
                </a:solidFill>
                <a:latin typeface="Times New Roman" pitchFamily="18" charset="0"/>
              </a:rPr>
              <a:t>B</a:t>
            </a:r>
            <a:r>
              <a:rPr lang="en-US" altLang="zh-TW" sz="2800" b="0" dirty="0"/>
              <a:t> such that </a:t>
            </a:r>
            <a:r>
              <a:rPr lang="en-US" altLang="zh-TW" sz="2800" b="0" i="1" dirty="0">
                <a:solidFill>
                  <a:srgbClr val="0000FF"/>
                </a:solidFill>
                <a:latin typeface="Times New Roman" pitchFamily="18" charset="0"/>
              </a:rPr>
              <a:t>AB = BA</a:t>
            </a:r>
            <a:r>
              <a:rPr lang="en-US" altLang="zh-TW" sz="2800" b="0" dirty="0"/>
              <a:t>, then </a:t>
            </a:r>
            <a:r>
              <a:rPr lang="en-US" altLang="zh-TW" sz="2800" b="0" i="1" dirty="0">
                <a:solidFill>
                  <a:srgbClr val="0000FF"/>
                </a:solidFill>
                <a:latin typeface="Times New Roman" pitchFamily="18" charset="0"/>
              </a:rPr>
              <a:t>A</a:t>
            </a:r>
            <a:r>
              <a:rPr lang="en-US" altLang="zh-TW" sz="2800" b="0" dirty="0"/>
              <a:t> and </a:t>
            </a:r>
            <a:r>
              <a:rPr lang="en-US" altLang="zh-TW" sz="2800" b="0" i="1" dirty="0">
                <a:solidFill>
                  <a:srgbClr val="0000FF"/>
                </a:solidFill>
                <a:latin typeface="Times New Roman" pitchFamily="18" charset="0"/>
              </a:rPr>
              <a:t>B</a:t>
            </a:r>
            <a:r>
              <a:rPr lang="en-US" altLang="zh-TW" sz="2800" b="0" dirty="0"/>
              <a:t> are said to be </a:t>
            </a:r>
            <a:r>
              <a:rPr lang="en-US" altLang="zh-TW" sz="2800" b="0" i="1" dirty="0">
                <a:solidFill>
                  <a:schemeClr val="tx2"/>
                </a:solidFill>
                <a:latin typeface="Times New Roman" pitchFamily="18" charset="0"/>
              </a:rPr>
              <a:t>commute</a:t>
            </a:r>
            <a:r>
              <a:rPr lang="en-US" altLang="zh-TW" sz="2800" b="0" dirty="0"/>
              <a:t>. </a:t>
            </a:r>
          </a:p>
        </p:txBody>
      </p:sp>
      <p:sp>
        <p:nvSpPr>
          <p:cNvPr id="224259" name="Text Box 3"/>
          <p:cNvSpPr txBox="1">
            <a:spLocks noChangeArrowheads="1"/>
          </p:cNvSpPr>
          <p:nvPr/>
        </p:nvSpPr>
        <p:spPr bwMode="auto">
          <a:xfrm>
            <a:off x="762000" y="3276600"/>
            <a:ext cx="80010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Can you suggest two matrices that must commute with a square matrix </a:t>
            </a:r>
            <a:r>
              <a:rPr lang="en-US" altLang="zh-TW" sz="2800" b="0" i="1">
                <a:solidFill>
                  <a:srgbClr val="996633"/>
                </a:solidFill>
                <a:latin typeface="Times New Roman" pitchFamily="18" charset="0"/>
              </a:rPr>
              <a:t>A</a:t>
            </a:r>
            <a:r>
              <a:rPr lang="en-US" altLang="zh-TW" sz="2800" b="0">
                <a:solidFill>
                  <a:srgbClr val="996633"/>
                </a:solidFill>
              </a:rPr>
              <a:t>?</a:t>
            </a:r>
          </a:p>
        </p:txBody>
      </p:sp>
      <p:sp>
        <p:nvSpPr>
          <p:cNvPr id="224260" name="Text Box 4"/>
          <p:cNvSpPr txBox="1">
            <a:spLocks noChangeArrowheads="1"/>
          </p:cNvSpPr>
          <p:nvPr/>
        </p:nvSpPr>
        <p:spPr bwMode="auto">
          <a:xfrm>
            <a:off x="685800" y="5302250"/>
            <a:ext cx="76962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If </a:t>
            </a:r>
            <a:r>
              <a:rPr lang="en-US" altLang="zh-TW" sz="2800" b="0" i="1">
                <a:solidFill>
                  <a:srgbClr val="0000FF"/>
                </a:solidFill>
                <a:latin typeface="Times New Roman" pitchFamily="18" charset="0"/>
              </a:rPr>
              <a:t>A</a:t>
            </a:r>
            <a:r>
              <a:rPr lang="en-US" altLang="zh-TW" sz="2800" b="0"/>
              <a:t> and </a:t>
            </a:r>
            <a:r>
              <a:rPr lang="en-US" altLang="zh-TW" sz="2800" b="0" i="1">
                <a:solidFill>
                  <a:srgbClr val="0000FF"/>
                </a:solidFill>
                <a:latin typeface="Times New Roman" pitchFamily="18" charset="0"/>
              </a:rPr>
              <a:t>B</a:t>
            </a:r>
            <a:r>
              <a:rPr lang="en-US" altLang="zh-TW" sz="2800" b="0"/>
              <a:t> such that </a:t>
            </a:r>
            <a:r>
              <a:rPr lang="en-US" altLang="zh-TW" sz="2800" b="0" i="1">
                <a:solidFill>
                  <a:srgbClr val="0000FF"/>
                </a:solidFill>
                <a:latin typeface="Times New Roman" pitchFamily="18" charset="0"/>
              </a:rPr>
              <a:t>AB = -BA</a:t>
            </a:r>
            <a:r>
              <a:rPr lang="en-US" altLang="zh-TW" sz="2800" b="0"/>
              <a:t>, then </a:t>
            </a:r>
            <a:r>
              <a:rPr lang="en-US" altLang="zh-TW" sz="2800" b="0" i="1">
                <a:solidFill>
                  <a:srgbClr val="0000FF"/>
                </a:solidFill>
                <a:latin typeface="Times New Roman" pitchFamily="18" charset="0"/>
              </a:rPr>
              <a:t>A</a:t>
            </a:r>
            <a:r>
              <a:rPr lang="en-US" altLang="zh-TW" sz="2800" b="0"/>
              <a:t> and </a:t>
            </a:r>
            <a:r>
              <a:rPr lang="en-US" altLang="zh-TW" sz="2800" b="0" i="1">
                <a:solidFill>
                  <a:srgbClr val="0000FF"/>
                </a:solidFill>
                <a:latin typeface="Times New Roman" pitchFamily="18" charset="0"/>
              </a:rPr>
              <a:t>B</a:t>
            </a:r>
            <a:r>
              <a:rPr lang="en-US" altLang="zh-TW" sz="2800" b="0"/>
              <a:t> are said to be </a:t>
            </a:r>
            <a:r>
              <a:rPr lang="en-US" altLang="zh-TW" sz="2800" b="0" i="1">
                <a:solidFill>
                  <a:schemeClr val="tx2"/>
                </a:solidFill>
                <a:latin typeface="Times New Roman" pitchFamily="18" charset="0"/>
              </a:rPr>
              <a:t>anti-commute</a:t>
            </a:r>
            <a:r>
              <a:rPr lang="en-US" altLang="zh-TW" sz="2800" b="0"/>
              <a:t>. </a:t>
            </a:r>
          </a:p>
        </p:txBody>
      </p:sp>
      <p:sp>
        <p:nvSpPr>
          <p:cNvPr id="224261" name="Text Box 5"/>
          <p:cNvSpPr txBox="1">
            <a:spLocks noChangeArrowheads="1"/>
          </p:cNvSpPr>
          <p:nvPr/>
        </p:nvSpPr>
        <p:spPr bwMode="auto">
          <a:xfrm>
            <a:off x="685800" y="868363"/>
            <a:ext cx="7772400" cy="579437"/>
          </a:xfrm>
          <a:prstGeom prst="rect">
            <a:avLst/>
          </a:prstGeom>
          <a:noFill/>
          <a:ln w="9525">
            <a:noFill/>
            <a:miter lim="800000"/>
            <a:headEnd/>
            <a:tailEnd/>
          </a:ln>
          <a:effectLst/>
        </p:spPr>
        <p:txBody>
          <a:bodyPr>
            <a:spAutoFit/>
          </a:bodyPr>
          <a:lstStyle/>
          <a:p>
            <a:pPr>
              <a:spcBef>
                <a:spcPct val="50000"/>
              </a:spcBef>
            </a:pPr>
            <a:r>
              <a:rPr lang="en-GB" altLang="zh-TW" b="0">
                <a:solidFill>
                  <a:schemeClr val="tx2"/>
                </a:solidFill>
              </a:rPr>
              <a:t>Special square matrix</a:t>
            </a:r>
            <a:endParaRPr lang="en-US" altLang="zh-TW" b="0">
              <a:solidFill>
                <a:schemeClr val="tx2"/>
              </a:solidFill>
            </a:endParaRPr>
          </a:p>
        </p:txBody>
      </p:sp>
      <p:sp>
        <p:nvSpPr>
          <p:cNvPr id="224262" name="Text Box 6"/>
          <p:cNvSpPr txBox="1">
            <a:spLocks noChangeArrowheads="1"/>
          </p:cNvSpPr>
          <p:nvPr/>
        </p:nvSpPr>
        <p:spPr bwMode="auto">
          <a:xfrm>
            <a:off x="685800" y="228600"/>
            <a:ext cx="7772400" cy="641350"/>
          </a:xfrm>
          <a:prstGeom prst="rect">
            <a:avLst/>
          </a:prstGeom>
          <a:noFill/>
          <a:ln w="9525">
            <a:noFill/>
            <a:miter lim="800000"/>
            <a:headEnd/>
            <a:tailEnd/>
          </a:ln>
          <a:effectLst/>
        </p:spPr>
        <p:txBody>
          <a:bodyPr>
            <a:spAutoFit/>
          </a:bodyPr>
          <a:lstStyle/>
          <a:p>
            <a:pPr algn="l">
              <a:spcBef>
                <a:spcPct val="50000"/>
              </a:spcBef>
            </a:pPr>
            <a:r>
              <a:rPr lang="en-GB" altLang="zh-TW" sz="3600" b="0" dirty="0">
                <a:solidFill>
                  <a:schemeClr val="tx2"/>
                </a:solidFill>
              </a:rPr>
              <a:t>3</a:t>
            </a:r>
            <a:r>
              <a:rPr lang="en-GB" altLang="zh-TW" sz="3600" b="0" dirty="0" smtClean="0">
                <a:solidFill>
                  <a:schemeClr val="tx2"/>
                </a:solidFill>
              </a:rPr>
              <a:t>.3 </a:t>
            </a:r>
            <a:r>
              <a:rPr lang="en-GB" altLang="zh-TW" sz="3600" b="0" dirty="0">
                <a:solidFill>
                  <a:schemeClr val="tx2"/>
                </a:solidFill>
              </a:rPr>
              <a:t>Types of matrices</a:t>
            </a:r>
            <a:endParaRPr lang="en-US" altLang="zh-TW" sz="3600" b="0" dirty="0">
              <a:solidFill>
                <a:schemeClr val="tx2"/>
              </a:solidFill>
            </a:endParaRPr>
          </a:p>
        </p:txBody>
      </p:sp>
      <p:sp>
        <p:nvSpPr>
          <p:cNvPr id="224263" name="Text Box 7"/>
          <p:cNvSpPr txBox="1">
            <a:spLocks noChangeArrowheads="1"/>
          </p:cNvSpPr>
          <p:nvPr/>
        </p:nvSpPr>
        <p:spPr bwMode="auto">
          <a:xfrm>
            <a:off x="2071670" y="4357694"/>
            <a:ext cx="4648200" cy="396875"/>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000" b="0" dirty="0" err="1">
                <a:solidFill>
                  <a:srgbClr val="996633"/>
                </a:solidFill>
              </a:rPr>
              <a:t>Ans</a:t>
            </a:r>
            <a:r>
              <a:rPr lang="en-US" altLang="zh-TW" sz="2000" b="0" dirty="0">
                <a:solidFill>
                  <a:srgbClr val="996633"/>
                </a:solidFill>
              </a:rPr>
              <a:t>: </a:t>
            </a:r>
            <a:r>
              <a:rPr lang="en-US" altLang="zh-TW" sz="2000" b="0" i="1" dirty="0">
                <a:solidFill>
                  <a:srgbClr val="996633"/>
                </a:solidFill>
                <a:latin typeface="Times New Roman" pitchFamily="18" charset="0"/>
              </a:rPr>
              <a:t>A</a:t>
            </a:r>
            <a:r>
              <a:rPr lang="en-US" altLang="zh-TW" sz="2000" b="0" dirty="0">
                <a:solidFill>
                  <a:srgbClr val="996633"/>
                </a:solidFill>
              </a:rPr>
              <a:t> itself, the identity matrix, ..</a:t>
            </a:r>
          </a:p>
        </p:txBody>
      </p:sp>
      <p:sp>
        <p:nvSpPr>
          <p:cNvPr id="9" name="Footer Placeholder 8"/>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fld id="{7E44C69C-DC0A-4A97-87B7-BBF71C87880D}" type="slidenum">
              <a:rPr lang="en-US" altLang="zh-TW"/>
              <a:pPr/>
              <a:t>67</a:t>
            </a:fld>
            <a:endParaRPr lang="en-US" altLang="zh-TW"/>
          </a:p>
        </p:txBody>
      </p:sp>
      <p:sp>
        <p:nvSpPr>
          <p:cNvPr id="225282" name="Text Box 2"/>
          <p:cNvSpPr txBox="1">
            <a:spLocks noChangeArrowheads="1"/>
          </p:cNvSpPr>
          <p:nvPr/>
        </p:nvSpPr>
        <p:spPr bwMode="auto">
          <a:xfrm>
            <a:off x="749300" y="1657350"/>
            <a:ext cx="7848600" cy="1373188"/>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dirty="0"/>
              <a:t>If matrices </a:t>
            </a:r>
            <a:r>
              <a:rPr lang="en-US" altLang="zh-TW" sz="2800" b="0" i="1" dirty="0">
                <a:solidFill>
                  <a:srgbClr val="0000FF"/>
                </a:solidFill>
                <a:latin typeface="Times New Roman" pitchFamily="18" charset="0"/>
              </a:rPr>
              <a:t>A</a:t>
            </a:r>
            <a:r>
              <a:rPr lang="en-US" altLang="zh-TW" sz="2800" b="0" dirty="0"/>
              <a:t> and </a:t>
            </a:r>
            <a:r>
              <a:rPr lang="en-US" altLang="zh-TW" sz="2800" b="0" i="1" dirty="0">
                <a:solidFill>
                  <a:srgbClr val="0000FF"/>
                </a:solidFill>
                <a:latin typeface="Times New Roman" pitchFamily="18" charset="0"/>
              </a:rPr>
              <a:t>B</a:t>
            </a:r>
            <a:r>
              <a:rPr lang="en-US" altLang="zh-TW" sz="2800" b="0" dirty="0"/>
              <a:t> such that </a:t>
            </a:r>
            <a:r>
              <a:rPr lang="en-US" altLang="zh-TW" sz="2800" b="0" i="1" dirty="0">
                <a:solidFill>
                  <a:srgbClr val="0000FF"/>
                </a:solidFill>
                <a:latin typeface="Times New Roman" pitchFamily="18" charset="0"/>
              </a:rPr>
              <a:t>AB = BA = I</a:t>
            </a:r>
            <a:r>
              <a:rPr lang="en-US" altLang="zh-TW" sz="2800" b="0" dirty="0"/>
              <a:t>, then </a:t>
            </a:r>
            <a:r>
              <a:rPr lang="en-US" altLang="zh-TW" sz="2800" b="0" i="1" dirty="0">
                <a:solidFill>
                  <a:srgbClr val="0000FF"/>
                </a:solidFill>
                <a:latin typeface="Times New Roman" pitchFamily="18" charset="0"/>
              </a:rPr>
              <a:t>B</a:t>
            </a:r>
            <a:r>
              <a:rPr lang="en-US" altLang="zh-TW" sz="2800" b="0" dirty="0"/>
              <a:t> is called the inverse of </a:t>
            </a:r>
            <a:r>
              <a:rPr lang="en-US" altLang="zh-TW" sz="2800" b="0" i="1" dirty="0">
                <a:solidFill>
                  <a:srgbClr val="0000FF"/>
                </a:solidFill>
                <a:latin typeface="Times New Roman" pitchFamily="18" charset="0"/>
              </a:rPr>
              <a:t>A</a:t>
            </a:r>
            <a:r>
              <a:rPr lang="en-US" altLang="zh-TW" sz="2800" b="0" dirty="0"/>
              <a:t> (symbol:</a:t>
            </a:r>
            <a:r>
              <a:rPr lang="en-US" altLang="zh-TW" sz="2800" b="0" i="1" dirty="0">
                <a:solidFill>
                  <a:srgbClr val="0000FF"/>
                </a:solidFill>
                <a:latin typeface="Times New Roman" pitchFamily="18" charset="0"/>
              </a:rPr>
              <a:t> A</a:t>
            </a:r>
            <a:r>
              <a:rPr lang="en-US" altLang="zh-TW" sz="2800" b="0" baseline="30000" dirty="0">
                <a:solidFill>
                  <a:srgbClr val="0000FF"/>
                </a:solidFill>
                <a:latin typeface="Times New Roman" pitchFamily="18" charset="0"/>
              </a:rPr>
              <a:t>-1</a:t>
            </a:r>
            <a:r>
              <a:rPr lang="en-US" altLang="zh-TW" sz="2800" b="0" dirty="0"/>
              <a:t>); and </a:t>
            </a:r>
            <a:r>
              <a:rPr lang="en-US" altLang="zh-TW" sz="2800" b="0" i="1" dirty="0">
                <a:solidFill>
                  <a:srgbClr val="0000FF"/>
                </a:solidFill>
                <a:latin typeface="Times New Roman" pitchFamily="18" charset="0"/>
              </a:rPr>
              <a:t>A </a:t>
            </a:r>
            <a:r>
              <a:rPr lang="en-US" altLang="zh-TW" sz="2800" b="0" dirty="0"/>
              <a:t>is called the inverse of </a:t>
            </a:r>
            <a:r>
              <a:rPr lang="en-US" altLang="zh-TW" sz="2800" b="0" i="1" dirty="0">
                <a:solidFill>
                  <a:srgbClr val="0000FF"/>
                </a:solidFill>
                <a:latin typeface="Times New Roman" pitchFamily="18" charset="0"/>
              </a:rPr>
              <a:t>B</a:t>
            </a:r>
            <a:r>
              <a:rPr lang="en-US" altLang="zh-TW" sz="2800" b="0" dirty="0"/>
              <a:t> (symbol:</a:t>
            </a:r>
            <a:r>
              <a:rPr lang="en-US" altLang="zh-TW" sz="2800" b="0" i="1" dirty="0">
                <a:solidFill>
                  <a:srgbClr val="0000FF"/>
                </a:solidFill>
                <a:latin typeface="Times New Roman" pitchFamily="18" charset="0"/>
              </a:rPr>
              <a:t> B</a:t>
            </a:r>
            <a:r>
              <a:rPr lang="en-US" altLang="zh-TW" sz="2800" b="0" baseline="30000" dirty="0">
                <a:solidFill>
                  <a:srgbClr val="0000FF"/>
                </a:solidFill>
                <a:latin typeface="Times New Roman" pitchFamily="18" charset="0"/>
              </a:rPr>
              <a:t>-1</a:t>
            </a:r>
            <a:r>
              <a:rPr lang="en-US" altLang="zh-TW" sz="2800" b="0" dirty="0"/>
              <a:t>). </a:t>
            </a:r>
          </a:p>
        </p:txBody>
      </p:sp>
      <p:sp>
        <p:nvSpPr>
          <p:cNvPr id="225283" name="Rectangle 3"/>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r>
              <a:rPr lang="en-GB" altLang="zh-TW" b="0">
                <a:solidFill>
                  <a:schemeClr val="tx2"/>
                </a:solidFill>
              </a:rPr>
              <a:t>The inverse of a matrix</a:t>
            </a:r>
            <a:endParaRPr lang="en-US" altLang="zh-TW" b="0">
              <a:solidFill>
                <a:schemeClr val="tx2"/>
              </a:solidFill>
            </a:endParaRPr>
          </a:p>
        </p:txBody>
      </p:sp>
      <p:graphicFrame>
        <p:nvGraphicFramePr>
          <p:cNvPr id="225284" name="Object 4"/>
          <p:cNvGraphicFramePr>
            <a:graphicFrameLocks noChangeAspect="1"/>
          </p:cNvGraphicFramePr>
          <p:nvPr/>
        </p:nvGraphicFramePr>
        <p:xfrm>
          <a:off x="4648200" y="3092450"/>
          <a:ext cx="2173288" cy="1311275"/>
        </p:xfrm>
        <a:graphic>
          <a:graphicData uri="http://schemas.openxmlformats.org/presentationml/2006/ole">
            <mc:AlternateContent xmlns:mc="http://schemas.openxmlformats.org/markup-compatibility/2006">
              <mc:Choice xmlns:v="urn:schemas-microsoft-com:vml" Requires="v">
                <p:oleObj spid="_x0000_s225296" name="Equation" r:id="rId3" imgW="1180800" imgH="711000" progId="">
                  <p:embed/>
                </p:oleObj>
              </mc:Choice>
              <mc:Fallback>
                <p:oleObj name="Equation" r:id="rId3" imgW="1180800" imgH="7110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092450"/>
                        <a:ext cx="2173288"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285" name="Text Box 5"/>
          <p:cNvSpPr txBox="1">
            <a:spLocks noChangeArrowheads="1"/>
          </p:cNvSpPr>
          <p:nvPr/>
        </p:nvSpPr>
        <p:spPr bwMode="auto">
          <a:xfrm>
            <a:off x="990600" y="4419600"/>
            <a:ext cx="73152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GB" altLang="zh-TW" sz="2800" b="0">
                <a:solidFill>
                  <a:srgbClr val="996633"/>
                </a:solidFill>
              </a:rPr>
              <a:t>Show </a:t>
            </a:r>
            <a:r>
              <a:rPr lang="en-GB" altLang="zh-TW" sz="2800" b="0" i="1">
                <a:solidFill>
                  <a:srgbClr val="996633"/>
                </a:solidFill>
                <a:latin typeface="Times New Roman" pitchFamily="18" charset="0"/>
              </a:rPr>
              <a:t>B</a:t>
            </a:r>
            <a:r>
              <a:rPr lang="en-GB" altLang="zh-TW" sz="2800" b="0">
                <a:solidFill>
                  <a:srgbClr val="996633"/>
                </a:solidFill>
              </a:rPr>
              <a:t> is the the inverse of matrix </a:t>
            </a:r>
            <a:r>
              <a:rPr lang="en-GB" altLang="zh-TW" sz="2800" b="0" i="1">
                <a:solidFill>
                  <a:srgbClr val="996633"/>
                </a:solidFill>
                <a:latin typeface="Times New Roman" pitchFamily="18" charset="0"/>
              </a:rPr>
              <a:t>A</a:t>
            </a:r>
            <a:r>
              <a:rPr lang="en-GB" altLang="zh-TW" sz="2800" b="0">
                <a:solidFill>
                  <a:srgbClr val="996633"/>
                </a:solidFill>
              </a:rPr>
              <a:t>.</a:t>
            </a:r>
            <a:endParaRPr lang="en-US" altLang="zh-TW" sz="2800" b="0">
              <a:solidFill>
                <a:srgbClr val="996633"/>
              </a:solidFill>
            </a:endParaRPr>
          </a:p>
        </p:txBody>
      </p:sp>
      <p:graphicFrame>
        <p:nvGraphicFramePr>
          <p:cNvPr id="225286" name="Object 6"/>
          <p:cNvGraphicFramePr>
            <a:graphicFrameLocks noChangeAspect="1"/>
          </p:cNvGraphicFramePr>
          <p:nvPr/>
        </p:nvGraphicFramePr>
        <p:xfrm>
          <a:off x="2667000" y="3108325"/>
          <a:ext cx="1706563" cy="1311275"/>
        </p:xfrm>
        <a:graphic>
          <a:graphicData uri="http://schemas.openxmlformats.org/presentationml/2006/ole">
            <mc:AlternateContent xmlns:mc="http://schemas.openxmlformats.org/markup-compatibility/2006">
              <mc:Choice xmlns:v="urn:schemas-microsoft-com:vml" Requires="v">
                <p:oleObj spid="_x0000_s225297" name="Equation" r:id="rId5" imgW="927000" imgH="711000" progId="">
                  <p:embed/>
                </p:oleObj>
              </mc:Choice>
              <mc:Fallback>
                <p:oleObj name="Equation" r:id="rId5" imgW="927000" imgH="71100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3108325"/>
                        <a:ext cx="1706563"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287" name="Text Box 7"/>
          <p:cNvSpPr txBox="1">
            <a:spLocks noChangeArrowheads="1"/>
          </p:cNvSpPr>
          <p:nvPr/>
        </p:nvSpPr>
        <p:spPr bwMode="auto">
          <a:xfrm>
            <a:off x="990600" y="3503613"/>
            <a:ext cx="7315200" cy="519112"/>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a:t>
            </a:r>
          </a:p>
        </p:txBody>
      </p:sp>
      <p:grpSp>
        <p:nvGrpSpPr>
          <p:cNvPr id="225288" name="Group 8"/>
          <p:cNvGrpSpPr>
            <a:grpSpLocks/>
          </p:cNvGrpSpPr>
          <p:nvPr/>
        </p:nvGrpSpPr>
        <p:grpSpPr bwMode="auto">
          <a:xfrm>
            <a:off x="990600" y="5105400"/>
            <a:ext cx="7772400" cy="1600200"/>
            <a:chOff x="480" y="3216"/>
            <a:chExt cx="4896" cy="1008"/>
          </a:xfrm>
        </p:grpSpPr>
        <p:graphicFrame>
          <p:nvGraphicFramePr>
            <p:cNvPr id="225289" name="Object 9"/>
            <p:cNvGraphicFramePr>
              <a:graphicFrameLocks noChangeAspect="1"/>
            </p:cNvGraphicFramePr>
            <p:nvPr/>
          </p:nvGraphicFramePr>
          <p:xfrm>
            <a:off x="2140" y="3216"/>
            <a:ext cx="1604" cy="826"/>
          </p:xfrm>
          <a:graphic>
            <a:graphicData uri="http://schemas.openxmlformats.org/presentationml/2006/ole">
              <mc:AlternateContent xmlns:mc="http://schemas.openxmlformats.org/markup-compatibility/2006">
                <mc:Choice xmlns:v="urn:schemas-microsoft-com:vml" Requires="v">
                  <p:oleObj spid="_x0000_s225298" name="Equation" r:id="rId7" imgW="1384200" imgH="711000" progId="">
                    <p:embed/>
                  </p:oleObj>
                </mc:Choice>
                <mc:Fallback>
                  <p:oleObj name="Equation" r:id="rId7" imgW="1384200" imgH="711000" progId="">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40" y="3216"/>
                          <a:ext cx="1604" cy="8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290" name="Text Box 10"/>
            <p:cNvSpPr txBox="1">
              <a:spLocks noChangeArrowheads="1"/>
            </p:cNvSpPr>
            <p:nvPr/>
          </p:nvSpPr>
          <p:spPr bwMode="auto">
            <a:xfrm>
              <a:off x="480" y="3456"/>
              <a:ext cx="4896" cy="327"/>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Ans: Note that </a:t>
              </a:r>
            </a:p>
          </p:txBody>
        </p:sp>
        <p:sp>
          <p:nvSpPr>
            <p:cNvPr id="225291" name="Line 11"/>
            <p:cNvSpPr>
              <a:spLocks noChangeShapeType="1"/>
            </p:cNvSpPr>
            <p:nvPr/>
          </p:nvSpPr>
          <p:spPr bwMode="auto">
            <a:xfrm flipV="1">
              <a:off x="2400" y="3696"/>
              <a:ext cx="432" cy="144"/>
            </a:xfrm>
            <a:prstGeom prst="line">
              <a:avLst/>
            </a:prstGeom>
            <a:noFill/>
            <a:ln w="9525">
              <a:solidFill>
                <a:schemeClr val="tx1"/>
              </a:solidFill>
              <a:round/>
              <a:headEnd/>
              <a:tailEnd type="triangle" w="med" len="med"/>
            </a:ln>
            <a:effectLst/>
          </p:spPr>
          <p:txBody>
            <a:bodyPr wrap="none"/>
            <a:lstStyle/>
            <a:p>
              <a:endParaRPr lang="en-US"/>
            </a:p>
          </p:txBody>
        </p:sp>
        <p:sp>
          <p:nvSpPr>
            <p:cNvPr id="225292" name="Text Box 12"/>
            <p:cNvSpPr txBox="1">
              <a:spLocks noChangeArrowheads="1"/>
            </p:cNvSpPr>
            <p:nvPr/>
          </p:nvSpPr>
          <p:spPr bwMode="auto">
            <a:xfrm>
              <a:off x="960" y="3782"/>
              <a:ext cx="1440" cy="442"/>
            </a:xfrm>
            <a:prstGeom prst="rect">
              <a:avLst/>
            </a:prstGeom>
            <a:noFill/>
            <a:ln w="9525">
              <a:noFill/>
              <a:miter lim="800000"/>
              <a:headEnd/>
              <a:tailEnd/>
            </a:ln>
            <a:effectLst/>
          </p:spPr>
          <p:txBody>
            <a:bodyPr>
              <a:spAutoFit/>
            </a:bodyPr>
            <a:lstStyle/>
            <a:p>
              <a:pPr algn="l">
                <a:spcBef>
                  <a:spcPct val="50000"/>
                </a:spcBef>
              </a:pPr>
              <a:r>
                <a:rPr lang="en-US" altLang="zh-TW" sz="2000" b="0"/>
                <a:t>Can you show the details?</a:t>
              </a:r>
            </a:p>
          </p:txBody>
        </p:sp>
      </p:grpSp>
      <p:sp>
        <p:nvSpPr>
          <p:cNvPr id="225293" name="Text Box 13"/>
          <p:cNvSpPr txBox="1">
            <a:spLocks noChangeArrowheads="1"/>
          </p:cNvSpPr>
          <p:nvPr/>
        </p:nvSpPr>
        <p:spPr bwMode="auto">
          <a:xfrm>
            <a:off x="685800" y="228600"/>
            <a:ext cx="7772400" cy="641350"/>
          </a:xfrm>
          <a:prstGeom prst="rect">
            <a:avLst/>
          </a:prstGeom>
          <a:noFill/>
          <a:ln w="9525">
            <a:noFill/>
            <a:miter lim="800000"/>
            <a:headEnd/>
            <a:tailEnd/>
          </a:ln>
          <a:effectLst/>
        </p:spPr>
        <p:txBody>
          <a:bodyPr>
            <a:spAutoFit/>
          </a:bodyPr>
          <a:lstStyle/>
          <a:p>
            <a:pPr algn="l">
              <a:spcBef>
                <a:spcPct val="50000"/>
              </a:spcBef>
            </a:pPr>
            <a:r>
              <a:rPr lang="en-GB" altLang="zh-TW" sz="3600" b="0" dirty="0">
                <a:solidFill>
                  <a:schemeClr val="tx2"/>
                </a:solidFill>
              </a:rPr>
              <a:t>3</a:t>
            </a:r>
            <a:r>
              <a:rPr lang="en-GB" altLang="zh-TW" sz="3600" b="0" dirty="0" smtClean="0">
                <a:solidFill>
                  <a:schemeClr val="tx2"/>
                </a:solidFill>
              </a:rPr>
              <a:t>.3 </a:t>
            </a:r>
            <a:r>
              <a:rPr lang="en-GB" altLang="zh-TW" sz="3600" b="0" dirty="0">
                <a:solidFill>
                  <a:schemeClr val="tx2"/>
                </a:solidFill>
              </a:rPr>
              <a:t>Types of matrices</a:t>
            </a:r>
            <a:endParaRPr lang="en-US" altLang="zh-TW" sz="3600" b="0" dirty="0">
              <a:solidFill>
                <a:schemeClr val="tx2"/>
              </a:solidFill>
            </a:endParaRPr>
          </a:p>
        </p:txBody>
      </p:sp>
      <p:sp>
        <p:nvSpPr>
          <p:cNvPr id="15" name="Footer Placeholder 14"/>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252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80C72D73-715C-444C-AF07-2A6FB8366AA3}" type="slidenum">
              <a:rPr lang="en-US" altLang="zh-TW"/>
              <a:pPr/>
              <a:t>68</a:t>
            </a:fld>
            <a:endParaRPr lang="en-US" altLang="zh-TW"/>
          </a:p>
        </p:txBody>
      </p:sp>
      <p:sp>
        <p:nvSpPr>
          <p:cNvPr id="226306" name="Rectangle 2"/>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r>
              <a:rPr lang="en-GB" altLang="zh-TW" b="0">
                <a:solidFill>
                  <a:schemeClr val="tx2"/>
                </a:solidFill>
              </a:rPr>
              <a:t>The transpose of a matrix</a:t>
            </a:r>
            <a:endParaRPr lang="en-US" altLang="zh-TW" b="0">
              <a:solidFill>
                <a:schemeClr val="tx2"/>
              </a:solidFill>
            </a:endParaRPr>
          </a:p>
        </p:txBody>
      </p:sp>
      <p:sp>
        <p:nvSpPr>
          <p:cNvPr id="226307" name="Text Box 3"/>
          <p:cNvSpPr txBox="1">
            <a:spLocks noChangeArrowheads="1"/>
          </p:cNvSpPr>
          <p:nvPr/>
        </p:nvSpPr>
        <p:spPr bwMode="auto">
          <a:xfrm>
            <a:off x="685800" y="1644650"/>
            <a:ext cx="7848600" cy="1373188"/>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The matrix obtained by interchanging the rows and columns of a matrix </a:t>
            </a:r>
            <a:r>
              <a:rPr lang="en-US" altLang="zh-TW" sz="2800" b="0" i="1">
                <a:solidFill>
                  <a:srgbClr val="0000FF"/>
                </a:solidFill>
                <a:latin typeface="Times New Roman" pitchFamily="18" charset="0"/>
              </a:rPr>
              <a:t>A</a:t>
            </a:r>
            <a:r>
              <a:rPr lang="en-US" altLang="zh-TW" sz="2800" b="0"/>
              <a:t> is called the transpose of </a:t>
            </a:r>
            <a:r>
              <a:rPr lang="en-US" altLang="zh-TW" sz="2800" b="0" i="1">
                <a:solidFill>
                  <a:srgbClr val="0000FF"/>
                </a:solidFill>
                <a:latin typeface="Times New Roman" pitchFamily="18" charset="0"/>
              </a:rPr>
              <a:t>A</a:t>
            </a:r>
            <a:r>
              <a:rPr lang="en-US" altLang="zh-TW" sz="2800" b="0"/>
              <a:t> (write </a:t>
            </a:r>
            <a:r>
              <a:rPr lang="en-US" altLang="zh-TW" sz="2800" b="0" i="1">
                <a:solidFill>
                  <a:srgbClr val="0000FF"/>
                </a:solidFill>
                <a:latin typeface="Times New Roman" pitchFamily="18" charset="0"/>
              </a:rPr>
              <a:t>A</a:t>
            </a:r>
            <a:r>
              <a:rPr lang="en-US" altLang="zh-TW" sz="2800" b="0" i="1" baseline="30000">
                <a:solidFill>
                  <a:srgbClr val="0000FF"/>
                </a:solidFill>
                <a:latin typeface="Times New Roman" pitchFamily="18" charset="0"/>
              </a:rPr>
              <a:t>T</a:t>
            </a:r>
            <a:r>
              <a:rPr lang="en-US" altLang="zh-TW" sz="2800" b="0"/>
              <a:t>).</a:t>
            </a:r>
          </a:p>
        </p:txBody>
      </p:sp>
      <p:sp>
        <p:nvSpPr>
          <p:cNvPr id="226308" name="Text Box 4"/>
          <p:cNvSpPr txBox="1">
            <a:spLocks noChangeArrowheads="1"/>
          </p:cNvSpPr>
          <p:nvPr/>
        </p:nvSpPr>
        <p:spPr bwMode="auto">
          <a:xfrm>
            <a:off x="685800" y="3200400"/>
            <a:ext cx="7315200" cy="116046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a:t>
            </a:r>
          </a:p>
          <a:p>
            <a:pPr algn="l">
              <a:spcBef>
                <a:spcPct val="50000"/>
              </a:spcBef>
              <a:buClr>
                <a:schemeClr val="tx2"/>
              </a:buClr>
              <a:buFont typeface="Wingdings" pitchFamily="2" charset="2"/>
              <a:buNone/>
            </a:pPr>
            <a:r>
              <a:rPr lang="en-GB" altLang="zh-TW" sz="2800" b="0">
                <a:solidFill>
                  <a:srgbClr val="996633"/>
                </a:solidFill>
              </a:rPr>
              <a:t>The transpose of </a:t>
            </a:r>
            <a:r>
              <a:rPr lang="en-GB" altLang="zh-TW" sz="2800" b="0" i="1">
                <a:solidFill>
                  <a:srgbClr val="996633"/>
                </a:solidFill>
                <a:latin typeface="Times New Roman" pitchFamily="18" charset="0"/>
              </a:rPr>
              <a:t>A</a:t>
            </a:r>
            <a:r>
              <a:rPr lang="en-GB" altLang="zh-TW" sz="2800" b="0">
                <a:solidFill>
                  <a:srgbClr val="996633"/>
                </a:solidFill>
              </a:rPr>
              <a:t> is </a:t>
            </a:r>
            <a:endParaRPr lang="en-US" altLang="zh-TW" sz="2800" b="0">
              <a:solidFill>
                <a:srgbClr val="996633"/>
              </a:solidFill>
            </a:endParaRPr>
          </a:p>
        </p:txBody>
      </p:sp>
      <p:graphicFrame>
        <p:nvGraphicFramePr>
          <p:cNvPr id="226309" name="Object 5"/>
          <p:cNvGraphicFramePr>
            <a:graphicFrameLocks noChangeAspect="1"/>
          </p:cNvGraphicFramePr>
          <p:nvPr/>
        </p:nvGraphicFramePr>
        <p:xfrm>
          <a:off x="2362200" y="3048000"/>
          <a:ext cx="1752600" cy="842963"/>
        </p:xfrm>
        <a:graphic>
          <a:graphicData uri="http://schemas.openxmlformats.org/presentationml/2006/ole">
            <mc:AlternateContent xmlns:mc="http://schemas.openxmlformats.org/markup-compatibility/2006">
              <mc:Choice xmlns:v="urn:schemas-microsoft-com:vml" Requires="v">
                <p:oleObj spid="_x0000_s226315" name="Equation" r:id="rId3" imgW="952200" imgH="457200" progId="">
                  <p:embed/>
                </p:oleObj>
              </mc:Choice>
              <mc:Fallback>
                <p:oleObj name="Equation" r:id="rId3" imgW="952200" imgH="45720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048000"/>
                        <a:ext cx="1752600"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6310" name="Object 6"/>
          <p:cNvGraphicFramePr>
            <a:graphicFrameLocks noChangeAspect="1"/>
          </p:cNvGraphicFramePr>
          <p:nvPr/>
        </p:nvGraphicFramePr>
        <p:xfrm>
          <a:off x="4371975" y="3489325"/>
          <a:ext cx="1495425" cy="1311275"/>
        </p:xfrm>
        <a:graphic>
          <a:graphicData uri="http://schemas.openxmlformats.org/presentationml/2006/ole">
            <mc:AlternateContent xmlns:mc="http://schemas.openxmlformats.org/markup-compatibility/2006">
              <mc:Choice xmlns:v="urn:schemas-microsoft-com:vml" Requires="v">
                <p:oleObj spid="_x0000_s226316" name="Equation" r:id="rId5" imgW="812520" imgH="711000" progId="">
                  <p:embed/>
                </p:oleObj>
              </mc:Choice>
              <mc:Fallback>
                <p:oleObj name="Equation" r:id="rId5" imgW="812520" imgH="71100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1975" y="3489325"/>
                        <a:ext cx="1495425"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6311" name="Text Box 7"/>
          <p:cNvSpPr txBox="1">
            <a:spLocks noChangeArrowheads="1"/>
          </p:cNvSpPr>
          <p:nvPr/>
        </p:nvSpPr>
        <p:spPr bwMode="auto">
          <a:xfrm>
            <a:off x="685800" y="4876800"/>
            <a:ext cx="78486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For a matrix </a:t>
            </a:r>
            <a:r>
              <a:rPr lang="en-US" altLang="zh-TW" sz="2800" b="0" i="1">
                <a:solidFill>
                  <a:srgbClr val="0000FF"/>
                </a:solidFill>
                <a:latin typeface="Times New Roman" pitchFamily="18" charset="0"/>
              </a:rPr>
              <a:t>A = </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a:t>
            </a:r>
            <a:r>
              <a:rPr lang="en-US" altLang="zh-TW" sz="2800" b="0" i="1" baseline="-25000">
                <a:solidFill>
                  <a:srgbClr val="0000FF"/>
                </a:solidFill>
                <a:latin typeface="Times New Roman" pitchFamily="18" charset="0"/>
              </a:rPr>
              <a:t>ij</a:t>
            </a:r>
            <a:r>
              <a:rPr lang="en-US" altLang="zh-TW" sz="2800" b="0">
                <a:solidFill>
                  <a:srgbClr val="0000FF"/>
                </a:solidFill>
                <a:latin typeface="Times New Roman" pitchFamily="18" charset="0"/>
              </a:rPr>
              <a:t>]</a:t>
            </a:r>
            <a:r>
              <a:rPr lang="en-US" altLang="zh-TW" sz="2800" b="0"/>
              <a:t>, its transpose </a:t>
            </a:r>
            <a:r>
              <a:rPr lang="en-US" altLang="zh-TW" sz="2800" b="0" i="1">
                <a:solidFill>
                  <a:srgbClr val="0000FF"/>
                </a:solidFill>
                <a:latin typeface="Times New Roman" pitchFamily="18" charset="0"/>
              </a:rPr>
              <a:t>A</a:t>
            </a:r>
            <a:r>
              <a:rPr lang="en-US" altLang="zh-TW" sz="2800" b="0" i="1" baseline="30000">
                <a:solidFill>
                  <a:srgbClr val="0000FF"/>
                </a:solidFill>
                <a:latin typeface="Times New Roman" pitchFamily="18" charset="0"/>
              </a:rPr>
              <a:t>T</a:t>
            </a:r>
            <a:r>
              <a:rPr lang="en-US" altLang="zh-TW" sz="2800" b="0" baseline="30000">
                <a:solidFill>
                  <a:srgbClr val="0000FF"/>
                </a:solidFill>
                <a:latin typeface="Times New Roman" pitchFamily="18" charset="0"/>
              </a:rPr>
              <a:t> </a:t>
            </a:r>
            <a:r>
              <a:rPr lang="en-US" altLang="zh-TW" sz="2800" b="0">
                <a:solidFill>
                  <a:srgbClr val="0000FF"/>
                </a:solidFill>
                <a:latin typeface="Times New Roman" pitchFamily="18" charset="0"/>
              </a:rPr>
              <a:t>= [</a:t>
            </a:r>
            <a:r>
              <a:rPr lang="en-US" altLang="zh-TW" sz="2800" b="0" i="1">
                <a:solidFill>
                  <a:srgbClr val="0000FF"/>
                </a:solidFill>
                <a:latin typeface="Times New Roman" pitchFamily="18" charset="0"/>
              </a:rPr>
              <a:t>b</a:t>
            </a:r>
            <a:r>
              <a:rPr lang="en-US" altLang="zh-TW" sz="2800" b="0" i="1" baseline="-25000">
                <a:solidFill>
                  <a:srgbClr val="0000FF"/>
                </a:solidFill>
                <a:latin typeface="Times New Roman" pitchFamily="18" charset="0"/>
              </a:rPr>
              <a:t>ij</a:t>
            </a:r>
            <a:r>
              <a:rPr lang="en-US" altLang="zh-TW" sz="2800" b="0">
                <a:solidFill>
                  <a:srgbClr val="0000FF"/>
                </a:solidFill>
                <a:latin typeface="Times New Roman" pitchFamily="18" charset="0"/>
              </a:rPr>
              <a:t>]</a:t>
            </a:r>
            <a:r>
              <a:rPr lang="en-US" altLang="zh-TW" sz="2800" b="0"/>
              <a:t>, where </a:t>
            </a:r>
            <a:r>
              <a:rPr lang="en-US" altLang="zh-TW" sz="2800" b="0" i="1">
                <a:solidFill>
                  <a:srgbClr val="0000FF"/>
                </a:solidFill>
                <a:latin typeface="Times New Roman" pitchFamily="18" charset="0"/>
              </a:rPr>
              <a:t>b</a:t>
            </a:r>
            <a:r>
              <a:rPr lang="en-US" altLang="zh-TW" sz="2800" b="0" i="1" baseline="-25000">
                <a:solidFill>
                  <a:srgbClr val="0000FF"/>
                </a:solidFill>
                <a:latin typeface="Times New Roman" pitchFamily="18" charset="0"/>
              </a:rPr>
              <a:t>ij</a:t>
            </a:r>
            <a:r>
              <a:rPr lang="en-US" altLang="zh-TW" sz="2800" b="0"/>
              <a:t> </a:t>
            </a:r>
            <a:r>
              <a:rPr lang="en-US" altLang="zh-TW" sz="2800" b="0" i="1">
                <a:solidFill>
                  <a:srgbClr val="0000FF"/>
                </a:solidFill>
                <a:latin typeface="Times New Roman" pitchFamily="18" charset="0"/>
              </a:rPr>
              <a:t>= a</a:t>
            </a:r>
            <a:r>
              <a:rPr lang="en-US" altLang="zh-TW" sz="2800" b="0" i="1" baseline="-25000">
                <a:solidFill>
                  <a:srgbClr val="0000FF"/>
                </a:solidFill>
                <a:latin typeface="Times New Roman" pitchFamily="18" charset="0"/>
              </a:rPr>
              <a:t>ji</a:t>
            </a:r>
            <a:r>
              <a:rPr lang="en-US" altLang="zh-TW" sz="2800" b="0"/>
              <a:t>.</a:t>
            </a:r>
          </a:p>
        </p:txBody>
      </p:sp>
      <p:sp>
        <p:nvSpPr>
          <p:cNvPr id="226312" name="Text Box 8"/>
          <p:cNvSpPr txBox="1">
            <a:spLocks noChangeArrowheads="1"/>
          </p:cNvSpPr>
          <p:nvPr/>
        </p:nvSpPr>
        <p:spPr bwMode="auto">
          <a:xfrm>
            <a:off x="685800" y="228600"/>
            <a:ext cx="7772400" cy="641350"/>
          </a:xfrm>
          <a:prstGeom prst="rect">
            <a:avLst/>
          </a:prstGeom>
          <a:noFill/>
          <a:ln w="9525">
            <a:noFill/>
            <a:miter lim="800000"/>
            <a:headEnd/>
            <a:tailEnd/>
          </a:ln>
          <a:effectLst/>
        </p:spPr>
        <p:txBody>
          <a:bodyPr>
            <a:spAutoFit/>
          </a:bodyPr>
          <a:lstStyle/>
          <a:p>
            <a:pPr algn="l">
              <a:spcBef>
                <a:spcPct val="50000"/>
              </a:spcBef>
            </a:pPr>
            <a:r>
              <a:rPr lang="en-GB" altLang="zh-TW" sz="3600" b="0" dirty="0">
                <a:solidFill>
                  <a:schemeClr val="tx2"/>
                </a:solidFill>
              </a:rPr>
              <a:t>3</a:t>
            </a:r>
            <a:r>
              <a:rPr lang="en-GB" altLang="zh-TW" sz="3600" b="0" dirty="0" smtClean="0">
                <a:solidFill>
                  <a:schemeClr val="tx2"/>
                </a:solidFill>
              </a:rPr>
              <a:t>.3 </a:t>
            </a:r>
            <a:r>
              <a:rPr lang="en-GB" altLang="zh-TW" sz="3600" b="0" dirty="0">
                <a:solidFill>
                  <a:schemeClr val="tx2"/>
                </a:solidFill>
              </a:rPr>
              <a:t>Types of matrices</a:t>
            </a:r>
            <a:endParaRPr lang="en-US" altLang="zh-TW" sz="3600" b="0" dirty="0">
              <a:solidFill>
                <a:schemeClr val="tx2"/>
              </a:solidFill>
            </a:endParaRPr>
          </a:p>
        </p:txBody>
      </p:sp>
      <p:sp>
        <p:nvSpPr>
          <p:cNvPr id="10" name="Footer Placeholder 9"/>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71D7524F-3083-42A7-AE8C-E9D7BA04F9A4}" type="slidenum">
              <a:rPr lang="en-US" altLang="zh-TW"/>
              <a:pPr/>
              <a:t>69</a:t>
            </a:fld>
            <a:endParaRPr lang="en-US" altLang="zh-TW"/>
          </a:p>
        </p:txBody>
      </p:sp>
      <p:sp>
        <p:nvSpPr>
          <p:cNvPr id="227330" name="Rectangle 2"/>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r>
              <a:rPr lang="en-GB" altLang="zh-TW" b="0">
                <a:solidFill>
                  <a:schemeClr val="tx2"/>
                </a:solidFill>
              </a:rPr>
              <a:t>Symmetric matrix</a:t>
            </a:r>
            <a:endParaRPr lang="en-US" altLang="zh-TW" b="0">
              <a:solidFill>
                <a:schemeClr val="tx2"/>
              </a:solidFill>
            </a:endParaRPr>
          </a:p>
        </p:txBody>
      </p:sp>
      <p:sp>
        <p:nvSpPr>
          <p:cNvPr id="227331" name="Text Box 3"/>
          <p:cNvSpPr txBox="1">
            <a:spLocks noChangeArrowheads="1"/>
          </p:cNvSpPr>
          <p:nvPr/>
        </p:nvSpPr>
        <p:spPr bwMode="auto">
          <a:xfrm>
            <a:off x="685800" y="1644650"/>
            <a:ext cx="8229600" cy="158750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A matrix </a:t>
            </a:r>
            <a:r>
              <a:rPr lang="en-US" altLang="zh-TW" sz="2800" b="0" i="1">
                <a:solidFill>
                  <a:srgbClr val="0000FF"/>
                </a:solidFill>
                <a:latin typeface="Times New Roman" pitchFamily="18" charset="0"/>
              </a:rPr>
              <a:t>A</a:t>
            </a:r>
            <a:r>
              <a:rPr lang="en-US" altLang="zh-TW" sz="2800" b="0"/>
              <a:t> such that </a:t>
            </a:r>
            <a:r>
              <a:rPr lang="en-US" altLang="zh-TW" sz="2800" b="0" i="1">
                <a:solidFill>
                  <a:srgbClr val="0000FF"/>
                </a:solidFill>
                <a:latin typeface="Times New Roman" pitchFamily="18" charset="0"/>
              </a:rPr>
              <a:t>A</a:t>
            </a:r>
            <a:r>
              <a:rPr lang="en-US" altLang="zh-TW" sz="2800" b="0" i="1" baseline="30000">
                <a:solidFill>
                  <a:srgbClr val="0000FF"/>
                </a:solidFill>
                <a:latin typeface="Times New Roman" pitchFamily="18" charset="0"/>
              </a:rPr>
              <a:t>T</a:t>
            </a:r>
            <a:r>
              <a:rPr lang="en-US" altLang="zh-TW" sz="2800" b="0"/>
              <a:t> </a:t>
            </a:r>
            <a:r>
              <a:rPr lang="en-US" altLang="zh-TW" sz="2800" b="0" i="1">
                <a:solidFill>
                  <a:srgbClr val="0000FF"/>
                </a:solidFill>
                <a:latin typeface="Times New Roman" pitchFamily="18" charset="0"/>
              </a:rPr>
              <a:t>= A </a:t>
            </a:r>
            <a:r>
              <a:rPr lang="en-US" altLang="zh-TW" sz="2800" b="0"/>
              <a:t>is called symmetric, i.e., </a:t>
            </a:r>
            <a:r>
              <a:rPr lang="en-US" altLang="zh-TW" sz="2800" b="0" i="1">
                <a:solidFill>
                  <a:srgbClr val="0000FF"/>
                </a:solidFill>
                <a:latin typeface="Times New Roman" pitchFamily="18" charset="0"/>
              </a:rPr>
              <a:t>a</a:t>
            </a:r>
            <a:r>
              <a:rPr lang="en-US" altLang="zh-TW" sz="2800" b="0" i="1" baseline="-25000">
                <a:solidFill>
                  <a:srgbClr val="0000FF"/>
                </a:solidFill>
                <a:latin typeface="Times New Roman" pitchFamily="18" charset="0"/>
              </a:rPr>
              <a:t>ji </a:t>
            </a:r>
            <a:r>
              <a:rPr lang="en-US" altLang="zh-TW" sz="2800" b="0" i="1">
                <a:solidFill>
                  <a:srgbClr val="0000FF"/>
                </a:solidFill>
                <a:latin typeface="Times New Roman" pitchFamily="18" charset="0"/>
              </a:rPr>
              <a:t>= a</a:t>
            </a:r>
            <a:r>
              <a:rPr lang="en-US" altLang="zh-TW" sz="2800" b="0" i="1" baseline="-25000">
                <a:solidFill>
                  <a:srgbClr val="0000FF"/>
                </a:solidFill>
                <a:latin typeface="Times New Roman" pitchFamily="18" charset="0"/>
              </a:rPr>
              <a:t>ij</a:t>
            </a:r>
            <a:r>
              <a:rPr lang="en-US" altLang="zh-TW" sz="2800" b="0" i="1">
                <a:solidFill>
                  <a:srgbClr val="0000FF"/>
                </a:solidFill>
                <a:latin typeface="Times New Roman" pitchFamily="18" charset="0"/>
              </a:rPr>
              <a:t> </a:t>
            </a:r>
            <a:r>
              <a:rPr lang="en-US" altLang="zh-TW" sz="2800" b="0"/>
              <a:t>for all </a:t>
            </a:r>
            <a:r>
              <a:rPr lang="en-US" altLang="zh-TW" sz="2800" b="0" i="1">
                <a:solidFill>
                  <a:srgbClr val="0000FF"/>
                </a:solidFill>
                <a:latin typeface="Times New Roman" pitchFamily="18" charset="0"/>
              </a:rPr>
              <a:t>i</a:t>
            </a:r>
            <a:r>
              <a:rPr lang="en-US" altLang="zh-TW" sz="2800" b="0"/>
              <a:t> and </a:t>
            </a:r>
            <a:r>
              <a:rPr lang="en-US" altLang="zh-TW" sz="2800" b="0" i="1">
                <a:solidFill>
                  <a:srgbClr val="0000FF"/>
                </a:solidFill>
                <a:latin typeface="Times New Roman" pitchFamily="18" charset="0"/>
              </a:rPr>
              <a:t>j</a:t>
            </a:r>
            <a:r>
              <a:rPr lang="en-US" altLang="zh-TW" sz="2800" b="0"/>
              <a:t>.</a:t>
            </a:r>
          </a:p>
          <a:p>
            <a:pPr algn="l">
              <a:spcBef>
                <a:spcPct val="50000"/>
              </a:spcBef>
              <a:buClr>
                <a:schemeClr val="tx2"/>
              </a:buClr>
              <a:buFont typeface="Wingdings" pitchFamily="2" charset="2"/>
              <a:buChar char="§"/>
            </a:pPr>
            <a:r>
              <a:rPr lang="en-US" altLang="zh-TW" sz="2800" b="0" i="1">
                <a:solidFill>
                  <a:srgbClr val="0000FF"/>
                </a:solidFill>
                <a:latin typeface="Times New Roman" pitchFamily="18" charset="0"/>
              </a:rPr>
              <a:t>A</a:t>
            </a:r>
            <a:r>
              <a:rPr lang="en-US" altLang="zh-TW" sz="2800" b="0"/>
              <a:t> </a:t>
            </a:r>
            <a:r>
              <a:rPr lang="en-US" altLang="zh-TW" sz="2800" b="0" i="1">
                <a:solidFill>
                  <a:srgbClr val="0000FF"/>
                </a:solidFill>
                <a:latin typeface="Times New Roman" pitchFamily="18" charset="0"/>
              </a:rPr>
              <a:t>+ A</a:t>
            </a:r>
            <a:r>
              <a:rPr lang="en-US" altLang="zh-TW" sz="2800" b="0" i="1" baseline="30000">
                <a:solidFill>
                  <a:srgbClr val="0000FF"/>
                </a:solidFill>
                <a:latin typeface="Times New Roman" pitchFamily="18" charset="0"/>
              </a:rPr>
              <a:t>T</a:t>
            </a:r>
            <a:r>
              <a:rPr lang="en-US" altLang="zh-TW" sz="2800" b="0"/>
              <a:t> must be symmetric. Why?</a:t>
            </a:r>
          </a:p>
        </p:txBody>
      </p:sp>
      <p:sp>
        <p:nvSpPr>
          <p:cNvPr id="227332" name="Text Box 4"/>
          <p:cNvSpPr txBox="1">
            <a:spLocks noChangeArrowheads="1"/>
          </p:cNvSpPr>
          <p:nvPr/>
        </p:nvSpPr>
        <p:spPr bwMode="auto">
          <a:xfrm>
            <a:off x="685800" y="3595688"/>
            <a:ext cx="7315200" cy="519112"/>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is symmetric.</a:t>
            </a:r>
          </a:p>
        </p:txBody>
      </p:sp>
      <p:graphicFrame>
        <p:nvGraphicFramePr>
          <p:cNvPr id="227333" name="Object 5"/>
          <p:cNvGraphicFramePr>
            <a:graphicFrameLocks noChangeAspect="1"/>
          </p:cNvGraphicFramePr>
          <p:nvPr/>
        </p:nvGraphicFramePr>
        <p:xfrm>
          <a:off x="2362200" y="3200400"/>
          <a:ext cx="2055813" cy="1311275"/>
        </p:xfrm>
        <a:graphic>
          <a:graphicData uri="http://schemas.openxmlformats.org/presentationml/2006/ole">
            <mc:AlternateContent xmlns:mc="http://schemas.openxmlformats.org/markup-compatibility/2006">
              <mc:Choice xmlns:v="urn:schemas-microsoft-com:vml" Requires="v">
                <p:oleObj spid="_x0000_s227336" name="Equation" r:id="rId3" imgW="1117440" imgH="711000" progId="">
                  <p:embed/>
                </p:oleObj>
              </mc:Choice>
              <mc:Fallback>
                <p:oleObj name="Equation" r:id="rId3" imgW="1117440" imgH="71100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200400"/>
                        <a:ext cx="2055813"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7334" name="Text Box 6"/>
          <p:cNvSpPr txBox="1">
            <a:spLocks noChangeArrowheads="1"/>
          </p:cNvSpPr>
          <p:nvPr/>
        </p:nvSpPr>
        <p:spPr bwMode="auto">
          <a:xfrm>
            <a:off x="685800" y="4648200"/>
            <a:ext cx="7543800" cy="158750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A matrix </a:t>
            </a:r>
            <a:r>
              <a:rPr lang="en-US" altLang="zh-TW" sz="2800" b="0" i="1">
                <a:solidFill>
                  <a:srgbClr val="0000FF"/>
                </a:solidFill>
                <a:latin typeface="Times New Roman" pitchFamily="18" charset="0"/>
              </a:rPr>
              <a:t>A</a:t>
            </a:r>
            <a:r>
              <a:rPr lang="en-US" altLang="zh-TW" sz="2800" b="0"/>
              <a:t> such that </a:t>
            </a:r>
            <a:r>
              <a:rPr lang="en-US" altLang="zh-TW" sz="2800" b="0" i="1">
                <a:solidFill>
                  <a:srgbClr val="0000FF"/>
                </a:solidFill>
                <a:latin typeface="Times New Roman" pitchFamily="18" charset="0"/>
              </a:rPr>
              <a:t>A</a:t>
            </a:r>
            <a:r>
              <a:rPr lang="en-US" altLang="zh-TW" sz="2800" b="0" i="1" baseline="30000">
                <a:solidFill>
                  <a:srgbClr val="0000FF"/>
                </a:solidFill>
                <a:latin typeface="Times New Roman" pitchFamily="18" charset="0"/>
              </a:rPr>
              <a:t>T</a:t>
            </a:r>
            <a:r>
              <a:rPr lang="en-US" altLang="zh-TW" sz="2800" b="0"/>
              <a:t> </a:t>
            </a:r>
            <a:r>
              <a:rPr lang="en-US" altLang="zh-TW" sz="2800" b="0" i="1">
                <a:solidFill>
                  <a:srgbClr val="0000FF"/>
                </a:solidFill>
                <a:latin typeface="Times New Roman" pitchFamily="18" charset="0"/>
              </a:rPr>
              <a:t>= -A </a:t>
            </a:r>
            <a:r>
              <a:rPr lang="en-US" altLang="zh-TW" sz="2800" b="0"/>
              <a:t>is called skew-symmetric, i.e., </a:t>
            </a:r>
            <a:r>
              <a:rPr lang="en-US" altLang="zh-TW" sz="2800" b="0" i="1">
                <a:solidFill>
                  <a:srgbClr val="0000FF"/>
                </a:solidFill>
                <a:latin typeface="Times New Roman" pitchFamily="18" charset="0"/>
              </a:rPr>
              <a:t>a</a:t>
            </a:r>
            <a:r>
              <a:rPr lang="en-US" altLang="zh-TW" sz="2800" b="0" i="1" baseline="-25000">
                <a:solidFill>
                  <a:srgbClr val="0000FF"/>
                </a:solidFill>
                <a:latin typeface="Times New Roman" pitchFamily="18" charset="0"/>
              </a:rPr>
              <a:t>ji </a:t>
            </a:r>
            <a:r>
              <a:rPr lang="en-US" altLang="zh-TW" sz="2800" b="0" i="1">
                <a:solidFill>
                  <a:srgbClr val="0000FF"/>
                </a:solidFill>
                <a:latin typeface="Times New Roman" pitchFamily="18" charset="0"/>
              </a:rPr>
              <a:t>= -a</a:t>
            </a:r>
            <a:r>
              <a:rPr lang="en-US" altLang="zh-TW" sz="2800" b="0" i="1" baseline="-25000">
                <a:solidFill>
                  <a:srgbClr val="0000FF"/>
                </a:solidFill>
                <a:latin typeface="Times New Roman" pitchFamily="18" charset="0"/>
              </a:rPr>
              <a:t>ij</a:t>
            </a:r>
            <a:r>
              <a:rPr lang="en-US" altLang="zh-TW" sz="2800" b="0" i="1">
                <a:solidFill>
                  <a:srgbClr val="0000FF"/>
                </a:solidFill>
                <a:latin typeface="Times New Roman" pitchFamily="18" charset="0"/>
              </a:rPr>
              <a:t> </a:t>
            </a:r>
            <a:r>
              <a:rPr lang="en-US" altLang="zh-TW" sz="2800" b="0"/>
              <a:t>for all </a:t>
            </a:r>
            <a:r>
              <a:rPr lang="en-US" altLang="zh-TW" sz="2800" b="0" i="1">
                <a:solidFill>
                  <a:srgbClr val="0000FF"/>
                </a:solidFill>
                <a:latin typeface="Times New Roman" pitchFamily="18" charset="0"/>
              </a:rPr>
              <a:t>i</a:t>
            </a:r>
            <a:r>
              <a:rPr lang="en-US" altLang="zh-TW" sz="2800" b="0"/>
              <a:t> and </a:t>
            </a:r>
            <a:r>
              <a:rPr lang="en-US" altLang="zh-TW" sz="2800" b="0" i="1">
                <a:solidFill>
                  <a:srgbClr val="0000FF"/>
                </a:solidFill>
                <a:latin typeface="Times New Roman" pitchFamily="18" charset="0"/>
              </a:rPr>
              <a:t>j</a:t>
            </a:r>
            <a:r>
              <a:rPr lang="en-US" altLang="zh-TW" sz="2800" b="0"/>
              <a:t>.</a:t>
            </a:r>
          </a:p>
          <a:p>
            <a:pPr algn="l">
              <a:spcBef>
                <a:spcPct val="50000"/>
              </a:spcBef>
              <a:buClr>
                <a:schemeClr val="tx2"/>
              </a:buClr>
              <a:buFont typeface="Wingdings" pitchFamily="2" charset="2"/>
              <a:buChar char="§"/>
            </a:pPr>
            <a:r>
              <a:rPr lang="en-US" altLang="zh-TW" sz="2800" b="0" i="1">
                <a:solidFill>
                  <a:srgbClr val="0000FF"/>
                </a:solidFill>
                <a:latin typeface="Times New Roman" pitchFamily="18" charset="0"/>
              </a:rPr>
              <a:t>A</a:t>
            </a:r>
            <a:r>
              <a:rPr lang="en-US" altLang="zh-TW" sz="2800" b="0"/>
              <a:t> </a:t>
            </a:r>
            <a:r>
              <a:rPr lang="en-US" altLang="zh-TW" sz="2800" b="0" i="1">
                <a:solidFill>
                  <a:srgbClr val="0000FF"/>
                </a:solidFill>
                <a:latin typeface="Times New Roman" pitchFamily="18" charset="0"/>
              </a:rPr>
              <a:t>- A</a:t>
            </a:r>
            <a:r>
              <a:rPr lang="en-US" altLang="zh-TW" sz="2800" b="0" i="1" baseline="30000">
                <a:solidFill>
                  <a:srgbClr val="0000FF"/>
                </a:solidFill>
                <a:latin typeface="Times New Roman" pitchFamily="18" charset="0"/>
              </a:rPr>
              <a:t>T</a:t>
            </a:r>
            <a:r>
              <a:rPr lang="en-US" altLang="zh-TW" sz="2800" b="0"/>
              <a:t> must be skew-symmetric. Why?</a:t>
            </a:r>
          </a:p>
        </p:txBody>
      </p:sp>
      <p:sp>
        <p:nvSpPr>
          <p:cNvPr id="227335" name="Text Box 7"/>
          <p:cNvSpPr txBox="1">
            <a:spLocks noChangeArrowheads="1"/>
          </p:cNvSpPr>
          <p:nvPr/>
        </p:nvSpPr>
        <p:spPr bwMode="auto">
          <a:xfrm>
            <a:off x="685800" y="152400"/>
            <a:ext cx="7772400" cy="641350"/>
          </a:xfrm>
          <a:prstGeom prst="rect">
            <a:avLst/>
          </a:prstGeom>
          <a:noFill/>
          <a:ln w="9525">
            <a:noFill/>
            <a:miter lim="800000"/>
            <a:headEnd/>
            <a:tailEnd/>
          </a:ln>
          <a:effectLst/>
        </p:spPr>
        <p:txBody>
          <a:bodyPr>
            <a:spAutoFit/>
          </a:bodyPr>
          <a:lstStyle/>
          <a:p>
            <a:pPr algn="l">
              <a:spcBef>
                <a:spcPct val="50000"/>
              </a:spcBef>
            </a:pPr>
            <a:r>
              <a:rPr lang="en-GB" altLang="zh-TW" sz="3600" b="0" dirty="0">
                <a:solidFill>
                  <a:schemeClr val="tx2"/>
                </a:solidFill>
              </a:rPr>
              <a:t>3</a:t>
            </a:r>
            <a:r>
              <a:rPr lang="en-GB" altLang="zh-TW" sz="3600" b="0" dirty="0" smtClean="0">
                <a:solidFill>
                  <a:schemeClr val="tx2"/>
                </a:solidFill>
              </a:rPr>
              <a:t>.3 </a:t>
            </a:r>
            <a:r>
              <a:rPr lang="en-GB" altLang="zh-TW" sz="3600" b="0" dirty="0">
                <a:solidFill>
                  <a:schemeClr val="tx2"/>
                </a:solidFill>
              </a:rPr>
              <a:t>Types of matrices</a:t>
            </a:r>
            <a:endParaRPr lang="en-US" altLang="zh-TW" sz="3600" b="0" dirty="0">
              <a:solidFill>
                <a:schemeClr val="tx2"/>
              </a:solidFill>
            </a:endParaRPr>
          </a:p>
        </p:txBody>
      </p:sp>
      <p:sp>
        <p:nvSpPr>
          <p:cNvPr id="9" name="Footer Placeholder 8"/>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7</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500042"/>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1.2 Set of Natural Numbers</a:t>
            </a:r>
            <a:endParaRPr lang="en-US" altLang="zh-TW" sz="3600" b="0" dirty="0">
              <a:solidFill>
                <a:schemeClr val="tx2"/>
              </a:solidFill>
              <a:latin typeface="Calibri" pitchFamily="34" charset="0"/>
            </a:endParaRPr>
          </a:p>
        </p:txBody>
      </p:sp>
      <p:sp>
        <p:nvSpPr>
          <p:cNvPr id="9" name="Rectangle 8"/>
          <p:cNvSpPr/>
          <p:nvPr/>
        </p:nvSpPr>
        <p:spPr>
          <a:xfrm>
            <a:off x="571472" y="1285860"/>
            <a:ext cx="7858180" cy="4524315"/>
          </a:xfrm>
          <a:prstGeom prst="rect">
            <a:avLst/>
          </a:prstGeom>
        </p:spPr>
        <p:txBody>
          <a:bodyPr wrap="square">
            <a:spAutoFit/>
          </a:bodyPr>
          <a:lstStyle/>
          <a:p>
            <a:pPr algn="just">
              <a:buFont typeface="Wingdings" pitchFamily="2" charset="2"/>
              <a:buChar char="§"/>
            </a:pPr>
            <a:r>
              <a:rPr lang="en-US" b="0" dirty="0" smtClean="0">
                <a:latin typeface="Calibri" pitchFamily="34" charset="0"/>
              </a:rPr>
              <a:t>The</a:t>
            </a:r>
            <a:r>
              <a:rPr lang="en-US" b="0" dirty="0">
                <a:latin typeface="Calibri" pitchFamily="34" charset="0"/>
              </a:rPr>
              <a:t> natural (or counting) numbers are 1, 2, 3, 4, 5, etc. There are infinitely many natural </a:t>
            </a:r>
            <a:r>
              <a:rPr lang="en-US" b="0" dirty="0" smtClean="0">
                <a:latin typeface="Calibri" pitchFamily="34" charset="0"/>
              </a:rPr>
              <a:t>numbers. The</a:t>
            </a:r>
            <a:r>
              <a:rPr lang="en-US" b="0" dirty="0">
                <a:latin typeface="Calibri" pitchFamily="34" charset="0"/>
              </a:rPr>
              <a:t> </a:t>
            </a:r>
            <a:r>
              <a:rPr lang="en-US" b="0" dirty="0">
                <a:latin typeface="Calibri" pitchFamily="34" charset="0"/>
                <a:hlinkClick r:id="rId2"/>
              </a:rPr>
              <a:t>set</a:t>
            </a:r>
            <a:r>
              <a:rPr lang="en-US" b="0" dirty="0">
                <a:latin typeface="Calibri" pitchFamily="34" charset="0"/>
              </a:rPr>
              <a:t> of natural numbers is sometimes written N for </a:t>
            </a:r>
            <a:r>
              <a:rPr lang="en-US" b="0" dirty="0" smtClean="0">
                <a:latin typeface="Calibri" pitchFamily="34" charset="0"/>
              </a:rPr>
              <a:t>short.</a:t>
            </a:r>
          </a:p>
          <a:p>
            <a:pPr algn="just">
              <a:buFont typeface="Wingdings" pitchFamily="2" charset="2"/>
              <a:buChar char="§"/>
            </a:pPr>
            <a:r>
              <a:rPr lang="en-US" b="0" dirty="0">
                <a:latin typeface="Calibri" pitchFamily="34" charset="0"/>
              </a:rPr>
              <a:t>The whole numbers are the natural numbers together with </a:t>
            </a:r>
            <a:r>
              <a:rPr lang="en-US" b="0" dirty="0" smtClean="0">
                <a:latin typeface="Calibri" pitchFamily="34" charset="0"/>
              </a:rPr>
              <a:t>0.</a:t>
            </a:r>
          </a:p>
          <a:p>
            <a:pPr algn="just">
              <a:buFont typeface="Wingdings" pitchFamily="2" charset="2"/>
              <a:buChar char="§"/>
            </a:pPr>
            <a:r>
              <a:rPr lang="en-US" b="0" dirty="0">
                <a:latin typeface="Calibri" pitchFamily="34" charset="0"/>
              </a:rPr>
              <a:t>Some textbooks disagree and say the natural numbers include </a:t>
            </a:r>
            <a:r>
              <a:rPr lang="en-US" b="0" dirty="0" smtClean="0">
                <a:latin typeface="Calibri" pitchFamily="34" charset="0"/>
              </a:rPr>
              <a:t>0.</a:t>
            </a:r>
            <a:endParaRPr lang="en-US" b="0" i="1" dirty="0" smtClean="0">
              <a:latin typeface="Calibri" pitchFamily="34" charset="0"/>
            </a:endParaRPr>
          </a:p>
          <a:p>
            <a:pPr algn="just"/>
            <a:endParaRPr lang="en-US" i="1" dirty="0" smtClean="0">
              <a:latin typeface="Calibri" pitchFamily="34"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fld id="{DF7333BA-FCC5-4032-99BE-EFEC1AB1A3CC}" type="slidenum">
              <a:rPr lang="en-US" altLang="zh-TW"/>
              <a:pPr/>
              <a:t>70</a:t>
            </a:fld>
            <a:endParaRPr lang="en-US" altLang="zh-TW"/>
          </a:p>
        </p:txBody>
      </p:sp>
      <p:sp>
        <p:nvSpPr>
          <p:cNvPr id="228354" name="Rectangle 2"/>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r>
              <a:rPr lang="en-GB" altLang="zh-TW" b="0">
                <a:solidFill>
                  <a:schemeClr val="tx2"/>
                </a:solidFill>
              </a:rPr>
              <a:t>Orthogonal matrix</a:t>
            </a:r>
            <a:endParaRPr lang="en-US" altLang="zh-TW" b="0">
              <a:solidFill>
                <a:schemeClr val="tx2"/>
              </a:solidFill>
            </a:endParaRPr>
          </a:p>
        </p:txBody>
      </p:sp>
      <p:sp>
        <p:nvSpPr>
          <p:cNvPr id="228355" name="Text Box 3"/>
          <p:cNvSpPr txBox="1">
            <a:spLocks noChangeArrowheads="1"/>
          </p:cNvSpPr>
          <p:nvPr/>
        </p:nvSpPr>
        <p:spPr bwMode="auto">
          <a:xfrm>
            <a:off x="685800" y="1644650"/>
            <a:ext cx="82296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A matrix </a:t>
            </a:r>
            <a:r>
              <a:rPr lang="en-US" altLang="zh-TW" sz="2800" b="0" i="1">
                <a:solidFill>
                  <a:srgbClr val="0000FF"/>
                </a:solidFill>
                <a:latin typeface="Times New Roman" pitchFamily="18" charset="0"/>
              </a:rPr>
              <a:t>A</a:t>
            </a:r>
            <a:r>
              <a:rPr lang="en-US" altLang="zh-TW" sz="2800" b="0"/>
              <a:t> is called orthogonal if  </a:t>
            </a:r>
            <a:r>
              <a:rPr lang="en-US" altLang="zh-TW" sz="2800" b="0" i="1">
                <a:solidFill>
                  <a:srgbClr val="0000FF"/>
                </a:solidFill>
                <a:latin typeface="Times New Roman" pitchFamily="18" charset="0"/>
              </a:rPr>
              <a:t>AA</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 A</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A = I</a:t>
            </a:r>
            <a:r>
              <a:rPr lang="en-US" altLang="zh-TW" sz="2800" b="0"/>
              <a:t>, i.e., </a:t>
            </a:r>
            <a:r>
              <a:rPr lang="en-US" altLang="zh-TW" sz="2800" b="0" i="1">
                <a:solidFill>
                  <a:srgbClr val="0000FF"/>
                </a:solidFill>
                <a:latin typeface="Times New Roman" pitchFamily="18" charset="0"/>
              </a:rPr>
              <a:t>A</a:t>
            </a:r>
            <a:r>
              <a:rPr lang="en-US" altLang="zh-TW" sz="2800" b="0" i="1" baseline="30000">
                <a:solidFill>
                  <a:srgbClr val="0000FF"/>
                </a:solidFill>
                <a:latin typeface="Times New Roman" pitchFamily="18" charset="0"/>
              </a:rPr>
              <a:t>T </a:t>
            </a:r>
            <a:r>
              <a:rPr lang="en-US" altLang="zh-TW" sz="2800" b="0" i="1">
                <a:solidFill>
                  <a:srgbClr val="0000FF"/>
                </a:solidFill>
                <a:latin typeface="Times New Roman" pitchFamily="18" charset="0"/>
              </a:rPr>
              <a:t>= A</a:t>
            </a:r>
            <a:r>
              <a:rPr lang="en-US" altLang="zh-TW" sz="2800" b="0" baseline="30000">
                <a:solidFill>
                  <a:srgbClr val="0000FF"/>
                </a:solidFill>
                <a:latin typeface="Times New Roman" pitchFamily="18" charset="0"/>
              </a:rPr>
              <a:t>-1</a:t>
            </a:r>
          </a:p>
        </p:txBody>
      </p:sp>
      <p:sp>
        <p:nvSpPr>
          <p:cNvPr id="228356" name="Text Box 4"/>
          <p:cNvSpPr txBox="1">
            <a:spLocks noChangeArrowheads="1"/>
          </p:cNvSpPr>
          <p:nvPr/>
        </p:nvSpPr>
        <p:spPr bwMode="auto">
          <a:xfrm>
            <a:off x="685800" y="2928938"/>
            <a:ext cx="80772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prove that                               is orthogonal.</a:t>
            </a:r>
          </a:p>
        </p:txBody>
      </p:sp>
      <p:graphicFrame>
        <p:nvGraphicFramePr>
          <p:cNvPr id="228357" name="Object 5"/>
          <p:cNvGraphicFramePr>
            <a:graphicFrameLocks noChangeAspect="1"/>
          </p:cNvGraphicFramePr>
          <p:nvPr/>
        </p:nvGraphicFramePr>
        <p:xfrm>
          <a:off x="4191000" y="2549525"/>
          <a:ext cx="3048000" cy="1336675"/>
        </p:xfrm>
        <a:graphic>
          <a:graphicData uri="http://schemas.openxmlformats.org/presentationml/2006/ole">
            <mc:AlternateContent xmlns:mc="http://schemas.openxmlformats.org/markup-compatibility/2006">
              <mc:Choice xmlns:v="urn:schemas-microsoft-com:vml" Requires="v">
                <p:oleObj spid="_x0000_s228367" name="Equation" r:id="rId3" imgW="1917360" imgH="838080" progId="">
                  <p:embed/>
                </p:oleObj>
              </mc:Choice>
              <mc:Fallback>
                <p:oleObj name="Equation" r:id="rId3" imgW="1917360" imgH="83808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2549525"/>
                        <a:ext cx="3048000" cy="1336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8358" name="Text Box 6"/>
          <p:cNvSpPr txBox="1">
            <a:spLocks noChangeArrowheads="1"/>
          </p:cNvSpPr>
          <p:nvPr/>
        </p:nvSpPr>
        <p:spPr bwMode="auto">
          <a:xfrm>
            <a:off x="381000" y="5759450"/>
            <a:ext cx="8382000" cy="946150"/>
          </a:xfrm>
          <a:prstGeom prst="rect">
            <a:avLst/>
          </a:prstGeom>
          <a:noFill/>
          <a:ln w="9525">
            <a:noFill/>
            <a:miter lim="800000"/>
            <a:headEnd/>
            <a:tailEnd/>
          </a:ln>
          <a:effectLst/>
        </p:spPr>
        <p:txBody>
          <a:bodyPr>
            <a:spAutoFit/>
          </a:bodyPr>
          <a:lstStyle/>
          <a:p>
            <a:pPr>
              <a:spcBef>
                <a:spcPct val="50000"/>
              </a:spcBef>
            </a:pPr>
            <a:r>
              <a:rPr lang="en-US" altLang="zh-TW" sz="2800" b="0"/>
              <a:t>We’ll see that orthogonal matrix represents a rotation in fact!</a:t>
            </a:r>
          </a:p>
        </p:txBody>
      </p:sp>
      <p:sp>
        <p:nvSpPr>
          <p:cNvPr id="228359" name="Text Box 7"/>
          <p:cNvSpPr txBox="1">
            <a:spLocks noChangeArrowheads="1"/>
          </p:cNvSpPr>
          <p:nvPr/>
        </p:nvSpPr>
        <p:spPr bwMode="auto">
          <a:xfrm>
            <a:off x="762000" y="228600"/>
            <a:ext cx="7772400" cy="641350"/>
          </a:xfrm>
          <a:prstGeom prst="rect">
            <a:avLst/>
          </a:prstGeom>
          <a:noFill/>
          <a:ln w="9525">
            <a:noFill/>
            <a:miter lim="800000"/>
            <a:headEnd/>
            <a:tailEnd/>
          </a:ln>
          <a:effectLst/>
        </p:spPr>
        <p:txBody>
          <a:bodyPr>
            <a:spAutoFit/>
          </a:bodyPr>
          <a:lstStyle/>
          <a:p>
            <a:pPr algn="l">
              <a:spcBef>
                <a:spcPct val="50000"/>
              </a:spcBef>
            </a:pPr>
            <a:r>
              <a:rPr lang="en-GB" altLang="zh-TW" sz="3600" b="0" dirty="0">
                <a:solidFill>
                  <a:schemeClr val="tx2"/>
                </a:solidFill>
              </a:rPr>
              <a:t>3</a:t>
            </a:r>
            <a:r>
              <a:rPr lang="en-GB" altLang="zh-TW" sz="3600" b="0" dirty="0" smtClean="0">
                <a:solidFill>
                  <a:schemeClr val="tx2"/>
                </a:solidFill>
              </a:rPr>
              <a:t>.3 </a:t>
            </a:r>
            <a:r>
              <a:rPr lang="en-GB" altLang="zh-TW" sz="3600" b="0" dirty="0">
                <a:solidFill>
                  <a:schemeClr val="tx2"/>
                </a:solidFill>
              </a:rPr>
              <a:t>Types of matrices</a:t>
            </a:r>
            <a:endParaRPr lang="en-US" altLang="zh-TW" sz="3600" b="0" dirty="0">
              <a:solidFill>
                <a:schemeClr val="tx2"/>
              </a:solidFill>
            </a:endParaRPr>
          </a:p>
        </p:txBody>
      </p:sp>
      <p:grpSp>
        <p:nvGrpSpPr>
          <p:cNvPr id="228360" name="Group 8"/>
          <p:cNvGrpSpPr>
            <a:grpSpLocks/>
          </p:cNvGrpSpPr>
          <p:nvPr/>
        </p:nvGrpSpPr>
        <p:grpSpPr bwMode="auto">
          <a:xfrm>
            <a:off x="685800" y="4073525"/>
            <a:ext cx="8305800" cy="1717675"/>
            <a:chOff x="432" y="2566"/>
            <a:chExt cx="5232" cy="1082"/>
          </a:xfrm>
        </p:grpSpPr>
        <p:sp>
          <p:nvSpPr>
            <p:cNvPr id="228361" name="Text Box 9"/>
            <p:cNvSpPr txBox="1">
              <a:spLocks noChangeArrowheads="1"/>
            </p:cNvSpPr>
            <p:nvPr/>
          </p:nvSpPr>
          <p:spPr bwMode="auto">
            <a:xfrm>
              <a:off x="432" y="2793"/>
              <a:ext cx="5088" cy="327"/>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Since,                               . Hence, </a:t>
              </a:r>
              <a:r>
                <a:rPr lang="en-US" altLang="zh-TW" sz="2400" b="0" i="1">
                  <a:solidFill>
                    <a:srgbClr val="996633"/>
                  </a:solidFill>
                  <a:latin typeface="Times New Roman" pitchFamily="18" charset="0"/>
                </a:rPr>
                <a:t>AA</a:t>
              </a:r>
              <a:r>
                <a:rPr lang="en-US" altLang="zh-TW" sz="2400" b="0" i="1" baseline="30000">
                  <a:solidFill>
                    <a:srgbClr val="996633"/>
                  </a:solidFill>
                  <a:latin typeface="Times New Roman" pitchFamily="18" charset="0"/>
                </a:rPr>
                <a:t>T</a:t>
              </a:r>
              <a:r>
                <a:rPr lang="en-US" altLang="zh-TW" sz="2400" b="0" i="1">
                  <a:solidFill>
                    <a:srgbClr val="996633"/>
                  </a:solidFill>
                  <a:latin typeface="Times New Roman" pitchFamily="18" charset="0"/>
                </a:rPr>
                <a:t> = A</a:t>
              </a:r>
              <a:r>
                <a:rPr lang="en-US" altLang="zh-TW" sz="2400" b="0" i="1" baseline="30000">
                  <a:solidFill>
                    <a:srgbClr val="996633"/>
                  </a:solidFill>
                  <a:latin typeface="Times New Roman" pitchFamily="18" charset="0"/>
                </a:rPr>
                <a:t>T</a:t>
              </a:r>
              <a:r>
                <a:rPr lang="en-US" altLang="zh-TW" sz="2400" b="0" i="1">
                  <a:solidFill>
                    <a:srgbClr val="996633"/>
                  </a:solidFill>
                  <a:latin typeface="Times New Roman" pitchFamily="18" charset="0"/>
                </a:rPr>
                <a:t>A = I</a:t>
              </a:r>
              <a:r>
                <a:rPr lang="en-US" altLang="zh-TW" sz="2400" b="0">
                  <a:solidFill>
                    <a:srgbClr val="996633"/>
                  </a:solidFill>
                </a:rPr>
                <a:t>.</a:t>
              </a:r>
            </a:p>
          </p:txBody>
        </p:sp>
        <p:graphicFrame>
          <p:nvGraphicFramePr>
            <p:cNvPr id="228362" name="Object 10"/>
            <p:cNvGraphicFramePr>
              <a:graphicFrameLocks noChangeAspect="1"/>
            </p:cNvGraphicFramePr>
            <p:nvPr/>
          </p:nvGraphicFramePr>
          <p:xfrm>
            <a:off x="1172" y="2566"/>
            <a:ext cx="1996" cy="842"/>
          </p:xfrm>
          <a:graphic>
            <a:graphicData uri="http://schemas.openxmlformats.org/presentationml/2006/ole">
              <mc:AlternateContent xmlns:mc="http://schemas.openxmlformats.org/markup-compatibility/2006">
                <mc:Choice xmlns:v="urn:schemas-microsoft-com:vml" Requires="v">
                  <p:oleObj spid="_x0000_s228368" name="Equation" r:id="rId5" imgW="1993680" imgH="838080" progId="">
                    <p:embed/>
                  </p:oleObj>
                </mc:Choice>
                <mc:Fallback>
                  <p:oleObj name="Equation" r:id="rId5" imgW="1993680" imgH="838080" progId="">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2" y="2566"/>
                          <a:ext cx="1996" cy="8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8363" name="Text Box 11"/>
            <p:cNvSpPr txBox="1">
              <a:spLocks noChangeArrowheads="1"/>
            </p:cNvSpPr>
            <p:nvPr/>
          </p:nvSpPr>
          <p:spPr bwMode="auto">
            <a:xfrm>
              <a:off x="4272" y="3206"/>
              <a:ext cx="1392" cy="442"/>
            </a:xfrm>
            <a:prstGeom prst="rect">
              <a:avLst/>
            </a:prstGeom>
            <a:noFill/>
            <a:ln w="9525">
              <a:noFill/>
              <a:miter lim="800000"/>
              <a:headEnd/>
              <a:tailEnd/>
            </a:ln>
            <a:effectLst/>
          </p:spPr>
          <p:txBody>
            <a:bodyPr>
              <a:spAutoFit/>
            </a:bodyPr>
            <a:lstStyle/>
            <a:p>
              <a:pPr algn="l">
                <a:spcBef>
                  <a:spcPct val="50000"/>
                </a:spcBef>
              </a:pPr>
              <a:r>
                <a:rPr lang="en-US" altLang="zh-TW" sz="2000" b="0"/>
                <a:t>Can you show the details?</a:t>
              </a:r>
            </a:p>
          </p:txBody>
        </p:sp>
        <p:sp>
          <p:nvSpPr>
            <p:cNvPr id="228364" name="Line 12"/>
            <p:cNvSpPr>
              <a:spLocks noChangeShapeType="1"/>
            </p:cNvSpPr>
            <p:nvPr/>
          </p:nvSpPr>
          <p:spPr bwMode="auto">
            <a:xfrm flipH="1" flipV="1">
              <a:off x="4512" y="3024"/>
              <a:ext cx="96" cy="192"/>
            </a:xfrm>
            <a:prstGeom prst="line">
              <a:avLst/>
            </a:prstGeom>
            <a:noFill/>
            <a:ln w="9525">
              <a:solidFill>
                <a:schemeClr val="tx1"/>
              </a:solidFill>
              <a:round/>
              <a:headEnd/>
              <a:tailEnd type="triangle" w="med" len="med"/>
            </a:ln>
            <a:effectLst/>
          </p:spPr>
          <p:txBody>
            <a:bodyPr wrap="none"/>
            <a:lstStyle/>
            <a:p>
              <a:endParaRPr lang="en-US"/>
            </a:p>
          </p:txBody>
        </p:sp>
      </p:grpSp>
      <p:sp>
        <p:nvSpPr>
          <p:cNvPr id="14" name="Footer Placeholder 13"/>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283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4CC0F96-DB6B-4D87-90B7-F75164482107}" type="slidenum">
              <a:rPr lang="en-US" altLang="zh-TW"/>
              <a:pPr/>
              <a:t>71</a:t>
            </a:fld>
            <a:endParaRPr lang="en-US" altLang="zh-TW"/>
          </a:p>
        </p:txBody>
      </p:sp>
      <p:sp>
        <p:nvSpPr>
          <p:cNvPr id="229378" name="Text Box 2"/>
          <p:cNvSpPr txBox="1">
            <a:spLocks noChangeArrowheads="1"/>
          </p:cNvSpPr>
          <p:nvPr/>
        </p:nvSpPr>
        <p:spPr bwMode="auto">
          <a:xfrm>
            <a:off x="838200" y="1905000"/>
            <a:ext cx="7620000" cy="244316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AB</a:t>
            </a:r>
            <a:r>
              <a:rPr lang="en-US" altLang="zh-TW" sz="2800" b="0">
                <a:solidFill>
                  <a:srgbClr val="0000FF"/>
                </a:solidFill>
                <a:latin typeface="Times New Roman" pitchFamily="18" charset="0"/>
              </a:rPr>
              <a:t>)</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 = B</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A</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 </a:t>
            </a:r>
          </a:p>
          <a:p>
            <a:pPr algn="l">
              <a:spcBef>
                <a:spcPct val="50000"/>
              </a:spcBef>
              <a:buClr>
                <a:schemeClr val="tx2"/>
              </a:buClr>
              <a:buFont typeface="Wingdings" pitchFamily="2" charset="2"/>
              <a:buChar char="§"/>
            </a:pP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a:t>
            </a:r>
            <a:r>
              <a:rPr lang="en-US" altLang="zh-TW" sz="2800" b="0" i="1" baseline="30000">
                <a:solidFill>
                  <a:srgbClr val="0000FF"/>
                </a:solidFill>
                <a:latin typeface="Times New Roman" pitchFamily="18" charset="0"/>
              </a:rPr>
              <a:t>T</a:t>
            </a:r>
            <a:r>
              <a:rPr lang="en-US" altLang="zh-TW" sz="2800" b="0">
                <a:solidFill>
                  <a:srgbClr val="0000FF"/>
                </a:solidFill>
                <a:latin typeface="Times New Roman" pitchFamily="18" charset="0"/>
              </a:rPr>
              <a:t>)</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 A </a:t>
            </a:r>
            <a:r>
              <a:rPr lang="en-US" altLang="zh-TW" sz="2800" b="0"/>
              <a:t>and </a:t>
            </a:r>
            <a:r>
              <a:rPr lang="en-US" altLang="zh-TW" sz="2800" b="0">
                <a:solidFill>
                  <a:srgbClr val="0000FF"/>
                </a:solidFill>
                <a:latin typeface="Times New Roman" pitchFamily="18" charset="0"/>
              </a:rPr>
              <a:t>(</a:t>
            </a:r>
            <a:r>
              <a:rPr lang="en-US" altLang="zh-TW" sz="2800" b="0" i="1">
                <a:solidFill>
                  <a:srgbClr val="0000FF"/>
                </a:solidFill>
                <a:latin typeface="Symbol" pitchFamily="18" charset="2"/>
              </a:rPr>
              <a:t>l</a:t>
            </a:r>
            <a:r>
              <a:rPr lang="en-US" altLang="zh-TW" sz="2800" b="0" i="1">
                <a:solidFill>
                  <a:srgbClr val="0000FF"/>
                </a:solidFill>
                <a:latin typeface="Times New Roman" pitchFamily="18" charset="0"/>
              </a:rPr>
              <a:t>A</a:t>
            </a:r>
            <a:r>
              <a:rPr lang="en-US" altLang="zh-TW" sz="2800" b="0">
                <a:solidFill>
                  <a:srgbClr val="0000FF"/>
                </a:solidFill>
                <a:latin typeface="Times New Roman" pitchFamily="18" charset="0"/>
              </a:rPr>
              <a:t>)</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 </a:t>
            </a:r>
            <a:r>
              <a:rPr lang="en-US" altLang="zh-TW" sz="2800" b="0" i="1">
                <a:solidFill>
                  <a:srgbClr val="0000FF"/>
                </a:solidFill>
                <a:latin typeface="Symbol" pitchFamily="18" charset="2"/>
              </a:rPr>
              <a:t>l </a:t>
            </a:r>
            <a:r>
              <a:rPr lang="en-US" altLang="zh-TW" sz="2800" b="0" i="1">
                <a:solidFill>
                  <a:srgbClr val="0000FF"/>
                </a:solidFill>
                <a:latin typeface="Times New Roman" pitchFamily="18" charset="0"/>
              </a:rPr>
              <a:t>A</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a:t>
            </a:r>
          </a:p>
          <a:p>
            <a:pPr algn="l">
              <a:spcBef>
                <a:spcPct val="50000"/>
              </a:spcBef>
              <a:buClr>
                <a:schemeClr val="tx2"/>
              </a:buClr>
              <a:buFont typeface="Wingdings" pitchFamily="2" charset="2"/>
              <a:buChar char="§"/>
            </a:pP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 + B</a:t>
            </a:r>
            <a:r>
              <a:rPr lang="en-US" altLang="zh-TW" sz="2800" b="0">
                <a:solidFill>
                  <a:srgbClr val="0000FF"/>
                </a:solidFill>
                <a:latin typeface="Times New Roman" pitchFamily="18" charset="0"/>
              </a:rPr>
              <a:t>)</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 A</a:t>
            </a:r>
            <a:r>
              <a:rPr lang="en-US" altLang="zh-TW" sz="2800" b="0" i="1" baseline="30000">
                <a:solidFill>
                  <a:srgbClr val="0000FF"/>
                </a:solidFill>
                <a:latin typeface="Times New Roman" pitchFamily="18" charset="0"/>
              </a:rPr>
              <a:t>T </a:t>
            </a:r>
            <a:r>
              <a:rPr lang="en-US" altLang="zh-TW" sz="2800" b="0" i="1">
                <a:solidFill>
                  <a:srgbClr val="0000FF"/>
                </a:solidFill>
                <a:latin typeface="Times New Roman" pitchFamily="18" charset="0"/>
              </a:rPr>
              <a:t>+ B</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a:t>
            </a:r>
            <a:endParaRPr lang="en-US" altLang="zh-TW" sz="2800" b="0"/>
          </a:p>
          <a:p>
            <a:pPr algn="l">
              <a:spcBef>
                <a:spcPct val="50000"/>
              </a:spcBef>
              <a:buClr>
                <a:schemeClr val="tx2"/>
              </a:buClr>
              <a:buFont typeface="Wingdings" pitchFamily="2" charset="2"/>
              <a:buChar char="§"/>
            </a:pP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AB</a:t>
            </a:r>
            <a:r>
              <a:rPr lang="en-US" altLang="zh-TW" sz="2800" b="0">
                <a:solidFill>
                  <a:srgbClr val="0000FF"/>
                </a:solidFill>
                <a:latin typeface="Times New Roman" pitchFamily="18" charset="0"/>
              </a:rPr>
              <a:t>)</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 B</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A</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a:t>
            </a:r>
            <a:r>
              <a:rPr lang="en-US" altLang="zh-TW" sz="2800" b="0"/>
              <a:t>                   </a:t>
            </a:r>
          </a:p>
        </p:txBody>
      </p:sp>
      <p:sp>
        <p:nvSpPr>
          <p:cNvPr id="229379" name="Rectangle 3"/>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rPr>
              <a:t>3</a:t>
            </a:r>
            <a:r>
              <a:rPr lang="en-GB" altLang="zh-TW" sz="3600" b="0" dirty="0" smtClean="0">
                <a:solidFill>
                  <a:schemeClr val="tx2"/>
                </a:solidFill>
              </a:rPr>
              <a:t>.4 </a:t>
            </a:r>
            <a:r>
              <a:rPr lang="en-GB" altLang="zh-TW" sz="3600" b="0" dirty="0">
                <a:solidFill>
                  <a:schemeClr val="tx2"/>
                </a:solidFill>
              </a:rPr>
              <a:t>Properties of matrix</a:t>
            </a:r>
            <a:endParaRPr lang="en-US" altLang="zh-TW" sz="3600" b="0" dirty="0">
              <a:solidFill>
                <a:schemeClr val="tx2"/>
              </a:solidFill>
            </a:endParaRPr>
          </a:p>
        </p:txBody>
      </p:sp>
      <p:sp>
        <p:nvSpPr>
          <p:cNvPr id="5" name="Footer Placeholder 4"/>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A09EAEE-50E9-4E08-8CCB-1DF9D4B286A9}" type="slidenum">
              <a:rPr lang="en-US" altLang="zh-TW"/>
              <a:pPr/>
              <a:t>72</a:t>
            </a:fld>
            <a:endParaRPr lang="en-US" altLang="zh-TW"/>
          </a:p>
        </p:txBody>
      </p:sp>
      <p:sp>
        <p:nvSpPr>
          <p:cNvPr id="230402" name="Rectangle 2"/>
          <p:cNvSpPr>
            <a:spLocks noChangeArrowheads="1"/>
          </p:cNvSpPr>
          <p:nvPr/>
        </p:nvSpPr>
        <p:spPr bwMode="auto">
          <a:xfrm>
            <a:off x="685800" y="762000"/>
            <a:ext cx="7772400" cy="685800"/>
          </a:xfrm>
          <a:prstGeom prst="rect">
            <a:avLst/>
          </a:prstGeom>
          <a:noFill/>
          <a:ln w="9525">
            <a:noFill/>
            <a:miter lim="800000"/>
            <a:headEnd/>
            <a:tailEnd/>
          </a:ln>
          <a:effectLst/>
        </p:spPr>
        <p:txBody>
          <a:bodyPr anchor="b"/>
          <a:lstStyle/>
          <a:p>
            <a:pPr algn="l"/>
            <a:r>
              <a:rPr lang="en-GB" altLang="zh-TW" sz="3600" b="0" dirty="0">
                <a:solidFill>
                  <a:schemeClr val="tx2"/>
                </a:solidFill>
              </a:rPr>
              <a:t>3</a:t>
            </a:r>
            <a:r>
              <a:rPr lang="en-GB" altLang="zh-TW" sz="3600" b="0" dirty="0" smtClean="0">
                <a:solidFill>
                  <a:schemeClr val="tx2"/>
                </a:solidFill>
              </a:rPr>
              <a:t>.4 </a:t>
            </a:r>
            <a:r>
              <a:rPr lang="en-GB" altLang="zh-TW" sz="3600" b="0" dirty="0">
                <a:solidFill>
                  <a:schemeClr val="tx2"/>
                </a:solidFill>
              </a:rPr>
              <a:t>Properties of matrix</a:t>
            </a:r>
            <a:endParaRPr lang="en-US" altLang="zh-TW" sz="3600" b="0" dirty="0">
              <a:solidFill>
                <a:schemeClr val="tx2"/>
              </a:solidFill>
            </a:endParaRPr>
          </a:p>
        </p:txBody>
      </p:sp>
      <p:sp>
        <p:nvSpPr>
          <p:cNvPr id="230403" name="Text Box 3"/>
          <p:cNvSpPr txBox="1">
            <a:spLocks noChangeArrowheads="1"/>
          </p:cNvSpPr>
          <p:nvPr/>
        </p:nvSpPr>
        <p:spPr bwMode="auto">
          <a:xfrm>
            <a:off x="685800" y="1676400"/>
            <a:ext cx="7696200" cy="519113"/>
          </a:xfrm>
          <a:prstGeom prst="rect">
            <a:avLst/>
          </a:prstGeom>
          <a:noFill/>
          <a:ln w="9525">
            <a:noFill/>
            <a:miter lim="800000"/>
            <a:headEnd/>
            <a:tailEnd/>
          </a:ln>
          <a:effectLst/>
        </p:spPr>
        <p:txBody>
          <a:bodyPr>
            <a:spAutoFit/>
          </a:bodyPr>
          <a:lstStyle/>
          <a:p>
            <a:pPr marL="457200" indent="-457200" algn="l">
              <a:spcBef>
                <a:spcPct val="50000"/>
              </a:spcBef>
            </a:pPr>
            <a:r>
              <a:rPr lang="en-US" altLang="zh-TW" sz="2800" b="0">
                <a:solidFill>
                  <a:srgbClr val="996633"/>
                </a:solidFill>
              </a:rPr>
              <a:t>Example: Prove </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AB</a:t>
            </a:r>
            <a:r>
              <a:rPr lang="en-US" altLang="zh-TW" sz="2800" b="0">
                <a:solidFill>
                  <a:srgbClr val="0000FF"/>
                </a:solidFill>
                <a:latin typeface="Times New Roman" pitchFamily="18" charset="0"/>
              </a:rPr>
              <a:t>)</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 = B</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A</a:t>
            </a:r>
            <a:r>
              <a:rPr lang="en-US" altLang="zh-TW" sz="2800" b="0" baseline="30000">
                <a:solidFill>
                  <a:srgbClr val="0000FF"/>
                </a:solidFill>
                <a:latin typeface="Times New Roman" pitchFamily="18" charset="0"/>
              </a:rPr>
              <a:t>-1</a:t>
            </a:r>
            <a:r>
              <a:rPr lang="en-US" altLang="zh-TW" sz="2800" b="0">
                <a:solidFill>
                  <a:srgbClr val="996633"/>
                </a:solidFill>
              </a:rPr>
              <a:t>.</a:t>
            </a:r>
          </a:p>
        </p:txBody>
      </p:sp>
      <p:sp>
        <p:nvSpPr>
          <p:cNvPr id="230404" name="Text Box 4"/>
          <p:cNvSpPr txBox="1">
            <a:spLocks noChangeArrowheads="1"/>
          </p:cNvSpPr>
          <p:nvPr/>
        </p:nvSpPr>
        <p:spPr bwMode="auto">
          <a:xfrm>
            <a:off x="685800" y="2389188"/>
            <a:ext cx="7696200" cy="1801812"/>
          </a:xfrm>
          <a:prstGeom prst="rect">
            <a:avLst/>
          </a:prstGeom>
          <a:noFill/>
          <a:ln w="9525">
            <a:noFill/>
            <a:miter lim="800000"/>
            <a:headEnd/>
            <a:tailEnd/>
          </a:ln>
          <a:effectLst/>
        </p:spPr>
        <p:txBody>
          <a:bodyPr>
            <a:spAutoFit/>
          </a:bodyPr>
          <a:lstStyle/>
          <a:p>
            <a:pPr marL="457200" indent="-457200" algn="l">
              <a:spcBef>
                <a:spcPct val="50000"/>
              </a:spcBef>
            </a:pPr>
            <a:r>
              <a:rPr lang="en-US" altLang="zh-TW" sz="2800" b="0">
                <a:solidFill>
                  <a:srgbClr val="996633"/>
                </a:solidFill>
              </a:rPr>
              <a:t>Since </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AB</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 </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B</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A</a:t>
            </a:r>
            <a:r>
              <a:rPr lang="en-US" altLang="zh-TW" sz="2800" b="0" baseline="30000">
                <a:solidFill>
                  <a:srgbClr val="0000FF"/>
                </a:solidFill>
                <a:latin typeface="Times New Roman" pitchFamily="18" charset="0"/>
              </a:rPr>
              <a:t>-1</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 = A</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B B</a:t>
            </a:r>
            <a:r>
              <a:rPr lang="en-US" altLang="zh-TW" sz="2800" b="0" baseline="30000">
                <a:solidFill>
                  <a:srgbClr val="0000FF"/>
                </a:solidFill>
                <a:latin typeface="Times New Roman" pitchFamily="18" charset="0"/>
              </a:rPr>
              <a:t>-1</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 = I</a:t>
            </a:r>
            <a:r>
              <a:rPr lang="en-US" altLang="zh-TW" sz="2800" b="0">
                <a:solidFill>
                  <a:srgbClr val="996633"/>
                </a:solidFill>
              </a:rPr>
              <a:t> and</a:t>
            </a:r>
          </a:p>
          <a:p>
            <a:pPr marL="457200" indent="-457200" algn="l">
              <a:spcBef>
                <a:spcPct val="50000"/>
              </a:spcBef>
            </a:pP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B</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A</a:t>
            </a:r>
            <a:r>
              <a:rPr lang="en-US" altLang="zh-TW" sz="2800" b="0" baseline="30000">
                <a:solidFill>
                  <a:srgbClr val="0000FF"/>
                </a:solidFill>
                <a:latin typeface="Times New Roman" pitchFamily="18" charset="0"/>
              </a:rPr>
              <a:t>-1</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 </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AB</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 = B</a:t>
            </a:r>
            <a:r>
              <a:rPr lang="en-US" altLang="zh-TW" sz="2800" b="0" baseline="30000">
                <a:solidFill>
                  <a:srgbClr val="0000FF"/>
                </a:solidFill>
                <a:latin typeface="Times New Roman" pitchFamily="18" charset="0"/>
              </a:rPr>
              <a:t>-1</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A</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 A</a:t>
            </a:r>
            <a:r>
              <a:rPr lang="en-US" altLang="zh-TW" sz="2800" b="0">
                <a:solidFill>
                  <a:srgbClr val="0000FF"/>
                </a:solidFill>
                <a:latin typeface="Times New Roman" pitchFamily="18" charset="0"/>
              </a:rPr>
              <a:t>)</a:t>
            </a:r>
            <a:r>
              <a:rPr lang="en-US" altLang="zh-TW" sz="2800" b="0" i="1">
                <a:solidFill>
                  <a:srgbClr val="0000FF"/>
                </a:solidFill>
                <a:latin typeface="Times New Roman" pitchFamily="18" charset="0"/>
              </a:rPr>
              <a:t>B = I</a:t>
            </a:r>
            <a:r>
              <a:rPr lang="en-US" altLang="zh-TW" sz="2800" b="0">
                <a:solidFill>
                  <a:srgbClr val="996633"/>
                </a:solidFill>
              </a:rPr>
              <a:t>. </a:t>
            </a:r>
          </a:p>
          <a:p>
            <a:pPr marL="457200" indent="-457200" algn="l">
              <a:spcBef>
                <a:spcPct val="50000"/>
              </a:spcBef>
            </a:pPr>
            <a:r>
              <a:rPr lang="en-US" altLang="zh-TW" sz="2800" b="0">
                <a:solidFill>
                  <a:srgbClr val="996633"/>
                </a:solidFill>
              </a:rPr>
              <a:t>Therefore, </a:t>
            </a:r>
            <a:r>
              <a:rPr lang="en-US" altLang="zh-TW" sz="2800" b="0" i="1">
                <a:solidFill>
                  <a:srgbClr val="0000FF"/>
                </a:solidFill>
                <a:latin typeface="Times New Roman" pitchFamily="18" charset="0"/>
              </a:rPr>
              <a:t>B</a:t>
            </a:r>
            <a:r>
              <a:rPr lang="en-US" altLang="zh-TW" sz="2800" b="0" baseline="30000">
                <a:solidFill>
                  <a:srgbClr val="0000FF"/>
                </a:solidFill>
                <a:latin typeface="Times New Roman" pitchFamily="18" charset="0"/>
              </a:rPr>
              <a:t>-1</a:t>
            </a:r>
            <a:r>
              <a:rPr lang="en-US" altLang="zh-TW" sz="2800" b="0" i="1">
                <a:solidFill>
                  <a:srgbClr val="0000FF"/>
                </a:solidFill>
                <a:latin typeface="Times New Roman" pitchFamily="18" charset="0"/>
              </a:rPr>
              <a:t>A</a:t>
            </a:r>
            <a:r>
              <a:rPr lang="en-US" altLang="zh-TW" sz="2800" b="0" baseline="30000">
                <a:solidFill>
                  <a:srgbClr val="0000FF"/>
                </a:solidFill>
                <a:latin typeface="Times New Roman" pitchFamily="18" charset="0"/>
              </a:rPr>
              <a:t>-1</a:t>
            </a:r>
            <a:r>
              <a:rPr lang="en-US" altLang="zh-TW" sz="2800" b="0">
                <a:solidFill>
                  <a:srgbClr val="996633"/>
                </a:solidFill>
              </a:rPr>
              <a:t> is the inverse of matrix </a:t>
            </a:r>
            <a:r>
              <a:rPr lang="en-US" altLang="zh-TW" sz="2800" b="0" i="1">
                <a:solidFill>
                  <a:srgbClr val="0000FF"/>
                </a:solidFill>
                <a:latin typeface="Times New Roman" pitchFamily="18" charset="0"/>
              </a:rPr>
              <a:t>AB</a:t>
            </a:r>
            <a:r>
              <a:rPr lang="en-US" altLang="zh-TW" sz="2800" b="0">
                <a:solidFill>
                  <a:srgbClr val="996633"/>
                </a:solidFill>
              </a:rPr>
              <a:t>.</a:t>
            </a:r>
          </a:p>
        </p:txBody>
      </p:sp>
      <p:sp>
        <p:nvSpPr>
          <p:cNvPr id="6" name="Footer Placeholder 5"/>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04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4" grpId="0"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C21217FE-FDA9-4F3A-9932-12BC7D8BCC92}" type="slidenum">
              <a:rPr lang="en-US" altLang="zh-TW"/>
              <a:pPr/>
              <a:t>73</a:t>
            </a:fld>
            <a:endParaRPr lang="en-US" altLang="zh-TW"/>
          </a:p>
        </p:txBody>
      </p:sp>
      <p:sp>
        <p:nvSpPr>
          <p:cNvPr id="231426" name="Text Box 2"/>
          <p:cNvSpPr txBox="1">
            <a:spLocks noChangeArrowheads="1"/>
          </p:cNvSpPr>
          <p:nvPr/>
        </p:nvSpPr>
        <p:spPr bwMode="auto">
          <a:xfrm>
            <a:off x="685800" y="838200"/>
            <a:ext cx="7772400" cy="641350"/>
          </a:xfrm>
          <a:prstGeom prst="rect">
            <a:avLst/>
          </a:prstGeom>
          <a:noFill/>
          <a:ln w="9525">
            <a:noFill/>
            <a:miter lim="800000"/>
            <a:headEnd/>
            <a:tailEnd/>
          </a:ln>
          <a:effectLst/>
        </p:spPr>
        <p:txBody>
          <a:bodyPr>
            <a:spAutoFit/>
          </a:bodyPr>
          <a:lstStyle/>
          <a:p>
            <a:pPr algn="l">
              <a:spcBef>
                <a:spcPct val="50000"/>
              </a:spcBef>
            </a:pPr>
            <a:r>
              <a:rPr lang="en-US" altLang="zh-TW" sz="3600" b="0" dirty="0">
                <a:solidFill>
                  <a:schemeClr val="tx2"/>
                </a:solidFill>
              </a:rPr>
              <a:t>3</a:t>
            </a:r>
            <a:r>
              <a:rPr lang="en-US" altLang="zh-TW" sz="3600" b="0" dirty="0" smtClean="0">
                <a:solidFill>
                  <a:schemeClr val="tx2"/>
                </a:solidFill>
              </a:rPr>
              <a:t>.5 </a:t>
            </a:r>
            <a:r>
              <a:rPr lang="en-US" altLang="zh-TW" sz="3600" b="0" dirty="0">
                <a:solidFill>
                  <a:schemeClr val="tx2"/>
                </a:solidFill>
              </a:rPr>
              <a:t>Determinants</a:t>
            </a:r>
            <a:endParaRPr lang="en-US" altLang="zh-TW" sz="3600" b="0" dirty="0">
              <a:solidFill>
                <a:schemeClr val="tx2"/>
              </a:solidFill>
              <a:latin typeface="Times New Roman" pitchFamily="18" charset="0"/>
            </a:endParaRPr>
          </a:p>
        </p:txBody>
      </p:sp>
      <p:sp>
        <p:nvSpPr>
          <p:cNvPr id="231427" name="Text Box 3"/>
          <p:cNvSpPr txBox="1">
            <a:spLocks noChangeArrowheads="1"/>
          </p:cNvSpPr>
          <p:nvPr/>
        </p:nvSpPr>
        <p:spPr bwMode="auto">
          <a:xfrm>
            <a:off x="762000" y="2452688"/>
            <a:ext cx="7772400" cy="519112"/>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t>Consider a </a:t>
            </a:r>
            <a:r>
              <a:rPr lang="en-GB" altLang="zh-TW" sz="2800" b="0">
                <a:solidFill>
                  <a:srgbClr val="0000FF"/>
                </a:solidFill>
                <a:latin typeface="Times New Roman" pitchFamily="18" charset="0"/>
              </a:rPr>
              <a:t>2</a:t>
            </a:r>
            <a:r>
              <a:rPr lang="en-GB" altLang="zh-TW" sz="2800" b="0" i="1">
                <a:solidFill>
                  <a:srgbClr val="0000FF"/>
                </a:solidFill>
                <a:latin typeface="Times New Roman" pitchFamily="18" charset="0"/>
              </a:rPr>
              <a:t> </a:t>
            </a:r>
            <a:r>
              <a:rPr lang="en-GB" altLang="zh-TW" sz="2800" b="0">
                <a:solidFill>
                  <a:srgbClr val="0000FF"/>
                </a:solidFill>
                <a:latin typeface="Times New Roman" pitchFamily="18" charset="0"/>
                <a:sym typeface="Symbol" pitchFamily="18" charset="2"/>
              </a:rPr>
              <a:t></a:t>
            </a:r>
            <a:r>
              <a:rPr lang="en-GB" altLang="zh-TW" sz="2800" b="0" i="1">
                <a:solidFill>
                  <a:srgbClr val="0000FF"/>
                </a:solidFill>
                <a:latin typeface="Times New Roman" pitchFamily="18" charset="0"/>
              </a:rPr>
              <a:t> </a:t>
            </a:r>
            <a:r>
              <a:rPr lang="en-GB" altLang="zh-TW" sz="2800" b="0">
                <a:solidFill>
                  <a:srgbClr val="0000FF"/>
                </a:solidFill>
                <a:latin typeface="Times New Roman" pitchFamily="18" charset="0"/>
              </a:rPr>
              <a:t>2</a:t>
            </a:r>
            <a:r>
              <a:rPr lang="en-US" altLang="zh-TW" sz="2800" b="0"/>
              <a:t> matrix:</a:t>
            </a:r>
          </a:p>
        </p:txBody>
      </p:sp>
      <p:graphicFrame>
        <p:nvGraphicFramePr>
          <p:cNvPr id="231428" name="Object 4"/>
          <p:cNvGraphicFramePr>
            <a:graphicFrameLocks noChangeAspect="1"/>
          </p:cNvGraphicFramePr>
          <p:nvPr/>
        </p:nvGraphicFramePr>
        <p:xfrm>
          <a:off x="4876800" y="2286000"/>
          <a:ext cx="1752600" cy="889000"/>
        </p:xfrm>
        <a:graphic>
          <a:graphicData uri="http://schemas.openxmlformats.org/presentationml/2006/ole">
            <mc:AlternateContent xmlns:mc="http://schemas.openxmlformats.org/markup-compatibility/2006">
              <mc:Choice xmlns:v="urn:schemas-microsoft-com:vml" Requires="v">
                <p:oleObj spid="_x0000_s231439" name="Equation" r:id="rId3" imgW="952200" imgH="482400" progId="">
                  <p:embed/>
                </p:oleObj>
              </mc:Choice>
              <mc:Fallback>
                <p:oleObj name="Equation" r:id="rId3" imgW="952200" imgH="4824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2286000"/>
                        <a:ext cx="17526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1429" name="Text Box 5"/>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Determinant of order </a:t>
            </a:r>
            <a:r>
              <a:rPr lang="en-US" altLang="zh-TW" b="0">
                <a:solidFill>
                  <a:schemeClr val="tx2"/>
                </a:solidFill>
                <a:latin typeface="Times New Roman" pitchFamily="18" charset="0"/>
              </a:rPr>
              <a:t>2</a:t>
            </a:r>
          </a:p>
        </p:txBody>
      </p:sp>
      <p:sp>
        <p:nvSpPr>
          <p:cNvPr id="231430" name="Text Box 6"/>
          <p:cNvSpPr txBox="1">
            <a:spLocks noChangeArrowheads="1"/>
          </p:cNvSpPr>
          <p:nvPr/>
        </p:nvSpPr>
        <p:spPr bwMode="auto">
          <a:xfrm>
            <a:off x="762000" y="3657600"/>
            <a:ext cx="7772400" cy="946150"/>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Determinant of </a:t>
            </a:r>
            <a:r>
              <a:rPr lang="en-US" altLang="zh-TW" sz="2800" b="0" i="1">
                <a:solidFill>
                  <a:srgbClr val="0000FF"/>
                </a:solidFill>
                <a:latin typeface="Times New Roman" pitchFamily="18" charset="0"/>
              </a:rPr>
              <a:t>A</a:t>
            </a:r>
            <a:r>
              <a:rPr lang="en-US" altLang="zh-TW" sz="2800" b="0"/>
              <a:t>, denoted </a:t>
            </a:r>
            <a:r>
              <a:rPr lang="en-US" altLang="zh-TW" sz="2800" b="0">
                <a:solidFill>
                  <a:srgbClr val="0000FF"/>
                </a:solidFill>
                <a:latin typeface="Times New Roman" pitchFamily="18" charset="0"/>
              </a:rPr>
              <a:t>     </a:t>
            </a:r>
            <a:r>
              <a:rPr lang="en-US" altLang="zh-TW" sz="2800" b="0"/>
              <a:t>, is a </a:t>
            </a:r>
            <a:r>
              <a:rPr lang="en-US" altLang="zh-TW" sz="2800" b="0" u="sng">
                <a:solidFill>
                  <a:schemeClr val="tx2"/>
                </a:solidFill>
              </a:rPr>
              <a:t>number</a:t>
            </a:r>
            <a:r>
              <a:rPr lang="en-US" altLang="zh-TW" sz="2800" b="0"/>
              <a:t> and can be evaluated by </a:t>
            </a:r>
            <a:endParaRPr lang="en-US" altLang="zh-TW" sz="2800" b="0" baseline="-25000">
              <a:solidFill>
                <a:srgbClr val="0000FF"/>
              </a:solidFill>
              <a:latin typeface="Times New Roman" pitchFamily="18" charset="0"/>
            </a:endParaRPr>
          </a:p>
        </p:txBody>
      </p:sp>
      <p:graphicFrame>
        <p:nvGraphicFramePr>
          <p:cNvPr id="231431" name="Object 7"/>
          <p:cNvGraphicFramePr>
            <a:graphicFrameLocks noChangeAspect="1"/>
          </p:cNvGraphicFramePr>
          <p:nvPr/>
        </p:nvGraphicFramePr>
        <p:xfrm>
          <a:off x="2514600" y="4691063"/>
          <a:ext cx="4060825" cy="1023937"/>
        </p:xfrm>
        <a:graphic>
          <a:graphicData uri="http://schemas.openxmlformats.org/presentationml/2006/ole">
            <mc:AlternateContent xmlns:mc="http://schemas.openxmlformats.org/markup-compatibility/2006">
              <mc:Choice xmlns:v="urn:schemas-microsoft-com:vml" Requires="v">
                <p:oleObj spid="_x0000_s231440" name="Equation" r:id="rId5" imgW="1917360" imgH="482400" progId="">
                  <p:embed/>
                </p:oleObj>
              </mc:Choice>
              <mc:Fallback>
                <p:oleObj name="Equation" r:id="rId5" imgW="1917360" imgH="482400" progId="">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4691063"/>
                        <a:ext cx="4060825" cy="1023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1432" name="Object 8"/>
          <p:cNvGraphicFramePr>
            <a:graphicFrameLocks noChangeAspect="1"/>
          </p:cNvGraphicFramePr>
          <p:nvPr/>
        </p:nvGraphicFramePr>
        <p:xfrm>
          <a:off x="5511800" y="3695700"/>
          <a:ext cx="538163" cy="431800"/>
        </p:xfrm>
        <a:graphic>
          <a:graphicData uri="http://schemas.openxmlformats.org/presentationml/2006/ole">
            <mc:AlternateContent xmlns:mc="http://schemas.openxmlformats.org/markup-compatibility/2006">
              <mc:Choice xmlns:v="urn:schemas-microsoft-com:vml" Requires="v">
                <p:oleObj spid="_x0000_s231441" name="Equation" r:id="rId7" imgW="253800" imgH="203040" progId="">
                  <p:embed/>
                </p:oleObj>
              </mc:Choice>
              <mc:Fallback>
                <p:oleObj name="Equation" r:id="rId7" imgW="253800" imgH="203040" progId="">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11800" y="3695700"/>
                        <a:ext cx="538163"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ooter Placeholder 9"/>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fld id="{08089501-046B-49EF-9945-6089E3F35207}" type="slidenum">
              <a:rPr lang="en-US" altLang="zh-TW"/>
              <a:pPr/>
              <a:t>74</a:t>
            </a:fld>
            <a:endParaRPr lang="en-US" altLang="zh-TW"/>
          </a:p>
        </p:txBody>
      </p:sp>
      <p:sp>
        <p:nvSpPr>
          <p:cNvPr id="232450" name="Line 2"/>
          <p:cNvSpPr>
            <a:spLocks noChangeShapeType="1"/>
          </p:cNvSpPr>
          <p:nvPr/>
        </p:nvSpPr>
        <p:spPr bwMode="auto">
          <a:xfrm flipH="1">
            <a:off x="3200400" y="3048000"/>
            <a:ext cx="1143000" cy="838200"/>
          </a:xfrm>
          <a:prstGeom prst="line">
            <a:avLst/>
          </a:prstGeom>
          <a:noFill/>
          <a:ln w="9525">
            <a:solidFill>
              <a:srgbClr val="FF3300"/>
            </a:solidFill>
            <a:round/>
            <a:headEnd/>
            <a:tailEnd type="triangle" w="med" len="med"/>
          </a:ln>
          <a:effectLst/>
        </p:spPr>
        <p:txBody>
          <a:bodyPr wrap="none"/>
          <a:lstStyle/>
          <a:p>
            <a:endParaRPr lang="en-US"/>
          </a:p>
        </p:txBody>
      </p:sp>
      <p:sp>
        <p:nvSpPr>
          <p:cNvPr id="232451" name="Line 3"/>
          <p:cNvSpPr>
            <a:spLocks noChangeShapeType="1"/>
          </p:cNvSpPr>
          <p:nvPr/>
        </p:nvSpPr>
        <p:spPr bwMode="auto">
          <a:xfrm>
            <a:off x="3200400" y="3048000"/>
            <a:ext cx="1143000" cy="762000"/>
          </a:xfrm>
          <a:prstGeom prst="line">
            <a:avLst/>
          </a:prstGeom>
          <a:noFill/>
          <a:ln w="9525">
            <a:solidFill>
              <a:srgbClr val="FF3300"/>
            </a:solidFill>
            <a:round/>
            <a:headEnd/>
            <a:tailEnd type="triangle" w="med" len="med"/>
          </a:ln>
          <a:effectLst/>
        </p:spPr>
        <p:txBody>
          <a:bodyPr wrap="none"/>
          <a:lstStyle/>
          <a:p>
            <a:endParaRPr lang="en-US"/>
          </a:p>
        </p:txBody>
      </p:sp>
      <p:graphicFrame>
        <p:nvGraphicFramePr>
          <p:cNvPr id="232452" name="Object 4"/>
          <p:cNvGraphicFramePr>
            <a:graphicFrameLocks noChangeAspect="1"/>
          </p:cNvGraphicFramePr>
          <p:nvPr/>
        </p:nvGraphicFramePr>
        <p:xfrm>
          <a:off x="2455863" y="2862263"/>
          <a:ext cx="4249737" cy="1023937"/>
        </p:xfrm>
        <a:graphic>
          <a:graphicData uri="http://schemas.openxmlformats.org/presentationml/2006/ole">
            <mc:AlternateContent xmlns:mc="http://schemas.openxmlformats.org/markup-compatibility/2006">
              <mc:Choice xmlns:v="urn:schemas-microsoft-com:vml" Requires="v">
                <p:oleObj spid="_x0000_s232464" name="Equation" r:id="rId3" imgW="2006280" imgH="482400" progId="">
                  <p:embed/>
                </p:oleObj>
              </mc:Choice>
              <mc:Fallback>
                <p:oleObj name="Equation" r:id="rId3" imgW="2006280" imgH="4824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5863" y="2862263"/>
                        <a:ext cx="4249737" cy="1023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2453" name="Text Box 5"/>
          <p:cNvSpPr txBox="1">
            <a:spLocks noChangeArrowheads="1"/>
          </p:cNvSpPr>
          <p:nvPr/>
        </p:nvSpPr>
        <p:spPr bwMode="auto">
          <a:xfrm>
            <a:off x="685800" y="1600200"/>
            <a:ext cx="7772400" cy="579438"/>
          </a:xfrm>
          <a:prstGeom prst="rect">
            <a:avLst/>
          </a:prstGeom>
          <a:noFill/>
          <a:ln w="9525">
            <a:noFill/>
            <a:miter lim="800000"/>
            <a:headEnd/>
            <a:tailEnd/>
          </a:ln>
          <a:effectLst/>
        </p:spPr>
        <p:txBody>
          <a:bodyPr>
            <a:spAutoFit/>
          </a:bodyPr>
          <a:lstStyle/>
          <a:p>
            <a:pPr>
              <a:spcBef>
                <a:spcPct val="50000"/>
              </a:spcBef>
            </a:pPr>
            <a:r>
              <a:rPr lang="en-US" altLang="zh-TW" b="0">
                <a:solidFill>
                  <a:schemeClr val="tx2"/>
                </a:solidFill>
              </a:rPr>
              <a:t>Determinant of order </a:t>
            </a:r>
            <a:r>
              <a:rPr lang="en-US" altLang="zh-TW" b="0">
                <a:solidFill>
                  <a:schemeClr val="tx2"/>
                </a:solidFill>
                <a:latin typeface="Times New Roman" pitchFamily="18" charset="0"/>
              </a:rPr>
              <a:t>2</a:t>
            </a:r>
          </a:p>
        </p:txBody>
      </p:sp>
      <p:sp>
        <p:nvSpPr>
          <p:cNvPr id="232454" name="Text Box 6"/>
          <p:cNvSpPr txBox="1">
            <a:spLocks noChangeArrowheads="1"/>
          </p:cNvSpPr>
          <p:nvPr/>
        </p:nvSpPr>
        <p:spPr bwMode="auto">
          <a:xfrm>
            <a:off x="685800" y="2286000"/>
            <a:ext cx="7924800" cy="519113"/>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Char char="§"/>
            </a:pPr>
            <a:r>
              <a:rPr lang="en-US" altLang="zh-TW" sz="2800" b="0"/>
              <a:t>easy to remember (for order 2 only)..</a:t>
            </a:r>
          </a:p>
        </p:txBody>
      </p:sp>
      <p:graphicFrame>
        <p:nvGraphicFramePr>
          <p:cNvPr id="232455" name="Object 7"/>
          <p:cNvGraphicFramePr>
            <a:graphicFrameLocks noChangeAspect="1"/>
          </p:cNvGraphicFramePr>
          <p:nvPr/>
        </p:nvGraphicFramePr>
        <p:xfrm>
          <a:off x="6843713" y="4419600"/>
          <a:ext cx="700087" cy="842963"/>
        </p:xfrm>
        <a:graphic>
          <a:graphicData uri="http://schemas.openxmlformats.org/presentationml/2006/ole">
            <mc:AlternateContent xmlns:mc="http://schemas.openxmlformats.org/markup-compatibility/2006">
              <mc:Choice xmlns:v="urn:schemas-microsoft-com:vml" Requires="v">
                <p:oleObj spid="_x0000_s232465" name="Equation" r:id="rId5" imgW="380880" imgH="457200" progId="">
                  <p:embed/>
                </p:oleObj>
              </mc:Choice>
              <mc:Fallback>
                <p:oleObj name="Equation" r:id="rId5" imgW="380880" imgH="457200" progId="">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43713" y="4419600"/>
                        <a:ext cx="700087"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2456" name="Text Box 8"/>
          <p:cNvSpPr txBox="1">
            <a:spLocks noChangeArrowheads="1"/>
          </p:cNvSpPr>
          <p:nvPr/>
        </p:nvSpPr>
        <p:spPr bwMode="auto">
          <a:xfrm>
            <a:off x="762000" y="4576763"/>
            <a:ext cx="6553200" cy="519112"/>
          </a:xfrm>
          <a:prstGeom prst="rect">
            <a:avLst/>
          </a:prstGeom>
          <a:noFill/>
          <a:ln w="9525">
            <a:noFill/>
            <a:miter lim="800000"/>
            <a:headEnd/>
            <a:tailEnd/>
          </a:ln>
          <a:effectLst/>
        </p:spPr>
        <p:txBody>
          <a:bodyPr>
            <a:spAutoFit/>
          </a:bodyPr>
          <a:lstStyle/>
          <a:p>
            <a:pPr algn="l">
              <a:spcBef>
                <a:spcPct val="50000"/>
              </a:spcBef>
              <a:buClr>
                <a:schemeClr val="tx2"/>
              </a:buClr>
              <a:buFont typeface="Wingdings" pitchFamily="2" charset="2"/>
              <a:buNone/>
            </a:pPr>
            <a:r>
              <a:rPr lang="en-US" altLang="zh-TW" sz="2800" b="0">
                <a:solidFill>
                  <a:srgbClr val="996633"/>
                </a:solidFill>
              </a:rPr>
              <a:t>Example: Evaluate the determinant:</a:t>
            </a:r>
            <a:endParaRPr lang="en-US" altLang="zh-TW" sz="2800" b="0">
              <a:solidFill>
                <a:srgbClr val="008000"/>
              </a:solidFill>
            </a:endParaRPr>
          </a:p>
        </p:txBody>
      </p:sp>
      <p:graphicFrame>
        <p:nvGraphicFramePr>
          <p:cNvPr id="232457" name="Object 9"/>
          <p:cNvGraphicFramePr>
            <a:graphicFrameLocks noChangeAspect="1"/>
          </p:cNvGraphicFramePr>
          <p:nvPr/>
        </p:nvGraphicFramePr>
        <p:xfrm>
          <a:off x="2438400" y="5181600"/>
          <a:ext cx="2822575" cy="842963"/>
        </p:xfrm>
        <a:graphic>
          <a:graphicData uri="http://schemas.openxmlformats.org/presentationml/2006/ole">
            <mc:AlternateContent xmlns:mc="http://schemas.openxmlformats.org/markup-compatibility/2006">
              <mc:Choice xmlns:v="urn:schemas-microsoft-com:vml" Requires="v">
                <p:oleObj spid="_x0000_s232466" name="Equation" r:id="rId7" imgW="1536480" imgH="457200" progId="">
                  <p:embed/>
                </p:oleObj>
              </mc:Choice>
              <mc:Fallback>
                <p:oleObj name="Equation" r:id="rId7" imgW="1536480" imgH="457200" progId="">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8400" y="5181600"/>
                        <a:ext cx="2822575"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2458" name="Text Box 10"/>
          <p:cNvSpPr txBox="1">
            <a:spLocks noChangeArrowheads="1"/>
          </p:cNvSpPr>
          <p:nvPr/>
        </p:nvSpPr>
        <p:spPr bwMode="auto">
          <a:xfrm>
            <a:off x="685800" y="838200"/>
            <a:ext cx="7772400" cy="641350"/>
          </a:xfrm>
          <a:prstGeom prst="rect">
            <a:avLst/>
          </a:prstGeom>
          <a:noFill/>
          <a:ln w="9525">
            <a:noFill/>
            <a:miter lim="800000"/>
            <a:headEnd/>
            <a:tailEnd/>
          </a:ln>
          <a:effectLst/>
        </p:spPr>
        <p:txBody>
          <a:bodyPr>
            <a:spAutoFit/>
          </a:bodyPr>
          <a:lstStyle/>
          <a:p>
            <a:pPr algn="l">
              <a:spcBef>
                <a:spcPct val="50000"/>
              </a:spcBef>
            </a:pPr>
            <a:r>
              <a:rPr lang="en-US" altLang="zh-TW" sz="3600" b="0" dirty="0">
                <a:solidFill>
                  <a:schemeClr val="tx2"/>
                </a:solidFill>
              </a:rPr>
              <a:t>3</a:t>
            </a:r>
            <a:r>
              <a:rPr lang="en-US" altLang="zh-TW" sz="3600" b="0" dirty="0" smtClean="0">
                <a:solidFill>
                  <a:schemeClr val="tx2"/>
                </a:solidFill>
              </a:rPr>
              <a:t>.5 </a:t>
            </a:r>
            <a:r>
              <a:rPr lang="en-US" altLang="zh-TW" sz="3600" b="0" dirty="0">
                <a:solidFill>
                  <a:schemeClr val="tx2"/>
                </a:solidFill>
              </a:rPr>
              <a:t>Determinants</a:t>
            </a:r>
            <a:endParaRPr lang="en-US" altLang="zh-TW" sz="3600" b="0" dirty="0">
              <a:solidFill>
                <a:schemeClr val="tx2"/>
              </a:solidFill>
              <a:latin typeface="Times New Roman" pitchFamily="18" charset="0"/>
            </a:endParaRPr>
          </a:p>
        </p:txBody>
      </p:sp>
      <p:sp>
        <p:nvSpPr>
          <p:cNvPr id="232459" name="Rectangle 11"/>
          <p:cNvSpPr>
            <a:spLocks noChangeArrowheads="1"/>
          </p:cNvSpPr>
          <p:nvPr/>
        </p:nvSpPr>
        <p:spPr bwMode="auto">
          <a:xfrm>
            <a:off x="4368800" y="3733800"/>
            <a:ext cx="327025" cy="396875"/>
          </a:xfrm>
          <a:prstGeom prst="rect">
            <a:avLst/>
          </a:prstGeom>
          <a:noFill/>
          <a:ln w="9525">
            <a:noFill/>
            <a:miter lim="800000"/>
            <a:headEnd/>
            <a:tailEnd/>
          </a:ln>
          <a:effectLst/>
        </p:spPr>
        <p:txBody>
          <a:bodyPr wrap="none">
            <a:spAutoFit/>
          </a:bodyPr>
          <a:lstStyle/>
          <a:p>
            <a:r>
              <a:rPr lang="en-US" altLang="zh-TW" sz="2000" b="0">
                <a:solidFill>
                  <a:srgbClr val="FF3300"/>
                </a:solidFill>
                <a:latin typeface="Times New Roman" pitchFamily="18" charset="0"/>
              </a:rPr>
              <a:t>+</a:t>
            </a:r>
          </a:p>
        </p:txBody>
      </p:sp>
      <p:sp>
        <p:nvSpPr>
          <p:cNvPr id="232460" name="Rectangle 12"/>
          <p:cNvSpPr>
            <a:spLocks noChangeArrowheads="1"/>
          </p:cNvSpPr>
          <p:nvPr/>
        </p:nvSpPr>
        <p:spPr bwMode="auto">
          <a:xfrm>
            <a:off x="2971800" y="3794125"/>
            <a:ext cx="268288" cy="396875"/>
          </a:xfrm>
          <a:prstGeom prst="rect">
            <a:avLst/>
          </a:prstGeom>
          <a:noFill/>
          <a:ln w="9525">
            <a:noFill/>
            <a:miter lim="800000"/>
            <a:headEnd/>
            <a:tailEnd/>
          </a:ln>
          <a:effectLst/>
        </p:spPr>
        <p:txBody>
          <a:bodyPr wrap="none">
            <a:spAutoFit/>
          </a:bodyPr>
          <a:lstStyle/>
          <a:p>
            <a:r>
              <a:rPr lang="en-US" altLang="zh-TW" sz="2000" b="0">
                <a:solidFill>
                  <a:srgbClr val="FF3300"/>
                </a:solidFill>
                <a:latin typeface="Times New Roman" pitchFamily="18" charset="0"/>
              </a:rPr>
              <a:t>-</a:t>
            </a:r>
          </a:p>
        </p:txBody>
      </p:sp>
      <p:sp>
        <p:nvSpPr>
          <p:cNvPr id="14" name="Footer Placeholder 13"/>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324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5578F359-3640-44B2-BC2A-D9F5C86136A1}" type="slidenum">
              <a:rPr lang="en-US" altLang="zh-TW"/>
              <a:pPr/>
              <a:t>75</a:t>
            </a:fld>
            <a:endParaRPr lang="en-US" altLang="zh-TW"/>
          </a:p>
        </p:txBody>
      </p:sp>
      <p:sp>
        <p:nvSpPr>
          <p:cNvPr id="233474" name="Text Box 2"/>
          <p:cNvSpPr txBox="1">
            <a:spLocks noChangeArrowheads="1"/>
          </p:cNvSpPr>
          <p:nvPr/>
        </p:nvSpPr>
        <p:spPr bwMode="auto">
          <a:xfrm>
            <a:off x="685800" y="838200"/>
            <a:ext cx="7772400" cy="641350"/>
          </a:xfrm>
          <a:prstGeom prst="rect">
            <a:avLst/>
          </a:prstGeom>
          <a:noFill/>
          <a:ln w="9525">
            <a:noFill/>
            <a:miter lim="800000"/>
            <a:headEnd/>
            <a:tailEnd/>
          </a:ln>
          <a:effectLst/>
        </p:spPr>
        <p:txBody>
          <a:bodyPr>
            <a:spAutoFit/>
          </a:bodyPr>
          <a:lstStyle/>
          <a:p>
            <a:pPr algn="l">
              <a:spcBef>
                <a:spcPct val="50000"/>
              </a:spcBef>
            </a:pPr>
            <a:r>
              <a:rPr lang="en-US" altLang="zh-TW" sz="3600" b="0" dirty="0">
                <a:solidFill>
                  <a:schemeClr val="tx2"/>
                </a:solidFill>
              </a:rPr>
              <a:t>3</a:t>
            </a:r>
            <a:r>
              <a:rPr lang="en-US" altLang="zh-TW" sz="3600" b="0" dirty="0" smtClean="0">
                <a:solidFill>
                  <a:schemeClr val="tx2"/>
                </a:solidFill>
              </a:rPr>
              <a:t>.5 </a:t>
            </a:r>
            <a:r>
              <a:rPr lang="en-US" altLang="zh-TW" sz="3600" b="0" dirty="0">
                <a:solidFill>
                  <a:schemeClr val="tx2"/>
                </a:solidFill>
              </a:rPr>
              <a:t>Determinants</a:t>
            </a:r>
          </a:p>
        </p:txBody>
      </p:sp>
      <p:sp>
        <p:nvSpPr>
          <p:cNvPr id="233475" name="Text Box 3"/>
          <p:cNvSpPr txBox="1">
            <a:spLocks noChangeArrowheads="1"/>
          </p:cNvSpPr>
          <p:nvPr/>
        </p:nvSpPr>
        <p:spPr bwMode="auto">
          <a:xfrm>
            <a:off x="685800" y="2667000"/>
            <a:ext cx="7772400" cy="3768725"/>
          </a:xfrm>
          <a:prstGeom prst="rect">
            <a:avLst/>
          </a:prstGeom>
          <a:noFill/>
          <a:ln w="9525">
            <a:noFill/>
            <a:miter lim="800000"/>
            <a:headEnd/>
            <a:tailEnd/>
          </a:ln>
          <a:effectLst/>
        </p:spPr>
        <p:txBody>
          <a:bodyPr>
            <a:spAutoFit/>
          </a:bodyPr>
          <a:lstStyle/>
          <a:p>
            <a:pPr marL="457200" indent="-457200" algn="l">
              <a:lnSpc>
                <a:spcPct val="130000"/>
              </a:lnSpc>
              <a:spcBef>
                <a:spcPct val="50000"/>
              </a:spcBef>
              <a:buClr>
                <a:schemeClr val="tx2"/>
              </a:buClr>
              <a:buFont typeface="Wingdings" pitchFamily="2" charset="2"/>
              <a:buAutoNum type="arabicPeriod"/>
            </a:pPr>
            <a:r>
              <a:rPr lang="en-US" altLang="zh-TW" sz="2800" b="0"/>
              <a:t>If every element of a row (column) is zero, e.g.,                          , then </a:t>
            </a:r>
            <a:r>
              <a:rPr lang="en-US" altLang="zh-TW" sz="2800" b="0" i="1">
                <a:solidFill>
                  <a:srgbClr val="0000FF"/>
                </a:solidFill>
                <a:latin typeface="Times New Roman" pitchFamily="18" charset="0"/>
              </a:rPr>
              <a:t>|A| = </a:t>
            </a:r>
            <a:r>
              <a:rPr lang="en-US" altLang="zh-TW" sz="2800" b="0">
                <a:solidFill>
                  <a:srgbClr val="0000FF"/>
                </a:solidFill>
                <a:latin typeface="Times New Roman" pitchFamily="18" charset="0"/>
              </a:rPr>
              <a:t>0</a:t>
            </a:r>
            <a:r>
              <a:rPr lang="en-US" altLang="zh-TW" sz="2800" b="0"/>
              <a:t>.</a:t>
            </a:r>
          </a:p>
          <a:p>
            <a:pPr marL="457200" indent="-457200" algn="l">
              <a:spcBef>
                <a:spcPct val="50000"/>
              </a:spcBef>
              <a:buClr>
                <a:schemeClr val="tx2"/>
              </a:buClr>
              <a:buFont typeface="Wingdings" pitchFamily="2" charset="2"/>
              <a:buAutoNum type="arabicPeriod"/>
            </a:pPr>
            <a:endParaRPr lang="en-US" altLang="zh-TW" sz="2800" b="0"/>
          </a:p>
          <a:p>
            <a:pPr marL="457200" indent="-457200" algn="l">
              <a:spcBef>
                <a:spcPct val="50000"/>
              </a:spcBef>
              <a:buClr>
                <a:schemeClr val="tx2"/>
              </a:buClr>
              <a:buFont typeface="Wingdings" pitchFamily="2" charset="2"/>
              <a:buAutoNum type="arabicPeriod"/>
            </a:pPr>
            <a:r>
              <a:rPr lang="en-US" altLang="zh-TW" sz="2800" b="0"/>
              <a:t> </a:t>
            </a:r>
            <a:r>
              <a:rPr lang="en-US" altLang="zh-TW" sz="2800" b="0" i="1">
                <a:solidFill>
                  <a:srgbClr val="0000FF"/>
                </a:solidFill>
                <a:latin typeface="Times New Roman" pitchFamily="18" charset="0"/>
              </a:rPr>
              <a:t>|A</a:t>
            </a:r>
            <a:r>
              <a:rPr lang="en-US" altLang="zh-TW" sz="2800" b="0" i="1" baseline="30000">
                <a:solidFill>
                  <a:srgbClr val="0000FF"/>
                </a:solidFill>
                <a:latin typeface="Times New Roman" pitchFamily="18" charset="0"/>
              </a:rPr>
              <a:t>T</a:t>
            </a:r>
            <a:r>
              <a:rPr lang="en-US" altLang="zh-TW" sz="2800" b="0" i="1">
                <a:solidFill>
                  <a:srgbClr val="0000FF"/>
                </a:solidFill>
                <a:latin typeface="Times New Roman" pitchFamily="18" charset="0"/>
              </a:rPr>
              <a:t>| = |A| </a:t>
            </a:r>
          </a:p>
          <a:p>
            <a:pPr marL="457200" indent="-457200" algn="l">
              <a:spcBef>
                <a:spcPct val="50000"/>
              </a:spcBef>
              <a:buClr>
                <a:schemeClr val="tx2"/>
              </a:buClr>
              <a:buFont typeface="Wingdings" pitchFamily="2" charset="2"/>
              <a:buAutoNum type="arabicPeriod"/>
            </a:pPr>
            <a:endParaRPr lang="en-US" altLang="zh-TW" sz="2800" b="0" i="1">
              <a:solidFill>
                <a:srgbClr val="0000FF"/>
              </a:solidFill>
              <a:latin typeface="Times New Roman" pitchFamily="18" charset="0"/>
            </a:endParaRPr>
          </a:p>
          <a:p>
            <a:pPr marL="457200" indent="-457200" algn="l">
              <a:spcBef>
                <a:spcPct val="50000"/>
              </a:spcBef>
              <a:buClr>
                <a:schemeClr val="tx2"/>
              </a:buClr>
              <a:buFont typeface="Wingdings" pitchFamily="2" charset="2"/>
              <a:buAutoNum type="arabicPeriod"/>
            </a:pPr>
            <a:r>
              <a:rPr lang="en-US" altLang="zh-TW" sz="2800" b="0"/>
              <a:t> </a:t>
            </a:r>
            <a:r>
              <a:rPr lang="en-US" altLang="zh-TW" sz="2800" b="0" i="1">
                <a:solidFill>
                  <a:srgbClr val="0000FF"/>
                </a:solidFill>
                <a:latin typeface="Times New Roman" pitchFamily="18" charset="0"/>
              </a:rPr>
              <a:t>|AB| = |A||B|</a:t>
            </a:r>
          </a:p>
        </p:txBody>
      </p:sp>
      <p:sp>
        <p:nvSpPr>
          <p:cNvPr id="233476" name="Line 4"/>
          <p:cNvSpPr>
            <a:spLocks noChangeShapeType="1"/>
          </p:cNvSpPr>
          <p:nvPr/>
        </p:nvSpPr>
        <p:spPr bwMode="auto">
          <a:xfrm flipH="1">
            <a:off x="2819400" y="4495800"/>
            <a:ext cx="762000" cy="228600"/>
          </a:xfrm>
          <a:prstGeom prst="line">
            <a:avLst/>
          </a:prstGeom>
          <a:noFill/>
          <a:ln w="9525">
            <a:solidFill>
              <a:schemeClr val="tx1"/>
            </a:solidFill>
            <a:round/>
            <a:headEnd/>
            <a:tailEnd type="triangle" w="med" len="med"/>
          </a:ln>
          <a:effectLst/>
        </p:spPr>
        <p:txBody>
          <a:bodyPr wrap="none"/>
          <a:lstStyle/>
          <a:p>
            <a:endParaRPr lang="en-US"/>
          </a:p>
        </p:txBody>
      </p:sp>
      <p:sp>
        <p:nvSpPr>
          <p:cNvPr id="233477" name="Text Box 5"/>
          <p:cNvSpPr txBox="1">
            <a:spLocks noChangeArrowheads="1"/>
          </p:cNvSpPr>
          <p:nvPr/>
        </p:nvSpPr>
        <p:spPr bwMode="auto">
          <a:xfrm>
            <a:off x="3644900" y="4279900"/>
            <a:ext cx="3048000" cy="701675"/>
          </a:xfrm>
          <a:prstGeom prst="rect">
            <a:avLst/>
          </a:prstGeom>
          <a:noFill/>
          <a:ln w="9525">
            <a:noFill/>
            <a:miter lim="800000"/>
            <a:headEnd/>
            <a:tailEnd/>
          </a:ln>
          <a:effectLst/>
        </p:spPr>
        <p:txBody>
          <a:bodyPr>
            <a:spAutoFit/>
          </a:bodyPr>
          <a:lstStyle/>
          <a:p>
            <a:pPr algn="l">
              <a:spcBef>
                <a:spcPct val="50000"/>
              </a:spcBef>
            </a:pPr>
            <a:r>
              <a:rPr lang="en-US" altLang="zh-TW" sz="2000" b="0"/>
              <a:t>determinant of a matrix </a:t>
            </a:r>
            <a:r>
              <a:rPr lang="en-US" altLang="zh-TW" sz="2000" b="0">
                <a:latin typeface="Times New Roman" pitchFamily="18" charset="0"/>
              </a:rPr>
              <a:t>=</a:t>
            </a:r>
            <a:r>
              <a:rPr lang="en-US" altLang="zh-TW" sz="2000" b="0"/>
              <a:t> that of its transpose</a:t>
            </a:r>
          </a:p>
        </p:txBody>
      </p:sp>
      <p:sp>
        <p:nvSpPr>
          <p:cNvPr id="233478" name="Text Box 6"/>
          <p:cNvSpPr txBox="1">
            <a:spLocks noChangeArrowheads="1"/>
          </p:cNvSpPr>
          <p:nvPr/>
        </p:nvSpPr>
        <p:spPr bwMode="auto">
          <a:xfrm>
            <a:off x="762000" y="1676400"/>
            <a:ext cx="8001000" cy="946150"/>
          </a:xfrm>
          <a:prstGeom prst="rect">
            <a:avLst/>
          </a:prstGeom>
          <a:noFill/>
          <a:ln w="9525">
            <a:noFill/>
            <a:miter lim="800000"/>
            <a:headEnd/>
            <a:tailEnd/>
          </a:ln>
          <a:effectLst/>
        </p:spPr>
        <p:txBody>
          <a:bodyPr>
            <a:spAutoFit/>
          </a:bodyPr>
          <a:lstStyle/>
          <a:p>
            <a:pPr algn="l">
              <a:spcBef>
                <a:spcPct val="50000"/>
              </a:spcBef>
            </a:pPr>
            <a:r>
              <a:rPr lang="en-US" altLang="zh-TW" sz="2800" b="0"/>
              <a:t>The following properties are true for determinants of </a:t>
            </a:r>
            <a:r>
              <a:rPr lang="en-US" altLang="zh-TW" sz="2800" b="0" i="1" u="sng">
                <a:latin typeface="Times New Roman" pitchFamily="18" charset="0"/>
              </a:rPr>
              <a:t>any</a:t>
            </a:r>
            <a:r>
              <a:rPr lang="en-US" altLang="zh-TW" sz="2800" b="0"/>
              <a:t> order.</a:t>
            </a:r>
          </a:p>
        </p:txBody>
      </p:sp>
      <p:graphicFrame>
        <p:nvGraphicFramePr>
          <p:cNvPr id="233479" name="Object 7"/>
          <p:cNvGraphicFramePr>
            <a:graphicFrameLocks noChangeAspect="1"/>
          </p:cNvGraphicFramePr>
          <p:nvPr/>
        </p:nvGraphicFramePr>
        <p:xfrm>
          <a:off x="1965325" y="3236913"/>
          <a:ext cx="2682875" cy="842962"/>
        </p:xfrm>
        <a:graphic>
          <a:graphicData uri="http://schemas.openxmlformats.org/presentationml/2006/ole">
            <mc:AlternateContent xmlns:mc="http://schemas.openxmlformats.org/markup-compatibility/2006">
              <mc:Choice xmlns:v="urn:schemas-microsoft-com:vml" Requires="v">
                <p:oleObj spid="_x0000_s233482" name="Equation" r:id="rId3" imgW="1460160" imgH="457200" progId="">
                  <p:embed/>
                </p:oleObj>
              </mc:Choice>
              <mc:Fallback>
                <p:oleObj name="Equation" r:id="rId3" imgW="1460160" imgH="457200" progId="">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5325" y="3236913"/>
                        <a:ext cx="2682875" cy="842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Footer Placeholder 8"/>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2F1A092-84B7-4719-BFB9-B6900468B205}" type="slidenum">
              <a:rPr lang="en-US" altLang="zh-TW"/>
              <a:pPr/>
              <a:t>76</a:t>
            </a:fld>
            <a:endParaRPr lang="en-US" altLang="zh-TW"/>
          </a:p>
        </p:txBody>
      </p:sp>
      <p:sp>
        <p:nvSpPr>
          <p:cNvPr id="234498" name="Text Box 2"/>
          <p:cNvSpPr txBox="1">
            <a:spLocks noChangeArrowheads="1"/>
          </p:cNvSpPr>
          <p:nvPr/>
        </p:nvSpPr>
        <p:spPr bwMode="auto">
          <a:xfrm>
            <a:off x="685800" y="1676400"/>
            <a:ext cx="7924800" cy="946150"/>
          </a:xfrm>
          <a:prstGeom prst="rect">
            <a:avLst/>
          </a:prstGeom>
          <a:noFill/>
          <a:ln w="9525">
            <a:noFill/>
            <a:miter lim="800000"/>
            <a:headEnd/>
            <a:tailEnd/>
          </a:ln>
          <a:effectLst/>
        </p:spPr>
        <p:txBody>
          <a:bodyPr>
            <a:spAutoFit/>
          </a:bodyPr>
          <a:lstStyle/>
          <a:p>
            <a:pPr algn="l">
              <a:spcBef>
                <a:spcPct val="50000"/>
              </a:spcBef>
            </a:pPr>
            <a:r>
              <a:rPr lang="en-US" altLang="zh-TW" sz="2800" b="0">
                <a:solidFill>
                  <a:srgbClr val="996633"/>
                </a:solidFill>
              </a:rPr>
              <a:t>Example: Show that the determinant of any orthogonal matrix is either </a:t>
            </a:r>
            <a:r>
              <a:rPr lang="en-US" altLang="zh-TW" sz="2800" b="0">
                <a:solidFill>
                  <a:srgbClr val="996633"/>
                </a:solidFill>
                <a:latin typeface="Times New Roman" pitchFamily="18" charset="0"/>
              </a:rPr>
              <a:t>+1</a:t>
            </a:r>
            <a:r>
              <a:rPr lang="en-US" altLang="zh-TW" sz="2800" b="0">
                <a:solidFill>
                  <a:srgbClr val="996633"/>
                </a:solidFill>
              </a:rPr>
              <a:t> or </a:t>
            </a:r>
            <a:r>
              <a:rPr lang="en-US" altLang="zh-TW" sz="2800" b="0">
                <a:solidFill>
                  <a:srgbClr val="996633"/>
                </a:solidFill>
                <a:latin typeface="Times New Roman" pitchFamily="18" charset="0"/>
              </a:rPr>
              <a:t>–1</a:t>
            </a:r>
            <a:r>
              <a:rPr lang="en-US" altLang="zh-TW" sz="2800" b="0">
                <a:solidFill>
                  <a:srgbClr val="996633"/>
                </a:solidFill>
              </a:rPr>
              <a:t>.</a:t>
            </a:r>
            <a:endParaRPr lang="en-US" altLang="zh-TW" b="0"/>
          </a:p>
        </p:txBody>
      </p:sp>
      <p:sp>
        <p:nvSpPr>
          <p:cNvPr id="234499" name="Text Box 3"/>
          <p:cNvSpPr txBox="1">
            <a:spLocks noChangeArrowheads="1"/>
          </p:cNvSpPr>
          <p:nvPr/>
        </p:nvSpPr>
        <p:spPr bwMode="auto">
          <a:xfrm>
            <a:off x="685800" y="2667000"/>
            <a:ext cx="7772400" cy="1587500"/>
          </a:xfrm>
          <a:prstGeom prst="rect">
            <a:avLst/>
          </a:prstGeom>
          <a:noFill/>
          <a:ln w="9525">
            <a:noFill/>
            <a:miter lim="800000"/>
            <a:headEnd/>
            <a:tailEnd/>
          </a:ln>
          <a:effectLst/>
        </p:spPr>
        <p:txBody>
          <a:bodyPr>
            <a:spAutoFit/>
          </a:bodyPr>
          <a:lstStyle/>
          <a:p>
            <a:pPr algn="l">
              <a:spcBef>
                <a:spcPct val="50000"/>
              </a:spcBef>
            </a:pPr>
            <a:r>
              <a:rPr lang="en-US" altLang="zh-TW" sz="2800" b="0">
                <a:solidFill>
                  <a:srgbClr val="996633"/>
                </a:solidFill>
              </a:rPr>
              <a:t>For any orthogonal matrix, </a:t>
            </a:r>
            <a:r>
              <a:rPr lang="en-US" altLang="zh-TW" sz="2400" b="0" i="1">
                <a:solidFill>
                  <a:srgbClr val="996633"/>
                </a:solidFill>
                <a:latin typeface="Times New Roman" pitchFamily="18" charset="0"/>
              </a:rPr>
              <a:t>A A</a:t>
            </a:r>
            <a:r>
              <a:rPr lang="en-US" altLang="zh-TW" sz="2400" b="0" i="1" baseline="30000">
                <a:solidFill>
                  <a:srgbClr val="996633"/>
                </a:solidFill>
                <a:latin typeface="Times New Roman" pitchFamily="18" charset="0"/>
              </a:rPr>
              <a:t>T</a:t>
            </a:r>
            <a:r>
              <a:rPr lang="en-US" altLang="zh-TW" sz="2400" b="0" i="1">
                <a:solidFill>
                  <a:srgbClr val="996633"/>
                </a:solidFill>
                <a:latin typeface="Times New Roman" pitchFamily="18" charset="0"/>
              </a:rPr>
              <a:t> = I</a:t>
            </a:r>
            <a:r>
              <a:rPr lang="en-US" altLang="zh-TW" sz="2800" b="0">
                <a:solidFill>
                  <a:srgbClr val="996633"/>
                </a:solidFill>
              </a:rPr>
              <a:t>. </a:t>
            </a:r>
          </a:p>
          <a:p>
            <a:pPr algn="l">
              <a:spcBef>
                <a:spcPct val="50000"/>
              </a:spcBef>
            </a:pPr>
            <a:r>
              <a:rPr lang="en-US" altLang="zh-TW" sz="2800" b="0">
                <a:solidFill>
                  <a:srgbClr val="996633"/>
                </a:solidFill>
              </a:rPr>
              <a:t>Since </a:t>
            </a:r>
            <a:r>
              <a:rPr lang="en-US" altLang="zh-TW" sz="2400" b="0" i="1">
                <a:solidFill>
                  <a:srgbClr val="996633"/>
                </a:solidFill>
                <a:latin typeface="Times New Roman" pitchFamily="18" charset="0"/>
              </a:rPr>
              <a:t>|AA</a:t>
            </a:r>
            <a:r>
              <a:rPr lang="en-US" altLang="zh-TW" sz="2400" b="0" i="1" baseline="30000">
                <a:solidFill>
                  <a:srgbClr val="996633"/>
                </a:solidFill>
                <a:latin typeface="Times New Roman" pitchFamily="18" charset="0"/>
              </a:rPr>
              <a:t>T</a:t>
            </a:r>
            <a:r>
              <a:rPr lang="en-US" altLang="zh-TW" sz="2400" b="0" i="1">
                <a:solidFill>
                  <a:srgbClr val="996633"/>
                </a:solidFill>
                <a:latin typeface="Times New Roman" pitchFamily="18" charset="0"/>
              </a:rPr>
              <a:t>| = |A||A</a:t>
            </a:r>
            <a:r>
              <a:rPr lang="en-US" altLang="zh-TW" sz="2400" b="0" i="1" baseline="30000">
                <a:solidFill>
                  <a:srgbClr val="996633"/>
                </a:solidFill>
                <a:latin typeface="Times New Roman" pitchFamily="18" charset="0"/>
              </a:rPr>
              <a:t>T </a:t>
            </a:r>
            <a:r>
              <a:rPr lang="en-US" altLang="zh-TW" sz="2400" b="0" i="1">
                <a:solidFill>
                  <a:srgbClr val="996633"/>
                </a:solidFill>
                <a:latin typeface="Times New Roman" pitchFamily="18" charset="0"/>
              </a:rPr>
              <a:t>| = </a:t>
            </a:r>
            <a:r>
              <a:rPr lang="en-US" altLang="zh-TW" sz="2400" b="0">
                <a:solidFill>
                  <a:srgbClr val="996633"/>
                </a:solidFill>
                <a:latin typeface="Times New Roman" pitchFamily="18" charset="0"/>
              </a:rPr>
              <a:t>1</a:t>
            </a:r>
            <a:r>
              <a:rPr lang="en-US" altLang="zh-TW" sz="2800" b="0">
                <a:solidFill>
                  <a:srgbClr val="996633"/>
                </a:solidFill>
              </a:rPr>
              <a:t> and </a:t>
            </a:r>
            <a:r>
              <a:rPr lang="en-US" altLang="zh-TW" sz="2400" b="0" i="1">
                <a:solidFill>
                  <a:srgbClr val="996633"/>
                </a:solidFill>
                <a:latin typeface="Times New Roman" pitchFamily="18" charset="0"/>
              </a:rPr>
              <a:t>|A</a:t>
            </a:r>
            <a:r>
              <a:rPr lang="en-US" altLang="zh-TW" sz="2400" b="0" i="1" baseline="30000">
                <a:solidFill>
                  <a:srgbClr val="996633"/>
                </a:solidFill>
                <a:latin typeface="Times New Roman" pitchFamily="18" charset="0"/>
              </a:rPr>
              <a:t>T</a:t>
            </a:r>
            <a:r>
              <a:rPr lang="en-US" altLang="zh-TW" sz="2400" b="0" i="1">
                <a:solidFill>
                  <a:srgbClr val="996633"/>
                </a:solidFill>
                <a:latin typeface="Times New Roman" pitchFamily="18" charset="0"/>
              </a:rPr>
              <a:t>| = |A|</a:t>
            </a:r>
            <a:r>
              <a:rPr lang="en-US" altLang="zh-TW" sz="2800" b="0">
                <a:solidFill>
                  <a:srgbClr val="996633"/>
                </a:solidFill>
              </a:rPr>
              <a:t>, so </a:t>
            </a:r>
            <a:r>
              <a:rPr lang="en-US" altLang="zh-TW" sz="2400" b="0" i="1">
                <a:solidFill>
                  <a:srgbClr val="996633"/>
                </a:solidFill>
                <a:latin typeface="Times New Roman" pitchFamily="18" charset="0"/>
              </a:rPr>
              <a:t>|A|</a:t>
            </a:r>
            <a:r>
              <a:rPr lang="en-US" altLang="zh-TW" sz="2400" b="0" baseline="30000">
                <a:solidFill>
                  <a:srgbClr val="996633"/>
                </a:solidFill>
                <a:latin typeface="Times New Roman" pitchFamily="18" charset="0"/>
              </a:rPr>
              <a:t>2</a:t>
            </a:r>
            <a:r>
              <a:rPr lang="en-US" altLang="zh-TW" sz="2400" b="0" i="1">
                <a:solidFill>
                  <a:srgbClr val="996633"/>
                </a:solidFill>
                <a:latin typeface="Times New Roman" pitchFamily="18" charset="0"/>
              </a:rPr>
              <a:t> = </a:t>
            </a:r>
            <a:r>
              <a:rPr lang="en-US" altLang="zh-TW" sz="2400" b="0">
                <a:solidFill>
                  <a:srgbClr val="996633"/>
                </a:solidFill>
                <a:latin typeface="Times New Roman" pitchFamily="18" charset="0"/>
              </a:rPr>
              <a:t>1</a:t>
            </a:r>
            <a:r>
              <a:rPr lang="en-US" altLang="zh-TW" sz="2800" b="0">
                <a:solidFill>
                  <a:srgbClr val="996633"/>
                </a:solidFill>
              </a:rPr>
              <a:t>  or </a:t>
            </a:r>
            <a:r>
              <a:rPr lang="en-US" altLang="zh-TW" sz="2400" b="0" i="1">
                <a:solidFill>
                  <a:srgbClr val="996633"/>
                </a:solidFill>
                <a:latin typeface="Times New Roman" pitchFamily="18" charset="0"/>
              </a:rPr>
              <a:t>|A| = </a:t>
            </a:r>
            <a:r>
              <a:rPr lang="en-US" altLang="zh-TW" sz="2400" b="0">
                <a:solidFill>
                  <a:srgbClr val="996633"/>
                </a:solidFill>
                <a:latin typeface="Times New Roman" pitchFamily="18" charset="0"/>
                <a:sym typeface="Symbol" pitchFamily="18" charset="2"/>
              </a:rPr>
              <a:t></a:t>
            </a:r>
            <a:r>
              <a:rPr lang="en-US" altLang="zh-TW" sz="2400" b="0">
                <a:solidFill>
                  <a:srgbClr val="996633"/>
                </a:solidFill>
                <a:latin typeface="Times New Roman" pitchFamily="18" charset="0"/>
              </a:rPr>
              <a:t>1</a:t>
            </a:r>
            <a:r>
              <a:rPr lang="en-US" altLang="zh-TW" sz="2800" b="0">
                <a:solidFill>
                  <a:srgbClr val="996633"/>
                </a:solidFill>
              </a:rPr>
              <a:t>.</a:t>
            </a:r>
          </a:p>
        </p:txBody>
      </p:sp>
      <p:sp>
        <p:nvSpPr>
          <p:cNvPr id="234500" name="Text Box 4"/>
          <p:cNvSpPr txBox="1">
            <a:spLocks noChangeArrowheads="1"/>
          </p:cNvSpPr>
          <p:nvPr/>
        </p:nvSpPr>
        <p:spPr bwMode="auto">
          <a:xfrm>
            <a:off x="685800" y="838200"/>
            <a:ext cx="7772400" cy="641350"/>
          </a:xfrm>
          <a:prstGeom prst="rect">
            <a:avLst/>
          </a:prstGeom>
          <a:noFill/>
          <a:ln w="9525">
            <a:noFill/>
            <a:miter lim="800000"/>
            <a:headEnd/>
            <a:tailEnd/>
          </a:ln>
          <a:effectLst/>
        </p:spPr>
        <p:txBody>
          <a:bodyPr>
            <a:spAutoFit/>
          </a:bodyPr>
          <a:lstStyle/>
          <a:p>
            <a:pPr algn="l">
              <a:spcBef>
                <a:spcPct val="50000"/>
              </a:spcBef>
            </a:pPr>
            <a:r>
              <a:rPr lang="en-US" altLang="zh-TW" sz="3600" b="0" dirty="0">
                <a:solidFill>
                  <a:schemeClr val="tx2"/>
                </a:solidFill>
              </a:rPr>
              <a:t>3</a:t>
            </a:r>
            <a:r>
              <a:rPr lang="en-US" altLang="zh-TW" sz="3600" b="0" dirty="0" smtClean="0">
                <a:solidFill>
                  <a:schemeClr val="tx2"/>
                </a:solidFill>
              </a:rPr>
              <a:t>.5 </a:t>
            </a:r>
            <a:r>
              <a:rPr lang="en-US" altLang="zh-TW" sz="3600" b="0" dirty="0">
                <a:solidFill>
                  <a:schemeClr val="tx2"/>
                </a:solidFill>
              </a:rPr>
              <a:t>Determinants</a:t>
            </a:r>
          </a:p>
        </p:txBody>
      </p:sp>
      <p:sp>
        <p:nvSpPr>
          <p:cNvPr id="6" name="Footer Placeholder 5"/>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fld id="{75E74DF0-7615-4B81-8224-CBDFB280BDF1}" type="slidenum">
              <a:rPr lang="en-US" altLang="zh-TW"/>
              <a:pPr/>
              <a:t>77</a:t>
            </a:fld>
            <a:endParaRPr lang="en-US" altLang="zh-TW"/>
          </a:p>
        </p:txBody>
      </p:sp>
      <p:sp>
        <p:nvSpPr>
          <p:cNvPr id="235522" name="Text Box 2"/>
          <p:cNvSpPr txBox="1">
            <a:spLocks noChangeArrowheads="1"/>
          </p:cNvSpPr>
          <p:nvPr/>
        </p:nvSpPr>
        <p:spPr bwMode="auto">
          <a:xfrm>
            <a:off x="685800" y="838200"/>
            <a:ext cx="7772400" cy="641350"/>
          </a:xfrm>
          <a:prstGeom prst="rect">
            <a:avLst/>
          </a:prstGeom>
          <a:noFill/>
          <a:ln w="9525">
            <a:noFill/>
            <a:miter lim="800000"/>
            <a:headEnd/>
            <a:tailEnd/>
          </a:ln>
          <a:effectLst/>
        </p:spPr>
        <p:txBody>
          <a:bodyPr>
            <a:spAutoFit/>
          </a:bodyPr>
          <a:lstStyle/>
          <a:p>
            <a:pPr algn="l">
              <a:spcBef>
                <a:spcPct val="50000"/>
              </a:spcBef>
            </a:pPr>
            <a:r>
              <a:rPr lang="en-US" altLang="zh-TW" sz="3600" b="0" dirty="0">
                <a:solidFill>
                  <a:schemeClr val="tx2"/>
                </a:solidFill>
              </a:rPr>
              <a:t>3</a:t>
            </a:r>
            <a:r>
              <a:rPr lang="en-US" altLang="zh-TW" sz="3600" b="0" dirty="0" smtClean="0">
                <a:solidFill>
                  <a:schemeClr val="tx2"/>
                </a:solidFill>
              </a:rPr>
              <a:t>.5 </a:t>
            </a:r>
            <a:r>
              <a:rPr lang="en-US" altLang="zh-TW" sz="3600" b="0" dirty="0">
                <a:solidFill>
                  <a:schemeClr val="tx2"/>
                </a:solidFill>
              </a:rPr>
              <a:t>Determinants</a:t>
            </a:r>
          </a:p>
        </p:txBody>
      </p:sp>
      <p:sp>
        <p:nvSpPr>
          <p:cNvPr id="235523" name="Text Box 3"/>
          <p:cNvSpPr txBox="1">
            <a:spLocks noChangeArrowheads="1"/>
          </p:cNvSpPr>
          <p:nvPr/>
        </p:nvSpPr>
        <p:spPr bwMode="auto">
          <a:xfrm>
            <a:off x="762000" y="1676400"/>
            <a:ext cx="8001000" cy="519113"/>
          </a:xfrm>
          <a:prstGeom prst="rect">
            <a:avLst/>
          </a:prstGeom>
          <a:noFill/>
          <a:ln w="9525">
            <a:noFill/>
            <a:miter lim="800000"/>
            <a:headEnd/>
            <a:tailEnd/>
          </a:ln>
          <a:effectLst/>
        </p:spPr>
        <p:txBody>
          <a:bodyPr>
            <a:spAutoFit/>
          </a:bodyPr>
          <a:lstStyle/>
          <a:p>
            <a:pPr algn="l">
              <a:spcBef>
                <a:spcPct val="50000"/>
              </a:spcBef>
            </a:pPr>
            <a:r>
              <a:rPr lang="en-US" altLang="zh-TW" sz="2800" b="0"/>
              <a:t>For any 2x2 matrix</a:t>
            </a:r>
          </a:p>
        </p:txBody>
      </p:sp>
      <p:graphicFrame>
        <p:nvGraphicFramePr>
          <p:cNvPr id="235524" name="Object 4"/>
          <p:cNvGraphicFramePr>
            <a:graphicFrameLocks noChangeAspect="1"/>
          </p:cNvGraphicFramePr>
          <p:nvPr/>
        </p:nvGraphicFramePr>
        <p:xfrm>
          <a:off x="4419600" y="1549400"/>
          <a:ext cx="1752600" cy="889000"/>
        </p:xfrm>
        <a:graphic>
          <a:graphicData uri="http://schemas.openxmlformats.org/presentationml/2006/ole">
            <mc:AlternateContent xmlns:mc="http://schemas.openxmlformats.org/markup-compatibility/2006">
              <mc:Choice xmlns:v="urn:schemas-microsoft-com:vml" Requires="v">
                <p:oleObj spid="_x0000_s235541" name="Equation" r:id="rId3" imgW="952200" imgH="482400" progId="">
                  <p:embed/>
                </p:oleObj>
              </mc:Choice>
              <mc:Fallback>
                <p:oleObj name="Equation" r:id="rId3" imgW="952200" imgH="4824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1549400"/>
                        <a:ext cx="17526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525" name="Text Box 5"/>
          <p:cNvSpPr txBox="1">
            <a:spLocks noChangeArrowheads="1"/>
          </p:cNvSpPr>
          <p:nvPr/>
        </p:nvSpPr>
        <p:spPr bwMode="auto">
          <a:xfrm>
            <a:off x="762000" y="2514600"/>
            <a:ext cx="8001000" cy="519113"/>
          </a:xfrm>
          <a:prstGeom prst="rect">
            <a:avLst/>
          </a:prstGeom>
          <a:noFill/>
          <a:ln w="9525">
            <a:noFill/>
            <a:miter lim="800000"/>
            <a:headEnd/>
            <a:tailEnd/>
          </a:ln>
          <a:effectLst/>
        </p:spPr>
        <p:txBody>
          <a:bodyPr>
            <a:spAutoFit/>
          </a:bodyPr>
          <a:lstStyle/>
          <a:p>
            <a:pPr algn="l">
              <a:spcBef>
                <a:spcPct val="50000"/>
              </a:spcBef>
            </a:pPr>
            <a:r>
              <a:rPr lang="en-US" altLang="zh-TW" sz="2800" b="0"/>
              <a:t>Its inverse can be written as </a:t>
            </a:r>
          </a:p>
        </p:txBody>
      </p:sp>
      <p:graphicFrame>
        <p:nvGraphicFramePr>
          <p:cNvPr id="235526" name="Object 6"/>
          <p:cNvGraphicFramePr>
            <a:graphicFrameLocks noChangeAspect="1"/>
          </p:cNvGraphicFramePr>
          <p:nvPr/>
        </p:nvGraphicFramePr>
        <p:xfrm>
          <a:off x="5803900" y="2387600"/>
          <a:ext cx="2489200" cy="844550"/>
        </p:xfrm>
        <a:graphic>
          <a:graphicData uri="http://schemas.openxmlformats.org/presentationml/2006/ole">
            <mc:AlternateContent xmlns:mc="http://schemas.openxmlformats.org/markup-compatibility/2006">
              <mc:Choice xmlns:v="urn:schemas-microsoft-com:vml" Requires="v">
                <p:oleObj spid="_x0000_s235542" name="Equation" r:id="rId5" imgW="1422360" imgH="482400" progId="">
                  <p:embed/>
                </p:oleObj>
              </mc:Choice>
              <mc:Fallback>
                <p:oleObj name="Equation" r:id="rId5" imgW="1422360" imgH="48240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03900" y="2387600"/>
                        <a:ext cx="2489200" cy="844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527" name="Text Box 7"/>
          <p:cNvSpPr txBox="1">
            <a:spLocks noChangeArrowheads="1"/>
          </p:cNvSpPr>
          <p:nvPr/>
        </p:nvSpPr>
        <p:spPr bwMode="auto">
          <a:xfrm>
            <a:off x="685800" y="3581400"/>
            <a:ext cx="7924800" cy="519113"/>
          </a:xfrm>
          <a:prstGeom prst="rect">
            <a:avLst/>
          </a:prstGeom>
          <a:noFill/>
          <a:ln w="9525">
            <a:noFill/>
            <a:miter lim="800000"/>
            <a:headEnd/>
            <a:tailEnd/>
          </a:ln>
          <a:effectLst/>
        </p:spPr>
        <p:txBody>
          <a:bodyPr>
            <a:spAutoFit/>
          </a:bodyPr>
          <a:lstStyle/>
          <a:p>
            <a:pPr algn="l">
              <a:spcBef>
                <a:spcPct val="50000"/>
              </a:spcBef>
            </a:pPr>
            <a:r>
              <a:rPr lang="en-US" altLang="zh-TW" sz="2800" b="0">
                <a:solidFill>
                  <a:srgbClr val="996633"/>
                </a:solidFill>
              </a:rPr>
              <a:t>Example: Find the inverse of</a:t>
            </a:r>
            <a:endParaRPr lang="en-US" altLang="zh-TW" b="0"/>
          </a:p>
        </p:txBody>
      </p:sp>
      <p:graphicFrame>
        <p:nvGraphicFramePr>
          <p:cNvPr id="235528" name="Object 8"/>
          <p:cNvGraphicFramePr>
            <a:graphicFrameLocks noChangeAspect="1"/>
          </p:cNvGraphicFramePr>
          <p:nvPr/>
        </p:nvGraphicFramePr>
        <p:xfrm>
          <a:off x="5603875" y="3451225"/>
          <a:ext cx="1495425" cy="842963"/>
        </p:xfrm>
        <a:graphic>
          <a:graphicData uri="http://schemas.openxmlformats.org/presentationml/2006/ole">
            <mc:AlternateContent xmlns:mc="http://schemas.openxmlformats.org/markup-compatibility/2006">
              <mc:Choice xmlns:v="urn:schemas-microsoft-com:vml" Requires="v">
                <p:oleObj spid="_x0000_s235543" name="Equation" r:id="rId7" imgW="812520" imgH="457200" progId="">
                  <p:embed/>
                </p:oleObj>
              </mc:Choice>
              <mc:Fallback>
                <p:oleObj name="Equation" r:id="rId7" imgW="812520" imgH="457200" progId="">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03875" y="3451225"/>
                        <a:ext cx="1495425"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35529" name="Group 9"/>
          <p:cNvGrpSpPr>
            <a:grpSpLocks/>
          </p:cNvGrpSpPr>
          <p:nvPr/>
        </p:nvGrpSpPr>
        <p:grpSpPr bwMode="auto">
          <a:xfrm>
            <a:off x="762000" y="4343400"/>
            <a:ext cx="7772400" cy="1312863"/>
            <a:chOff x="480" y="2936"/>
            <a:chExt cx="4896" cy="827"/>
          </a:xfrm>
        </p:grpSpPr>
        <p:sp>
          <p:nvSpPr>
            <p:cNvPr id="235530" name="Text Box 10"/>
            <p:cNvSpPr txBox="1">
              <a:spLocks noChangeArrowheads="1"/>
            </p:cNvSpPr>
            <p:nvPr/>
          </p:nvSpPr>
          <p:spPr bwMode="auto">
            <a:xfrm>
              <a:off x="480" y="2936"/>
              <a:ext cx="4896" cy="327"/>
            </a:xfrm>
            <a:prstGeom prst="rect">
              <a:avLst/>
            </a:prstGeom>
            <a:noFill/>
            <a:ln w="9525">
              <a:noFill/>
              <a:miter lim="800000"/>
              <a:headEnd/>
              <a:tailEnd/>
            </a:ln>
            <a:effectLst/>
          </p:spPr>
          <p:txBody>
            <a:bodyPr>
              <a:spAutoFit/>
            </a:bodyPr>
            <a:lstStyle/>
            <a:p>
              <a:pPr algn="l">
                <a:spcBef>
                  <a:spcPct val="50000"/>
                </a:spcBef>
              </a:pPr>
              <a:r>
                <a:rPr lang="en-US" altLang="zh-TW" sz="2800" b="0">
                  <a:solidFill>
                    <a:srgbClr val="996633"/>
                  </a:solidFill>
                </a:rPr>
                <a:t>The determinant of </a:t>
              </a:r>
              <a:r>
                <a:rPr lang="en-US" altLang="zh-TW" sz="2800" b="0">
                  <a:solidFill>
                    <a:srgbClr val="996633"/>
                  </a:solidFill>
                  <a:latin typeface="Times New Roman" pitchFamily="18" charset="0"/>
                </a:rPr>
                <a:t>A</a:t>
              </a:r>
              <a:r>
                <a:rPr lang="en-US" altLang="zh-TW" sz="2800" b="0">
                  <a:solidFill>
                    <a:srgbClr val="996633"/>
                  </a:solidFill>
                </a:rPr>
                <a:t> is </a:t>
              </a:r>
              <a:r>
                <a:rPr lang="en-US" altLang="zh-TW" sz="2800" b="0">
                  <a:solidFill>
                    <a:srgbClr val="996633"/>
                  </a:solidFill>
                  <a:latin typeface="Times New Roman" pitchFamily="18" charset="0"/>
                </a:rPr>
                <a:t>-2</a:t>
              </a:r>
            </a:p>
          </p:txBody>
        </p:sp>
        <p:sp>
          <p:nvSpPr>
            <p:cNvPr id="235531" name="Text Box 11"/>
            <p:cNvSpPr txBox="1">
              <a:spLocks noChangeArrowheads="1"/>
            </p:cNvSpPr>
            <p:nvPr/>
          </p:nvSpPr>
          <p:spPr bwMode="auto">
            <a:xfrm>
              <a:off x="488" y="3313"/>
              <a:ext cx="2920" cy="327"/>
            </a:xfrm>
            <a:prstGeom prst="rect">
              <a:avLst/>
            </a:prstGeom>
            <a:noFill/>
            <a:ln w="9525">
              <a:noFill/>
              <a:miter lim="800000"/>
              <a:headEnd/>
              <a:tailEnd/>
            </a:ln>
            <a:effectLst/>
          </p:spPr>
          <p:txBody>
            <a:bodyPr>
              <a:spAutoFit/>
            </a:bodyPr>
            <a:lstStyle/>
            <a:p>
              <a:pPr algn="l">
                <a:spcBef>
                  <a:spcPct val="50000"/>
                </a:spcBef>
              </a:pPr>
              <a:r>
                <a:rPr lang="en-US" altLang="zh-TW" sz="2800" b="0">
                  <a:solidFill>
                    <a:srgbClr val="996633"/>
                  </a:solidFill>
                </a:rPr>
                <a:t>Hence, the inverse of </a:t>
              </a:r>
              <a:r>
                <a:rPr lang="en-US" altLang="zh-TW" sz="2800" b="0">
                  <a:solidFill>
                    <a:srgbClr val="996633"/>
                  </a:solidFill>
                  <a:latin typeface="Times New Roman" pitchFamily="18" charset="0"/>
                </a:rPr>
                <a:t>A</a:t>
              </a:r>
              <a:r>
                <a:rPr lang="en-US" altLang="zh-TW" sz="2800" b="0">
                  <a:solidFill>
                    <a:srgbClr val="996633"/>
                  </a:solidFill>
                </a:rPr>
                <a:t> is</a:t>
              </a:r>
              <a:endParaRPr lang="en-US" altLang="zh-TW" sz="2800" b="0">
                <a:solidFill>
                  <a:srgbClr val="996633"/>
                </a:solidFill>
                <a:latin typeface="Times New Roman" pitchFamily="18" charset="0"/>
              </a:endParaRPr>
            </a:p>
          </p:txBody>
        </p:sp>
        <p:graphicFrame>
          <p:nvGraphicFramePr>
            <p:cNvPr id="235532" name="Object 12"/>
            <p:cNvGraphicFramePr>
              <a:graphicFrameLocks noChangeAspect="1"/>
            </p:cNvGraphicFramePr>
            <p:nvPr/>
          </p:nvGraphicFramePr>
          <p:xfrm>
            <a:off x="3346" y="3232"/>
            <a:ext cx="1310" cy="531"/>
          </p:xfrm>
          <a:graphic>
            <a:graphicData uri="http://schemas.openxmlformats.org/presentationml/2006/ole">
              <mc:AlternateContent xmlns:mc="http://schemas.openxmlformats.org/markup-compatibility/2006">
                <mc:Choice xmlns:v="urn:schemas-microsoft-com:vml" Requires="v">
                  <p:oleObj spid="_x0000_s235544" name="Equation" r:id="rId9" imgW="1130040" imgH="457200" progId="">
                    <p:embed/>
                  </p:oleObj>
                </mc:Choice>
                <mc:Fallback>
                  <p:oleObj name="Equation" r:id="rId9" imgW="1130040" imgH="457200" progId="">
                    <p:embed/>
                    <p:pic>
                      <p:nvPicPr>
                        <p:cNvPr id="0" name="Picture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46" y="3232"/>
                          <a:ext cx="1310" cy="5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35533" name="Text Box 13"/>
          <p:cNvSpPr txBox="1">
            <a:spLocks noChangeArrowheads="1"/>
          </p:cNvSpPr>
          <p:nvPr/>
        </p:nvSpPr>
        <p:spPr bwMode="auto">
          <a:xfrm>
            <a:off x="825500" y="5740400"/>
            <a:ext cx="6337300" cy="457200"/>
          </a:xfrm>
          <a:prstGeom prst="rect">
            <a:avLst/>
          </a:prstGeom>
          <a:noFill/>
          <a:ln w="9525">
            <a:noFill/>
            <a:miter lim="800000"/>
            <a:headEnd/>
            <a:tailEnd/>
          </a:ln>
          <a:effectLst/>
        </p:spPr>
        <p:txBody>
          <a:bodyPr>
            <a:spAutoFit/>
          </a:bodyPr>
          <a:lstStyle/>
          <a:p>
            <a:pPr algn="l">
              <a:spcBef>
                <a:spcPct val="50000"/>
              </a:spcBef>
            </a:pPr>
            <a:r>
              <a:rPr lang="en-US" altLang="zh-TW" sz="2400" b="0"/>
              <a:t>How to find an inverse for a 3x3 matrix? </a:t>
            </a:r>
          </a:p>
        </p:txBody>
      </p:sp>
      <p:sp>
        <p:nvSpPr>
          <p:cNvPr id="15" name="Footer Placeholder 14"/>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355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3" grpId="0"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D9918C06-50AD-4AAB-8BCE-D4AF1A59984A}" type="slidenum">
              <a:rPr lang="en-US" altLang="zh-TW"/>
              <a:pPr/>
              <a:t>78</a:t>
            </a:fld>
            <a:endParaRPr lang="en-US" altLang="zh-TW"/>
          </a:p>
        </p:txBody>
      </p:sp>
      <p:sp>
        <p:nvSpPr>
          <p:cNvPr id="236546" name="Text Box 2"/>
          <p:cNvSpPr txBox="1">
            <a:spLocks noChangeArrowheads="1"/>
          </p:cNvSpPr>
          <p:nvPr/>
        </p:nvSpPr>
        <p:spPr bwMode="auto">
          <a:xfrm>
            <a:off x="685800" y="838200"/>
            <a:ext cx="7772400" cy="641350"/>
          </a:xfrm>
          <a:prstGeom prst="rect">
            <a:avLst/>
          </a:prstGeom>
          <a:noFill/>
          <a:ln w="9525">
            <a:noFill/>
            <a:miter lim="800000"/>
            <a:headEnd/>
            <a:tailEnd/>
          </a:ln>
          <a:effectLst/>
        </p:spPr>
        <p:txBody>
          <a:bodyPr>
            <a:spAutoFit/>
          </a:bodyPr>
          <a:lstStyle/>
          <a:p>
            <a:pPr algn="l">
              <a:spcBef>
                <a:spcPct val="50000"/>
              </a:spcBef>
            </a:pPr>
            <a:r>
              <a:rPr lang="en-US" altLang="zh-TW" sz="3600" b="0" dirty="0">
                <a:solidFill>
                  <a:schemeClr val="tx2"/>
                </a:solidFill>
              </a:rPr>
              <a:t>3</a:t>
            </a:r>
            <a:r>
              <a:rPr lang="en-US" altLang="zh-TW" sz="3600" b="0" dirty="0" smtClean="0">
                <a:solidFill>
                  <a:schemeClr val="tx2"/>
                </a:solidFill>
              </a:rPr>
              <a:t>.5 </a:t>
            </a:r>
            <a:r>
              <a:rPr lang="en-US" altLang="zh-TW" sz="3600" b="0" dirty="0">
                <a:solidFill>
                  <a:schemeClr val="tx2"/>
                </a:solidFill>
              </a:rPr>
              <a:t>Determinants </a:t>
            </a:r>
            <a:r>
              <a:rPr lang="en-US" altLang="zh-TW" sz="3600" b="0" dirty="0">
                <a:solidFill>
                  <a:srgbClr val="0000FF"/>
                </a:solidFill>
              </a:rPr>
              <a:t>of order 3</a:t>
            </a:r>
          </a:p>
        </p:txBody>
      </p:sp>
      <p:sp>
        <p:nvSpPr>
          <p:cNvPr id="236547" name="Text Box 3"/>
          <p:cNvSpPr txBox="1">
            <a:spLocks noChangeArrowheads="1"/>
          </p:cNvSpPr>
          <p:nvPr/>
        </p:nvSpPr>
        <p:spPr bwMode="auto">
          <a:xfrm>
            <a:off x="755650" y="1844675"/>
            <a:ext cx="8001000" cy="519113"/>
          </a:xfrm>
          <a:prstGeom prst="rect">
            <a:avLst/>
          </a:prstGeom>
          <a:noFill/>
          <a:ln w="9525">
            <a:noFill/>
            <a:miter lim="800000"/>
            <a:headEnd/>
            <a:tailEnd/>
          </a:ln>
          <a:effectLst/>
        </p:spPr>
        <p:txBody>
          <a:bodyPr>
            <a:spAutoFit/>
          </a:bodyPr>
          <a:lstStyle/>
          <a:p>
            <a:pPr algn="l">
              <a:spcBef>
                <a:spcPct val="50000"/>
              </a:spcBef>
            </a:pPr>
            <a:r>
              <a:rPr lang="en-US" altLang="zh-TW" sz="2800" b="0"/>
              <a:t>Consider an example:</a:t>
            </a:r>
          </a:p>
        </p:txBody>
      </p:sp>
      <p:graphicFrame>
        <p:nvGraphicFramePr>
          <p:cNvPr id="236548" name="Object 4"/>
          <p:cNvGraphicFramePr>
            <a:graphicFrameLocks noChangeAspect="1"/>
          </p:cNvGraphicFramePr>
          <p:nvPr/>
        </p:nvGraphicFramePr>
        <p:xfrm>
          <a:off x="4427538" y="1484313"/>
          <a:ext cx="1752600" cy="1311275"/>
        </p:xfrm>
        <a:graphic>
          <a:graphicData uri="http://schemas.openxmlformats.org/presentationml/2006/ole">
            <mc:AlternateContent xmlns:mc="http://schemas.openxmlformats.org/markup-compatibility/2006">
              <mc:Choice xmlns:v="urn:schemas-microsoft-com:vml" Requires="v">
                <p:oleObj spid="_x0000_s236559" name="Equation" r:id="rId3" imgW="952200" imgH="711000" progId="">
                  <p:embed/>
                </p:oleObj>
              </mc:Choice>
              <mc:Fallback>
                <p:oleObj name="Equation" r:id="rId3" imgW="952200" imgH="7110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484313"/>
                        <a:ext cx="1752600"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6549" name="Text Box 5"/>
          <p:cNvSpPr txBox="1">
            <a:spLocks noChangeArrowheads="1"/>
          </p:cNvSpPr>
          <p:nvPr/>
        </p:nvSpPr>
        <p:spPr bwMode="auto">
          <a:xfrm>
            <a:off x="684213" y="2852738"/>
            <a:ext cx="8001000" cy="519112"/>
          </a:xfrm>
          <a:prstGeom prst="rect">
            <a:avLst/>
          </a:prstGeom>
          <a:noFill/>
          <a:ln w="9525">
            <a:noFill/>
            <a:miter lim="800000"/>
            <a:headEnd/>
            <a:tailEnd/>
          </a:ln>
          <a:effectLst/>
        </p:spPr>
        <p:txBody>
          <a:bodyPr>
            <a:spAutoFit/>
          </a:bodyPr>
          <a:lstStyle/>
          <a:p>
            <a:pPr algn="l">
              <a:spcBef>
                <a:spcPct val="50000"/>
              </a:spcBef>
            </a:pPr>
            <a:r>
              <a:rPr lang="en-US" altLang="zh-TW" sz="2800" b="0"/>
              <a:t>Its determinant can be obtained by: </a:t>
            </a:r>
          </a:p>
        </p:txBody>
      </p:sp>
      <p:sp>
        <p:nvSpPr>
          <p:cNvPr id="236550" name="Text Box 6"/>
          <p:cNvSpPr txBox="1">
            <a:spLocks noChangeArrowheads="1"/>
          </p:cNvSpPr>
          <p:nvPr/>
        </p:nvSpPr>
        <p:spPr bwMode="auto">
          <a:xfrm>
            <a:off x="825500" y="5740400"/>
            <a:ext cx="6337300" cy="457200"/>
          </a:xfrm>
          <a:prstGeom prst="rect">
            <a:avLst/>
          </a:prstGeom>
          <a:noFill/>
          <a:ln w="9525">
            <a:noFill/>
            <a:miter lim="800000"/>
            <a:headEnd/>
            <a:tailEnd/>
          </a:ln>
          <a:effectLst/>
        </p:spPr>
        <p:txBody>
          <a:bodyPr>
            <a:spAutoFit/>
          </a:bodyPr>
          <a:lstStyle/>
          <a:p>
            <a:pPr algn="l">
              <a:spcBef>
                <a:spcPct val="50000"/>
              </a:spcBef>
            </a:pPr>
            <a:endParaRPr lang="en-US" sz="2400" b="0"/>
          </a:p>
        </p:txBody>
      </p:sp>
      <p:graphicFrame>
        <p:nvGraphicFramePr>
          <p:cNvPr id="236551" name="Object 7"/>
          <p:cNvGraphicFramePr>
            <a:graphicFrameLocks noGrp="1" noChangeAspect="1"/>
          </p:cNvGraphicFramePr>
          <p:nvPr>
            <p:ph/>
          </p:nvPr>
        </p:nvGraphicFramePr>
        <p:xfrm>
          <a:off x="1187450" y="3644900"/>
          <a:ext cx="4848225" cy="1311275"/>
        </p:xfrm>
        <a:graphic>
          <a:graphicData uri="http://schemas.openxmlformats.org/presentationml/2006/ole">
            <mc:AlternateContent xmlns:mc="http://schemas.openxmlformats.org/markup-compatibility/2006">
              <mc:Choice xmlns:v="urn:schemas-microsoft-com:vml" Requires="v">
                <p:oleObj spid="_x0000_s236560" name="Equation" r:id="rId5" imgW="2628720" imgH="711000" progId="">
                  <p:embed/>
                </p:oleObj>
              </mc:Choice>
              <mc:Fallback>
                <p:oleObj name="Equation" r:id="rId5" imgW="2628720" imgH="711000" progId="">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7450" y="3644900"/>
                        <a:ext cx="4848225"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6552" name="Object 8"/>
          <p:cNvGraphicFramePr>
            <a:graphicFrameLocks noChangeAspect="1"/>
          </p:cNvGraphicFramePr>
          <p:nvPr/>
        </p:nvGraphicFramePr>
        <p:xfrm>
          <a:off x="2803525" y="5013325"/>
          <a:ext cx="3140075" cy="454025"/>
        </p:xfrm>
        <a:graphic>
          <a:graphicData uri="http://schemas.openxmlformats.org/presentationml/2006/ole">
            <mc:AlternateContent xmlns:mc="http://schemas.openxmlformats.org/markup-compatibility/2006">
              <mc:Choice xmlns:v="urn:schemas-microsoft-com:vml" Requires="v">
                <p:oleObj spid="_x0000_s236561" name="Equation" r:id="rId7" imgW="1752480" imgH="253800" progId="">
                  <p:embed/>
                </p:oleObj>
              </mc:Choice>
              <mc:Fallback>
                <p:oleObj name="Equation" r:id="rId7" imgW="1752480" imgH="253800" progId="">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03525" y="5013325"/>
                        <a:ext cx="3140075" cy="454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6553" name="Rectangle 9"/>
          <p:cNvSpPr>
            <a:spLocks noChangeArrowheads="1"/>
          </p:cNvSpPr>
          <p:nvPr/>
        </p:nvSpPr>
        <p:spPr bwMode="auto">
          <a:xfrm>
            <a:off x="684213" y="5661025"/>
            <a:ext cx="7775575" cy="946150"/>
          </a:xfrm>
          <a:prstGeom prst="rect">
            <a:avLst/>
          </a:prstGeom>
          <a:noFill/>
          <a:ln w="9525">
            <a:noFill/>
            <a:miter lim="800000"/>
            <a:headEnd/>
            <a:tailEnd/>
          </a:ln>
          <a:effectLst/>
        </p:spPr>
        <p:txBody>
          <a:bodyPr>
            <a:spAutoFit/>
          </a:bodyPr>
          <a:lstStyle/>
          <a:p>
            <a:pPr algn="l"/>
            <a:r>
              <a:rPr lang="en-US" altLang="zh-TW" sz="2800" b="0">
                <a:solidFill>
                  <a:srgbClr val="669900"/>
                </a:solidFill>
              </a:rPr>
              <a:t>You are encouraged to find the determinant by using other rows or columns</a:t>
            </a:r>
          </a:p>
        </p:txBody>
      </p:sp>
      <p:sp>
        <p:nvSpPr>
          <p:cNvPr id="236554" name="Oval 10"/>
          <p:cNvSpPr>
            <a:spLocks noChangeArrowheads="1"/>
          </p:cNvSpPr>
          <p:nvPr/>
        </p:nvSpPr>
        <p:spPr bwMode="auto">
          <a:xfrm>
            <a:off x="2555875" y="3573463"/>
            <a:ext cx="288925" cy="1368425"/>
          </a:xfrm>
          <a:prstGeom prst="ellipse">
            <a:avLst/>
          </a:prstGeom>
          <a:noFill/>
          <a:ln w="9525">
            <a:solidFill>
              <a:srgbClr val="FF0000"/>
            </a:solidFill>
            <a:round/>
            <a:headEnd/>
            <a:tailEnd/>
          </a:ln>
          <a:effectLst/>
        </p:spPr>
        <p:txBody>
          <a:bodyPr wrap="none" anchor="ctr"/>
          <a:lstStyle/>
          <a:p>
            <a:endParaRPr lang="en-US"/>
          </a:p>
        </p:txBody>
      </p:sp>
      <p:sp>
        <p:nvSpPr>
          <p:cNvPr id="236555" name="Line 11"/>
          <p:cNvSpPr>
            <a:spLocks noChangeShapeType="1"/>
          </p:cNvSpPr>
          <p:nvPr/>
        </p:nvSpPr>
        <p:spPr bwMode="auto">
          <a:xfrm>
            <a:off x="3995738" y="3789363"/>
            <a:ext cx="0" cy="431800"/>
          </a:xfrm>
          <a:prstGeom prst="line">
            <a:avLst/>
          </a:prstGeom>
          <a:noFill/>
          <a:ln w="9525">
            <a:solidFill>
              <a:srgbClr val="FF3300"/>
            </a:solidFill>
            <a:round/>
            <a:headEnd/>
            <a:tailEnd type="triangle" w="med" len="med"/>
          </a:ln>
          <a:effectLst/>
        </p:spPr>
        <p:txBody>
          <a:bodyPr wrap="none"/>
          <a:lstStyle/>
          <a:p>
            <a:endParaRPr lang="en-US"/>
          </a:p>
        </p:txBody>
      </p:sp>
      <p:sp>
        <p:nvSpPr>
          <p:cNvPr id="13" name="Footer Placeholder 12"/>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236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50"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8"/>
          <p:cNvSpPr>
            <a:spLocks noGrp="1"/>
          </p:cNvSpPr>
          <p:nvPr>
            <p:ph type="sldNum" sz="quarter" idx="12"/>
          </p:nvPr>
        </p:nvSpPr>
        <p:spPr/>
        <p:txBody>
          <a:bodyPr/>
          <a:lstStyle/>
          <a:p>
            <a:fld id="{B9450F62-E0C3-422C-A5EC-F802532777A4}" type="slidenum">
              <a:rPr lang="en-US" altLang="zh-TW"/>
              <a:pPr/>
              <a:t>79</a:t>
            </a:fld>
            <a:endParaRPr lang="en-US" altLang="zh-TW"/>
          </a:p>
        </p:txBody>
      </p:sp>
      <p:sp>
        <p:nvSpPr>
          <p:cNvPr id="237570" name="Text Box 2"/>
          <p:cNvSpPr txBox="1">
            <a:spLocks noChangeArrowheads="1"/>
          </p:cNvSpPr>
          <p:nvPr/>
        </p:nvSpPr>
        <p:spPr bwMode="auto">
          <a:xfrm>
            <a:off x="685800" y="838200"/>
            <a:ext cx="7772400" cy="641350"/>
          </a:xfrm>
          <a:prstGeom prst="rect">
            <a:avLst/>
          </a:prstGeom>
          <a:noFill/>
          <a:ln w="9525">
            <a:noFill/>
            <a:miter lim="800000"/>
            <a:headEnd/>
            <a:tailEnd/>
          </a:ln>
          <a:effectLst/>
        </p:spPr>
        <p:txBody>
          <a:bodyPr>
            <a:spAutoFit/>
          </a:bodyPr>
          <a:lstStyle/>
          <a:p>
            <a:pPr algn="l">
              <a:spcBef>
                <a:spcPct val="50000"/>
              </a:spcBef>
            </a:pPr>
            <a:r>
              <a:rPr lang="en-US" altLang="zh-TW" sz="3600" b="0" dirty="0">
                <a:solidFill>
                  <a:schemeClr val="tx2"/>
                </a:solidFill>
              </a:rPr>
              <a:t>3</a:t>
            </a:r>
            <a:r>
              <a:rPr lang="en-US" altLang="zh-TW" sz="3600" b="0" dirty="0" smtClean="0">
                <a:solidFill>
                  <a:schemeClr val="tx2"/>
                </a:solidFill>
              </a:rPr>
              <a:t>.6 </a:t>
            </a:r>
            <a:r>
              <a:rPr lang="en-US" altLang="zh-TW" sz="3600" b="0" dirty="0">
                <a:solidFill>
                  <a:schemeClr val="tx2"/>
                </a:solidFill>
              </a:rPr>
              <a:t>Inverse of a 3</a:t>
            </a:r>
            <a:r>
              <a:rPr lang="en-US" altLang="zh-TW" sz="3600" b="0" dirty="0">
                <a:solidFill>
                  <a:schemeClr val="tx2"/>
                </a:solidFill>
                <a:sym typeface="Symbol" pitchFamily="18" charset="2"/>
              </a:rPr>
              <a:t>3 matrix</a:t>
            </a:r>
            <a:endParaRPr lang="en-US" altLang="zh-TW" sz="3600" b="0" dirty="0">
              <a:solidFill>
                <a:srgbClr val="0000FF"/>
              </a:solidFill>
            </a:endParaRPr>
          </a:p>
        </p:txBody>
      </p:sp>
      <p:sp>
        <p:nvSpPr>
          <p:cNvPr id="237571" name="Text Box 3"/>
          <p:cNvSpPr txBox="1">
            <a:spLocks noChangeArrowheads="1"/>
          </p:cNvSpPr>
          <p:nvPr/>
        </p:nvSpPr>
        <p:spPr bwMode="auto">
          <a:xfrm>
            <a:off x="755650" y="1844675"/>
            <a:ext cx="8001000" cy="519113"/>
          </a:xfrm>
          <a:prstGeom prst="rect">
            <a:avLst/>
          </a:prstGeom>
          <a:noFill/>
          <a:ln w="9525">
            <a:noFill/>
            <a:miter lim="800000"/>
            <a:headEnd/>
            <a:tailEnd/>
          </a:ln>
          <a:effectLst/>
        </p:spPr>
        <p:txBody>
          <a:bodyPr>
            <a:spAutoFit/>
          </a:bodyPr>
          <a:lstStyle/>
          <a:p>
            <a:pPr algn="l">
              <a:spcBef>
                <a:spcPct val="50000"/>
              </a:spcBef>
            </a:pPr>
            <a:r>
              <a:rPr lang="en-US" altLang="zh-TW" sz="2800" b="0"/>
              <a:t>Cofactor matrix of </a:t>
            </a:r>
          </a:p>
        </p:txBody>
      </p:sp>
      <p:graphicFrame>
        <p:nvGraphicFramePr>
          <p:cNvPr id="237572" name="Object 4"/>
          <p:cNvGraphicFramePr>
            <a:graphicFrameLocks noChangeAspect="1"/>
          </p:cNvGraphicFramePr>
          <p:nvPr/>
        </p:nvGraphicFramePr>
        <p:xfrm>
          <a:off x="4211638" y="1484313"/>
          <a:ext cx="1752600" cy="1311275"/>
        </p:xfrm>
        <a:graphic>
          <a:graphicData uri="http://schemas.openxmlformats.org/presentationml/2006/ole">
            <mc:AlternateContent xmlns:mc="http://schemas.openxmlformats.org/markup-compatibility/2006">
              <mc:Choice xmlns:v="urn:schemas-microsoft-com:vml" Requires="v">
                <p:oleObj spid="_x0000_s237604" name="Equation" r:id="rId3" imgW="952200" imgH="711000" progId="">
                  <p:embed/>
                </p:oleObj>
              </mc:Choice>
              <mc:Fallback>
                <p:oleObj name="Equation" r:id="rId3" imgW="952200" imgH="7110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638" y="1484313"/>
                        <a:ext cx="1752600"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7573" name="Text Box 5"/>
          <p:cNvSpPr txBox="1">
            <a:spLocks noChangeArrowheads="1"/>
          </p:cNvSpPr>
          <p:nvPr/>
        </p:nvSpPr>
        <p:spPr bwMode="auto">
          <a:xfrm>
            <a:off x="684213" y="2852738"/>
            <a:ext cx="8001000" cy="519112"/>
          </a:xfrm>
          <a:prstGeom prst="rect">
            <a:avLst/>
          </a:prstGeom>
          <a:noFill/>
          <a:ln w="9525">
            <a:noFill/>
            <a:miter lim="800000"/>
            <a:headEnd/>
            <a:tailEnd/>
          </a:ln>
          <a:effectLst/>
        </p:spPr>
        <p:txBody>
          <a:bodyPr>
            <a:spAutoFit/>
          </a:bodyPr>
          <a:lstStyle/>
          <a:p>
            <a:pPr algn="l">
              <a:spcBef>
                <a:spcPct val="50000"/>
              </a:spcBef>
            </a:pPr>
            <a:r>
              <a:rPr lang="en-US" altLang="zh-TW" sz="2800" b="0"/>
              <a:t>The cofactor for each element of matrix A:</a:t>
            </a:r>
          </a:p>
        </p:txBody>
      </p:sp>
      <p:sp>
        <p:nvSpPr>
          <p:cNvPr id="237574" name="Text Box 6"/>
          <p:cNvSpPr txBox="1">
            <a:spLocks noChangeArrowheads="1"/>
          </p:cNvSpPr>
          <p:nvPr/>
        </p:nvSpPr>
        <p:spPr bwMode="auto">
          <a:xfrm>
            <a:off x="825500" y="5740400"/>
            <a:ext cx="6337300" cy="457200"/>
          </a:xfrm>
          <a:prstGeom prst="rect">
            <a:avLst/>
          </a:prstGeom>
          <a:noFill/>
          <a:ln w="9525">
            <a:noFill/>
            <a:miter lim="800000"/>
            <a:headEnd/>
            <a:tailEnd/>
          </a:ln>
          <a:effectLst/>
        </p:spPr>
        <p:txBody>
          <a:bodyPr>
            <a:spAutoFit/>
          </a:bodyPr>
          <a:lstStyle/>
          <a:p>
            <a:pPr algn="l">
              <a:spcBef>
                <a:spcPct val="50000"/>
              </a:spcBef>
            </a:pPr>
            <a:endParaRPr lang="en-US" sz="2400" b="0"/>
          </a:p>
        </p:txBody>
      </p:sp>
      <p:graphicFrame>
        <p:nvGraphicFramePr>
          <p:cNvPr id="237575" name="Object 7"/>
          <p:cNvGraphicFramePr>
            <a:graphicFrameLocks noGrp="1" noChangeAspect="1"/>
          </p:cNvGraphicFramePr>
          <p:nvPr>
            <p:ph sz="quarter" idx="1"/>
          </p:nvPr>
        </p:nvGraphicFramePr>
        <p:xfrm>
          <a:off x="971550" y="3500438"/>
          <a:ext cx="1863725" cy="828675"/>
        </p:xfrm>
        <a:graphic>
          <a:graphicData uri="http://schemas.openxmlformats.org/presentationml/2006/ole">
            <mc:AlternateContent xmlns:mc="http://schemas.openxmlformats.org/markup-compatibility/2006">
              <mc:Choice xmlns:v="urn:schemas-microsoft-com:vml" Requires="v">
                <p:oleObj spid="_x0000_s237605" name="Equation" r:id="rId5" imgW="1028520" imgH="457200" progId="">
                  <p:embed/>
                </p:oleObj>
              </mc:Choice>
              <mc:Fallback>
                <p:oleObj name="Equation" r:id="rId5" imgW="1028520" imgH="457200" progId="">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550" y="3500438"/>
                        <a:ext cx="1863725"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7576" name="Object 8"/>
          <p:cNvGraphicFramePr>
            <a:graphicFrameLocks noGrp="1" noChangeAspect="1"/>
          </p:cNvGraphicFramePr>
          <p:nvPr>
            <p:ph sz="quarter" idx="2"/>
          </p:nvPr>
        </p:nvGraphicFramePr>
        <p:xfrm>
          <a:off x="3419475" y="3500438"/>
          <a:ext cx="1908175" cy="827087"/>
        </p:xfrm>
        <a:graphic>
          <a:graphicData uri="http://schemas.openxmlformats.org/presentationml/2006/ole">
            <mc:AlternateContent xmlns:mc="http://schemas.openxmlformats.org/markup-compatibility/2006">
              <mc:Choice xmlns:v="urn:schemas-microsoft-com:vml" Requires="v">
                <p:oleObj spid="_x0000_s237606" name="Equation" r:id="rId7" imgW="1054080" imgH="457200" progId="">
                  <p:embed/>
                </p:oleObj>
              </mc:Choice>
              <mc:Fallback>
                <p:oleObj name="Equation" r:id="rId7" imgW="1054080" imgH="457200" progId="">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9475" y="3500438"/>
                        <a:ext cx="1908175" cy="827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7577" name="Object 9"/>
          <p:cNvGraphicFramePr>
            <a:graphicFrameLocks noGrp="1" noChangeAspect="1"/>
          </p:cNvGraphicFramePr>
          <p:nvPr>
            <p:ph sz="quarter" idx="3"/>
          </p:nvPr>
        </p:nvGraphicFramePr>
        <p:xfrm>
          <a:off x="5795963" y="3500438"/>
          <a:ext cx="1885950" cy="827087"/>
        </p:xfrm>
        <a:graphic>
          <a:graphicData uri="http://schemas.openxmlformats.org/presentationml/2006/ole">
            <mc:AlternateContent xmlns:mc="http://schemas.openxmlformats.org/markup-compatibility/2006">
              <mc:Choice xmlns:v="urn:schemas-microsoft-com:vml" Requires="v">
                <p:oleObj spid="_x0000_s237607" name="Equation" r:id="rId9" imgW="1041120" imgH="457200" progId="">
                  <p:embed/>
                </p:oleObj>
              </mc:Choice>
              <mc:Fallback>
                <p:oleObj name="Equation" r:id="rId9" imgW="1041120" imgH="457200" progId="">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95963" y="3500438"/>
                        <a:ext cx="1885950" cy="827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7578" name="Object 10"/>
          <p:cNvGraphicFramePr>
            <a:graphicFrameLocks noGrp="1" noChangeAspect="1"/>
          </p:cNvGraphicFramePr>
          <p:nvPr>
            <p:ph sz="quarter" idx="4"/>
          </p:nvPr>
        </p:nvGraphicFramePr>
        <p:xfrm>
          <a:off x="971550" y="4508500"/>
          <a:ext cx="2022475" cy="827088"/>
        </p:xfrm>
        <a:graphic>
          <a:graphicData uri="http://schemas.openxmlformats.org/presentationml/2006/ole">
            <mc:AlternateContent xmlns:mc="http://schemas.openxmlformats.org/markup-compatibility/2006">
              <mc:Choice xmlns:v="urn:schemas-microsoft-com:vml" Requires="v">
                <p:oleObj spid="_x0000_s237608" name="Equation" r:id="rId11" imgW="1117440" imgH="457200" progId="">
                  <p:embed/>
                </p:oleObj>
              </mc:Choice>
              <mc:Fallback>
                <p:oleObj name="Equation" r:id="rId11" imgW="1117440" imgH="457200" progId="">
                  <p:embed/>
                  <p:pic>
                    <p:nvPicPr>
                      <p:cNvPr id="0"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71550" y="4508500"/>
                        <a:ext cx="2022475" cy="827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7579" name="Object 11"/>
          <p:cNvGraphicFramePr>
            <a:graphicFrameLocks noChangeAspect="1"/>
          </p:cNvGraphicFramePr>
          <p:nvPr/>
        </p:nvGraphicFramePr>
        <p:xfrm>
          <a:off x="3390900" y="4508500"/>
          <a:ext cx="1684338" cy="827088"/>
        </p:xfrm>
        <a:graphic>
          <a:graphicData uri="http://schemas.openxmlformats.org/presentationml/2006/ole">
            <mc:AlternateContent xmlns:mc="http://schemas.openxmlformats.org/markup-compatibility/2006">
              <mc:Choice xmlns:v="urn:schemas-microsoft-com:vml" Requires="v">
                <p:oleObj spid="_x0000_s237609" name="Equation" r:id="rId13" imgW="927000" imgH="457200" progId="">
                  <p:embed/>
                </p:oleObj>
              </mc:Choice>
              <mc:Fallback>
                <p:oleObj name="Equation" r:id="rId13" imgW="927000" imgH="457200" progId="">
                  <p:embed/>
                  <p:pic>
                    <p:nvPicPr>
                      <p:cNvPr id="0"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90900" y="4508500"/>
                        <a:ext cx="1684338" cy="827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7580" name="Object 12"/>
          <p:cNvGraphicFramePr>
            <a:graphicFrameLocks noChangeAspect="1"/>
          </p:cNvGraphicFramePr>
          <p:nvPr/>
        </p:nvGraphicFramePr>
        <p:xfrm>
          <a:off x="5795963" y="4508500"/>
          <a:ext cx="1889125" cy="827088"/>
        </p:xfrm>
        <a:graphic>
          <a:graphicData uri="http://schemas.openxmlformats.org/presentationml/2006/ole">
            <mc:AlternateContent xmlns:mc="http://schemas.openxmlformats.org/markup-compatibility/2006">
              <mc:Choice xmlns:v="urn:schemas-microsoft-com:vml" Requires="v">
                <p:oleObj spid="_x0000_s237610" name="Equation" r:id="rId15" imgW="1041120" imgH="457200" progId="">
                  <p:embed/>
                </p:oleObj>
              </mc:Choice>
              <mc:Fallback>
                <p:oleObj name="Equation" r:id="rId15" imgW="1041120" imgH="457200" progId="">
                  <p:embed/>
                  <p:pic>
                    <p:nvPicPr>
                      <p:cNvPr id="0" name="Picture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795963" y="4508500"/>
                        <a:ext cx="1889125" cy="827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7581" name="Object 13"/>
          <p:cNvGraphicFramePr>
            <a:graphicFrameLocks noChangeAspect="1"/>
          </p:cNvGraphicFramePr>
          <p:nvPr/>
        </p:nvGraphicFramePr>
        <p:xfrm>
          <a:off x="971550" y="5516563"/>
          <a:ext cx="1885950" cy="827087"/>
        </p:xfrm>
        <a:graphic>
          <a:graphicData uri="http://schemas.openxmlformats.org/presentationml/2006/ole">
            <mc:AlternateContent xmlns:mc="http://schemas.openxmlformats.org/markup-compatibility/2006">
              <mc:Choice xmlns:v="urn:schemas-microsoft-com:vml" Requires="v">
                <p:oleObj spid="_x0000_s237611" name="Equation" r:id="rId17" imgW="1041120" imgH="457200" progId="">
                  <p:embed/>
                </p:oleObj>
              </mc:Choice>
              <mc:Fallback>
                <p:oleObj name="Equation" r:id="rId17" imgW="1041120" imgH="457200" progId="">
                  <p:embed/>
                  <p:pic>
                    <p:nvPicPr>
                      <p:cNvPr id="0" name="Picture 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71550" y="5516563"/>
                        <a:ext cx="1885950" cy="827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7582" name="Object 14"/>
          <p:cNvGraphicFramePr>
            <a:graphicFrameLocks noChangeAspect="1"/>
          </p:cNvGraphicFramePr>
          <p:nvPr/>
        </p:nvGraphicFramePr>
        <p:xfrm>
          <a:off x="3348038" y="5516563"/>
          <a:ext cx="2073275" cy="828675"/>
        </p:xfrm>
        <a:graphic>
          <a:graphicData uri="http://schemas.openxmlformats.org/presentationml/2006/ole">
            <mc:AlternateContent xmlns:mc="http://schemas.openxmlformats.org/markup-compatibility/2006">
              <mc:Choice xmlns:v="urn:schemas-microsoft-com:vml" Requires="v">
                <p:oleObj spid="_x0000_s237612" name="Equation" r:id="rId19" imgW="1143000" imgH="457200" progId="">
                  <p:embed/>
                </p:oleObj>
              </mc:Choice>
              <mc:Fallback>
                <p:oleObj name="Equation" r:id="rId19" imgW="1143000" imgH="457200" progId="">
                  <p:embed/>
                  <p:pic>
                    <p:nvPicPr>
                      <p:cNvPr id="0" name="Picture 1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348038" y="5516563"/>
                        <a:ext cx="2073275"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7583" name="Object 15"/>
          <p:cNvGraphicFramePr>
            <a:graphicFrameLocks noChangeAspect="1"/>
          </p:cNvGraphicFramePr>
          <p:nvPr/>
        </p:nvGraphicFramePr>
        <p:xfrm>
          <a:off x="5795963" y="5516563"/>
          <a:ext cx="1749425" cy="827087"/>
        </p:xfrm>
        <a:graphic>
          <a:graphicData uri="http://schemas.openxmlformats.org/presentationml/2006/ole">
            <mc:AlternateContent xmlns:mc="http://schemas.openxmlformats.org/markup-compatibility/2006">
              <mc:Choice xmlns:v="urn:schemas-microsoft-com:vml" Requires="v">
                <p:oleObj spid="_x0000_s237613" name="Equation" r:id="rId21" imgW="965160" imgH="457200" progId="">
                  <p:embed/>
                </p:oleObj>
              </mc:Choice>
              <mc:Fallback>
                <p:oleObj name="Equation" r:id="rId21" imgW="965160" imgH="457200" progId="">
                  <p:embed/>
                  <p:pic>
                    <p:nvPicPr>
                      <p:cNvPr id="0" name="Picture 1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795963" y="5516563"/>
                        <a:ext cx="1749425" cy="827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Footer Placeholder 16"/>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2375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8</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500042"/>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1.2 Set of Natural Numbers (Cont...)</a:t>
            </a:r>
            <a:endParaRPr lang="en-US" altLang="zh-TW" sz="3600" b="0" dirty="0">
              <a:solidFill>
                <a:schemeClr val="tx2"/>
              </a:solidFill>
              <a:latin typeface="Calibri" pitchFamily="34" charset="0"/>
            </a:endParaRPr>
          </a:p>
        </p:txBody>
      </p:sp>
      <p:sp>
        <p:nvSpPr>
          <p:cNvPr id="9" name="Rectangle 8"/>
          <p:cNvSpPr/>
          <p:nvPr/>
        </p:nvSpPr>
        <p:spPr>
          <a:xfrm>
            <a:off x="571472" y="1285860"/>
            <a:ext cx="7858180" cy="3046988"/>
          </a:xfrm>
          <a:prstGeom prst="rect">
            <a:avLst/>
          </a:prstGeom>
        </p:spPr>
        <p:txBody>
          <a:bodyPr wrap="square">
            <a:spAutoFit/>
          </a:bodyPr>
          <a:lstStyle/>
          <a:p>
            <a:pPr algn="just">
              <a:buFont typeface="Wingdings" pitchFamily="2" charset="2"/>
              <a:buChar char="§"/>
            </a:pPr>
            <a:r>
              <a:rPr lang="en-US" b="0" dirty="0" smtClean="0">
                <a:latin typeface="Calibri" pitchFamily="34" charset="0"/>
              </a:rPr>
              <a:t>The </a:t>
            </a:r>
            <a:r>
              <a:rPr lang="en-US" b="0" dirty="0">
                <a:latin typeface="Calibri" pitchFamily="34" charset="0"/>
              </a:rPr>
              <a:t>sum of any two natural numbers is also a natural number (for example, 4 + 2000 = 2004), and the product of any two natural numbers is a natural number (4 × 2000 = 8000). </a:t>
            </a:r>
            <a:endParaRPr lang="en-US" b="0" dirty="0" smtClean="0">
              <a:latin typeface="Calibri" pitchFamily="34" charset="0"/>
            </a:endParaRPr>
          </a:p>
          <a:p>
            <a:pPr algn="just">
              <a:buFont typeface="Wingdings" pitchFamily="2" charset="2"/>
              <a:buChar char="§"/>
            </a:pPr>
            <a:r>
              <a:rPr lang="en-US" b="0" dirty="0" smtClean="0">
                <a:latin typeface="Calibri" pitchFamily="34" charset="0"/>
              </a:rPr>
              <a:t>This </a:t>
            </a:r>
            <a:r>
              <a:rPr lang="en-US" b="0" dirty="0">
                <a:latin typeface="Calibri" pitchFamily="34" charset="0"/>
              </a:rPr>
              <a:t>is not true for subtraction and </a:t>
            </a:r>
            <a:r>
              <a:rPr lang="en-US" b="0" dirty="0" smtClean="0">
                <a:latin typeface="Calibri" pitchFamily="34" charset="0"/>
              </a:rPr>
              <a:t>division.</a:t>
            </a:r>
            <a:endParaRPr lang="en-US" b="0" i="1" dirty="0" smtClean="0">
              <a:latin typeface="Calibri" pitchFamily="34"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1AFC318B-B171-409A-98AA-9C111EC463E6}" type="slidenum">
              <a:rPr lang="en-US" altLang="zh-TW"/>
              <a:pPr/>
              <a:t>80</a:t>
            </a:fld>
            <a:endParaRPr lang="en-US" altLang="zh-TW"/>
          </a:p>
        </p:txBody>
      </p:sp>
      <p:sp>
        <p:nvSpPr>
          <p:cNvPr id="238594" name="Text Box 2"/>
          <p:cNvSpPr txBox="1">
            <a:spLocks noChangeArrowheads="1"/>
          </p:cNvSpPr>
          <p:nvPr/>
        </p:nvSpPr>
        <p:spPr bwMode="auto">
          <a:xfrm>
            <a:off x="755650" y="1989138"/>
            <a:ext cx="8001000" cy="946150"/>
          </a:xfrm>
          <a:prstGeom prst="rect">
            <a:avLst/>
          </a:prstGeom>
          <a:noFill/>
          <a:ln w="9525">
            <a:noFill/>
            <a:miter lim="800000"/>
            <a:headEnd/>
            <a:tailEnd/>
          </a:ln>
          <a:effectLst/>
        </p:spPr>
        <p:txBody>
          <a:bodyPr>
            <a:spAutoFit/>
          </a:bodyPr>
          <a:lstStyle/>
          <a:p>
            <a:pPr algn="l">
              <a:spcBef>
                <a:spcPct val="50000"/>
              </a:spcBef>
            </a:pPr>
            <a:r>
              <a:rPr lang="en-US" altLang="zh-TW" sz="2800" b="0"/>
              <a:t>Cofactor matrix of                    is then given by:</a:t>
            </a:r>
          </a:p>
        </p:txBody>
      </p:sp>
      <p:graphicFrame>
        <p:nvGraphicFramePr>
          <p:cNvPr id="238595" name="Object 3"/>
          <p:cNvGraphicFramePr>
            <a:graphicFrameLocks noChangeAspect="1"/>
          </p:cNvGraphicFramePr>
          <p:nvPr/>
        </p:nvGraphicFramePr>
        <p:xfrm>
          <a:off x="4211638" y="1628775"/>
          <a:ext cx="1752600" cy="1311275"/>
        </p:xfrm>
        <a:graphic>
          <a:graphicData uri="http://schemas.openxmlformats.org/presentationml/2006/ole">
            <mc:AlternateContent xmlns:mc="http://schemas.openxmlformats.org/markup-compatibility/2006">
              <mc:Choice xmlns:v="urn:schemas-microsoft-com:vml" Requires="v">
                <p:oleObj spid="_x0000_s238602" name="Equation" r:id="rId3" imgW="952200" imgH="711000" progId="">
                  <p:embed/>
                </p:oleObj>
              </mc:Choice>
              <mc:Fallback>
                <p:oleObj name="Equation" r:id="rId3" imgW="952200" imgH="711000"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638" y="1628775"/>
                        <a:ext cx="1752600"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8596" name="Text Box 4"/>
          <p:cNvSpPr txBox="1">
            <a:spLocks noChangeArrowheads="1"/>
          </p:cNvSpPr>
          <p:nvPr/>
        </p:nvSpPr>
        <p:spPr bwMode="auto">
          <a:xfrm>
            <a:off x="825500" y="5740400"/>
            <a:ext cx="6337300" cy="457200"/>
          </a:xfrm>
          <a:prstGeom prst="rect">
            <a:avLst/>
          </a:prstGeom>
          <a:noFill/>
          <a:ln w="9525">
            <a:noFill/>
            <a:miter lim="800000"/>
            <a:headEnd/>
            <a:tailEnd/>
          </a:ln>
          <a:effectLst/>
        </p:spPr>
        <p:txBody>
          <a:bodyPr>
            <a:spAutoFit/>
          </a:bodyPr>
          <a:lstStyle/>
          <a:p>
            <a:pPr algn="l">
              <a:spcBef>
                <a:spcPct val="50000"/>
              </a:spcBef>
            </a:pPr>
            <a:endParaRPr lang="en-US" sz="2400" b="0"/>
          </a:p>
        </p:txBody>
      </p:sp>
      <p:graphicFrame>
        <p:nvGraphicFramePr>
          <p:cNvPr id="238597" name="Object 5"/>
          <p:cNvGraphicFramePr>
            <a:graphicFrameLocks noGrp="1" noChangeAspect="1"/>
          </p:cNvGraphicFramePr>
          <p:nvPr>
            <p:ph/>
          </p:nvPr>
        </p:nvGraphicFramePr>
        <p:xfrm>
          <a:off x="2411413" y="3357563"/>
          <a:ext cx="4032250" cy="2787650"/>
        </p:xfrm>
        <a:graphic>
          <a:graphicData uri="http://schemas.openxmlformats.org/presentationml/2006/ole">
            <mc:AlternateContent xmlns:mc="http://schemas.openxmlformats.org/markup-compatibility/2006">
              <mc:Choice xmlns:v="urn:schemas-microsoft-com:vml" Requires="v">
                <p:oleObj spid="_x0000_s238603" name="Equation" r:id="rId5" imgW="1028520" imgH="711000" progId="">
                  <p:embed/>
                </p:oleObj>
              </mc:Choice>
              <mc:Fallback>
                <p:oleObj name="Equation" r:id="rId5" imgW="1028520" imgH="711000"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1413" y="3357563"/>
                        <a:ext cx="4032250" cy="2787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8598" name="Text Box 6"/>
          <p:cNvSpPr txBox="1">
            <a:spLocks noChangeArrowheads="1"/>
          </p:cNvSpPr>
          <p:nvPr/>
        </p:nvSpPr>
        <p:spPr bwMode="auto">
          <a:xfrm>
            <a:off x="684213" y="836613"/>
            <a:ext cx="7772400" cy="641350"/>
          </a:xfrm>
          <a:prstGeom prst="rect">
            <a:avLst/>
          </a:prstGeom>
          <a:noFill/>
          <a:ln w="9525">
            <a:noFill/>
            <a:miter lim="800000"/>
            <a:headEnd/>
            <a:tailEnd/>
          </a:ln>
          <a:effectLst/>
        </p:spPr>
        <p:txBody>
          <a:bodyPr>
            <a:spAutoFit/>
          </a:bodyPr>
          <a:lstStyle/>
          <a:p>
            <a:pPr algn="l">
              <a:spcBef>
                <a:spcPct val="50000"/>
              </a:spcBef>
            </a:pPr>
            <a:r>
              <a:rPr lang="en-US" altLang="zh-TW" sz="3600" b="0" dirty="0">
                <a:solidFill>
                  <a:schemeClr val="tx2"/>
                </a:solidFill>
              </a:rPr>
              <a:t>3</a:t>
            </a:r>
            <a:r>
              <a:rPr lang="en-US" altLang="zh-TW" sz="3600" b="0" dirty="0" smtClean="0">
                <a:solidFill>
                  <a:schemeClr val="tx2"/>
                </a:solidFill>
              </a:rPr>
              <a:t>.6 </a:t>
            </a:r>
            <a:r>
              <a:rPr lang="en-US" altLang="zh-TW" sz="3600" b="0" dirty="0">
                <a:solidFill>
                  <a:schemeClr val="tx2"/>
                </a:solidFill>
              </a:rPr>
              <a:t>Inverse of a 3</a:t>
            </a:r>
            <a:r>
              <a:rPr lang="en-US" altLang="zh-TW" sz="3600" b="0" dirty="0">
                <a:solidFill>
                  <a:schemeClr val="tx2"/>
                </a:solidFill>
                <a:sym typeface="Symbol" pitchFamily="18" charset="2"/>
              </a:rPr>
              <a:t>3 matrix</a:t>
            </a:r>
            <a:endParaRPr lang="en-US" altLang="zh-TW" sz="3600" b="0" dirty="0">
              <a:solidFill>
                <a:srgbClr val="0000FF"/>
              </a:solidFill>
            </a:endParaRPr>
          </a:p>
        </p:txBody>
      </p:sp>
      <p:sp>
        <p:nvSpPr>
          <p:cNvPr id="8" name="Footer Placeholder 7"/>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2385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6"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fld id="{C724A9FB-46C5-474F-B037-29E87580B31C}" type="slidenum">
              <a:rPr lang="en-US" altLang="zh-TW"/>
              <a:pPr/>
              <a:t>81</a:t>
            </a:fld>
            <a:endParaRPr lang="en-US" altLang="zh-TW"/>
          </a:p>
        </p:txBody>
      </p:sp>
      <p:sp>
        <p:nvSpPr>
          <p:cNvPr id="239618" name="Text Box 2"/>
          <p:cNvSpPr txBox="1">
            <a:spLocks noChangeArrowheads="1"/>
          </p:cNvSpPr>
          <p:nvPr/>
        </p:nvSpPr>
        <p:spPr bwMode="auto">
          <a:xfrm>
            <a:off x="685800" y="838200"/>
            <a:ext cx="7772400" cy="641350"/>
          </a:xfrm>
          <a:prstGeom prst="rect">
            <a:avLst/>
          </a:prstGeom>
          <a:noFill/>
          <a:ln w="9525">
            <a:noFill/>
            <a:miter lim="800000"/>
            <a:headEnd/>
            <a:tailEnd/>
          </a:ln>
          <a:effectLst/>
        </p:spPr>
        <p:txBody>
          <a:bodyPr>
            <a:spAutoFit/>
          </a:bodyPr>
          <a:lstStyle/>
          <a:p>
            <a:pPr algn="l">
              <a:spcBef>
                <a:spcPct val="50000"/>
              </a:spcBef>
            </a:pPr>
            <a:r>
              <a:rPr lang="en-US" altLang="zh-TW" sz="3600" b="0" dirty="0">
                <a:solidFill>
                  <a:schemeClr val="tx2"/>
                </a:solidFill>
              </a:rPr>
              <a:t>3</a:t>
            </a:r>
            <a:r>
              <a:rPr lang="en-US" altLang="zh-TW" sz="3600" b="0" dirty="0" smtClean="0">
                <a:solidFill>
                  <a:schemeClr val="tx2"/>
                </a:solidFill>
              </a:rPr>
              <a:t>.6 </a:t>
            </a:r>
            <a:r>
              <a:rPr lang="en-US" altLang="zh-TW" sz="3600" b="0" dirty="0">
                <a:solidFill>
                  <a:schemeClr val="tx2"/>
                </a:solidFill>
              </a:rPr>
              <a:t>Inverse of a 3</a:t>
            </a:r>
            <a:r>
              <a:rPr lang="en-US" altLang="zh-TW" sz="3600" b="0" dirty="0">
                <a:solidFill>
                  <a:schemeClr val="tx2"/>
                </a:solidFill>
                <a:sym typeface="Symbol" pitchFamily="18" charset="2"/>
              </a:rPr>
              <a:t>3 matrix</a:t>
            </a:r>
          </a:p>
        </p:txBody>
      </p:sp>
      <p:sp>
        <p:nvSpPr>
          <p:cNvPr id="239619" name="Text Box 3"/>
          <p:cNvSpPr txBox="1">
            <a:spLocks noChangeArrowheads="1"/>
          </p:cNvSpPr>
          <p:nvPr/>
        </p:nvSpPr>
        <p:spPr bwMode="auto">
          <a:xfrm>
            <a:off x="755650" y="1989138"/>
            <a:ext cx="8001000" cy="519112"/>
          </a:xfrm>
          <a:prstGeom prst="rect">
            <a:avLst/>
          </a:prstGeom>
          <a:noFill/>
          <a:ln w="9525">
            <a:noFill/>
            <a:miter lim="800000"/>
            <a:headEnd/>
            <a:tailEnd/>
          </a:ln>
          <a:effectLst/>
        </p:spPr>
        <p:txBody>
          <a:bodyPr>
            <a:spAutoFit/>
          </a:bodyPr>
          <a:lstStyle/>
          <a:p>
            <a:pPr algn="l">
              <a:spcBef>
                <a:spcPct val="50000"/>
              </a:spcBef>
            </a:pPr>
            <a:r>
              <a:rPr lang="en-US" altLang="zh-TW" sz="2800" b="0"/>
              <a:t>Inverse matrix of                    is given by:</a:t>
            </a:r>
          </a:p>
        </p:txBody>
      </p:sp>
      <p:graphicFrame>
        <p:nvGraphicFramePr>
          <p:cNvPr id="239620" name="Object 4"/>
          <p:cNvGraphicFramePr>
            <a:graphicFrameLocks noChangeAspect="1"/>
          </p:cNvGraphicFramePr>
          <p:nvPr/>
        </p:nvGraphicFramePr>
        <p:xfrm>
          <a:off x="3995738" y="1628775"/>
          <a:ext cx="1752600" cy="1311275"/>
        </p:xfrm>
        <a:graphic>
          <a:graphicData uri="http://schemas.openxmlformats.org/presentationml/2006/ole">
            <mc:AlternateContent xmlns:mc="http://schemas.openxmlformats.org/markup-compatibility/2006">
              <mc:Choice xmlns:v="urn:schemas-microsoft-com:vml" Requires="v">
                <p:oleObj spid="_x0000_s239630" name="Equation" r:id="rId3" imgW="952200" imgH="711000" progId="">
                  <p:embed/>
                </p:oleObj>
              </mc:Choice>
              <mc:Fallback>
                <p:oleObj name="Equation" r:id="rId3" imgW="952200" imgH="7110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738" y="1628775"/>
                        <a:ext cx="1752600"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9621" name="Text Box 5"/>
          <p:cNvSpPr txBox="1">
            <a:spLocks noChangeArrowheads="1"/>
          </p:cNvSpPr>
          <p:nvPr/>
        </p:nvSpPr>
        <p:spPr bwMode="auto">
          <a:xfrm>
            <a:off x="825500" y="5740400"/>
            <a:ext cx="6337300" cy="457200"/>
          </a:xfrm>
          <a:prstGeom prst="rect">
            <a:avLst/>
          </a:prstGeom>
          <a:noFill/>
          <a:ln w="9525">
            <a:noFill/>
            <a:miter lim="800000"/>
            <a:headEnd/>
            <a:tailEnd/>
          </a:ln>
          <a:effectLst/>
        </p:spPr>
        <p:txBody>
          <a:bodyPr>
            <a:spAutoFit/>
          </a:bodyPr>
          <a:lstStyle/>
          <a:p>
            <a:pPr algn="l">
              <a:spcBef>
                <a:spcPct val="50000"/>
              </a:spcBef>
            </a:pPr>
            <a:endParaRPr lang="en-US" sz="2400" b="0"/>
          </a:p>
        </p:txBody>
      </p:sp>
      <p:graphicFrame>
        <p:nvGraphicFramePr>
          <p:cNvPr id="239622" name="Object 6"/>
          <p:cNvGraphicFramePr>
            <a:graphicFrameLocks noGrp="1" noChangeAspect="1"/>
          </p:cNvGraphicFramePr>
          <p:nvPr>
            <p:ph sz="half" idx="1"/>
          </p:nvPr>
        </p:nvGraphicFramePr>
        <p:xfrm>
          <a:off x="1979613" y="3213100"/>
          <a:ext cx="5400675" cy="1333500"/>
        </p:xfrm>
        <a:graphic>
          <a:graphicData uri="http://schemas.openxmlformats.org/presentationml/2006/ole">
            <mc:AlternateContent xmlns:mc="http://schemas.openxmlformats.org/markup-compatibility/2006">
              <mc:Choice xmlns:v="urn:schemas-microsoft-com:vml" Requires="v">
                <p:oleObj spid="_x0000_s239631" name="Equation" r:id="rId5" imgW="2984400" imgH="736560" progId="">
                  <p:embed/>
                </p:oleObj>
              </mc:Choice>
              <mc:Fallback>
                <p:oleObj name="Equation" r:id="rId5" imgW="2984400" imgH="736560" progId="">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613" y="3213100"/>
                        <a:ext cx="5400675" cy="133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9623" name="Object 7"/>
          <p:cNvGraphicFramePr>
            <a:graphicFrameLocks noGrp="1" noChangeAspect="1"/>
          </p:cNvGraphicFramePr>
          <p:nvPr>
            <p:ph sz="half" idx="2"/>
          </p:nvPr>
        </p:nvGraphicFramePr>
        <p:xfrm>
          <a:off x="4932363" y="4868863"/>
          <a:ext cx="3113087" cy="1311275"/>
        </p:xfrm>
        <a:graphic>
          <a:graphicData uri="http://schemas.openxmlformats.org/presentationml/2006/ole">
            <mc:AlternateContent xmlns:mc="http://schemas.openxmlformats.org/markup-compatibility/2006">
              <mc:Choice xmlns:v="urn:schemas-microsoft-com:vml" Requires="v">
                <p:oleObj spid="_x0000_s239632" name="Equation" r:id="rId7" imgW="1688760" imgH="711000" progId="">
                  <p:embed/>
                </p:oleObj>
              </mc:Choice>
              <mc:Fallback>
                <p:oleObj name="Equation" r:id="rId7" imgW="1688760" imgH="711000" progId="">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32363" y="4868863"/>
                        <a:ext cx="3113087" cy="131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Footer Placeholder 8"/>
          <p:cNvSpPr>
            <a:spLocks noGrp="1"/>
          </p:cNvSpPr>
          <p:nvPr>
            <p:ph type="ftr" sz="quarter" idx="11"/>
          </p:nvPr>
        </p:nvSpPr>
        <p:spPr/>
        <p:txBody>
          <a:bodyPr/>
          <a:lstStyle/>
          <a:p>
            <a:r>
              <a:rPr lang="en-US" altLang="zh-TW" smtClean="0"/>
              <a:t>Discrete Structures II</a:t>
            </a: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2396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2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03022E06-1D1E-414C-9767-3B97CC3A9A0E}" type="slidenum">
              <a:rPr lang="en-US" altLang="zh-TW"/>
              <a:pPr/>
              <a:t>9</a:t>
            </a:fld>
            <a:endParaRPr lang="en-US" altLang="zh-TW"/>
          </a:p>
        </p:txBody>
      </p:sp>
      <p:sp>
        <p:nvSpPr>
          <p:cNvPr id="28" name="Footer Placeholder 27"/>
          <p:cNvSpPr>
            <a:spLocks noGrp="1"/>
          </p:cNvSpPr>
          <p:nvPr>
            <p:ph type="ftr" sz="quarter" idx="11"/>
          </p:nvPr>
        </p:nvSpPr>
        <p:spPr/>
        <p:txBody>
          <a:bodyPr/>
          <a:lstStyle/>
          <a:p>
            <a:r>
              <a:rPr lang="en-US" altLang="zh-TW" smtClean="0"/>
              <a:t>Discrete Structures II</a:t>
            </a:r>
            <a:endParaRPr lang="en-US" altLang="zh-TW"/>
          </a:p>
        </p:txBody>
      </p:sp>
      <p:sp>
        <p:nvSpPr>
          <p:cNvPr id="5" name="Rectangle 9"/>
          <p:cNvSpPr>
            <a:spLocks noChangeArrowheads="1"/>
          </p:cNvSpPr>
          <p:nvPr/>
        </p:nvSpPr>
        <p:spPr bwMode="auto">
          <a:xfrm>
            <a:off x="685800" y="500042"/>
            <a:ext cx="7772400" cy="685800"/>
          </a:xfrm>
          <a:prstGeom prst="rect">
            <a:avLst/>
          </a:prstGeom>
          <a:noFill/>
          <a:ln w="9525">
            <a:noFill/>
            <a:miter lim="800000"/>
            <a:headEnd/>
            <a:tailEnd/>
          </a:ln>
          <a:effectLst/>
        </p:spPr>
        <p:txBody>
          <a:bodyPr anchor="b"/>
          <a:lstStyle/>
          <a:p>
            <a:pPr algn="l"/>
            <a:r>
              <a:rPr lang="en-GB" altLang="zh-TW" sz="3600" b="0" dirty="0" smtClean="0">
                <a:solidFill>
                  <a:schemeClr val="tx2"/>
                </a:solidFill>
                <a:latin typeface="Calibri" pitchFamily="34" charset="0"/>
              </a:rPr>
              <a:t>1.3 Set of Integers</a:t>
            </a:r>
            <a:endParaRPr lang="en-US" altLang="zh-TW" sz="3600" b="0" dirty="0">
              <a:solidFill>
                <a:schemeClr val="tx2"/>
              </a:solidFill>
              <a:latin typeface="Calibri" pitchFamily="34" charset="0"/>
            </a:endParaRPr>
          </a:p>
        </p:txBody>
      </p:sp>
      <p:sp>
        <p:nvSpPr>
          <p:cNvPr id="9" name="Rectangle 8"/>
          <p:cNvSpPr/>
          <p:nvPr/>
        </p:nvSpPr>
        <p:spPr>
          <a:xfrm>
            <a:off x="571472" y="1285860"/>
            <a:ext cx="7858180" cy="4524315"/>
          </a:xfrm>
          <a:prstGeom prst="rect">
            <a:avLst/>
          </a:prstGeom>
        </p:spPr>
        <p:txBody>
          <a:bodyPr wrap="square">
            <a:spAutoFit/>
          </a:bodyPr>
          <a:lstStyle/>
          <a:p>
            <a:pPr algn="just">
              <a:buFont typeface="Wingdings" pitchFamily="2" charset="2"/>
              <a:buChar char="§"/>
            </a:pPr>
            <a:r>
              <a:rPr lang="en-US" b="0" dirty="0" smtClean="0">
                <a:latin typeface="Calibri" pitchFamily="34" charset="0"/>
              </a:rPr>
              <a:t>The</a:t>
            </a:r>
            <a:r>
              <a:rPr lang="en-US" b="0" dirty="0">
                <a:latin typeface="Calibri" pitchFamily="34" charset="0"/>
              </a:rPr>
              <a:t> integers are the set of real numbers consisting of the natural </a:t>
            </a:r>
            <a:r>
              <a:rPr lang="en-US" b="0" dirty="0" smtClean="0">
                <a:latin typeface="Calibri" pitchFamily="34" charset="0"/>
              </a:rPr>
              <a:t>numbers.</a:t>
            </a:r>
          </a:p>
          <a:p>
            <a:pPr algn="just">
              <a:buFont typeface="Wingdings" pitchFamily="2" charset="2"/>
              <a:buChar char="§"/>
            </a:pPr>
            <a:r>
              <a:rPr lang="en-US" b="0" dirty="0">
                <a:latin typeface="Calibri" pitchFamily="34" charset="0"/>
              </a:rPr>
              <a:t>T</a:t>
            </a:r>
            <a:r>
              <a:rPr lang="en-US" b="0" dirty="0" smtClean="0">
                <a:latin typeface="Calibri" pitchFamily="34" charset="0"/>
              </a:rPr>
              <a:t>heir </a:t>
            </a:r>
            <a:r>
              <a:rPr lang="en-US" b="0" dirty="0">
                <a:latin typeface="Calibri" pitchFamily="34" charset="0"/>
              </a:rPr>
              <a:t>additive inverses and zero. </a:t>
            </a:r>
            <a:endParaRPr lang="en-US" b="0" dirty="0" smtClean="0">
              <a:latin typeface="Calibri" pitchFamily="34" charset="0"/>
            </a:endParaRPr>
          </a:p>
          <a:p>
            <a:pPr algn="just">
              <a:buFont typeface="Wingdings" pitchFamily="2" charset="2"/>
              <a:buChar char="§"/>
            </a:pPr>
            <a:r>
              <a:rPr lang="en-US" b="0" dirty="0" smtClean="0">
                <a:latin typeface="Calibri" pitchFamily="34" charset="0"/>
              </a:rPr>
              <a:t>The </a:t>
            </a:r>
            <a:r>
              <a:rPr lang="en-US" b="0" dirty="0">
                <a:latin typeface="Calibri" pitchFamily="34" charset="0"/>
              </a:rPr>
              <a:t>set of integers is sometimes written J or Z for short. </a:t>
            </a:r>
            <a:endParaRPr lang="en-US" b="0" dirty="0" smtClean="0">
              <a:latin typeface="Calibri" pitchFamily="34" charset="0"/>
            </a:endParaRPr>
          </a:p>
          <a:p>
            <a:pPr algn="just">
              <a:buFont typeface="Wingdings" pitchFamily="2" charset="2"/>
              <a:buChar char="§"/>
            </a:pPr>
            <a:r>
              <a:rPr lang="en-US" b="0" dirty="0" smtClean="0">
                <a:latin typeface="Calibri" pitchFamily="34" charset="0"/>
              </a:rPr>
              <a:t>The </a:t>
            </a:r>
            <a:r>
              <a:rPr lang="en-US" b="0" dirty="0">
                <a:latin typeface="Calibri" pitchFamily="34" charset="0"/>
              </a:rPr>
              <a:t>sum, product, and difference of any two integers is also an </a:t>
            </a:r>
            <a:r>
              <a:rPr lang="en-US" b="0" dirty="0" smtClean="0">
                <a:latin typeface="Calibri" pitchFamily="34" charset="0"/>
              </a:rPr>
              <a:t>integer.</a:t>
            </a:r>
          </a:p>
          <a:p>
            <a:pPr algn="just">
              <a:buFont typeface="Wingdings" pitchFamily="2" charset="2"/>
              <a:buChar char="§"/>
            </a:pPr>
            <a:r>
              <a:rPr lang="en-US" b="0" dirty="0">
                <a:latin typeface="Calibri" pitchFamily="34" charset="0"/>
              </a:rPr>
              <a:t>But this is not true for division... just try 1 ÷ 2.</a:t>
            </a:r>
            <a:endParaRPr lang="en-US" b="0" i="1" dirty="0" smtClean="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print">
  <a:themeElements>
    <a:clrScheme name="">
      <a:dk1>
        <a:srgbClr val="000000"/>
      </a:dk1>
      <a:lt1>
        <a:srgbClr val="FFFFFF"/>
      </a:lt1>
      <a:dk2>
        <a:srgbClr val="660066"/>
      </a:dk2>
      <a:lt2>
        <a:srgbClr val="B7C1EB"/>
      </a:lt2>
      <a:accent1>
        <a:srgbClr val="ECD882"/>
      </a:accent1>
      <a:accent2>
        <a:srgbClr val="B2B2B2"/>
      </a:accent2>
      <a:accent3>
        <a:srgbClr val="FFFFFF"/>
      </a:accent3>
      <a:accent4>
        <a:srgbClr val="000000"/>
      </a:accent4>
      <a:accent5>
        <a:srgbClr val="F4E9C1"/>
      </a:accent5>
      <a:accent6>
        <a:srgbClr val="A1A1A1"/>
      </a:accent6>
      <a:hlink>
        <a:srgbClr val="6F89F7"/>
      </a:hlink>
      <a:folHlink>
        <a:srgbClr val="CFDBFD"/>
      </a:folHlink>
    </a:clrScheme>
    <a:fontScheme name="Blueprint">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3200" b="1" i="0" u="none" strike="noStrike" cap="none" normalizeH="0" baseline="0" smtClean="0">
            <a:ln>
              <a:noFill/>
            </a:ln>
            <a:solidFill>
              <a:schemeClr val="tx1"/>
            </a:solidFill>
            <a:effectLst/>
            <a:latin typeface="Comic Sans MS" pitchFamily="66"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3200" b="1" i="0" u="none" strike="noStrike" cap="none" normalizeH="0" baseline="0" smtClean="0">
            <a:ln>
              <a:noFill/>
            </a:ln>
            <a:solidFill>
              <a:schemeClr val="tx1"/>
            </a:solidFill>
            <a:effectLst/>
            <a:latin typeface="Comic Sans MS" pitchFamily="66" charset="0"/>
            <a:ea typeface="新細明體" pitchFamily="18" charset="-12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4975</TotalTime>
  <Words>3722</Words>
  <Application>Microsoft Office PowerPoint</Application>
  <PresentationFormat>On-screen Show (4:3)</PresentationFormat>
  <Paragraphs>918</Paragraphs>
  <Slides>81</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91" baseType="lpstr">
      <vt:lpstr>新細明體</vt:lpstr>
      <vt:lpstr>Calibri</vt:lpstr>
      <vt:lpstr>Comic Sans MS</vt:lpstr>
      <vt:lpstr>Math1</vt:lpstr>
      <vt:lpstr>Symbol</vt:lpstr>
      <vt:lpstr>Tahoma</vt:lpstr>
      <vt:lpstr>Times New Roman</vt:lpstr>
      <vt:lpstr>Wingdings</vt:lpstr>
      <vt:lpstr>Blueprint</vt:lpstr>
      <vt:lpstr>Equation</vt:lpstr>
      <vt:lpstr>Institute of Computing &amp; Information Communication Technology, Ahmadu Bello University, Zaria.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about solving </vt:lpstr>
      <vt:lpstr>PowerPoint Presentation</vt:lpstr>
      <vt:lpstr>PowerPoint Presentation</vt:lpstr>
      <vt:lpstr>PowerPoint Presentation</vt:lpstr>
      <vt:lpstr>PowerPoint Presentation</vt:lpstr>
      <vt:lpstr>PowerPoint Presentation</vt:lpstr>
      <vt:lpstr>3.2 Operations of matrices</vt:lpstr>
      <vt:lpstr>3.2 Operations of matrices</vt:lpstr>
      <vt:lpstr>3.2 Operations of matrices</vt:lpstr>
      <vt:lpstr>3.2 Operations of matrices</vt:lpstr>
      <vt:lpstr>3.2 Operations of matrices</vt:lpstr>
      <vt:lpstr>3.2 Operations of matrices</vt:lpstr>
      <vt:lpstr>3.2 Operations of matrices</vt:lpstr>
      <vt:lpstr>3.2 Operations of matrices</vt:lpstr>
      <vt:lpstr>3.2 Operations of matrices</vt:lpstr>
      <vt:lpstr>3.2 Operations of matrices</vt:lpstr>
      <vt:lpstr>3.2 Operations of matrices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CUHK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Matrices and Determinants</dc:title>
  <dc:creator>kmpang</dc:creator>
  <cp:lastModifiedBy>user-pc</cp:lastModifiedBy>
  <cp:revision>303</cp:revision>
  <dcterms:created xsi:type="dcterms:W3CDTF">2003-12-22T02:05:08Z</dcterms:created>
  <dcterms:modified xsi:type="dcterms:W3CDTF">2016-03-04T14:42:36Z</dcterms:modified>
</cp:coreProperties>
</file>