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41"/>
  </p:notesMasterIdLst>
  <p:handoutMasterIdLst>
    <p:handoutMasterId r:id="rId42"/>
  </p:handoutMasterIdLst>
  <p:sldIdLst>
    <p:sldId id="256" r:id="rId2"/>
    <p:sldId id="309" r:id="rId3"/>
    <p:sldId id="390" r:id="rId4"/>
    <p:sldId id="478" r:id="rId5"/>
    <p:sldId id="479" r:id="rId6"/>
    <p:sldId id="435" r:id="rId7"/>
    <p:sldId id="480" r:id="rId8"/>
    <p:sldId id="436" r:id="rId9"/>
    <p:sldId id="438" r:id="rId10"/>
    <p:sldId id="441" r:id="rId11"/>
    <p:sldId id="442" r:id="rId12"/>
    <p:sldId id="439" r:id="rId13"/>
    <p:sldId id="443" r:id="rId14"/>
    <p:sldId id="487" r:id="rId15"/>
    <p:sldId id="444" r:id="rId16"/>
    <p:sldId id="481" r:id="rId17"/>
    <p:sldId id="407" r:id="rId18"/>
    <p:sldId id="482" r:id="rId19"/>
    <p:sldId id="464" r:id="rId20"/>
    <p:sldId id="465" r:id="rId21"/>
    <p:sldId id="466" r:id="rId22"/>
    <p:sldId id="467" r:id="rId23"/>
    <p:sldId id="468" r:id="rId24"/>
    <p:sldId id="469" r:id="rId25"/>
    <p:sldId id="470" r:id="rId26"/>
    <p:sldId id="471" r:id="rId27"/>
    <p:sldId id="472" r:id="rId28"/>
    <p:sldId id="483" r:id="rId29"/>
    <p:sldId id="473" r:id="rId30"/>
    <p:sldId id="474" r:id="rId31"/>
    <p:sldId id="475" r:id="rId32"/>
    <p:sldId id="476" r:id="rId33"/>
    <p:sldId id="484" r:id="rId34"/>
    <p:sldId id="477" r:id="rId35"/>
    <p:sldId id="485" r:id="rId36"/>
    <p:sldId id="408" r:id="rId37"/>
    <p:sldId id="429" r:id="rId38"/>
    <p:sldId id="486" r:id="rId39"/>
    <p:sldId id="433" r:id="rId40"/>
  </p:sldIdLst>
  <p:sldSz cx="9144000" cy="6858000" type="screen4x3"/>
  <p:notesSz cx="6797675" cy="9928225"/>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299" autoAdjust="0"/>
  </p:normalViewPr>
  <p:slideViewPr>
    <p:cSldViewPr>
      <p:cViewPr>
        <p:scale>
          <a:sx n="70" d="100"/>
          <a:sy n="70" d="100"/>
        </p:scale>
        <p:origin x="-1152" y="72"/>
      </p:cViewPr>
      <p:guideLst>
        <p:guide orient="horz" pos="2160"/>
        <p:guide pos="2880"/>
      </p:guideLst>
    </p:cSldViewPr>
  </p:slideViewPr>
  <p:outlineViewPr>
    <p:cViewPr>
      <p:scale>
        <a:sx n="33" d="100"/>
        <a:sy n="33" d="100"/>
      </p:scale>
      <p:origin x="0" y="1414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6" d="100"/>
          <a:sy n="46" d="100"/>
        </p:scale>
        <p:origin x="-1938" y="-108"/>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44" cy="49675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63" y="0"/>
            <a:ext cx="2946443" cy="496751"/>
          </a:xfrm>
          <a:prstGeom prst="rect">
            <a:avLst/>
          </a:prstGeom>
        </p:spPr>
        <p:txBody>
          <a:bodyPr vert="horz" lIns="91440" tIns="45720" rIns="91440" bIns="45720" rtlCol="0"/>
          <a:lstStyle>
            <a:lvl1pPr algn="r">
              <a:defRPr sz="1200"/>
            </a:lvl1pPr>
          </a:lstStyle>
          <a:p>
            <a:fld id="{CAECA853-36DB-4292-BB22-A29D6D352F66}" type="datetimeFigureOut">
              <a:rPr lang="en-US" smtClean="0"/>
              <a:pPr/>
              <a:t>11/17/2015</a:t>
            </a:fld>
            <a:endParaRPr lang="en-US"/>
          </a:p>
        </p:txBody>
      </p:sp>
      <p:sp>
        <p:nvSpPr>
          <p:cNvPr id="4" name="Footer Placeholder 3"/>
          <p:cNvSpPr>
            <a:spLocks noGrp="1"/>
          </p:cNvSpPr>
          <p:nvPr>
            <p:ph type="ftr" sz="quarter" idx="2"/>
          </p:nvPr>
        </p:nvSpPr>
        <p:spPr>
          <a:xfrm>
            <a:off x="0" y="9429779"/>
            <a:ext cx="2946444" cy="49675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63" y="9429779"/>
            <a:ext cx="2946443" cy="496751"/>
          </a:xfrm>
          <a:prstGeom prst="rect">
            <a:avLst/>
          </a:prstGeom>
        </p:spPr>
        <p:txBody>
          <a:bodyPr vert="horz" lIns="91440" tIns="45720" rIns="91440" bIns="45720" rtlCol="0" anchor="b"/>
          <a:lstStyle>
            <a:lvl1pPr algn="r">
              <a:defRPr sz="1200"/>
            </a:lvl1pPr>
          </a:lstStyle>
          <a:p>
            <a:fld id="{64D3AAE0-7FAE-460D-97FE-EDE3ED729DE1}" type="slidenum">
              <a:rPr lang="en-US" smtClean="0"/>
              <a:pPr/>
              <a:t>‹#›</a:t>
            </a:fld>
            <a:endParaRPr lang="en-US"/>
          </a:p>
        </p:txBody>
      </p:sp>
    </p:spTree>
    <p:extLst>
      <p:ext uri="{BB962C8B-B14F-4D97-AF65-F5344CB8AC3E}">
        <p14:creationId xmlns:p14="http://schemas.microsoft.com/office/powerpoint/2010/main" val="4091086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1" y="1"/>
            <a:ext cx="2946275" cy="496751"/>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pPr>
              <a:defRPr/>
            </a:pPr>
            <a:endParaRPr lang="el-GR"/>
          </a:p>
        </p:txBody>
      </p:sp>
      <p:sp>
        <p:nvSpPr>
          <p:cNvPr id="39939" name="Rectangle 3"/>
          <p:cNvSpPr>
            <a:spLocks noGrp="1" noChangeArrowheads="1"/>
          </p:cNvSpPr>
          <p:nvPr>
            <p:ph type="dt" idx="1"/>
          </p:nvPr>
        </p:nvSpPr>
        <p:spPr bwMode="auto">
          <a:xfrm>
            <a:off x="3849863" y="1"/>
            <a:ext cx="2946275" cy="496751"/>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pPr>
              <a:defRPr/>
            </a:pPr>
            <a:endParaRPr lang="el-GR"/>
          </a:p>
        </p:txBody>
      </p:sp>
      <p:sp>
        <p:nvSpPr>
          <p:cNvPr id="3482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680384" y="4716588"/>
            <a:ext cx="5436909" cy="44673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l-GR" noProof="0" smtClean="0"/>
              <a:t>Click to edit Master text styles</a:t>
            </a:r>
          </a:p>
          <a:p>
            <a:pPr lvl="1"/>
            <a:r>
              <a:rPr lang="el-GR" noProof="0" smtClean="0"/>
              <a:t>Second level</a:t>
            </a:r>
          </a:p>
          <a:p>
            <a:pPr lvl="2"/>
            <a:r>
              <a:rPr lang="el-GR" noProof="0" smtClean="0"/>
              <a:t>Third level</a:t>
            </a:r>
          </a:p>
          <a:p>
            <a:pPr lvl="3"/>
            <a:r>
              <a:rPr lang="el-GR" noProof="0" smtClean="0"/>
              <a:t>Fourth level</a:t>
            </a:r>
          </a:p>
          <a:p>
            <a:pPr lvl="4"/>
            <a:r>
              <a:rPr lang="el-GR" noProof="0" smtClean="0"/>
              <a:t>Fifth level</a:t>
            </a:r>
          </a:p>
        </p:txBody>
      </p:sp>
      <p:sp>
        <p:nvSpPr>
          <p:cNvPr id="39942" name="Rectangle 6"/>
          <p:cNvSpPr>
            <a:spLocks noGrp="1" noChangeArrowheads="1"/>
          </p:cNvSpPr>
          <p:nvPr>
            <p:ph type="ftr" sz="quarter" idx="4"/>
          </p:nvPr>
        </p:nvSpPr>
        <p:spPr bwMode="auto">
          <a:xfrm>
            <a:off x="1" y="9429779"/>
            <a:ext cx="2946275" cy="496751"/>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pPr>
              <a:defRPr/>
            </a:pPr>
            <a:endParaRPr lang="el-GR"/>
          </a:p>
        </p:txBody>
      </p:sp>
      <p:sp>
        <p:nvSpPr>
          <p:cNvPr id="39943" name="Rectangle 7"/>
          <p:cNvSpPr>
            <a:spLocks noGrp="1" noChangeArrowheads="1"/>
          </p:cNvSpPr>
          <p:nvPr>
            <p:ph type="sldNum" sz="quarter" idx="5"/>
          </p:nvPr>
        </p:nvSpPr>
        <p:spPr bwMode="auto">
          <a:xfrm>
            <a:off x="3849863" y="9429779"/>
            <a:ext cx="2946275" cy="496751"/>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pPr>
              <a:defRPr/>
            </a:pPr>
            <a:fld id="{596E32E6-7AC8-479F-A765-9577E33BE67F}" type="slidenum">
              <a:rPr lang="el-GR"/>
              <a:pPr>
                <a:defRPr/>
              </a:pPr>
              <a:t>‹#›</a:t>
            </a:fld>
            <a:endParaRPr lang="el-GR"/>
          </a:p>
        </p:txBody>
      </p:sp>
    </p:spTree>
    <p:extLst>
      <p:ext uri="{BB962C8B-B14F-4D97-AF65-F5344CB8AC3E}">
        <p14:creationId xmlns:p14="http://schemas.microsoft.com/office/powerpoint/2010/main" val="26281191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3" Type="http://schemas.openxmlformats.org/officeDocument/2006/relationships/hyperlink" Target="http://whatis.techtarget.com/glossary/Cloud-computing" TargetMode="External"/><Relationship Id="rId2" Type="http://schemas.openxmlformats.org/officeDocument/2006/relationships/slide" Target="../slides/slide36.xml"/><Relationship Id="rId1" Type="http://schemas.openxmlformats.org/officeDocument/2006/relationships/notesMaster" Target="../notesMasters/notesMaster1.xml"/><Relationship Id="rId6" Type="http://schemas.openxmlformats.org/officeDocument/2006/relationships/hyperlink" Target="http://searchcio-midmarket.techtarget.com/definition/micro-electromechanical-systems" TargetMode="External"/><Relationship Id="rId5" Type="http://schemas.openxmlformats.org/officeDocument/2006/relationships/hyperlink" Target="http://searchmobilecomputing.techtarget.com/definition/wireless" TargetMode="External"/><Relationship Id="rId4" Type="http://schemas.openxmlformats.org/officeDocument/2006/relationships/hyperlink" Target="http://whatis.techtarget.com/definition/unique-identifier-UID" TargetMode="Externa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875ECC8-4B2F-4A66-BF2C-7BE3C9D94203}" type="slidenum">
              <a:rPr lang="el-GR" smtClean="0"/>
              <a:pPr/>
              <a:t>1</a:t>
            </a:fld>
            <a:endParaRPr lang="el-GR"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dirty="0" err="1" smtClean="0"/>
              <a:t>Osita</a:t>
            </a:r>
            <a:r>
              <a:rPr lang="en-GB" sz="1200" b="1" dirty="0" smtClean="0"/>
              <a:t> </a:t>
            </a:r>
            <a:r>
              <a:rPr lang="en-GB" sz="1200" b="1" dirty="0" err="1" smtClean="0"/>
              <a:t>Agbu</a:t>
            </a:r>
            <a:r>
              <a:rPr lang="en-GB" sz="1200" b="1" dirty="0" smtClean="0"/>
              <a:t>, </a:t>
            </a:r>
            <a:r>
              <a:rPr lang="en-GB" sz="1200" b="1" i="1" dirty="0" smtClean="0"/>
              <a:t>Unbridled Election Rigging and the Use of Technology: The Smart Card Reader as the ‘Joker’ in Nigeria’s 2015 Presidential Election</a:t>
            </a:r>
            <a:r>
              <a:rPr lang="en-GB" sz="1200" b="1" dirty="0" smtClean="0"/>
              <a:t>, </a:t>
            </a:r>
            <a:r>
              <a:rPr lang="en-GB" sz="1200" dirty="0" smtClean="0"/>
              <a:t>Research and Studies Department, Nigerian Institute of International Affairs.</a:t>
            </a:r>
            <a:endParaRPr lang="en-US" sz="1200" dirty="0" smtClean="0">
              <a:latin typeface="Calibri" pitchFamily="34" charset="0"/>
            </a:endParaRPr>
          </a:p>
          <a:p>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Prior to the elections, INEC had set in motion various reform measures to ensure credible and</a:t>
            </a:r>
          </a:p>
          <a:p>
            <a:r>
              <a:rPr lang="en-GB" sz="1200" kern="1200" dirty="0" smtClean="0">
                <a:solidFill>
                  <a:schemeClr val="tx1"/>
                </a:solidFill>
                <a:latin typeface="Arial" charset="0"/>
                <a:ea typeface="+mn-ea"/>
                <a:cs typeface="+mn-cs"/>
              </a:rPr>
              <a:t>successful elections. Some of the measures were initially introduced for the 2011 elections with</a:t>
            </a:r>
          </a:p>
          <a:p>
            <a:r>
              <a:rPr lang="en-GB" sz="1200" kern="1200" dirty="0" smtClean="0">
                <a:solidFill>
                  <a:schemeClr val="tx1"/>
                </a:solidFill>
                <a:latin typeface="Arial" charset="0"/>
                <a:ea typeface="+mn-ea"/>
                <a:cs typeface="+mn-cs"/>
              </a:rPr>
              <a:t>appreciable results, and implications for the 2015 elections, and include: </a:t>
            </a:r>
          </a:p>
          <a:p>
            <a:r>
              <a:rPr lang="en-GB" sz="1200" kern="1200" dirty="0" smtClean="0">
                <a:solidFill>
                  <a:schemeClr val="tx1"/>
                </a:solidFill>
                <a:latin typeface="Arial" charset="0"/>
                <a:ea typeface="+mn-ea"/>
                <a:cs typeface="+mn-cs"/>
              </a:rPr>
              <a:t>a) A new Biometric Register of Voters</a:t>
            </a:r>
          </a:p>
          <a:p>
            <a:r>
              <a:rPr lang="en-GB" sz="1200" kern="1200" dirty="0" smtClean="0">
                <a:solidFill>
                  <a:schemeClr val="tx1"/>
                </a:solidFill>
                <a:latin typeface="Arial" charset="0"/>
                <a:ea typeface="+mn-ea"/>
                <a:cs typeface="+mn-cs"/>
              </a:rPr>
              <a:t>b) A Re-Modified Open Ballot System (REMOBS) </a:t>
            </a:r>
          </a:p>
          <a:p>
            <a:r>
              <a:rPr lang="en-GB" sz="1200" kern="1200" dirty="0" smtClean="0">
                <a:solidFill>
                  <a:schemeClr val="tx1"/>
                </a:solidFill>
                <a:latin typeface="Arial" charset="0"/>
                <a:ea typeface="+mn-ea"/>
                <a:cs typeface="+mn-cs"/>
              </a:rPr>
              <a:t>Improved standards in production of Sensitive Electoral Materials (serial numbering and</a:t>
            </a:r>
          </a:p>
          <a:p>
            <a:r>
              <a:rPr lang="en-GB" sz="1200" kern="1200" dirty="0" smtClean="0">
                <a:solidFill>
                  <a:schemeClr val="tx1"/>
                </a:solidFill>
                <a:latin typeface="Arial" charset="0"/>
                <a:ea typeface="+mn-ea"/>
                <a:cs typeface="+mn-cs"/>
              </a:rPr>
              <a:t>colour-coding of Ballot Papers and Results Sheets as well as security coding of Ballot</a:t>
            </a:r>
          </a:p>
          <a:p>
            <a:r>
              <a:rPr lang="en-GB" sz="1200" kern="1200" dirty="0" smtClean="0">
                <a:solidFill>
                  <a:schemeClr val="tx1"/>
                </a:solidFill>
                <a:latin typeface="Arial" charset="0"/>
                <a:ea typeface="+mn-ea"/>
                <a:cs typeface="+mn-cs"/>
              </a:rPr>
              <a:t>boxes).  </a:t>
            </a:r>
          </a:p>
          <a:p>
            <a:r>
              <a:rPr lang="en-GB" sz="1200" kern="1200" dirty="0" smtClean="0">
                <a:solidFill>
                  <a:schemeClr val="tx1"/>
                </a:solidFill>
                <a:latin typeface="Arial" charset="0"/>
                <a:ea typeface="+mn-ea"/>
                <a:cs typeface="+mn-cs"/>
              </a:rPr>
              <a:t>Revised framework for results collation and returns.</a:t>
            </a:r>
          </a:p>
          <a:p>
            <a:r>
              <a:rPr lang="en-GB" sz="1200" kern="1200" dirty="0" smtClean="0">
                <a:solidFill>
                  <a:schemeClr val="tx1"/>
                </a:solidFill>
                <a:latin typeface="Arial" charset="0"/>
                <a:ea typeface="+mn-ea"/>
                <a:cs typeface="+mn-cs"/>
              </a:rPr>
              <a:t>More open and transparent procedures, modalities and processes on Election Day </a:t>
            </a:r>
          </a:p>
          <a:p>
            <a:r>
              <a:rPr lang="en-GB" sz="1200" kern="1200" dirty="0" smtClean="0">
                <a:solidFill>
                  <a:schemeClr val="tx1"/>
                </a:solidFill>
                <a:latin typeface="Arial" charset="0"/>
                <a:ea typeface="+mn-ea"/>
                <a:cs typeface="+mn-cs"/>
              </a:rPr>
              <a:t>(pasting of results at Polling Units and Collation Centres). </a:t>
            </a:r>
          </a:p>
          <a:p>
            <a:r>
              <a:rPr lang="en-GB" sz="1200" kern="1200" dirty="0" smtClean="0">
                <a:solidFill>
                  <a:schemeClr val="tx1"/>
                </a:solidFill>
                <a:latin typeface="Arial" charset="0"/>
                <a:ea typeface="+mn-ea"/>
                <a:cs typeface="+mn-cs"/>
              </a:rPr>
              <a:t>Improved Voter education and citizen engagement.</a:t>
            </a:r>
          </a:p>
          <a:p>
            <a:r>
              <a:rPr lang="en-GB" sz="1200" kern="1200" dirty="0" smtClean="0">
                <a:solidFill>
                  <a:schemeClr val="tx1"/>
                </a:solidFill>
                <a:latin typeface="Arial" charset="0"/>
                <a:ea typeface="+mn-ea"/>
                <a:cs typeface="+mn-cs"/>
              </a:rPr>
              <a:t>Creation of an Inter-agency Consultative Committee on Election Security (ICCES) to </a:t>
            </a:r>
          </a:p>
          <a:p>
            <a:r>
              <a:rPr lang="en-GB" sz="1200" kern="1200" dirty="0" smtClean="0">
                <a:solidFill>
                  <a:schemeClr val="tx1"/>
                </a:solidFill>
                <a:latin typeface="Arial" charset="0"/>
                <a:ea typeface="+mn-ea"/>
                <a:cs typeface="+mn-cs"/>
              </a:rPr>
              <a:t>ensure coordinated engagement of all security agencies during election periods (</a:t>
            </a:r>
            <a:r>
              <a:rPr lang="en-GB" sz="1200" kern="1200" dirty="0" err="1" smtClean="0">
                <a:solidFill>
                  <a:schemeClr val="tx1"/>
                </a:solidFill>
                <a:latin typeface="Arial" charset="0"/>
                <a:ea typeface="+mn-ea"/>
                <a:cs typeface="+mn-cs"/>
              </a:rPr>
              <a:t>Jega</a:t>
            </a:r>
            <a:r>
              <a:rPr lang="en-GB" sz="1200" kern="1200" dirty="0" smtClean="0">
                <a:solidFill>
                  <a:schemeClr val="tx1"/>
                </a:solidFill>
                <a:latin typeface="Arial" charset="0"/>
                <a:ea typeface="+mn-ea"/>
                <a:cs typeface="+mn-cs"/>
              </a:rPr>
              <a:t>,</a:t>
            </a:r>
          </a:p>
          <a:p>
            <a:r>
              <a:rPr lang="en-GB" sz="1200" kern="1200" dirty="0" smtClean="0">
                <a:solidFill>
                  <a:schemeClr val="tx1"/>
                </a:solidFill>
                <a:latin typeface="Arial" charset="0"/>
                <a:ea typeface="+mn-ea"/>
                <a:cs typeface="+mn-cs"/>
              </a:rPr>
              <a:t>2014:6). </a:t>
            </a:r>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10</a:t>
            </a:fld>
            <a:endParaRPr lang="el-G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dirty="0" err="1" smtClean="0"/>
              <a:t>Osita</a:t>
            </a:r>
            <a:r>
              <a:rPr lang="en-GB" sz="1200" b="1" dirty="0" smtClean="0"/>
              <a:t> </a:t>
            </a:r>
            <a:r>
              <a:rPr lang="en-GB" sz="1200" b="1" dirty="0" err="1" smtClean="0"/>
              <a:t>Agbu</a:t>
            </a:r>
            <a:r>
              <a:rPr lang="en-GB" sz="1200" b="1" dirty="0" smtClean="0"/>
              <a:t>, </a:t>
            </a:r>
            <a:r>
              <a:rPr lang="en-GB" sz="1200" b="1" i="1" dirty="0" smtClean="0"/>
              <a:t>Unbridled Election Rigging and the Use of Technology: The Smart Card Reader as the ‘Joker’ in Nigeria’s 2015 Presidential Election</a:t>
            </a:r>
            <a:r>
              <a:rPr lang="en-GB" sz="1200" b="1" dirty="0" smtClean="0"/>
              <a:t>, </a:t>
            </a:r>
            <a:r>
              <a:rPr lang="en-GB" sz="1200" dirty="0" smtClean="0"/>
              <a:t>Research and Studies Department, Nigerian Institute of International Affairs.</a:t>
            </a:r>
            <a:endParaRPr lang="en-US" sz="1200" dirty="0" smtClean="0">
              <a:latin typeface="Calibri" pitchFamily="34" charset="0"/>
            </a:endParaRPr>
          </a:p>
          <a:p>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From the experiences of the 2011 elections, INEC began early to plan for the 2015 elections with</a:t>
            </a:r>
          </a:p>
          <a:p>
            <a:r>
              <a:rPr lang="en-GB" sz="1200" kern="1200" dirty="0" smtClean="0">
                <a:solidFill>
                  <a:schemeClr val="tx1"/>
                </a:solidFill>
                <a:latin typeface="Arial" charset="0"/>
                <a:ea typeface="+mn-ea"/>
                <a:cs typeface="+mn-cs"/>
              </a:rPr>
              <a:t>a view to consolidating the gains from the 2011 elections. Three focal points of structure, policy</a:t>
            </a:r>
          </a:p>
          <a:p>
            <a:r>
              <a:rPr lang="en-GB" sz="1200" kern="1200" dirty="0" smtClean="0">
                <a:solidFill>
                  <a:schemeClr val="tx1"/>
                </a:solidFill>
                <a:latin typeface="Arial" charset="0"/>
                <a:ea typeface="+mn-ea"/>
                <a:cs typeface="+mn-cs"/>
              </a:rPr>
              <a:t>and plan were articulated; taking a hard look at INEC as an institution in respect of structure and</a:t>
            </a:r>
          </a:p>
          <a:p>
            <a:r>
              <a:rPr lang="en-GB" sz="1200" kern="1200" dirty="0" smtClean="0">
                <a:solidFill>
                  <a:schemeClr val="tx1"/>
                </a:solidFill>
                <a:latin typeface="Arial" charset="0"/>
                <a:ea typeface="+mn-ea"/>
                <a:cs typeface="+mn-cs"/>
              </a:rPr>
              <a:t>human resources, as well as developing new policies on election management, and strategic</a:t>
            </a:r>
          </a:p>
          <a:p>
            <a:r>
              <a:rPr lang="en-GB" sz="1200" kern="1200" dirty="0" smtClean="0">
                <a:solidFill>
                  <a:schemeClr val="tx1"/>
                </a:solidFill>
                <a:latin typeface="Arial" charset="0"/>
                <a:ea typeface="+mn-ea"/>
                <a:cs typeface="+mn-cs"/>
              </a:rPr>
              <a:t>planning and election planning. In sum, the Commission in preparation for the 2015 elections did</a:t>
            </a:r>
          </a:p>
          <a:p>
            <a:r>
              <a:rPr lang="en-GB" sz="1200" kern="1200" dirty="0" smtClean="0">
                <a:solidFill>
                  <a:schemeClr val="tx1"/>
                </a:solidFill>
                <a:latin typeface="Arial" charset="0"/>
                <a:ea typeface="+mn-ea"/>
                <a:cs typeface="+mn-cs"/>
              </a:rPr>
              <a:t>the following: </a:t>
            </a:r>
          </a:p>
          <a:p>
            <a:r>
              <a:rPr lang="en-GB" sz="1200" kern="1200" dirty="0" smtClean="0">
                <a:solidFill>
                  <a:schemeClr val="tx1"/>
                </a:solidFill>
                <a:latin typeface="Arial" charset="0"/>
                <a:ea typeface="+mn-ea"/>
                <a:cs typeface="+mn-cs"/>
              </a:rPr>
              <a:t>a) Formulated a Strategic Plan (2012 – 2016), and a detailed Strategic Programme of</a:t>
            </a:r>
          </a:p>
          <a:p>
            <a:r>
              <a:rPr lang="en-GB" sz="1200" kern="1200" dirty="0" smtClean="0">
                <a:solidFill>
                  <a:schemeClr val="tx1"/>
                </a:solidFill>
                <a:latin typeface="Arial" charset="0"/>
                <a:ea typeface="+mn-ea"/>
                <a:cs typeface="+mn-cs"/>
              </a:rPr>
              <a:t>Action. </a:t>
            </a:r>
          </a:p>
          <a:p>
            <a:r>
              <a:rPr lang="en-GB" sz="1200" kern="1200" dirty="0" smtClean="0">
                <a:solidFill>
                  <a:schemeClr val="tx1"/>
                </a:solidFill>
                <a:latin typeface="Arial" charset="0"/>
                <a:ea typeface="+mn-ea"/>
                <a:cs typeface="+mn-cs"/>
              </a:rPr>
              <a:t>b) Completed a detailed Election Project Plan leading up to the 2015 elections.</a:t>
            </a:r>
          </a:p>
          <a:p>
            <a:r>
              <a:rPr lang="en-GB" sz="1200" kern="1200" dirty="0" smtClean="0">
                <a:solidFill>
                  <a:schemeClr val="tx1"/>
                </a:solidFill>
                <a:latin typeface="Arial" charset="0"/>
                <a:ea typeface="+mn-ea"/>
                <a:cs typeface="+mn-cs"/>
              </a:rPr>
              <a:t>c) Conducted reorganisation and restructuring of the Commission.</a:t>
            </a:r>
          </a:p>
          <a:p>
            <a:r>
              <a:rPr lang="en-GB" sz="1200" kern="1200" dirty="0" smtClean="0">
                <a:solidFill>
                  <a:schemeClr val="tx1"/>
                </a:solidFill>
                <a:latin typeface="Arial" charset="0"/>
                <a:ea typeface="+mn-ea"/>
                <a:cs typeface="+mn-cs"/>
              </a:rPr>
              <a:t>d) Finalised the de-duplication of the biometric Register of Voters that included Continuous </a:t>
            </a:r>
          </a:p>
          <a:p>
            <a:r>
              <a:rPr lang="en-GB" sz="1200" kern="1200" dirty="0" smtClean="0">
                <a:solidFill>
                  <a:schemeClr val="tx1"/>
                </a:solidFill>
                <a:latin typeface="Arial" charset="0"/>
                <a:ea typeface="+mn-ea"/>
                <a:cs typeface="+mn-cs"/>
              </a:rPr>
              <a:t>Voter Registration nationwide. </a:t>
            </a:r>
          </a:p>
          <a:p>
            <a:r>
              <a:rPr lang="en-GB" sz="1200" kern="1200" dirty="0" smtClean="0">
                <a:solidFill>
                  <a:schemeClr val="tx1"/>
                </a:solidFill>
                <a:latin typeface="Arial" charset="0"/>
                <a:ea typeface="+mn-ea"/>
                <a:cs typeface="+mn-cs"/>
              </a:rPr>
              <a:t>e) Drafted a Gender Policy intended to make the </a:t>
            </a:r>
            <a:r>
              <a:rPr lang="en-GB" sz="1200" kern="1200" dirty="0" err="1" smtClean="0">
                <a:solidFill>
                  <a:schemeClr val="tx1"/>
                </a:solidFill>
                <a:latin typeface="Arial" charset="0"/>
                <a:ea typeface="+mn-ea"/>
                <a:cs typeface="+mn-cs"/>
              </a:rPr>
              <a:t>Commission‟s</a:t>
            </a:r>
            <a:r>
              <a:rPr lang="en-GB" sz="1200" kern="1200" dirty="0" smtClean="0">
                <a:solidFill>
                  <a:schemeClr val="tx1"/>
                </a:solidFill>
                <a:latin typeface="Arial" charset="0"/>
                <a:ea typeface="+mn-ea"/>
                <a:cs typeface="+mn-cs"/>
              </a:rPr>
              <a:t> work more gender sensitive,</a:t>
            </a:r>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11</a:t>
            </a:fld>
            <a:endParaRPr lang="el-G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dirty="0" err="1" smtClean="0"/>
              <a:t>Osita</a:t>
            </a:r>
            <a:r>
              <a:rPr lang="en-GB" sz="1200" b="1" dirty="0" smtClean="0"/>
              <a:t> </a:t>
            </a:r>
            <a:r>
              <a:rPr lang="en-GB" sz="1200" b="1" dirty="0" err="1" smtClean="0"/>
              <a:t>Agbu</a:t>
            </a:r>
            <a:r>
              <a:rPr lang="en-GB" sz="1200" b="1" dirty="0" smtClean="0"/>
              <a:t>, </a:t>
            </a:r>
            <a:r>
              <a:rPr lang="en-GB" sz="1200" b="1" i="1" dirty="0" smtClean="0"/>
              <a:t>Unbridled Election Rigging and the Use of Technology: The Smart Card Reader as the ‘Joker’ in Nigeria’s 2015 Presidential Election</a:t>
            </a:r>
            <a:r>
              <a:rPr lang="en-GB" sz="1200" b="1" dirty="0" smtClean="0"/>
              <a:t>, </a:t>
            </a:r>
            <a:r>
              <a:rPr lang="en-GB" sz="1200" dirty="0" smtClean="0"/>
              <a:t>Research and Studies Department, Nigerian Institute of International Affairs.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dirty="0" smtClean="0">
              <a:latin typeface="Calibri" pitchFamily="34" charset="0"/>
            </a:endParaRPr>
          </a:p>
          <a:p>
            <a:r>
              <a:rPr lang="en-GB" sz="1200" kern="1200" dirty="0" smtClean="0">
                <a:solidFill>
                  <a:schemeClr val="tx1"/>
                </a:solidFill>
                <a:latin typeface="Arial" charset="0"/>
                <a:ea typeface="+mn-ea"/>
                <a:cs typeface="+mn-cs"/>
              </a:rPr>
              <a:t>For many, the consequences of failure of the 2015 general elections were too grim to</a:t>
            </a:r>
          </a:p>
          <a:p>
            <a:r>
              <a:rPr lang="en-GB" sz="1200" kern="1200" dirty="0" smtClean="0">
                <a:solidFill>
                  <a:schemeClr val="tx1"/>
                </a:solidFill>
                <a:latin typeface="Arial" charset="0"/>
                <a:ea typeface="+mn-ea"/>
                <a:cs typeface="+mn-cs"/>
              </a:rPr>
              <a:t>contemplate. As observed, as early as four weeks to the election, Nigeria was on the front burner</a:t>
            </a:r>
          </a:p>
          <a:p>
            <a:r>
              <a:rPr lang="en-GB" sz="1200" kern="1200" dirty="0" smtClean="0">
                <a:solidFill>
                  <a:schemeClr val="tx1"/>
                </a:solidFill>
                <a:latin typeface="Arial" charset="0"/>
                <a:ea typeface="+mn-ea"/>
                <a:cs typeface="+mn-cs"/>
              </a:rPr>
              <a:t>of global attention, with personalities like Kofi Anan, former Secretary-General of the United</a:t>
            </a:r>
          </a:p>
          <a:p>
            <a:r>
              <a:rPr lang="en-GB" sz="1200" kern="1200" dirty="0" smtClean="0">
                <a:solidFill>
                  <a:schemeClr val="tx1"/>
                </a:solidFill>
                <a:latin typeface="Arial" charset="0"/>
                <a:ea typeface="+mn-ea"/>
                <a:cs typeface="+mn-cs"/>
              </a:rPr>
              <a:t>Nations, and </a:t>
            </a:r>
            <a:r>
              <a:rPr lang="en-GB" sz="1200" kern="1200" dirty="0" err="1" smtClean="0">
                <a:solidFill>
                  <a:schemeClr val="tx1"/>
                </a:solidFill>
                <a:latin typeface="Arial" charset="0"/>
                <a:ea typeface="+mn-ea"/>
                <a:cs typeface="+mn-cs"/>
              </a:rPr>
              <a:t>Emeka</a:t>
            </a:r>
            <a:r>
              <a:rPr lang="en-GB" sz="1200" kern="1200" dirty="0" smtClean="0">
                <a:solidFill>
                  <a:schemeClr val="tx1"/>
                </a:solidFill>
                <a:latin typeface="Arial" charset="0"/>
                <a:ea typeface="+mn-ea"/>
                <a:cs typeface="+mn-cs"/>
              </a:rPr>
              <a:t> </a:t>
            </a:r>
            <a:r>
              <a:rPr lang="en-GB" sz="1200" kern="1200" dirty="0" err="1" smtClean="0">
                <a:solidFill>
                  <a:schemeClr val="tx1"/>
                </a:solidFill>
                <a:latin typeface="Arial" charset="0"/>
                <a:ea typeface="+mn-ea"/>
                <a:cs typeface="+mn-cs"/>
              </a:rPr>
              <a:t>Anyaoku</a:t>
            </a:r>
            <a:r>
              <a:rPr lang="en-GB" sz="1200" kern="1200" dirty="0" smtClean="0">
                <a:solidFill>
                  <a:schemeClr val="tx1"/>
                </a:solidFill>
                <a:latin typeface="Arial" charset="0"/>
                <a:ea typeface="+mn-ea"/>
                <a:cs typeface="+mn-cs"/>
              </a:rPr>
              <a:t>, former Secretary-General of the Commonwealth working to</a:t>
            </a:r>
          </a:p>
          <a:p>
            <a:r>
              <a:rPr lang="en-GB" sz="1200" kern="1200" dirty="0" smtClean="0">
                <a:solidFill>
                  <a:schemeClr val="tx1"/>
                </a:solidFill>
                <a:latin typeface="Arial" charset="0"/>
                <a:ea typeface="+mn-ea"/>
                <a:cs typeface="+mn-cs"/>
              </a:rPr>
              <a:t>create a less acrimonious atmosphere for the Presidential election. This resulted in the „Peace</a:t>
            </a:r>
          </a:p>
          <a:p>
            <a:r>
              <a:rPr lang="en-GB" sz="1200" kern="1200" dirty="0" smtClean="0">
                <a:solidFill>
                  <a:schemeClr val="tx1"/>
                </a:solidFill>
                <a:latin typeface="Arial" charset="0"/>
                <a:ea typeface="+mn-ea"/>
                <a:cs typeface="+mn-cs"/>
              </a:rPr>
              <a:t>Deal‟ between incumbent President </a:t>
            </a:r>
            <a:r>
              <a:rPr lang="en-GB" sz="1200" kern="1200" dirty="0" err="1" smtClean="0">
                <a:solidFill>
                  <a:schemeClr val="tx1"/>
                </a:solidFill>
                <a:latin typeface="Arial" charset="0"/>
                <a:ea typeface="+mn-ea"/>
                <a:cs typeface="+mn-cs"/>
              </a:rPr>
              <a:t>Goodluck</a:t>
            </a:r>
            <a:r>
              <a:rPr lang="en-GB" sz="1200" kern="1200" dirty="0" smtClean="0">
                <a:solidFill>
                  <a:schemeClr val="tx1"/>
                </a:solidFill>
                <a:latin typeface="Arial" charset="0"/>
                <a:ea typeface="+mn-ea"/>
                <a:cs typeface="+mn-cs"/>
              </a:rPr>
              <a:t> Jonathan and tenacious General </a:t>
            </a:r>
            <a:r>
              <a:rPr lang="en-GB" sz="1200" kern="1200" dirty="0" err="1" smtClean="0">
                <a:solidFill>
                  <a:schemeClr val="tx1"/>
                </a:solidFill>
                <a:latin typeface="Arial" charset="0"/>
                <a:ea typeface="+mn-ea"/>
                <a:cs typeface="+mn-cs"/>
              </a:rPr>
              <a:t>Muhammadu</a:t>
            </a:r>
            <a:endParaRPr lang="en-GB" sz="1200" kern="1200" dirty="0" smtClean="0">
              <a:solidFill>
                <a:schemeClr val="tx1"/>
              </a:solidFill>
              <a:latin typeface="Arial" charset="0"/>
              <a:ea typeface="+mn-ea"/>
              <a:cs typeface="+mn-cs"/>
            </a:endParaRPr>
          </a:p>
          <a:p>
            <a:r>
              <a:rPr lang="en-GB" sz="1200" kern="1200" dirty="0" err="1" smtClean="0">
                <a:solidFill>
                  <a:schemeClr val="tx1"/>
                </a:solidFill>
                <a:latin typeface="Arial" charset="0"/>
                <a:ea typeface="+mn-ea"/>
                <a:cs typeface="+mn-cs"/>
              </a:rPr>
              <a:t>Buhari</a:t>
            </a:r>
            <a:r>
              <a:rPr lang="en-GB" sz="1200" kern="1200" dirty="0" smtClean="0">
                <a:solidFill>
                  <a:schemeClr val="tx1"/>
                </a:solidFill>
                <a:latin typeface="Arial" charset="0"/>
                <a:ea typeface="+mn-ea"/>
                <a:cs typeface="+mn-cs"/>
              </a:rPr>
              <a:t>, the Presidential candidate of the All Progressives Congress (APC) brokered by some</a:t>
            </a:r>
          </a:p>
          <a:p>
            <a:r>
              <a:rPr lang="en-GB" sz="1200" kern="1200" dirty="0" smtClean="0">
                <a:solidFill>
                  <a:schemeClr val="tx1"/>
                </a:solidFill>
                <a:latin typeface="Arial" charset="0"/>
                <a:ea typeface="+mn-ea"/>
                <a:cs typeface="+mn-cs"/>
              </a:rPr>
              <a:t>prominent Nigerians. Further, prominent ex-Presidents from Africa visited Nigeria and added</a:t>
            </a:r>
          </a:p>
          <a:p>
            <a:r>
              <a:rPr lang="en-GB" sz="1200" kern="1200" dirty="0" smtClean="0">
                <a:solidFill>
                  <a:schemeClr val="tx1"/>
                </a:solidFill>
                <a:latin typeface="Arial" charset="0"/>
                <a:ea typeface="+mn-ea"/>
                <a:cs typeface="+mn-cs"/>
              </a:rPr>
              <a:t>their voices to the need for a peaceful election. There were Thabo Mbeki from South Africa,</a:t>
            </a:r>
          </a:p>
          <a:p>
            <a:r>
              <a:rPr lang="en-GB" sz="1200" kern="1200" dirty="0" smtClean="0">
                <a:solidFill>
                  <a:schemeClr val="tx1"/>
                </a:solidFill>
                <a:latin typeface="Arial" charset="0"/>
                <a:ea typeface="+mn-ea"/>
                <a:cs typeface="+mn-cs"/>
              </a:rPr>
              <a:t>John </a:t>
            </a:r>
            <a:r>
              <a:rPr lang="en-GB" sz="1200" kern="1200" dirty="0" err="1" smtClean="0">
                <a:solidFill>
                  <a:schemeClr val="tx1"/>
                </a:solidFill>
                <a:latin typeface="Arial" charset="0"/>
                <a:ea typeface="+mn-ea"/>
                <a:cs typeface="+mn-cs"/>
              </a:rPr>
              <a:t>Kuffor</a:t>
            </a:r>
            <a:r>
              <a:rPr lang="en-GB" sz="1200" kern="1200" dirty="0" smtClean="0">
                <a:solidFill>
                  <a:schemeClr val="tx1"/>
                </a:solidFill>
                <a:latin typeface="Arial" charset="0"/>
                <a:ea typeface="+mn-ea"/>
                <a:cs typeface="+mn-cs"/>
              </a:rPr>
              <a:t> from Ghana, as well as </a:t>
            </a:r>
            <a:r>
              <a:rPr lang="en-GB" sz="1200" kern="1200" dirty="0" err="1" smtClean="0">
                <a:solidFill>
                  <a:schemeClr val="tx1"/>
                </a:solidFill>
                <a:latin typeface="Arial" charset="0"/>
                <a:ea typeface="+mn-ea"/>
                <a:cs typeface="+mn-cs"/>
              </a:rPr>
              <a:t>Abdusalami</a:t>
            </a:r>
            <a:r>
              <a:rPr lang="en-GB" sz="1200" kern="1200" dirty="0" smtClean="0">
                <a:solidFill>
                  <a:schemeClr val="tx1"/>
                </a:solidFill>
                <a:latin typeface="Arial" charset="0"/>
                <a:ea typeface="+mn-ea"/>
                <a:cs typeface="+mn-cs"/>
              </a:rPr>
              <a:t> </a:t>
            </a:r>
            <a:r>
              <a:rPr lang="en-GB" sz="1200" kern="1200" dirty="0" err="1" smtClean="0">
                <a:solidFill>
                  <a:schemeClr val="tx1"/>
                </a:solidFill>
                <a:latin typeface="Arial" charset="0"/>
                <a:ea typeface="+mn-ea"/>
                <a:cs typeface="+mn-cs"/>
              </a:rPr>
              <a:t>Abubakar</a:t>
            </a:r>
            <a:r>
              <a:rPr lang="en-GB" sz="1200" kern="1200" dirty="0" smtClean="0">
                <a:solidFill>
                  <a:schemeClr val="tx1"/>
                </a:solidFill>
                <a:latin typeface="Arial" charset="0"/>
                <a:ea typeface="+mn-ea"/>
                <a:cs typeface="+mn-cs"/>
              </a:rPr>
              <a:t> of Nigeria. Even, the American</a:t>
            </a:r>
          </a:p>
          <a:p>
            <a:r>
              <a:rPr lang="en-GB" sz="1200" kern="1200" dirty="0" smtClean="0">
                <a:solidFill>
                  <a:schemeClr val="tx1"/>
                </a:solidFill>
                <a:latin typeface="Arial" charset="0"/>
                <a:ea typeface="+mn-ea"/>
                <a:cs typeface="+mn-cs"/>
              </a:rPr>
              <a:t>Secretary of State, John Kerry came around soliciting for peaceful elections, with subtle threats</a:t>
            </a:r>
          </a:p>
          <a:p>
            <a:r>
              <a:rPr lang="en-GB" sz="1200" kern="1200" dirty="0" smtClean="0">
                <a:solidFill>
                  <a:schemeClr val="tx1"/>
                </a:solidFill>
                <a:latin typeface="Arial" charset="0"/>
                <a:ea typeface="+mn-ea"/>
                <a:cs typeface="+mn-cs"/>
              </a:rPr>
              <a:t>on recalcitrant politicians who do not kept the peace (</a:t>
            </a:r>
            <a:r>
              <a:rPr lang="en-GB" sz="1200" kern="1200" dirty="0" err="1" smtClean="0">
                <a:solidFill>
                  <a:schemeClr val="tx1"/>
                </a:solidFill>
                <a:latin typeface="Arial" charset="0"/>
                <a:ea typeface="+mn-ea"/>
                <a:cs typeface="+mn-cs"/>
              </a:rPr>
              <a:t>Osundare</a:t>
            </a:r>
            <a:r>
              <a:rPr lang="en-GB" sz="1200" kern="1200" dirty="0" smtClean="0">
                <a:solidFill>
                  <a:schemeClr val="tx1"/>
                </a:solidFill>
                <a:latin typeface="Arial" charset="0"/>
                <a:ea typeface="+mn-ea"/>
                <a:cs typeface="+mn-cs"/>
              </a:rPr>
              <a:t>, 2015:28). David Cameron, the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dirty="0" smtClean="0">
              <a:latin typeface="Calibri" pitchFamily="34" charset="0"/>
            </a:endParaRPr>
          </a:p>
          <a:p>
            <a:pPr fontAlgn="base"/>
            <a:endParaRPr lang="en-GB" sz="1200" b="0" i="0" kern="1200" dirty="0">
              <a:solidFill>
                <a:schemeClr val="tx1"/>
              </a:solidFill>
              <a:effectLst/>
              <a:latin typeface="Arial" charset="0"/>
              <a:ea typeface="+mn-ea"/>
              <a:cs typeface="+mn-cs"/>
            </a:endParaRPr>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12</a:t>
            </a:fld>
            <a:endParaRPr lang="el-G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dirty="0" err="1" smtClean="0"/>
              <a:t>Osita</a:t>
            </a:r>
            <a:r>
              <a:rPr lang="en-GB" sz="1200" b="1" dirty="0" smtClean="0"/>
              <a:t> </a:t>
            </a:r>
            <a:r>
              <a:rPr lang="en-GB" sz="1200" b="1" dirty="0" err="1" smtClean="0"/>
              <a:t>Agbu</a:t>
            </a:r>
            <a:r>
              <a:rPr lang="en-GB" sz="1200" b="1" dirty="0" smtClean="0"/>
              <a:t>, </a:t>
            </a:r>
            <a:r>
              <a:rPr lang="en-GB" sz="1200" b="1" i="1" dirty="0" smtClean="0"/>
              <a:t>Unbridled Election Rigging and the Use of Technology: The Smart Card Reader as the ‘Joker’ in Nigeria’s 2015 Presidential Election</a:t>
            </a:r>
            <a:r>
              <a:rPr lang="en-GB" sz="1200" b="1" dirty="0" smtClean="0"/>
              <a:t>, </a:t>
            </a:r>
            <a:r>
              <a:rPr lang="en-GB" sz="1200" dirty="0" smtClean="0"/>
              <a:t>Research and Studies Department, Nigerian Institute of International Affairs.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dirty="0" smtClean="0">
              <a:latin typeface="Calibri" pitchFamily="34" charset="0"/>
            </a:endParaRPr>
          </a:p>
          <a:p>
            <a:r>
              <a:rPr lang="en-GB" sz="1200" kern="1200" dirty="0" smtClean="0">
                <a:solidFill>
                  <a:schemeClr val="tx1"/>
                </a:solidFill>
                <a:latin typeface="Arial" charset="0"/>
                <a:ea typeface="+mn-ea"/>
                <a:cs typeface="+mn-cs"/>
              </a:rPr>
              <a:t>on the heels of registration of voters in 2011. According to INEC, quality, security, durability</a:t>
            </a:r>
          </a:p>
          <a:p>
            <a:r>
              <a:rPr lang="en-GB" sz="1200" kern="1200" dirty="0" smtClean="0">
                <a:solidFill>
                  <a:schemeClr val="tx1"/>
                </a:solidFill>
                <a:latin typeface="Arial" charset="0"/>
                <a:ea typeface="+mn-ea"/>
                <a:cs typeface="+mn-cs"/>
              </a:rPr>
              <a:t>and cost effectiveness were underlying factors in the production of the Permanent Voter Cards</a:t>
            </a:r>
          </a:p>
          <a:p>
            <a:r>
              <a:rPr lang="en-GB" sz="1200" kern="1200" dirty="0" smtClean="0">
                <a:solidFill>
                  <a:schemeClr val="tx1"/>
                </a:solidFill>
                <a:latin typeface="Arial" charset="0"/>
                <a:ea typeface="+mn-ea"/>
                <a:cs typeface="+mn-cs"/>
              </a:rPr>
              <a:t>by INEC. These cards have many components and specialized features (e.g. base substrate,</a:t>
            </a:r>
          </a:p>
          <a:p>
            <a:r>
              <a:rPr lang="en-GB" sz="1200" kern="1200" dirty="0" smtClean="0">
                <a:solidFill>
                  <a:schemeClr val="tx1"/>
                </a:solidFill>
                <a:latin typeface="Arial" charset="0"/>
                <a:ea typeface="+mn-ea"/>
                <a:cs typeface="+mn-cs"/>
              </a:rPr>
              <a:t>security printing, personalization, lamination and chip embedding), and it was designed with an</a:t>
            </a:r>
          </a:p>
          <a:p>
            <a:r>
              <a:rPr lang="en-GB" sz="1200" kern="1200" dirty="0" smtClean="0">
                <a:solidFill>
                  <a:schemeClr val="tx1"/>
                </a:solidFill>
                <a:latin typeface="Arial" charset="0"/>
                <a:ea typeface="+mn-ea"/>
                <a:cs typeface="+mn-cs"/>
              </a:rPr>
              <a:t>average life span of ten (10) years (INEC, FACTSHEET on PVCs and Card Readers, 2015). The</a:t>
            </a:r>
          </a:p>
          <a:p>
            <a:r>
              <a:rPr lang="en-GB" sz="1200" kern="1200" dirty="0" smtClean="0">
                <a:solidFill>
                  <a:schemeClr val="tx1"/>
                </a:solidFill>
                <a:latin typeface="Arial" charset="0"/>
                <a:ea typeface="+mn-ea"/>
                <a:cs typeface="+mn-cs"/>
              </a:rPr>
              <a:t>PVC has an embedded chip that contains all the biometrics of a legitimate holder (including</a:t>
            </a:r>
          </a:p>
          <a:p>
            <a:r>
              <a:rPr lang="en-GB" sz="1200" kern="1200" dirty="0" smtClean="0">
                <a:solidFill>
                  <a:schemeClr val="tx1"/>
                </a:solidFill>
                <a:latin typeface="Arial" charset="0"/>
                <a:ea typeface="+mn-ea"/>
                <a:cs typeface="+mn-cs"/>
              </a:rPr>
              <a:t>fingerprints and facial image). On Election Day, it would be swiped with a Smart Card Reader at</a:t>
            </a:r>
          </a:p>
          <a:p>
            <a:r>
              <a:rPr lang="en-GB" sz="1200" kern="1200" dirty="0" smtClean="0">
                <a:solidFill>
                  <a:schemeClr val="tx1"/>
                </a:solidFill>
                <a:latin typeface="Arial" charset="0"/>
                <a:ea typeface="+mn-ea"/>
                <a:cs typeface="+mn-cs"/>
              </a:rPr>
              <a:t>the polling unit to ensure 100 per cent authentication and verification of the voter before he/she</a:t>
            </a:r>
          </a:p>
          <a:p>
            <a:r>
              <a:rPr lang="en-GB" sz="1200" kern="1200" dirty="0" smtClean="0">
                <a:solidFill>
                  <a:schemeClr val="tx1"/>
                </a:solidFill>
                <a:latin typeface="Arial" charset="0"/>
                <a:ea typeface="+mn-ea"/>
                <a:cs typeface="+mn-cs"/>
              </a:rPr>
              <a:t>is allowed to vote. The PVC has security features that are not easily susceptible to counterfeiting.</a:t>
            </a:r>
          </a:p>
          <a:p>
            <a:r>
              <a:rPr lang="en-GB" sz="1200" kern="1200" dirty="0" smtClean="0">
                <a:solidFill>
                  <a:schemeClr val="tx1"/>
                </a:solidFill>
                <a:latin typeface="Arial" charset="0"/>
                <a:ea typeface="+mn-ea"/>
                <a:cs typeface="+mn-cs"/>
              </a:rPr>
              <a:t>Only voters who had their PVC were allowed to vote in the 2015 general elections. The PVCs</a:t>
            </a:r>
          </a:p>
          <a:p>
            <a:r>
              <a:rPr lang="en-GB" sz="1200" kern="1200" dirty="0" smtClean="0">
                <a:solidFill>
                  <a:schemeClr val="tx1"/>
                </a:solidFill>
                <a:latin typeface="Arial" charset="0"/>
                <a:ea typeface="+mn-ea"/>
                <a:cs typeface="+mn-cs"/>
              </a:rPr>
              <a:t>were available for collection at distribution points in the 36 states of the country and the Federal</a:t>
            </a:r>
          </a:p>
          <a:p>
            <a:r>
              <a:rPr lang="en-GB" sz="1200" kern="1200" dirty="0" smtClean="0">
                <a:solidFill>
                  <a:schemeClr val="tx1"/>
                </a:solidFill>
                <a:latin typeface="Arial" charset="0"/>
                <a:ea typeface="+mn-ea"/>
                <a:cs typeface="+mn-cs"/>
              </a:rPr>
              <a:t>Capital Territory (FCT) until Sunday, 8</a:t>
            </a:r>
          </a:p>
          <a:p>
            <a:r>
              <a:rPr lang="en-GB" sz="1200" kern="1200" dirty="0" err="1" smtClean="0">
                <a:solidFill>
                  <a:schemeClr val="tx1"/>
                </a:solidFill>
                <a:latin typeface="Arial" charset="0"/>
                <a:ea typeface="+mn-ea"/>
                <a:cs typeface="+mn-cs"/>
              </a:rPr>
              <a:t>th</a:t>
            </a:r>
            <a:endParaRPr lang="en-GB" sz="1200" kern="1200" dirty="0" smtClean="0">
              <a:solidFill>
                <a:schemeClr val="tx1"/>
              </a:solidFill>
              <a:latin typeface="Arial" charset="0"/>
              <a:ea typeface="+mn-ea"/>
              <a:cs typeface="+mn-cs"/>
            </a:endParaRPr>
          </a:p>
          <a:p>
            <a:r>
              <a:rPr lang="en-GB" sz="1200" kern="1200" smtClean="0">
                <a:solidFill>
                  <a:schemeClr val="tx1"/>
                </a:solidFill>
                <a:latin typeface="Arial" charset="0"/>
                <a:ea typeface="+mn-ea"/>
                <a:cs typeface="+mn-cs"/>
              </a:rPr>
              <a:t> March 2015. </a:t>
            </a:r>
            <a:endParaRPr lang="en-US" sz="1200" dirty="0" smtClean="0">
              <a:latin typeface="Calibri" pitchFamily="34" charset="0"/>
            </a:endParaRPr>
          </a:p>
          <a:p>
            <a:pPr fontAlgn="base"/>
            <a:endParaRPr lang="en-GB" sz="1200" b="0" i="0" kern="1200" dirty="0">
              <a:solidFill>
                <a:schemeClr val="tx1"/>
              </a:solidFill>
              <a:effectLst/>
              <a:latin typeface="Arial" charset="0"/>
              <a:ea typeface="+mn-ea"/>
              <a:cs typeface="+mn-cs"/>
            </a:endParaRPr>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13</a:t>
            </a:fld>
            <a:endParaRPr lang="el-G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dirty="0" err="1" smtClean="0"/>
              <a:t>Osita</a:t>
            </a:r>
            <a:r>
              <a:rPr lang="en-GB" sz="1200" b="1" dirty="0" smtClean="0"/>
              <a:t> </a:t>
            </a:r>
            <a:r>
              <a:rPr lang="en-GB" sz="1200" b="1" dirty="0" err="1" smtClean="0"/>
              <a:t>Agbu</a:t>
            </a:r>
            <a:r>
              <a:rPr lang="en-GB" sz="1200" b="1" dirty="0" smtClean="0"/>
              <a:t>, </a:t>
            </a:r>
            <a:r>
              <a:rPr lang="en-GB" sz="1200" b="1" i="1" dirty="0" smtClean="0"/>
              <a:t>Unbridled Election Rigging and the Use of Technology: The Smart Card Reader as the ‘Joker’ in Nigeria’s 2015 Presidential Election</a:t>
            </a:r>
            <a:r>
              <a:rPr lang="en-GB" sz="1200" b="1" dirty="0" smtClean="0"/>
              <a:t>, </a:t>
            </a:r>
            <a:r>
              <a:rPr lang="en-GB" sz="1200" dirty="0" smtClean="0"/>
              <a:t>Research and Studies Department, Nigerian Institute of International Affairs.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dirty="0" smtClean="0">
              <a:latin typeface="Calibri" pitchFamily="34" charset="0"/>
            </a:endParaRPr>
          </a:p>
          <a:p>
            <a:r>
              <a:rPr lang="en-GB" sz="1200" kern="1200" dirty="0" smtClean="0">
                <a:solidFill>
                  <a:schemeClr val="tx1"/>
                </a:solidFill>
                <a:latin typeface="Arial" charset="0"/>
                <a:ea typeface="+mn-ea"/>
                <a:cs typeface="+mn-cs"/>
              </a:rPr>
              <a:t>on the heels of registration of voters in 2011. According to INEC, quality, security, durability</a:t>
            </a:r>
          </a:p>
          <a:p>
            <a:r>
              <a:rPr lang="en-GB" sz="1200" kern="1200" dirty="0" smtClean="0">
                <a:solidFill>
                  <a:schemeClr val="tx1"/>
                </a:solidFill>
                <a:latin typeface="Arial" charset="0"/>
                <a:ea typeface="+mn-ea"/>
                <a:cs typeface="+mn-cs"/>
              </a:rPr>
              <a:t>and cost effectiveness were underlying factors in the production of the Permanent Voter Cards</a:t>
            </a:r>
          </a:p>
          <a:p>
            <a:r>
              <a:rPr lang="en-GB" sz="1200" kern="1200" dirty="0" smtClean="0">
                <a:solidFill>
                  <a:schemeClr val="tx1"/>
                </a:solidFill>
                <a:latin typeface="Arial" charset="0"/>
                <a:ea typeface="+mn-ea"/>
                <a:cs typeface="+mn-cs"/>
              </a:rPr>
              <a:t>by INEC. These cards have many components and specialized features (e.g. base substrate,</a:t>
            </a:r>
          </a:p>
          <a:p>
            <a:r>
              <a:rPr lang="en-GB" sz="1200" kern="1200" dirty="0" smtClean="0">
                <a:solidFill>
                  <a:schemeClr val="tx1"/>
                </a:solidFill>
                <a:latin typeface="Arial" charset="0"/>
                <a:ea typeface="+mn-ea"/>
                <a:cs typeface="+mn-cs"/>
              </a:rPr>
              <a:t>security printing, personalization, lamination and chip embedding), and it was designed with an</a:t>
            </a:r>
          </a:p>
          <a:p>
            <a:r>
              <a:rPr lang="en-GB" sz="1200" kern="1200" dirty="0" smtClean="0">
                <a:solidFill>
                  <a:schemeClr val="tx1"/>
                </a:solidFill>
                <a:latin typeface="Arial" charset="0"/>
                <a:ea typeface="+mn-ea"/>
                <a:cs typeface="+mn-cs"/>
              </a:rPr>
              <a:t>average life span of ten (10) years (INEC, FACTSHEET on PVCs and Card Readers, 2015). The</a:t>
            </a:r>
          </a:p>
          <a:p>
            <a:r>
              <a:rPr lang="en-GB" sz="1200" kern="1200" dirty="0" smtClean="0">
                <a:solidFill>
                  <a:schemeClr val="tx1"/>
                </a:solidFill>
                <a:latin typeface="Arial" charset="0"/>
                <a:ea typeface="+mn-ea"/>
                <a:cs typeface="+mn-cs"/>
              </a:rPr>
              <a:t>PVC has an embedded chip that contains all the biometrics of a legitimate holder (including</a:t>
            </a:r>
          </a:p>
          <a:p>
            <a:r>
              <a:rPr lang="en-GB" sz="1200" kern="1200" dirty="0" smtClean="0">
                <a:solidFill>
                  <a:schemeClr val="tx1"/>
                </a:solidFill>
                <a:latin typeface="Arial" charset="0"/>
                <a:ea typeface="+mn-ea"/>
                <a:cs typeface="+mn-cs"/>
              </a:rPr>
              <a:t>fingerprints and facial image). On Election Day, it would be swiped with a Smart Card Reader at</a:t>
            </a:r>
          </a:p>
          <a:p>
            <a:r>
              <a:rPr lang="en-GB" sz="1200" kern="1200" dirty="0" smtClean="0">
                <a:solidFill>
                  <a:schemeClr val="tx1"/>
                </a:solidFill>
                <a:latin typeface="Arial" charset="0"/>
                <a:ea typeface="+mn-ea"/>
                <a:cs typeface="+mn-cs"/>
              </a:rPr>
              <a:t>the polling unit to ensure 100 per cent authentication and verification of the voter before he/she</a:t>
            </a:r>
          </a:p>
          <a:p>
            <a:r>
              <a:rPr lang="en-GB" sz="1200" kern="1200" dirty="0" smtClean="0">
                <a:solidFill>
                  <a:schemeClr val="tx1"/>
                </a:solidFill>
                <a:latin typeface="Arial" charset="0"/>
                <a:ea typeface="+mn-ea"/>
                <a:cs typeface="+mn-cs"/>
              </a:rPr>
              <a:t>is allowed to vote. The PVC has security features that are not easily susceptible to counterfeiting.</a:t>
            </a:r>
          </a:p>
          <a:p>
            <a:r>
              <a:rPr lang="en-GB" sz="1200" kern="1200" dirty="0" smtClean="0">
                <a:solidFill>
                  <a:schemeClr val="tx1"/>
                </a:solidFill>
                <a:latin typeface="Arial" charset="0"/>
                <a:ea typeface="+mn-ea"/>
                <a:cs typeface="+mn-cs"/>
              </a:rPr>
              <a:t>Only voters who had their PVC were allowed to vote in the 2015 general elections. The PVCs</a:t>
            </a:r>
          </a:p>
          <a:p>
            <a:r>
              <a:rPr lang="en-GB" sz="1200" kern="1200" dirty="0" smtClean="0">
                <a:solidFill>
                  <a:schemeClr val="tx1"/>
                </a:solidFill>
                <a:latin typeface="Arial" charset="0"/>
                <a:ea typeface="+mn-ea"/>
                <a:cs typeface="+mn-cs"/>
              </a:rPr>
              <a:t>were available for collection at distribution points in the 36 states of the country and the Federal</a:t>
            </a:r>
          </a:p>
          <a:p>
            <a:r>
              <a:rPr lang="en-GB" sz="1200" kern="1200" dirty="0" smtClean="0">
                <a:solidFill>
                  <a:schemeClr val="tx1"/>
                </a:solidFill>
                <a:latin typeface="Arial" charset="0"/>
                <a:ea typeface="+mn-ea"/>
                <a:cs typeface="+mn-cs"/>
              </a:rPr>
              <a:t>Capital Territory (FCT) until Sunday, 8</a:t>
            </a:r>
          </a:p>
          <a:p>
            <a:r>
              <a:rPr lang="en-GB" sz="1200" kern="1200" dirty="0" err="1" smtClean="0">
                <a:solidFill>
                  <a:schemeClr val="tx1"/>
                </a:solidFill>
                <a:latin typeface="Arial" charset="0"/>
                <a:ea typeface="+mn-ea"/>
                <a:cs typeface="+mn-cs"/>
              </a:rPr>
              <a:t>th</a:t>
            </a:r>
            <a:endParaRPr lang="en-GB" sz="1200" kern="1200" dirty="0" smtClean="0">
              <a:solidFill>
                <a:schemeClr val="tx1"/>
              </a:solidFill>
              <a:latin typeface="Arial" charset="0"/>
              <a:ea typeface="+mn-ea"/>
              <a:cs typeface="+mn-cs"/>
            </a:endParaRPr>
          </a:p>
          <a:p>
            <a:r>
              <a:rPr lang="en-GB" sz="1200" kern="1200" smtClean="0">
                <a:solidFill>
                  <a:schemeClr val="tx1"/>
                </a:solidFill>
                <a:latin typeface="Arial" charset="0"/>
                <a:ea typeface="+mn-ea"/>
                <a:cs typeface="+mn-cs"/>
              </a:rPr>
              <a:t> March 2015. </a:t>
            </a:r>
            <a:endParaRPr lang="en-US" sz="1200" dirty="0" smtClean="0">
              <a:latin typeface="Calibri" pitchFamily="34" charset="0"/>
            </a:endParaRPr>
          </a:p>
          <a:p>
            <a:pPr fontAlgn="base"/>
            <a:endParaRPr lang="en-GB" sz="1200" b="0" i="0" kern="1200" dirty="0">
              <a:solidFill>
                <a:schemeClr val="tx1"/>
              </a:solidFill>
              <a:effectLst/>
              <a:latin typeface="Arial" charset="0"/>
              <a:ea typeface="+mn-ea"/>
              <a:cs typeface="+mn-cs"/>
            </a:endParaRPr>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14</a:t>
            </a:fld>
            <a:endParaRPr lang="el-G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dirty="0" err="1" smtClean="0"/>
              <a:t>Osita</a:t>
            </a:r>
            <a:r>
              <a:rPr lang="en-GB" sz="1200" b="1" dirty="0" smtClean="0"/>
              <a:t> </a:t>
            </a:r>
            <a:r>
              <a:rPr lang="en-GB" sz="1200" b="1" dirty="0" err="1" smtClean="0"/>
              <a:t>Agbu</a:t>
            </a:r>
            <a:r>
              <a:rPr lang="en-GB" sz="1200" b="1" dirty="0" smtClean="0"/>
              <a:t>, </a:t>
            </a:r>
            <a:r>
              <a:rPr lang="en-GB" sz="1200" b="1" i="1" dirty="0" smtClean="0"/>
              <a:t>Unbridled Election Rigging and the Use of Technology: The Smart Card Reader as the ‘Joker’ in Nigeria’s 2015 Presidential Election</a:t>
            </a:r>
            <a:r>
              <a:rPr lang="en-GB" sz="1200" b="1" dirty="0" smtClean="0"/>
              <a:t>, </a:t>
            </a:r>
            <a:r>
              <a:rPr lang="en-GB" sz="1200" dirty="0" smtClean="0"/>
              <a:t>Research and Studies Department, Nigerian Institute of International Affairs.</a:t>
            </a:r>
          </a:p>
          <a:p>
            <a:r>
              <a:rPr lang="en-GB" sz="1200" b="1" kern="1200" dirty="0" smtClean="0">
                <a:solidFill>
                  <a:schemeClr val="tx1"/>
                </a:solidFill>
                <a:latin typeface="Arial" charset="0"/>
                <a:ea typeface="+mn-ea"/>
                <a:cs typeface="+mn-cs"/>
              </a:rPr>
              <a:t>Lessons Learned and Potentials for Future Elections</a:t>
            </a:r>
          </a:p>
          <a:p>
            <a:r>
              <a:rPr lang="en-GB" sz="1200" kern="1200" dirty="0" smtClean="0">
                <a:solidFill>
                  <a:schemeClr val="tx1"/>
                </a:solidFill>
                <a:latin typeface="Arial" charset="0"/>
                <a:ea typeface="+mn-ea"/>
                <a:cs typeface="+mn-cs"/>
              </a:rPr>
              <a:t>Several lessons could be learned from the use of the PVC and SCR in the 2015 Presidential and </a:t>
            </a:r>
          </a:p>
          <a:p>
            <a:r>
              <a:rPr lang="en-GB" sz="1200" kern="1200" dirty="0" smtClean="0">
                <a:solidFill>
                  <a:schemeClr val="tx1"/>
                </a:solidFill>
                <a:latin typeface="Arial" charset="0"/>
                <a:ea typeface="+mn-ea"/>
                <a:cs typeface="+mn-cs"/>
              </a:rPr>
              <a:t>general elections. The key lessons revolve around the gains made in ensuring increased</a:t>
            </a:r>
          </a:p>
          <a:p>
            <a:r>
              <a:rPr lang="en-GB" sz="1200" kern="1200" dirty="0" smtClean="0">
                <a:solidFill>
                  <a:schemeClr val="tx1"/>
                </a:solidFill>
                <a:latin typeface="Arial" charset="0"/>
                <a:ea typeface="+mn-ea"/>
                <a:cs typeface="+mn-cs"/>
              </a:rPr>
              <a:t>credibility for the electoral process, but also in respect of the problems encountered in the use of</a:t>
            </a:r>
          </a:p>
          <a:p>
            <a:r>
              <a:rPr lang="en-GB" sz="1200" kern="1200" dirty="0" smtClean="0">
                <a:solidFill>
                  <a:schemeClr val="tx1"/>
                </a:solidFill>
                <a:latin typeface="Arial" charset="0"/>
                <a:ea typeface="+mn-ea"/>
                <a:cs typeface="+mn-cs"/>
              </a:rPr>
              <a:t>the technology. It is equally necessary to note that the use of this technology did not necessary</a:t>
            </a:r>
          </a:p>
          <a:p>
            <a:r>
              <a:rPr lang="en-GB" sz="1200" kern="1200" dirty="0" smtClean="0">
                <a:solidFill>
                  <a:schemeClr val="tx1"/>
                </a:solidFill>
                <a:latin typeface="Arial" charset="0"/>
                <a:ea typeface="+mn-ea"/>
                <a:cs typeface="+mn-cs"/>
              </a:rPr>
              <a:t>stop the usual problems encountered during elections in Nigeria. The Presidential polls witnessed</a:t>
            </a:r>
          </a:p>
          <a:p>
            <a:r>
              <a:rPr lang="en-GB" sz="1200" kern="1200" dirty="0" smtClean="0">
                <a:solidFill>
                  <a:schemeClr val="tx1"/>
                </a:solidFill>
                <a:latin typeface="Arial" charset="0"/>
                <a:ea typeface="+mn-ea"/>
                <a:cs typeface="+mn-cs"/>
              </a:rPr>
              <a:t>knee-jerk attacks by Boko Haram in the North East, which led to the death of six persons,</a:t>
            </a:r>
          </a:p>
          <a:p>
            <a:r>
              <a:rPr lang="en-GB" sz="1200" kern="1200" dirty="0" smtClean="0">
                <a:solidFill>
                  <a:schemeClr val="tx1"/>
                </a:solidFill>
                <a:latin typeface="Arial" charset="0"/>
                <a:ea typeface="+mn-ea"/>
                <a:cs typeface="+mn-cs"/>
              </a:rPr>
              <a:t>breeches of security in Enugu and </a:t>
            </a:r>
            <a:r>
              <a:rPr lang="en-GB" sz="1200" kern="1200" dirty="0" err="1" smtClean="0">
                <a:solidFill>
                  <a:schemeClr val="tx1"/>
                </a:solidFill>
                <a:latin typeface="Arial" charset="0"/>
                <a:ea typeface="+mn-ea"/>
                <a:cs typeface="+mn-cs"/>
              </a:rPr>
              <a:t>Awka</a:t>
            </a:r>
            <a:r>
              <a:rPr lang="en-GB" sz="1200" kern="1200" dirty="0" smtClean="0">
                <a:solidFill>
                  <a:schemeClr val="tx1"/>
                </a:solidFill>
                <a:latin typeface="Arial" charset="0"/>
                <a:ea typeface="+mn-ea"/>
                <a:cs typeface="+mn-cs"/>
              </a:rPr>
              <a:t>, shootings in Lagos and Imo states, and explosion in</a:t>
            </a:r>
          </a:p>
          <a:p>
            <a:r>
              <a:rPr lang="en-GB" sz="1200" kern="1200" dirty="0" err="1" smtClean="0">
                <a:solidFill>
                  <a:schemeClr val="tx1"/>
                </a:solidFill>
                <a:latin typeface="Arial" charset="0"/>
                <a:ea typeface="+mn-ea"/>
                <a:cs typeface="+mn-cs"/>
              </a:rPr>
              <a:t>Jigawa</a:t>
            </a:r>
            <a:r>
              <a:rPr lang="en-GB" sz="1200" kern="1200" dirty="0" smtClean="0">
                <a:solidFill>
                  <a:schemeClr val="tx1"/>
                </a:solidFill>
                <a:latin typeface="Arial" charset="0"/>
                <a:ea typeface="+mn-ea"/>
                <a:cs typeface="+mn-cs"/>
              </a:rPr>
              <a:t> state (</a:t>
            </a:r>
            <a:r>
              <a:rPr lang="en-GB" sz="1200" kern="1200" dirty="0" err="1" smtClean="0">
                <a:solidFill>
                  <a:schemeClr val="tx1"/>
                </a:solidFill>
                <a:latin typeface="Arial" charset="0"/>
                <a:ea typeface="+mn-ea"/>
                <a:cs typeface="+mn-cs"/>
              </a:rPr>
              <a:t>Musari</a:t>
            </a:r>
            <a:r>
              <a:rPr lang="en-GB" sz="1200" kern="1200" dirty="0" smtClean="0">
                <a:solidFill>
                  <a:schemeClr val="tx1"/>
                </a:solidFill>
                <a:latin typeface="Arial" charset="0"/>
                <a:ea typeface="+mn-ea"/>
                <a:cs typeface="+mn-cs"/>
              </a:rPr>
              <a:t>, 2015). There were riggings in the general elections </a:t>
            </a:r>
            <a:r>
              <a:rPr lang="en-GB" sz="1200" kern="1200" dirty="0" err="1" smtClean="0">
                <a:solidFill>
                  <a:schemeClr val="tx1"/>
                </a:solidFill>
                <a:latin typeface="Arial" charset="0"/>
                <a:ea typeface="+mn-ea"/>
                <a:cs typeface="+mn-cs"/>
              </a:rPr>
              <a:t>inspite</a:t>
            </a:r>
            <a:r>
              <a:rPr lang="en-GB" sz="1200" kern="1200" dirty="0" smtClean="0">
                <a:solidFill>
                  <a:schemeClr val="tx1"/>
                </a:solidFill>
                <a:latin typeface="Arial" charset="0"/>
                <a:ea typeface="+mn-ea"/>
                <a:cs typeface="+mn-cs"/>
              </a:rPr>
              <a:t> of the use of the</a:t>
            </a:r>
          </a:p>
          <a:p>
            <a:r>
              <a:rPr lang="en-GB" sz="1200" kern="1200" dirty="0" smtClean="0">
                <a:solidFill>
                  <a:schemeClr val="tx1"/>
                </a:solidFill>
                <a:latin typeface="Arial" charset="0"/>
                <a:ea typeface="+mn-ea"/>
                <a:cs typeface="+mn-cs"/>
              </a:rPr>
              <a:t>PVR and SCR technology. These include under-aged voters with PVCs in the north of the</a:t>
            </a:r>
          </a:p>
          <a:p>
            <a:r>
              <a:rPr lang="en-GB" sz="1200" kern="1200" dirty="0" smtClean="0">
                <a:solidFill>
                  <a:schemeClr val="tx1"/>
                </a:solidFill>
                <a:latin typeface="Arial" charset="0"/>
                <a:ea typeface="+mn-ea"/>
                <a:cs typeface="+mn-cs"/>
              </a:rPr>
              <a:t>country, over-counting, double voting, cancellations, and hijack of ballot papers as experienced</a:t>
            </a:r>
          </a:p>
          <a:p>
            <a:r>
              <a:rPr lang="en-GB" sz="1200" kern="1200" dirty="0" smtClean="0">
                <a:solidFill>
                  <a:schemeClr val="tx1"/>
                </a:solidFill>
                <a:latin typeface="Arial" charset="0"/>
                <a:ea typeface="+mn-ea"/>
                <a:cs typeface="+mn-cs"/>
              </a:rPr>
              <a:t>in Cross River and </a:t>
            </a:r>
            <a:r>
              <a:rPr lang="en-GB" sz="1200" kern="1200" dirty="0" err="1" smtClean="0">
                <a:solidFill>
                  <a:schemeClr val="tx1"/>
                </a:solidFill>
                <a:latin typeface="Arial" charset="0"/>
                <a:ea typeface="+mn-ea"/>
                <a:cs typeface="+mn-cs"/>
              </a:rPr>
              <a:t>Akwa</a:t>
            </a:r>
            <a:r>
              <a:rPr lang="en-GB" sz="1200" kern="1200" dirty="0" smtClean="0">
                <a:solidFill>
                  <a:schemeClr val="tx1"/>
                </a:solidFill>
                <a:latin typeface="Arial" charset="0"/>
                <a:ea typeface="+mn-ea"/>
                <a:cs typeface="+mn-cs"/>
              </a:rPr>
              <a:t> </a:t>
            </a:r>
            <a:r>
              <a:rPr lang="en-GB" sz="1200" kern="1200" dirty="0" err="1" smtClean="0">
                <a:solidFill>
                  <a:schemeClr val="tx1"/>
                </a:solidFill>
                <a:latin typeface="Arial" charset="0"/>
                <a:ea typeface="+mn-ea"/>
                <a:cs typeface="+mn-cs"/>
              </a:rPr>
              <a:t>Ibom</a:t>
            </a:r>
            <a:r>
              <a:rPr lang="en-GB" sz="1200" kern="1200" dirty="0" smtClean="0">
                <a:solidFill>
                  <a:schemeClr val="tx1"/>
                </a:solidFill>
                <a:latin typeface="Arial" charset="0"/>
                <a:ea typeface="+mn-ea"/>
                <a:cs typeface="+mn-cs"/>
              </a:rPr>
              <a:t> states. One is immediately reminded of the INEC </a:t>
            </a:r>
            <a:r>
              <a:rPr lang="en-GB" sz="1200" kern="1200" dirty="0" err="1" smtClean="0">
                <a:solidFill>
                  <a:schemeClr val="tx1"/>
                </a:solidFill>
                <a:latin typeface="Arial" charset="0"/>
                <a:ea typeface="+mn-ea"/>
                <a:cs typeface="+mn-cs"/>
              </a:rPr>
              <a:t>Chairman‟s</a:t>
            </a:r>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often made comment that no election is perfect. Indeed, this is true. The important thing is that </a:t>
            </a:r>
          </a:p>
          <a:p>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Again, the use of the PVC and SCR may have revealed certain details of </a:t>
            </a:r>
            <a:r>
              <a:rPr lang="en-GB" sz="1200" kern="1200" dirty="0" err="1" smtClean="0">
                <a:solidFill>
                  <a:schemeClr val="tx1"/>
                </a:solidFill>
                <a:latin typeface="Arial" charset="0"/>
                <a:ea typeface="+mn-ea"/>
                <a:cs typeface="+mn-cs"/>
              </a:rPr>
              <a:t>Nigeria‟s</a:t>
            </a:r>
            <a:r>
              <a:rPr lang="en-GB" sz="1200" kern="1200" dirty="0" smtClean="0">
                <a:solidFill>
                  <a:schemeClr val="tx1"/>
                </a:solidFill>
                <a:latin typeface="Arial" charset="0"/>
                <a:ea typeface="+mn-ea"/>
                <a:cs typeface="+mn-cs"/>
              </a:rPr>
              <a:t> population</a:t>
            </a:r>
          </a:p>
          <a:p>
            <a:r>
              <a:rPr lang="en-GB" sz="1200" kern="1200" dirty="0" smtClean="0">
                <a:solidFill>
                  <a:schemeClr val="tx1"/>
                </a:solidFill>
                <a:latin typeface="Arial" charset="0"/>
                <a:ea typeface="+mn-ea"/>
                <a:cs typeface="+mn-cs"/>
              </a:rPr>
              <a:t>and demography long suspected to be false. The 2015 elections recorded over 10 million voters</a:t>
            </a:r>
          </a:p>
          <a:p>
            <a:r>
              <a:rPr lang="en-GB" sz="1200" kern="1200" dirty="0" smtClean="0">
                <a:solidFill>
                  <a:schemeClr val="tx1"/>
                </a:solidFill>
                <a:latin typeface="Arial" charset="0"/>
                <a:ea typeface="+mn-ea"/>
                <a:cs typeface="+mn-cs"/>
              </a:rPr>
              <a:t>less than it did in 2011 elections (</a:t>
            </a:r>
            <a:r>
              <a:rPr lang="en-GB" sz="1200" kern="1200" dirty="0" err="1" smtClean="0">
                <a:solidFill>
                  <a:schemeClr val="tx1"/>
                </a:solidFill>
                <a:latin typeface="Arial" charset="0"/>
                <a:ea typeface="+mn-ea"/>
                <a:cs typeface="+mn-cs"/>
              </a:rPr>
              <a:t>Nkemdiche</a:t>
            </a:r>
            <a:r>
              <a:rPr lang="en-GB" sz="1200" kern="1200" dirty="0" smtClean="0">
                <a:solidFill>
                  <a:schemeClr val="tx1"/>
                </a:solidFill>
                <a:latin typeface="Arial" charset="0"/>
                <a:ea typeface="+mn-ea"/>
                <a:cs typeface="+mn-cs"/>
              </a:rPr>
              <a:t>, 2015:17). Where did all the votes come from in</a:t>
            </a:r>
          </a:p>
          <a:p>
            <a:r>
              <a:rPr lang="en-GB" sz="1200" kern="1200" dirty="0" smtClean="0">
                <a:solidFill>
                  <a:schemeClr val="tx1"/>
                </a:solidFill>
                <a:latin typeface="Arial" charset="0"/>
                <a:ea typeface="+mn-ea"/>
                <a:cs typeface="+mn-cs"/>
              </a:rPr>
              <a:t>the 2011 elections? The Presidential election was won by a margin of only 2.5 million votes, the</a:t>
            </a:r>
          </a:p>
          <a:p>
            <a:r>
              <a:rPr lang="en-GB" sz="1200" kern="1200" dirty="0" smtClean="0">
                <a:solidFill>
                  <a:schemeClr val="tx1"/>
                </a:solidFill>
                <a:latin typeface="Arial" charset="0"/>
                <a:ea typeface="+mn-ea"/>
                <a:cs typeface="+mn-cs"/>
              </a:rPr>
              <a:t>smallest margin in presidential elections since the 4</a:t>
            </a:r>
          </a:p>
          <a:p>
            <a:r>
              <a:rPr lang="en-GB" sz="1200" kern="1200" dirty="0" err="1" smtClean="0">
                <a:solidFill>
                  <a:schemeClr val="tx1"/>
                </a:solidFill>
                <a:latin typeface="Arial" charset="0"/>
                <a:ea typeface="+mn-ea"/>
                <a:cs typeface="+mn-cs"/>
              </a:rPr>
              <a:t>th</a:t>
            </a:r>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 Republic. The potentials of the use of this</a:t>
            </a:r>
          </a:p>
          <a:p>
            <a:r>
              <a:rPr lang="en-GB" sz="1200" kern="1200" dirty="0" smtClean="0">
                <a:solidFill>
                  <a:schemeClr val="tx1"/>
                </a:solidFill>
                <a:latin typeface="Arial" charset="0"/>
                <a:ea typeface="+mn-ea"/>
                <a:cs typeface="+mn-cs"/>
              </a:rPr>
              <a:t>technology for national planning and verification of existing national data cannot therefore be</a:t>
            </a:r>
          </a:p>
          <a:p>
            <a:r>
              <a:rPr lang="en-GB" sz="1200" kern="1200" dirty="0" smtClean="0">
                <a:solidFill>
                  <a:schemeClr val="tx1"/>
                </a:solidFill>
                <a:latin typeface="Arial" charset="0"/>
                <a:ea typeface="+mn-ea"/>
                <a:cs typeface="+mn-cs"/>
              </a:rPr>
              <a:t>underplayed. </a:t>
            </a:r>
          </a:p>
          <a:p>
            <a:endParaRPr lang="en-GB" sz="1200" kern="1200" dirty="0" smtClean="0">
              <a:solidFill>
                <a:schemeClr val="tx1"/>
              </a:solidFill>
              <a:latin typeface="Arial" charset="0"/>
              <a:ea typeface="+mn-ea"/>
              <a:cs typeface="+mn-cs"/>
            </a:endParaRPr>
          </a:p>
          <a:p>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file:///C:/SahlData/misc2/eNigeria2015/Conference-Paper-by-Odeyemi-Mosunmola.pdf</a:t>
            </a:r>
          </a:p>
          <a:p>
            <a:r>
              <a:rPr lang="en-GB" dirty="0" smtClean="0"/>
              <a:t>While supervisory and regulatory functions helped in limiting the spread of unofficial results on traditional media as experienced in past elections, ICTs platforms became a new ground for propagating falsehood in relation to elections. This created controversies among and between stakeholders including political parties and candidates with accusations and counter accusations of deliberate spreading of false results to instigate confusion. Thus, the absence of censorship and regulation which has been a major appeal of these platforms could also be a limiting factor. </a:t>
            </a:r>
            <a:endParaRPr lang="en-GB" sz="1200" dirty="0" smtClean="0">
              <a:latin typeface="Calibri" pitchFamily="34" charset="0"/>
            </a:endParaRPr>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15</a:t>
            </a:fld>
            <a:endParaRPr lang="el-G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dirty="0" err="1" smtClean="0"/>
              <a:t>Osita</a:t>
            </a:r>
            <a:r>
              <a:rPr lang="en-GB" sz="1200" b="1" dirty="0" smtClean="0"/>
              <a:t> </a:t>
            </a:r>
            <a:r>
              <a:rPr lang="en-GB" sz="1200" b="1" dirty="0" err="1" smtClean="0"/>
              <a:t>Agbu</a:t>
            </a:r>
            <a:r>
              <a:rPr lang="en-GB" sz="1200" b="1" dirty="0" smtClean="0"/>
              <a:t>, </a:t>
            </a:r>
            <a:r>
              <a:rPr lang="en-GB" sz="1200" b="1" i="1" dirty="0" smtClean="0"/>
              <a:t>Unbridled Election Rigging and the Use of Technology: The Smart Card Reader as the ‘Joker’ in Nigeria’s 2015 Presidential Election</a:t>
            </a:r>
            <a:r>
              <a:rPr lang="en-GB" sz="1200" b="1" dirty="0" smtClean="0"/>
              <a:t>, </a:t>
            </a:r>
            <a:r>
              <a:rPr lang="en-GB" sz="1200" dirty="0" smtClean="0"/>
              <a:t>Research and Studies Department, Nigerian Institute of International Affairs.</a:t>
            </a:r>
          </a:p>
          <a:p>
            <a:r>
              <a:rPr lang="en-GB" sz="1200" b="1" kern="1200" dirty="0" smtClean="0">
                <a:solidFill>
                  <a:schemeClr val="tx1"/>
                </a:solidFill>
                <a:latin typeface="Arial" charset="0"/>
                <a:ea typeface="+mn-ea"/>
                <a:cs typeface="+mn-cs"/>
              </a:rPr>
              <a:t>Lessons Learned and Potentials for Future Elections</a:t>
            </a:r>
          </a:p>
          <a:p>
            <a:r>
              <a:rPr lang="en-GB" sz="1200" kern="1200" dirty="0" smtClean="0">
                <a:solidFill>
                  <a:schemeClr val="tx1"/>
                </a:solidFill>
                <a:latin typeface="Arial" charset="0"/>
                <a:ea typeface="+mn-ea"/>
                <a:cs typeface="+mn-cs"/>
              </a:rPr>
              <a:t>Several lessons could be learned from the use of the PVC and SCR in the 2015 Presidential and </a:t>
            </a:r>
          </a:p>
          <a:p>
            <a:r>
              <a:rPr lang="en-GB" sz="1200" kern="1200" dirty="0" smtClean="0">
                <a:solidFill>
                  <a:schemeClr val="tx1"/>
                </a:solidFill>
                <a:latin typeface="Arial" charset="0"/>
                <a:ea typeface="+mn-ea"/>
                <a:cs typeface="+mn-cs"/>
              </a:rPr>
              <a:t>general elections. The key lessons revolve around the gains made in ensuring increased</a:t>
            </a:r>
          </a:p>
          <a:p>
            <a:r>
              <a:rPr lang="en-GB" sz="1200" kern="1200" dirty="0" smtClean="0">
                <a:solidFill>
                  <a:schemeClr val="tx1"/>
                </a:solidFill>
                <a:latin typeface="Arial" charset="0"/>
                <a:ea typeface="+mn-ea"/>
                <a:cs typeface="+mn-cs"/>
              </a:rPr>
              <a:t>credibility for the electoral process, but also in respect of the problems encountered in the use of</a:t>
            </a:r>
          </a:p>
          <a:p>
            <a:r>
              <a:rPr lang="en-GB" sz="1200" kern="1200" dirty="0" smtClean="0">
                <a:solidFill>
                  <a:schemeClr val="tx1"/>
                </a:solidFill>
                <a:latin typeface="Arial" charset="0"/>
                <a:ea typeface="+mn-ea"/>
                <a:cs typeface="+mn-cs"/>
              </a:rPr>
              <a:t>the technology. It is equally necessary to note that the use of this technology did not necessary</a:t>
            </a:r>
          </a:p>
          <a:p>
            <a:r>
              <a:rPr lang="en-GB" sz="1200" kern="1200" dirty="0" smtClean="0">
                <a:solidFill>
                  <a:schemeClr val="tx1"/>
                </a:solidFill>
                <a:latin typeface="Arial" charset="0"/>
                <a:ea typeface="+mn-ea"/>
                <a:cs typeface="+mn-cs"/>
              </a:rPr>
              <a:t>stop the usual problems encountered during elections in Nigeria. The Presidential polls witnessed</a:t>
            </a:r>
          </a:p>
          <a:p>
            <a:r>
              <a:rPr lang="en-GB" sz="1200" kern="1200" dirty="0" smtClean="0">
                <a:solidFill>
                  <a:schemeClr val="tx1"/>
                </a:solidFill>
                <a:latin typeface="Arial" charset="0"/>
                <a:ea typeface="+mn-ea"/>
                <a:cs typeface="+mn-cs"/>
              </a:rPr>
              <a:t>knee-jerk attacks by Boko Haram in the North East, which led to the death of six persons,</a:t>
            </a:r>
          </a:p>
          <a:p>
            <a:r>
              <a:rPr lang="en-GB" sz="1200" kern="1200" dirty="0" smtClean="0">
                <a:solidFill>
                  <a:schemeClr val="tx1"/>
                </a:solidFill>
                <a:latin typeface="Arial" charset="0"/>
                <a:ea typeface="+mn-ea"/>
                <a:cs typeface="+mn-cs"/>
              </a:rPr>
              <a:t>breeches of security in Enugu and </a:t>
            </a:r>
            <a:r>
              <a:rPr lang="en-GB" sz="1200" kern="1200" dirty="0" err="1" smtClean="0">
                <a:solidFill>
                  <a:schemeClr val="tx1"/>
                </a:solidFill>
                <a:latin typeface="Arial" charset="0"/>
                <a:ea typeface="+mn-ea"/>
                <a:cs typeface="+mn-cs"/>
              </a:rPr>
              <a:t>Awka</a:t>
            </a:r>
            <a:r>
              <a:rPr lang="en-GB" sz="1200" kern="1200" dirty="0" smtClean="0">
                <a:solidFill>
                  <a:schemeClr val="tx1"/>
                </a:solidFill>
                <a:latin typeface="Arial" charset="0"/>
                <a:ea typeface="+mn-ea"/>
                <a:cs typeface="+mn-cs"/>
              </a:rPr>
              <a:t>, shootings in Lagos and Imo states, and explosion in</a:t>
            </a:r>
          </a:p>
          <a:p>
            <a:r>
              <a:rPr lang="en-GB" sz="1200" kern="1200" dirty="0" err="1" smtClean="0">
                <a:solidFill>
                  <a:schemeClr val="tx1"/>
                </a:solidFill>
                <a:latin typeface="Arial" charset="0"/>
                <a:ea typeface="+mn-ea"/>
                <a:cs typeface="+mn-cs"/>
              </a:rPr>
              <a:t>Jigawa</a:t>
            </a:r>
            <a:r>
              <a:rPr lang="en-GB" sz="1200" kern="1200" dirty="0" smtClean="0">
                <a:solidFill>
                  <a:schemeClr val="tx1"/>
                </a:solidFill>
                <a:latin typeface="Arial" charset="0"/>
                <a:ea typeface="+mn-ea"/>
                <a:cs typeface="+mn-cs"/>
              </a:rPr>
              <a:t> state (</a:t>
            </a:r>
            <a:r>
              <a:rPr lang="en-GB" sz="1200" kern="1200" dirty="0" err="1" smtClean="0">
                <a:solidFill>
                  <a:schemeClr val="tx1"/>
                </a:solidFill>
                <a:latin typeface="Arial" charset="0"/>
                <a:ea typeface="+mn-ea"/>
                <a:cs typeface="+mn-cs"/>
              </a:rPr>
              <a:t>Musari</a:t>
            </a:r>
            <a:r>
              <a:rPr lang="en-GB" sz="1200" kern="1200" dirty="0" smtClean="0">
                <a:solidFill>
                  <a:schemeClr val="tx1"/>
                </a:solidFill>
                <a:latin typeface="Arial" charset="0"/>
                <a:ea typeface="+mn-ea"/>
                <a:cs typeface="+mn-cs"/>
              </a:rPr>
              <a:t>, 2015). There were riggings in the general elections </a:t>
            </a:r>
            <a:r>
              <a:rPr lang="en-GB" sz="1200" kern="1200" dirty="0" err="1" smtClean="0">
                <a:solidFill>
                  <a:schemeClr val="tx1"/>
                </a:solidFill>
                <a:latin typeface="Arial" charset="0"/>
                <a:ea typeface="+mn-ea"/>
                <a:cs typeface="+mn-cs"/>
              </a:rPr>
              <a:t>inspite</a:t>
            </a:r>
            <a:r>
              <a:rPr lang="en-GB" sz="1200" kern="1200" dirty="0" smtClean="0">
                <a:solidFill>
                  <a:schemeClr val="tx1"/>
                </a:solidFill>
                <a:latin typeface="Arial" charset="0"/>
                <a:ea typeface="+mn-ea"/>
                <a:cs typeface="+mn-cs"/>
              </a:rPr>
              <a:t> of the use of the</a:t>
            </a:r>
          </a:p>
          <a:p>
            <a:r>
              <a:rPr lang="en-GB" sz="1200" kern="1200" dirty="0" smtClean="0">
                <a:solidFill>
                  <a:schemeClr val="tx1"/>
                </a:solidFill>
                <a:latin typeface="Arial" charset="0"/>
                <a:ea typeface="+mn-ea"/>
                <a:cs typeface="+mn-cs"/>
              </a:rPr>
              <a:t>PVR and SCR technology. These include under-aged voters with PVCs in the north of the</a:t>
            </a:r>
          </a:p>
          <a:p>
            <a:r>
              <a:rPr lang="en-GB" sz="1200" kern="1200" dirty="0" smtClean="0">
                <a:solidFill>
                  <a:schemeClr val="tx1"/>
                </a:solidFill>
                <a:latin typeface="Arial" charset="0"/>
                <a:ea typeface="+mn-ea"/>
                <a:cs typeface="+mn-cs"/>
              </a:rPr>
              <a:t>country, over-counting, double voting, cancellations, and hijack of ballot papers as experienced</a:t>
            </a:r>
          </a:p>
          <a:p>
            <a:r>
              <a:rPr lang="en-GB" sz="1200" kern="1200" dirty="0" smtClean="0">
                <a:solidFill>
                  <a:schemeClr val="tx1"/>
                </a:solidFill>
                <a:latin typeface="Arial" charset="0"/>
                <a:ea typeface="+mn-ea"/>
                <a:cs typeface="+mn-cs"/>
              </a:rPr>
              <a:t>in Cross River and </a:t>
            </a:r>
            <a:r>
              <a:rPr lang="en-GB" sz="1200" kern="1200" dirty="0" err="1" smtClean="0">
                <a:solidFill>
                  <a:schemeClr val="tx1"/>
                </a:solidFill>
                <a:latin typeface="Arial" charset="0"/>
                <a:ea typeface="+mn-ea"/>
                <a:cs typeface="+mn-cs"/>
              </a:rPr>
              <a:t>Akwa</a:t>
            </a:r>
            <a:r>
              <a:rPr lang="en-GB" sz="1200" kern="1200" dirty="0" smtClean="0">
                <a:solidFill>
                  <a:schemeClr val="tx1"/>
                </a:solidFill>
                <a:latin typeface="Arial" charset="0"/>
                <a:ea typeface="+mn-ea"/>
                <a:cs typeface="+mn-cs"/>
              </a:rPr>
              <a:t> </a:t>
            </a:r>
            <a:r>
              <a:rPr lang="en-GB" sz="1200" kern="1200" dirty="0" err="1" smtClean="0">
                <a:solidFill>
                  <a:schemeClr val="tx1"/>
                </a:solidFill>
                <a:latin typeface="Arial" charset="0"/>
                <a:ea typeface="+mn-ea"/>
                <a:cs typeface="+mn-cs"/>
              </a:rPr>
              <a:t>Ibom</a:t>
            </a:r>
            <a:r>
              <a:rPr lang="en-GB" sz="1200" kern="1200" dirty="0" smtClean="0">
                <a:solidFill>
                  <a:schemeClr val="tx1"/>
                </a:solidFill>
                <a:latin typeface="Arial" charset="0"/>
                <a:ea typeface="+mn-ea"/>
                <a:cs typeface="+mn-cs"/>
              </a:rPr>
              <a:t> states. One is immediately reminded of the INEC </a:t>
            </a:r>
            <a:r>
              <a:rPr lang="en-GB" sz="1200" kern="1200" dirty="0" err="1" smtClean="0">
                <a:solidFill>
                  <a:schemeClr val="tx1"/>
                </a:solidFill>
                <a:latin typeface="Arial" charset="0"/>
                <a:ea typeface="+mn-ea"/>
                <a:cs typeface="+mn-cs"/>
              </a:rPr>
              <a:t>Chairman‟s</a:t>
            </a:r>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often made comment that no election is perfect. Indeed, this is true. The important thing is that </a:t>
            </a:r>
          </a:p>
          <a:p>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Again, the use of the PVC and SCR may have revealed certain details of </a:t>
            </a:r>
            <a:r>
              <a:rPr lang="en-GB" sz="1200" kern="1200" dirty="0" err="1" smtClean="0">
                <a:solidFill>
                  <a:schemeClr val="tx1"/>
                </a:solidFill>
                <a:latin typeface="Arial" charset="0"/>
                <a:ea typeface="+mn-ea"/>
                <a:cs typeface="+mn-cs"/>
              </a:rPr>
              <a:t>Nigeria‟s</a:t>
            </a:r>
            <a:r>
              <a:rPr lang="en-GB" sz="1200" kern="1200" dirty="0" smtClean="0">
                <a:solidFill>
                  <a:schemeClr val="tx1"/>
                </a:solidFill>
                <a:latin typeface="Arial" charset="0"/>
                <a:ea typeface="+mn-ea"/>
                <a:cs typeface="+mn-cs"/>
              </a:rPr>
              <a:t> population</a:t>
            </a:r>
          </a:p>
          <a:p>
            <a:r>
              <a:rPr lang="en-GB" sz="1200" kern="1200" dirty="0" smtClean="0">
                <a:solidFill>
                  <a:schemeClr val="tx1"/>
                </a:solidFill>
                <a:latin typeface="Arial" charset="0"/>
                <a:ea typeface="+mn-ea"/>
                <a:cs typeface="+mn-cs"/>
              </a:rPr>
              <a:t>and demography long suspected to be false. The 2015 elections recorded over 10 million voters</a:t>
            </a:r>
          </a:p>
          <a:p>
            <a:r>
              <a:rPr lang="en-GB" sz="1200" kern="1200" dirty="0" smtClean="0">
                <a:solidFill>
                  <a:schemeClr val="tx1"/>
                </a:solidFill>
                <a:latin typeface="Arial" charset="0"/>
                <a:ea typeface="+mn-ea"/>
                <a:cs typeface="+mn-cs"/>
              </a:rPr>
              <a:t>less than it did in 2011 elections (</a:t>
            </a:r>
            <a:r>
              <a:rPr lang="en-GB" sz="1200" kern="1200" dirty="0" err="1" smtClean="0">
                <a:solidFill>
                  <a:schemeClr val="tx1"/>
                </a:solidFill>
                <a:latin typeface="Arial" charset="0"/>
                <a:ea typeface="+mn-ea"/>
                <a:cs typeface="+mn-cs"/>
              </a:rPr>
              <a:t>Nkemdiche</a:t>
            </a:r>
            <a:r>
              <a:rPr lang="en-GB" sz="1200" kern="1200" dirty="0" smtClean="0">
                <a:solidFill>
                  <a:schemeClr val="tx1"/>
                </a:solidFill>
                <a:latin typeface="Arial" charset="0"/>
                <a:ea typeface="+mn-ea"/>
                <a:cs typeface="+mn-cs"/>
              </a:rPr>
              <a:t>, 2015:17). Where did all the votes come from in</a:t>
            </a:r>
          </a:p>
          <a:p>
            <a:r>
              <a:rPr lang="en-GB" sz="1200" kern="1200" dirty="0" smtClean="0">
                <a:solidFill>
                  <a:schemeClr val="tx1"/>
                </a:solidFill>
                <a:latin typeface="Arial" charset="0"/>
                <a:ea typeface="+mn-ea"/>
                <a:cs typeface="+mn-cs"/>
              </a:rPr>
              <a:t>the 2011 elections? The Presidential election was won by a margin of only 2.5 million votes, the</a:t>
            </a:r>
          </a:p>
          <a:p>
            <a:r>
              <a:rPr lang="en-GB" sz="1200" kern="1200" dirty="0" smtClean="0">
                <a:solidFill>
                  <a:schemeClr val="tx1"/>
                </a:solidFill>
                <a:latin typeface="Arial" charset="0"/>
                <a:ea typeface="+mn-ea"/>
                <a:cs typeface="+mn-cs"/>
              </a:rPr>
              <a:t>smallest margin in presidential elections since the 4</a:t>
            </a:r>
          </a:p>
          <a:p>
            <a:r>
              <a:rPr lang="en-GB" sz="1200" kern="1200" dirty="0" err="1" smtClean="0">
                <a:solidFill>
                  <a:schemeClr val="tx1"/>
                </a:solidFill>
                <a:latin typeface="Arial" charset="0"/>
                <a:ea typeface="+mn-ea"/>
                <a:cs typeface="+mn-cs"/>
              </a:rPr>
              <a:t>th</a:t>
            </a:r>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 Republic. The potentials of the use of this</a:t>
            </a:r>
          </a:p>
          <a:p>
            <a:r>
              <a:rPr lang="en-GB" sz="1200" kern="1200" dirty="0" smtClean="0">
                <a:solidFill>
                  <a:schemeClr val="tx1"/>
                </a:solidFill>
                <a:latin typeface="Arial" charset="0"/>
                <a:ea typeface="+mn-ea"/>
                <a:cs typeface="+mn-cs"/>
              </a:rPr>
              <a:t>technology for national planning and verification of existing national data cannot therefore be</a:t>
            </a:r>
          </a:p>
          <a:p>
            <a:r>
              <a:rPr lang="en-GB" sz="1200" kern="1200" dirty="0" smtClean="0">
                <a:solidFill>
                  <a:schemeClr val="tx1"/>
                </a:solidFill>
                <a:latin typeface="Arial" charset="0"/>
                <a:ea typeface="+mn-ea"/>
                <a:cs typeface="+mn-cs"/>
              </a:rPr>
              <a:t>underplayed. </a:t>
            </a:r>
          </a:p>
          <a:p>
            <a:endParaRPr lang="en-GB" sz="1200" kern="1200" dirty="0" smtClean="0">
              <a:solidFill>
                <a:schemeClr val="tx1"/>
              </a:solidFill>
              <a:latin typeface="Arial" charset="0"/>
              <a:ea typeface="+mn-ea"/>
              <a:cs typeface="+mn-cs"/>
            </a:endParaRPr>
          </a:p>
          <a:p>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file:///C:/SahlData/misc2/eNigeria2015/Conference-Paper-by-Odeyemi-Mosunmola.pdf</a:t>
            </a:r>
          </a:p>
          <a:p>
            <a:r>
              <a:rPr lang="en-GB" dirty="0" smtClean="0"/>
              <a:t>While supervisory and regulatory functions helped in limiting the spread of unofficial results on traditional media as experienced in past elections, ICTs platforms became a new ground for propagating falsehood in relation to elections. This created controversies among and between stakeholders including political parties and candidates with accusations and counter accusations of deliberate spreading of false results to instigate confusion. Thus, the absence of censorship and regulation which has been a major appeal of these platforms could also be a limiting factor. </a:t>
            </a:r>
            <a:endParaRPr lang="en-GB" sz="1200" dirty="0" smtClean="0">
              <a:latin typeface="Calibri" pitchFamily="34" charset="0"/>
            </a:endParaRPr>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16</a:t>
            </a:fld>
            <a:endParaRPr lang="el-G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17</a:t>
            </a:fld>
            <a:endParaRPr lang="el-G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18</a:t>
            </a:fld>
            <a:endParaRPr lang="el-G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a:p>
            <a:pPr lvl="1"/>
            <a:r>
              <a:rPr lang="en-GB" dirty="0" smtClean="0">
                <a:latin typeface="Calibri" pitchFamily="34" charset="0"/>
              </a:rPr>
              <a:t>smart  cards  that  record  a  person’s  personal  information  and  even  biometric  data</a:t>
            </a:r>
          </a:p>
          <a:p>
            <a:pPr lvl="1"/>
            <a:r>
              <a:rPr lang="en-GB" dirty="0" smtClean="0">
                <a:latin typeface="Calibri" pitchFamily="34" charset="0"/>
              </a:rPr>
              <a:t>database  management  systems  where  the  digitalized  data  is  stored  and  managed</a:t>
            </a:r>
          </a:p>
          <a:p>
            <a:pPr lvl="1"/>
            <a:r>
              <a:rPr lang="en-GB" dirty="0" smtClean="0">
                <a:latin typeface="Calibri" pitchFamily="34" charset="0"/>
              </a:rPr>
              <a:t>biometric  information,  such  as  finger  print  identification</a:t>
            </a:r>
          </a:p>
          <a:p>
            <a:pPr lvl="1" eaLnBrk="1" hangingPunct="1">
              <a:defRPr/>
            </a:pPr>
            <a:endParaRPr lang="en-US" dirty="0" smtClean="0">
              <a:latin typeface="Calibri" pitchFamily="34" charset="0"/>
            </a:endParaRPr>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19</a:t>
            </a:fld>
            <a:endParaRPr 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Calibri" pitchFamily="34" charset="0"/>
                <a:cs typeface="Calibri" pitchFamily="34" charset="0"/>
              </a:rPr>
              <a:t>Brief on the Theme: Re-engineering national electoral processes through the adoption of hi-tech e-voting system</a:t>
            </a:r>
          </a:p>
          <a:p>
            <a:endParaRPr lang="en-GB" sz="1200" b="0" i="0" kern="1200" dirty="0" smtClean="0">
              <a:solidFill>
                <a:schemeClr val="tx1"/>
              </a:solidFill>
              <a:effectLst/>
              <a:latin typeface="Arial" charset="0"/>
              <a:ea typeface="+mn-ea"/>
              <a:cs typeface="+mn-cs"/>
            </a:endParaRPr>
          </a:p>
          <a:p>
            <a:r>
              <a:rPr lang="en-GB" sz="1200" b="0" i="0" kern="1200" dirty="0" smtClean="0">
                <a:solidFill>
                  <a:schemeClr val="tx1"/>
                </a:solidFill>
                <a:effectLst/>
                <a:latin typeface="Arial" charset="0"/>
                <a:ea typeface="+mn-ea"/>
                <a:cs typeface="+mn-cs"/>
              </a:rPr>
              <a:t>E-Nigeria </a:t>
            </a:r>
            <a:r>
              <a:rPr lang="en-GB" sz="1200" b="0" i="0" kern="1200" dirty="0" smtClean="0">
                <a:solidFill>
                  <a:schemeClr val="tx1"/>
                </a:solidFill>
                <a:effectLst/>
                <a:latin typeface="Arial" charset="0"/>
                <a:ea typeface="+mn-ea"/>
                <a:cs typeface="+mn-cs"/>
              </a:rPr>
              <a:t>2015 Objectives:</a:t>
            </a:r>
          </a:p>
          <a:p>
            <a:r>
              <a:rPr lang="en-GB" sz="1200" b="0" i="0" kern="1200" dirty="0" smtClean="0">
                <a:solidFill>
                  <a:schemeClr val="tx1"/>
                </a:solidFill>
                <a:effectLst/>
                <a:latin typeface="Arial" charset="0"/>
                <a:ea typeface="+mn-ea"/>
                <a:cs typeface="+mn-cs"/>
              </a:rPr>
              <a:t>a. Leverage on ICTs for credible elections and sustaining national development.</a:t>
            </a:r>
          </a:p>
          <a:p>
            <a:r>
              <a:rPr lang="en-GB" sz="1200" b="0" i="0" kern="1200" dirty="0" smtClean="0">
                <a:solidFill>
                  <a:schemeClr val="tx1"/>
                </a:solidFill>
                <a:effectLst/>
                <a:latin typeface="Arial" charset="0"/>
                <a:ea typeface="+mn-ea"/>
                <a:cs typeface="+mn-cs"/>
              </a:rPr>
              <a:t>b. Identify strategies for developing and implementing Information Security Policies for effective electoral process.</a:t>
            </a:r>
          </a:p>
          <a:p>
            <a:r>
              <a:rPr lang="en-GB" sz="1200" b="0" i="0" kern="1200" dirty="0" smtClean="0">
                <a:solidFill>
                  <a:schemeClr val="tx1"/>
                </a:solidFill>
                <a:effectLst/>
                <a:latin typeface="Arial" charset="0"/>
                <a:ea typeface="+mn-ea"/>
                <a:cs typeface="+mn-cs"/>
              </a:rPr>
              <a:t>c. Develop control mechanisms for protection of indigenous local contents that support credible electoral process</a:t>
            </a:r>
          </a:p>
          <a:p>
            <a:r>
              <a:rPr lang="en-GB" sz="1200" b="0" i="0" kern="1200" dirty="0" smtClean="0">
                <a:solidFill>
                  <a:schemeClr val="tx1"/>
                </a:solidFill>
                <a:effectLst/>
                <a:latin typeface="Arial" charset="0"/>
                <a:ea typeface="+mn-ea"/>
                <a:cs typeface="+mn-cs"/>
              </a:rPr>
              <a:t>d. Adopting information security standard for improved secure information dissemination during election.</a:t>
            </a:r>
          </a:p>
          <a:p>
            <a:r>
              <a:rPr lang="en-GB" sz="1200" b="0" i="0" kern="1200" dirty="0" smtClean="0">
                <a:solidFill>
                  <a:schemeClr val="tx1"/>
                </a:solidFill>
                <a:effectLst/>
                <a:latin typeface="Arial" charset="0"/>
                <a:ea typeface="+mn-ea"/>
                <a:cs typeface="+mn-cs"/>
              </a:rPr>
              <a:t>e. Promote ICT local content innovations and engage the young innovators to be part of the information security policy development for local content.</a:t>
            </a:r>
          </a:p>
        </p:txBody>
      </p:sp>
      <p:sp>
        <p:nvSpPr>
          <p:cNvPr id="36868" name="Slide Number Placeholder 3"/>
          <p:cNvSpPr>
            <a:spLocks noGrp="1"/>
          </p:cNvSpPr>
          <p:nvPr>
            <p:ph type="sldNum" sz="quarter" idx="5"/>
          </p:nvPr>
        </p:nvSpPr>
        <p:spPr>
          <a:noFill/>
        </p:spPr>
        <p:txBody>
          <a:bodyPr/>
          <a:lstStyle/>
          <a:p>
            <a:fld id="{D2C7A130-F23B-42D5-8B40-A2E42C032619}" type="slidenum">
              <a:rPr lang="el-GR" smtClean="0"/>
              <a:pPr/>
              <a:t>2</a:t>
            </a:fld>
            <a:endParaRPr lang="el-G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20</a:t>
            </a:fld>
            <a:endParaRPr lang="el-G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21</a:t>
            </a:fld>
            <a:endParaRPr lang="el-G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22</a:t>
            </a:fld>
            <a:endParaRPr lang="el-G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latin typeface="Calibri" pitchFamily="34" charset="0"/>
              </a:rPr>
              <a:t>Voter feeds card directly into a computer vote tabulating device at the polling place, or the voter may place the card in a ballot box</a:t>
            </a:r>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23</a:t>
            </a:fld>
            <a:endParaRPr lang="el-G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24</a:t>
            </a:fld>
            <a:endParaRPr lang="el-G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dirty="0" smtClean="0">
                <a:latin typeface="Calibri" pitchFamily="34" charset="0"/>
              </a:rPr>
              <a:t>Three forms of Internet voting distinguished:</a:t>
            </a:r>
          </a:p>
          <a:p>
            <a:pPr lvl="1"/>
            <a:r>
              <a:rPr lang="en-GB" dirty="0" smtClean="0">
                <a:latin typeface="Calibri" pitchFamily="34" charset="0"/>
              </a:rPr>
              <a:t>Polling site Internet voting</a:t>
            </a:r>
          </a:p>
          <a:p>
            <a:pPr lvl="1"/>
            <a:r>
              <a:rPr lang="en-GB" dirty="0" smtClean="0">
                <a:latin typeface="Calibri" pitchFamily="34" charset="0"/>
              </a:rPr>
              <a:t>Kiosk Internet voting</a:t>
            </a:r>
          </a:p>
          <a:p>
            <a:pPr lvl="1"/>
            <a:r>
              <a:rPr lang="en-GB" dirty="0" smtClean="0">
                <a:latin typeface="Calibri" pitchFamily="34" charset="0"/>
              </a:rPr>
              <a:t>Remote Internet voting</a:t>
            </a:r>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25</a:t>
            </a:fld>
            <a:endParaRPr lang="el-G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dirty="0" smtClean="0">
                <a:latin typeface="Calibri" pitchFamily="34" charset="0"/>
              </a:rPr>
              <a:t>Three forms of Internet voting distinguished:</a:t>
            </a:r>
          </a:p>
          <a:p>
            <a:pPr lvl="1"/>
            <a:r>
              <a:rPr lang="en-GB" dirty="0" smtClean="0">
                <a:latin typeface="Calibri" pitchFamily="34" charset="0"/>
              </a:rPr>
              <a:t>Polling site Internet voting</a:t>
            </a:r>
          </a:p>
          <a:p>
            <a:pPr lvl="1"/>
            <a:r>
              <a:rPr lang="en-GB" dirty="0" smtClean="0">
                <a:latin typeface="Calibri" pitchFamily="34" charset="0"/>
              </a:rPr>
              <a:t>Kiosk Internet voting</a:t>
            </a:r>
          </a:p>
          <a:p>
            <a:pPr lvl="1"/>
            <a:r>
              <a:rPr lang="en-GB" smtClean="0">
                <a:latin typeface="Calibri" pitchFamily="34" charset="0"/>
              </a:rPr>
              <a:t>Remote Internet voting</a:t>
            </a:r>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26</a:t>
            </a:fld>
            <a:endParaRPr lang="el-G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dirty="0" smtClean="0">
                <a:latin typeface="Calibri" pitchFamily="34" charset="0"/>
              </a:rPr>
              <a:t>Three forms of Internet voting distinguished:</a:t>
            </a:r>
          </a:p>
          <a:p>
            <a:pPr lvl="1"/>
            <a:r>
              <a:rPr lang="en-GB" dirty="0" smtClean="0">
                <a:latin typeface="Calibri" pitchFamily="34" charset="0"/>
              </a:rPr>
              <a:t>Polling site Internet voting</a:t>
            </a:r>
          </a:p>
          <a:p>
            <a:pPr lvl="1"/>
            <a:r>
              <a:rPr lang="en-GB" dirty="0" smtClean="0">
                <a:latin typeface="Calibri" pitchFamily="34" charset="0"/>
              </a:rPr>
              <a:t>Kiosk Internet voting</a:t>
            </a:r>
          </a:p>
          <a:p>
            <a:pPr lvl="1"/>
            <a:r>
              <a:rPr lang="en-GB" smtClean="0">
                <a:latin typeface="Calibri" pitchFamily="34" charset="0"/>
              </a:rPr>
              <a:t>Remote Internet voting</a:t>
            </a:r>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27</a:t>
            </a:fld>
            <a:endParaRPr lang="el-G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dirty="0" smtClean="0"/>
              <a:t>http://www.ncsl.org/documents/legismgt/elect/Canvass_June_2012_No_31.pdf</a:t>
            </a:r>
          </a:p>
          <a:p>
            <a:endParaRPr lang="en-US" dirty="0" smtClean="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28</a:t>
            </a:fld>
            <a:endParaRPr lang="el-G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dirty="0" smtClean="0">
                <a:latin typeface="Calibri" pitchFamily="34" charset="0"/>
              </a:rPr>
              <a:t>Three forms of Internet voting distinguished:</a:t>
            </a:r>
          </a:p>
          <a:p>
            <a:pPr lvl="1"/>
            <a:r>
              <a:rPr lang="en-GB" dirty="0" smtClean="0">
                <a:latin typeface="Calibri" pitchFamily="34" charset="0"/>
              </a:rPr>
              <a:t>Polling site Internet voting</a:t>
            </a:r>
          </a:p>
          <a:p>
            <a:pPr lvl="1"/>
            <a:r>
              <a:rPr lang="en-GB" dirty="0" smtClean="0">
                <a:latin typeface="Calibri" pitchFamily="34" charset="0"/>
              </a:rPr>
              <a:t>Kiosk Internet voting</a:t>
            </a:r>
          </a:p>
          <a:p>
            <a:pPr lvl="1"/>
            <a:r>
              <a:rPr lang="en-GB" smtClean="0">
                <a:latin typeface="Calibri" pitchFamily="34" charset="0"/>
              </a:rPr>
              <a:t>Remote Internet voting</a:t>
            </a:r>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29</a:t>
            </a:fld>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dirty="0" smtClean="0"/>
              <a:t>Electoral Process and Challenges of Good Governance in the Nigerian State (1999-2011) </a:t>
            </a:r>
            <a:r>
              <a:rPr lang="en-GB" dirty="0" err="1" smtClean="0"/>
              <a:t>Nnamani</a:t>
            </a:r>
            <a:r>
              <a:rPr lang="en-GB" dirty="0" smtClean="0"/>
              <a:t>, Desmond Okechukwu1 1 Department of Public Administration &amp; Local Government, University of Nigeria, </a:t>
            </a:r>
            <a:r>
              <a:rPr lang="en-GB" dirty="0" err="1" smtClean="0"/>
              <a:t>Nsukka</a:t>
            </a:r>
            <a:r>
              <a:rPr lang="en-GB" dirty="0" smtClean="0"/>
              <a:t>, Nigeria. </a:t>
            </a:r>
          </a:p>
          <a:p>
            <a:endParaRPr lang="en-GB" dirty="0" smtClean="0"/>
          </a:p>
          <a:p>
            <a:r>
              <a:rPr lang="en-GB" dirty="0" smtClean="0"/>
              <a:t>Electoral Process According to </a:t>
            </a:r>
            <a:r>
              <a:rPr lang="en-GB" dirty="0" err="1" smtClean="0"/>
              <a:t>Elekwa</a:t>
            </a:r>
            <a:r>
              <a:rPr lang="en-GB" dirty="0" smtClean="0"/>
              <a:t> (2008:30), the electoral process relates to the entire cycle ranging from the provision of voter education to the dissolution of the National Assembly. According to </a:t>
            </a:r>
            <a:r>
              <a:rPr lang="en-GB" dirty="0" err="1" smtClean="0"/>
              <a:t>Akamere</a:t>
            </a:r>
            <a:r>
              <a:rPr lang="en-GB" dirty="0" smtClean="0"/>
              <a:t> (2001), electoral process refers to all the activities and procedures involved in the election of representatives by the electorates. It refers to all the pre and post election activities without which an election is meaningless. These include the registration of political parties, review of voters’ register, delineation of constituencies, resolution of electoral disputes, return of elected representatives, swearing elected representatives. In addition, electoral process is the rules that guide the conduct of election, and important activities that make up an electoral process. Any conduct that threatens the electoral process is a subversion of the peoples’ sovereignty (</a:t>
            </a:r>
            <a:r>
              <a:rPr lang="en-GB" dirty="0" err="1" smtClean="0"/>
              <a:t>Akamere</a:t>
            </a:r>
            <a:r>
              <a:rPr lang="en-GB" dirty="0" smtClean="0"/>
              <a:t>, 2001). Similarly, INEC (2006) deposes different phases of the electoral process as follows: (i) Delimitation of electoral constituencies (ii) Registration of voters (iii) Notice of elections (iv) Nomination of candidates (v) Election campaigns (vi) Elections, announcement of results and completing tribunal sittings (vii) Participation of other organizations (viii) Resolution of electoral conflicts from the participation and other organizations or groups. The electoral process is a complex process that encompasses the good intentions and undesirable outcomes of election administration, particularly in emerging democracies where general elections are often marred by culturally hued electoral malpractices. In Nigerian case, the truth remains that the electoral process is immensely characterized by a culture of electoral malpractices. Electoral malpractices refer to illegalities committed by government officials responsible for the conduct of elections, political parties, groups or individuals with sinister intention to influence an election in favour of a candidate or candidates (</a:t>
            </a:r>
            <a:r>
              <a:rPr lang="en-GB" dirty="0" err="1" smtClean="0"/>
              <a:t>Ezeani</a:t>
            </a:r>
            <a:r>
              <a:rPr lang="en-GB" dirty="0" smtClean="0"/>
              <a:t>, 2004:145). Intense electoral malpractices lead to electoral violence which in every polity must be </a:t>
            </a:r>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a:t>
            </a:fld>
            <a:endParaRPr lang="el-G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30</a:t>
            </a:fld>
            <a:endParaRPr lang="el-G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31</a:t>
            </a:fld>
            <a:endParaRPr lang="el-GR"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32</a:t>
            </a:fld>
            <a:endParaRPr lang="el-GR"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33</a:t>
            </a:fld>
            <a:endParaRPr lang="el-GR"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34</a:t>
            </a:fld>
            <a:endParaRPr lang="el-GR"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35</a:t>
            </a:fld>
            <a:endParaRPr lang="el-GR"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sz="1200" b="0" i="1" kern="1200" dirty="0" smtClean="0">
                <a:solidFill>
                  <a:schemeClr val="tx1"/>
                </a:solidFill>
                <a:effectLst/>
                <a:latin typeface="Arial" charset="0"/>
                <a:ea typeface="+mn-ea"/>
                <a:cs typeface="+mn-cs"/>
              </a:rPr>
              <a:t>http://whatis.techtarget.com/definition/Internet-of-Things</a:t>
            </a:r>
          </a:p>
          <a:p>
            <a:r>
              <a:rPr lang="en-GB" sz="1200" b="0" i="1" kern="1200" dirty="0" smtClean="0">
                <a:solidFill>
                  <a:schemeClr val="tx1"/>
                </a:solidFill>
                <a:effectLst/>
                <a:latin typeface="Arial" charset="0"/>
                <a:ea typeface="+mn-ea"/>
                <a:cs typeface="+mn-cs"/>
              </a:rPr>
              <a:t>Part of the </a:t>
            </a:r>
            <a:r>
              <a:rPr lang="en-GB" sz="1200" b="0" i="1" u="none" strike="noStrike" kern="1200" dirty="0" smtClean="0">
                <a:solidFill>
                  <a:schemeClr val="tx1"/>
                </a:solidFill>
                <a:effectLst/>
                <a:latin typeface="Arial" charset="0"/>
                <a:ea typeface="+mn-ea"/>
                <a:cs typeface="+mn-cs"/>
                <a:hlinkClick r:id="rId3"/>
              </a:rPr>
              <a:t>Cloud computing</a:t>
            </a:r>
            <a:r>
              <a:rPr lang="en-GB" sz="1200" b="0" i="1" kern="1200" dirty="0" smtClean="0">
                <a:solidFill>
                  <a:schemeClr val="tx1"/>
                </a:solidFill>
                <a:effectLst/>
                <a:latin typeface="Arial" charset="0"/>
                <a:ea typeface="+mn-ea"/>
                <a:cs typeface="+mn-cs"/>
              </a:rPr>
              <a:t> glossary:</a:t>
            </a:r>
          </a:p>
          <a:p>
            <a:r>
              <a:rPr lang="en-GB" sz="1200" b="0" i="0" kern="1200" dirty="0" smtClean="0">
                <a:solidFill>
                  <a:schemeClr val="tx1"/>
                </a:solidFill>
                <a:effectLst/>
                <a:latin typeface="Arial" charset="0"/>
                <a:ea typeface="+mn-ea"/>
                <a:cs typeface="+mn-cs"/>
              </a:rPr>
              <a:t>The Internet of Things (</a:t>
            </a:r>
            <a:r>
              <a:rPr lang="en-GB" sz="1200" b="0" i="0" kern="1200" dirty="0" err="1" smtClean="0">
                <a:solidFill>
                  <a:schemeClr val="tx1"/>
                </a:solidFill>
                <a:effectLst/>
                <a:latin typeface="Arial" charset="0"/>
                <a:ea typeface="+mn-ea"/>
                <a:cs typeface="+mn-cs"/>
              </a:rPr>
              <a:t>IoT</a:t>
            </a:r>
            <a:r>
              <a:rPr lang="en-GB" sz="1200" b="0" i="0" kern="1200" dirty="0" smtClean="0">
                <a:solidFill>
                  <a:schemeClr val="tx1"/>
                </a:solidFill>
                <a:effectLst/>
                <a:latin typeface="Arial" charset="0"/>
                <a:ea typeface="+mn-ea"/>
                <a:cs typeface="+mn-cs"/>
              </a:rPr>
              <a:t>) is an environment in which objects, animals or people are provided with </a:t>
            </a:r>
            <a:r>
              <a:rPr lang="en-GB" sz="1200" b="0" i="0" u="sng" kern="1200" dirty="0" smtClean="0">
                <a:solidFill>
                  <a:schemeClr val="tx1"/>
                </a:solidFill>
                <a:effectLst/>
                <a:latin typeface="Arial" charset="0"/>
                <a:ea typeface="+mn-ea"/>
                <a:cs typeface="+mn-cs"/>
                <a:hlinkClick r:id="rId4"/>
              </a:rPr>
              <a:t>unique identifiers</a:t>
            </a:r>
            <a:r>
              <a:rPr lang="en-GB" sz="1200" b="0" i="0" kern="1200" dirty="0" smtClean="0">
                <a:solidFill>
                  <a:schemeClr val="tx1"/>
                </a:solidFill>
                <a:effectLst/>
                <a:latin typeface="Arial" charset="0"/>
                <a:ea typeface="+mn-ea"/>
                <a:cs typeface="+mn-cs"/>
              </a:rPr>
              <a:t> and the ability to transfer data over a network without requiring human-to-human or human-to-computer interaction. </a:t>
            </a:r>
            <a:r>
              <a:rPr lang="en-GB" sz="1200" b="0" i="0" kern="1200" dirty="0" err="1" smtClean="0">
                <a:solidFill>
                  <a:schemeClr val="tx1"/>
                </a:solidFill>
                <a:effectLst/>
                <a:latin typeface="Arial" charset="0"/>
                <a:ea typeface="+mn-ea"/>
                <a:cs typeface="+mn-cs"/>
              </a:rPr>
              <a:t>IoT</a:t>
            </a:r>
            <a:r>
              <a:rPr lang="en-GB" sz="1200" b="0" i="0" kern="1200" dirty="0" smtClean="0">
                <a:solidFill>
                  <a:schemeClr val="tx1"/>
                </a:solidFill>
                <a:effectLst/>
                <a:latin typeface="Arial" charset="0"/>
                <a:ea typeface="+mn-ea"/>
                <a:cs typeface="+mn-cs"/>
              </a:rPr>
              <a:t> has evolved from the convergence of </a:t>
            </a:r>
            <a:r>
              <a:rPr lang="en-GB" sz="1200" b="0" i="0" u="sng" kern="1200" dirty="0" smtClean="0">
                <a:solidFill>
                  <a:schemeClr val="tx1"/>
                </a:solidFill>
                <a:effectLst/>
                <a:latin typeface="Arial" charset="0"/>
                <a:ea typeface="+mn-ea"/>
                <a:cs typeface="+mn-cs"/>
                <a:hlinkClick r:id="rId5"/>
              </a:rPr>
              <a:t>wireless</a:t>
            </a:r>
            <a:r>
              <a:rPr lang="en-GB" sz="1200" b="0" i="0" kern="1200" dirty="0" smtClean="0">
                <a:solidFill>
                  <a:schemeClr val="tx1"/>
                </a:solidFill>
                <a:effectLst/>
                <a:latin typeface="Arial" charset="0"/>
                <a:ea typeface="+mn-ea"/>
                <a:cs typeface="+mn-cs"/>
              </a:rPr>
              <a:t> technologies, micro-electromechanical systems (</a:t>
            </a:r>
            <a:r>
              <a:rPr lang="en-GB" sz="1200" b="0" i="0" u="sng" kern="1200" dirty="0" smtClean="0">
                <a:solidFill>
                  <a:schemeClr val="tx1"/>
                </a:solidFill>
                <a:effectLst/>
                <a:latin typeface="Arial" charset="0"/>
                <a:ea typeface="+mn-ea"/>
                <a:cs typeface="+mn-cs"/>
                <a:hlinkClick r:id="rId6"/>
              </a:rPr>
              <a:t>MEMS</a:t>
            </a:r>
            <a:r>
              <a:rPr lang="en-GB" sz="1200" b="0" i="0" kern="1200" dirty="0" smtClean="0">
                <a:solidFill>
                  <a:schemeClr val="tx1"/>
                </a:solidFill>
                <a:effectLst/>
                <a:latin typeface="Arial" charset="0"/>
                <a:ea typeface="+mn-ea"/>
                <a:cs typeface="+mn-cs"/>
              </a:rPr>
              <a:t>) and the Internet. The concept may also be referred to as the Internet of Everything.</a:t>
            </a:r>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36</a:t>
            </a:fld>
            <a:endParaRPr lang="el-GR"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dirty="0" smtClean="0"/>
              <a:t>Since the 2000 presidential elections in the USA there has been a rapid expansion in the development of ready-made electronic voting systems by private vendors. This was further stimulated by the subsequent Help America Vote Act (HAVA), which made around 3.8 billion US dollars (USD) of federal funding available for the upgrading of US voting technologies. These systems of various configurations are generally offered to electoral authorities as ‘off-</a:t>
            </a:r>
            <a:r>
              <a:rPr lang="en-GB" dirty="0" err="1" smtClean="0"/>
              <a:t>theshelf</a:t>
            </a:r>
            <a:r>
              <a:rPr lang="en-GB" dirty="0" smtClean="0"/>
              <a:t>’ hardware solutions. However, they can be customized to a certain degree by modifications to the software that operates these systems. </a:t>
            </a:r>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37</a:t>
            </a:fld>
            <a:endParaRPr lang="el-GR"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38</a:t>
            </a:fld>
            <a:endParaRPr lang="el-GR"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39</a:t>
            </a:fld>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dirty="0" smtClean="0"/>
              <a:t>Electoral Process and Challenges of Good Governance in the Nigerian State (1999-2011) </a:t>
            </a:r>
            <a:r>
              <a:rPr lang="en-GB" dirty="0" err="1" smtClean="0"/>
              <a:t>Nnamani</a:t>
            </a:r>
            <a:r>
              <a:rPr lang="en-GB" dirty="0" smtClean="0"/>
              <a:t>, Desmond Okechukwu1 1 Department of Public Administration &amp; Local Government, University of Nigeria, </a:t>
            </a:r>
            <a:r>
              <a:rPr lang="en-GB" dirty="0" err="1" smtClean="0"/>
              <a:t>Nsukka</a:t>
            </a:r>
            <a:r>
              <a:rPr lang="en-GB" dirty="0" smtClean="0"/>
              <a:t>, Nigeria. </a:t>
            </a:r>
          </a:p>
          <a:p>
            <a:endParaRPr lang="en-GB" dirty="0" smtClean="0"/>
          </a:p>
          <a:p>
            <a:r>
              <a:rPr lang="en-GB" dirty="0" smtClean="0"/>
              <a:t>Electoral Process According to </a:t>
            </a:r>
            <a:r>
              <a:rPr lang="en-GB" dirty="0" err="1" smtClean="0"/>
              <a:t>Elekwa</a:t>
            </a:r>
            <a:r>
              <a:rPr lang="en-GB" dirty="0" smtClean="0"/>
              <a:t> (2008:30), the electoral process relates to the entire cycle ranging from the provision of voter education to the dissolution of the National Assembly. According to </a:t>
            </a:r>
            <a:r>
              <a:rPr lang="en-GB" dirty="0" err="1" smtClean="0"/>
              <a:t>Akamere</a:t>
            </a:r>
            <a:r>
              <a:rPr lang="en-GB" dirty="0" smtClean="0"/>
              <a:t> (2001), electoral process refers to all the activities and procedures involved in the election of representatives by the electorates. It refers to all the pre and post election activities without which an election is meaningless. These include the registration of political parties, review of voters’ register, delineation of constituencies, resolution of electoral disputes, return of elected representatives, swearing elected representatives. In addition, electoral process is the rules that guide the conduct of election, and important activities that make up an electoral process. Any conduct that threatens the electoral process is a subversion of the peoples’ sovereignty (</a:t>
            </a:r>
            <a:r>
              <a:rPr lang="en-GB" dirty="0" err="1" smtClean="0"/>
              <a:t>Akamere</a:t>
            </a:r>
            <a:r>
              <a:rPr lang="en-GB" dirty="0" smtClean="0"/>
              <a:t>, 2001). Similarly, INEC (2006) deposes different phases of the electoral process as follows: (i) Delimitation of electoral constituencies (ii) Registration of voters (iii) Notice of elections (iv) Nomination of candidates (v) Election campaigns (vi) Elections, announcement of results and completing tribunal sittings (vii) Participation of other organizations (viii) Resolution of electoral conflicts from the participation and other organizations or groups. The electoral process is a complex process that encompasses the good intentions and undesirable outcomes of election administration, particularly in emerging democracies where general elections are often marred by culturally hued electoral malpractices. In Nigerian case, the truth remains that the electoral process is immensely characterized by a culture of electoral malpractices. Electoral malpractices refer to illegalities committed by government officials responsible for the conduct of elections, political parties, groups or individuals with sinister intention to influence an election in favour of a candidate or candidates (</a:t>
            </a:r>
            <a:r>
              <a:rPr lang="en-GB" dirty="0" err="1" smtClean="0"/>
              <a:t>Ezeani</a:t>
            </a:r>
            <a:r>
              <a:rPr lang="en-GB" dirty="0" smtClean="0"/>
              <a:t>, 2004:145). Intense electoral malpractices lead to electoral violence which in every polity must be </a:t>
            </a:r>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4</a:t>
            </a:fld>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dirty="0" smtClean="0"/>
              <a:t>Electoral Process and Challenges of Good Governance in the Nigerian State (1999-2011) </a:t>
            </a:r>
            <a:r>
              <a:rPr lang="en-GB" dirty="0" err="1" smtClean="0"/>
              <a:t>Nnamani</a:t>
            </a:r>
            <a:r>
              <a:rPr lang="en-GB" dirty="0" smtClean="0"/>
              <a:t>, Desmond Okechukwu1 1 Department of Public Administration &amp; Local Government, University of Nigeria, </a:t>
            </a:r>
            <a:r>
              <a:rPr lang="en-GB" dirty="0" err="1" smtClean="0"/>
              <a:t>Nsukka</a:t>
            </a:r>
            <a:r>
              <a:rPr lang="en-GB" dirty="0" smtClean="0"/>
              <a:t>, Nigeria. </a:t>
            </a:r>
          </a:p>
          <a:p>
            <a:endParaRPr lang="en-GB" dirty="0" smtClean="0"/>
          </a:p>
          <a:p>
            <a:r>
              <a:rPr lang="en-GB" dirty="0" smtClean="0"/>
              <a:t>Electoral Process According to </a:t>
            </a:r>
            <a:r>
              <a:rPr lang="en-GB" dirty="0" err="1" smtClean="0"/>
              <a:t>Elekwa</a:t>
            </a:r>
            <a:r>
              <a:rPr lang="en-GB" dirty="0" smtClean="0"/>
              <a:t> (2008:30), the electoral process relates to the entire cycle ranging from the provision of voter education to the dissolution of the National Assembly. According to </a:t>
            </a:r>
            <a:r>
              <a:rPr lang="en-GB" dirty="0" err="1" smtClean="0"/>
              <a:t>Akamere</a:t>
            </a:r>
            <a:r>
              <a:rPr lang="en-GB" dirty="0" smtClean="0"/>
              <a:t> (2001), electoral process refers to all the activities and procedures involved in the election of representatives by the electorates. It refers to all the pre and post election activities without which an election is meaningless. These include the registration of political parties, review of voters’ register, delineation of constituencies, resolution of electoral disputes, return of elected representatives, swearing elected representatives. In addition, electoral process is the rules that guide the conduct of election, and important activities that make up an electoral process. Any conduct that threatens the electoral process is a subversion of the peoples’ sovereignty (</a:t>
            </a:r>
            <a:r>
              <a:rPr lang="en-GB" dirty="0" err="1" smtClean="0"/>
              <a:t>Akamere</a:t>
            </a:r>
            <a:r>
              <a:rPr lang="en-GB" dirty="0" smtClean="0"/>
              <a:t>, 2001). Similarly, INEC (2006) deposes different phases of the electoral process as follows: (i) Delimitation of electoral constituencies (ii) Registration of voters (iii) Notice of elections (iv) Nomination of candidates (v) Election campaigns (vi) Elections, announcement of results and completing tribunal sittings (vii) Participation of other organizations (viii) Resolution of electoral conflicts from the participation and other organizations or groups. The electoral process is a complex process that encompasses the good intentions and undesirable outcomes of election administration, particularly in emerging democracies where general elections are often marred by culturally hued electoral malpractices. In Nigerian case, the truth remains that the electoral process is immensely characterized by a culture of electoral malpractices. Electoral malpractices refer to illegalities committed by government officials responsible for the conduct of elections, political parties, groups or individuals with sinister intention to influence an election in favour of a candidate or candidates (</a:t>
            </a:r>
            <a:r>
              <a:rPr lang="en-GB" dirty="0" err="1" smtClean="0"/>
              <a:t>Ezeani</a:t>
            </a:r>
            <a:r>
              <a:rPr lang="en-GB" dirty="0" smtClean="0"/>
              <a:t>, 2004:145). Intense electoral malpractices lead to electoral violence which in every polity must be </a:t>
            </a:r>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5</a:t>
            </a:fld>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dirty="0" err="1" smtClean="0"/>
              <a:t>Osita</a:t>
            </a:r>
            <a:r>
              <a:rPr lang="en-GB" sz="1200" b="1" dirty="0" smtClean="0"/>
              <a:t> </a:t>
            </a:r>
            <a:r>
              <a:rPr lang="en-GB" sz="1200" b="1" dirty="0" err="1" smtClean="0"/>
              <a:t>Agbu</a:t>
            </a:r>
            <a:r>
              <a:rPr lang="en-GB" sz="1200" b="1" dirty="0" smtClean="0"/>
              <a:t>, </a:t>
            </a:r>
            <a:r>
              <a:rPr lang="en-GB" sz="1200" b="1" i="1" dirty="0" smtClean="0"/>
              <a:t>Unbridled Election Rigging and the Use of Technology: The Smart Card Reader as the ‘Joker’ in Nigeria’s 2015 Presidential Election</a:t>
            </a:r>
            <a:r>
              <a:rPr lang="en-GB" sz="1200" b="1" dirty="0" smtClean="0"/>
              <a:t>, </a:t>
            </a:r>
            <a:r>
              <a:rPr lang="en-GB" sz="1200" dirty="0" smtClean="0"/>
              <a:t>Research and Studies Department, Nigerian Institute of International Affairs.</a:t>
            </a:r>
            <a:endParaRPr lang="en-US" sz="1200" dirty="0" smtClean="0">
              <a:latin typeface="Calibri" pitchFamily="34" charset="0"/>
            </a:endParaRPr>
          </a:p>
          <a:p>
            <a:pPr fontAlgn="base"/>
            <a:endParaRPr lang="en-GB" sz="1200" b="0" i="0" kern="1200" dirty="0" smtClean="0">
              <a:solidFill>
                <a:schemeClr val="tx1"/>
              </a:solidFill>
              <a:effectLst/>
              <a:latin typeface="Arial" charset="0"/>
              <a:ea typeface="+mn-ea"/>
              <a:cs typeface="+mn-cs"/>
            </a:endParaRPr>
          </a:p>
          <a:p>
            <a:r>
              <a:rPr lang="en-GB" sz="1200" kern="1200" dirty="0" smtClean="0">
                <a:solidFill>
                  <a:schemeClr val="tx1"/>
                </a:solidFill>
                <a:latin typeface="Arial" charset="0"/>
                <a:ea typeface="+mn-ea"/>
                <a:cs typeface="+mn-cs"/>
              </a:rPr>
              <a:t>Since 1999 the country has conducted five elections that included the 1999, 2003, 2007, 2011</a:t>
            </a:r>
          </a:p>
          <a:p>
            <a:r>
              <a:rPr lang="en-GB" sz="1200" kern="1200" dirty="0" smtClean="0">
                <a:solidFill>
                  <a:schemeClr val="tx1"/>
                </a:solidFill>
                <a:latin typeface="Arial" charset="0"/>
                <a:ea typeface="+mn-ea"/>
                <a:cs typeface="+mn-cs"/>
              </a:rPr>
              <a:t>and 2015 general elections respectively. Almost all, except for the 2011 and 2015 elections were</a:t>
            </a:r>
          </a:p>
          <a:p>
            <a:r>
              <a:rPr lang="en-GB" sz="1200" kern="1200" dirty="0" smtClean="0">
                <a:solidFill>
                  <a:schemeClr val="tx1"/>
                </a:solidFill>
                <a:latin typeface="Arial" charset="0"/>
                <a:ea typeface="+mn-ea"/>
                <a:cs typeface="+mn-cs"/>
              </a:rPr>
              <a:t>roundly condemned as not meeting the required global standard and therefore, not credible.</a:t>
            </a:r>
            <a:r>
              <a:rPr lang="en-GB" sz="1200" kern="1200" baseline="0" dirty="0" smtClean="0">
                <a:solidFill>
                  <a:schemeClr val="tx1"/>
                </a:solidFill>
                <a:latin typeface="Arial" charset="0"/>
                <a:ea typeface="+mn-ea"/>
                <a:cs typeface="+mn-cs"/>
              </a:rPr>
              <a:t> (page 4)</a:t>
            </a:r>
          </a:p>
          <a:p>
            <a:endParaRPr lang="en-GB" sz="1200" b="0" i="0" kern="1200" baseline="0" dirty="0" smtClean="0">
              <a:solidFill>
                <a:schemeClr val="tx1"/>
              </a:solidFill>
              <a:effectLst/>
              <a:latin typeface="Arial" charset="0"/>
              <a:ea typeface="+mn-ea"/>
              <a:cs typeface="+mn-cs"/>
            </a:endParaRPr>
          </a:p>
          <a:p>
            <a:r>
              <a:rPr lang="en-GB" sz="1200" kern="1200" dirty="0" smtClean="0">
                <a:solidFill>
                  <a:schemeClr val="tx1"/>
                </a:solidFill>
                <a:latin typeface="Arial" charset="0"/>
                <a:ea typeface="+mn-ea"/>
                <a:cs typeface="+mn-cs"/>
              </a:rPr>
              <a:t>were conducted (</a:t>
            </a:r>
            <a:r>
              <a:rPr lang="en-GB" sz="1200" kern="1200" dirty="0" err="1" smtClean="0">
                <a:solidFill>
                  <a:schemeClr val="tx1"/>
                </a:solidFill>
                <a:latin typeface="Arial" charset="0"/>
                <a:ea typeface="+mn-ea"/>
                <a:cs typeface="+mn-cs"/>
              </a:rPr>
              <a:t>Eguavuon</a:t>
            </a:r>
            <a:r>
              <a:rPr lang="en-GB" sz="1200" kern="1200" dirty="0" smtClean="0">
                <a:solidFill>
                  <a:schemeClr val="tx1"/>
                </a:solidFill>
                <a:latin typeface="Arial" charset="0"/>
                <a:ea typeface="+mn-ea"/>
                <a:cs typeface="+mn-cs"/>
              </a:rPr>
              <a:t>, 2009:28). In other places, fictitious thumb-printed ballot papers</a:t>
            </a:r>
          </a:p>
          <a:p>
            <a:r>
              <a:rPr lang="en-GB" sz="1200" kern="1200" dirty="0" smtClean="0">
                <a:solidFill>
                  <a:schemeClr val="tx1"/>
                </a:solidFill>
                <a:latin typeface="Arial" charset="0"/>
                <a:ea typeface="+mn-ea"/>
                <a:cs typeface="+mn-cs"/>
              </a:rPr>
              <a:t>were stuffed into ballot boxes and used to compute figures for pre-determined winners. Security</a:t>
            </a:r>
          </a:p>
          <a:p>
            <a:r>
              <a:rPr lang="en-GB" sz="1200" kern="1200" dirty="0" smtClean="0">
                <a:solidFill>
                  <a:schemeClr val="tx1"/>
                </a:solidFill>
                <a:latin typeface="Arial" charset="0"/>
                <a:ea typeface="+mn-ea"/>
                <a:cs typeface="+mn-cs"/>
              </a:rPr>
              <a:t>agents were used to by government to intimidate and harass the electorate in different parts of the</a:t>
            </a:r>
          </a:p>
          <a:p>
            <a:r>
              <a:rPr lang="en-GB" sz="1200" kern="1200" dirty="0" smtClean="0">
                <a:solidFill>
                  <a:schemeClr val="tx1"/>
                </a:solidFill>
                <a:latin typeface="Arial" charset="0"/>
                <a:ea typeface="+mn-ea"/>
                <a:cs typeface="+mn-cs"/>
              </a:rPr>
              <a:t>country. Money was used to influence the electorate to vote for unpopular candidates. </a:t>
            </a:r>
            <a:r>
              <a:rPr lang="en-GB" sz="1200" kern="1200" dirty="0" err="1" smtClean="0">
                <a:solidFill>
                  <a:schemeClr val="tx1"/>
                </a:solidFill>
                <a:latin typeface="Arial" charset="0"/>
                <a:ea typeface="+mn-ea"/>
                <a:cs typeface="+mn-cs"/>
              </a:rPr>
              <a:t>Infact</a:t>
            </a:r>
            <a:r>
              <a:rPr lang="en-GB" sz="1200" kern="1200" dirty="0" smtClean="0">
                <a:solidFill>
                  <a:schemeClr val="tx1"/>
                </a:solidFill>
                <a:latin typeface="Arial" charset="0"/>
                <a:ea typeface="+mn-ea"/>
                <a:cs typeface="+mn-cs"/>
              </a:rPr>
              <a:t>, the</a:t>
            </a:r>
          </a:p>
          <a:p>
            <a:r>
              <a:rPr lang="en-GB" sz="1200" kern="1200" dirty="0" smtClean="0">
                <a:solidFill>
                  <a:schemeClr val="tx1"/>
                </a:solidFill>
                <a:latin typeface="Arial" charset="0"/>
                <a:ea typeface="+mn-ea"/>
                <a:cs typeface="+mn-cs"/>
              </a:rPr>
              <a:t>EU-EOM Team led by Marx </a:t>
            </a:r>
            <a:r>
              <a:rPr lang="en-GB" sz="1200" kern="1200" dirty="0" err="1" smtClean="0">
                <a:solidFill>
                  <a:schemeClr val="tx1"/>
                </a:solidFill>
                <a:latin typeface="Arial" charset="0"/>
                <a:ea typeface="+mn-ea"/>
                <a:cs typeface="+mn-cs"/>
              </a:rPr>
              <a:t>Vanden</a:t>
            </a:r>
            <a:r>
              <a:rPr lang="en-GB" sz="1200" kern="1200" dirty="0" smtClean="0">
                <a:solidFill>
                  <a:schemeClr val="tx1"/>
                </a:solidFill>
                <a:latin typeface="Arial" charset="0"/>
                <a:ea typeface="+mn-ea"/>
                <a:cs typeface="+mn-cs"/>
              </a:rPr>
              <a:t> Berg mentioned 12 states where fraud and irregularities</a:t>
            </a:r>
          </a:p>
          <a:p>
            <a:r>
              <a:rPr lang="en-GB" sz="1200" kern="1200" dirty="0" smtClean="0">
                <a:solidFill>
                  <a:schemeClr val="tx1"/>
                </a:solidFill>
                <a:latin typeface="Arial" charset="0"/>
                <a:ea typeface="+mn-ea"/>
                <a:cs typeface="+mn-cs"/>
              </a:rPr>
              <a:t>were rampant and concluded that the „minimum standard for democratic elections were not met‟</a:t>
            </a:r>
          </a:p>
          <a:p>
            <a:r>
              <a:rPr lang="en-GB" sz="1200" kern="1200" dirty="0" smtClean="0">
                <a:solidFill>
                  <a:schemeClr val="tx1"/>
                </a:solidFill>
                <a:latin typeface="Arial" charset="0"/>
                <a:ea typeface="+mn-ea"/>
                <a:cs typeface="+mn-cs"/>
              </a:rPr>
              <a:t>(NDI,2003:30). </a:t>
            </a:r>
            <a:endParaRPr lang="en-GB" sz="1200" b="0" i="0" kern="1200" dirty="0">
              <a:solidFill>
                <a:schemeClr val="tx1"/>
              </a:solidFill>
              <a:effectLst/>
              <a:latin typeface="Arial" charset="0"/>
              <a:ea typeface="+mn-ea"/>
              <a:cs typeface="+mn-cs"/>
            </a:endParaRPr>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6</a:t>
            </a:fld>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dirty="0" err="1" smtClean="0"/>
              <a:t>Osita</a:t>
            </a:r>
            <a:r>
              <a:rPr lang="en-GB" sz="1200" b="1" dirty="0" smtClean="0"/>
              <a:t> </a:t>
            </a:r>
            <a:r>
              <a:rPr lang="en-GB" sz="1200" b="1" dirty="0" err="1" smtClean="0"/>
              <a:t>Agbu</a:t>
            </a:r>
            <a:r>
              <a:rPr lang="en-GB" sz="1200" b="1" dirty="0" smtClean="0"/>
              <a:t>, </a:t>
            </a:r>
            <a:r>
              <a:rPr lang="en-GB" sz="1200" b="1" i="1" dirty="0" smtClean="0"/>
              <a:t>Unbridled Election Rigging and the Use of Technology: The Smart Card Reader as the ‘Joker’ in Nigeria’s 2015 Presidential Election</a:t>
            </a:r>
            <a:r>
              <a:rPr lang="en-GB" sz="1200" b="1" dirty="0" smtClean="0"/>
              <a:t>, </a:t>
            </a:r>
            <a:r>
              <a:rPr lang="en-GB" sz="1200" dirty="0" smtClean="0"/>
              <a:t>Research and Studies Department, Nigerian Institute of International Affairs.</a:t>
            </a:r>
            <a:endParaRPr lang="en-US" sz="1200" dirty="0" smtClean="0">
              <a:latin typeface="Calibri" pitchFamily="34" charset="0"/>
            </a:endParaRPr>
          </a:p>
          <a:p>
            <a:pPr fontAlgn="base"/>
            <a:endParaRPr lang="en-GB" sz="1200" b="0" i="0" kern="1200" dirty="0" smtClean="0">
              <a:solidFill>
                <a:schemeClr val="tx1"/>
              </a:solidFill>
              <a:effectLst/>
              <a:latin typeface="Arial" charset="0"/>
              <a:ea typeface="+mn-ea"/>
              <a:cs typeface="+mn-cs"/>
            </a:endParaRPr>
          </a:p>
          <a:p>
            <a:r>
              <a:rPr lang="en-GB" sz="1200" kern="1200" dirty="0" smtClean="0">
                <a:solidFill>
                  <a:schemeClr val="tx1"/>
                </a:solidFill>
                <a:latin typeface="Arial" charset="0"/>
                <a:ea typeface="+mn-ea"/>
                <a:cs typeface="+mn-cs"/>
              </a:rPr>
              <a:t>Since 1999 the country has conducted five elections that included the 1999, 2003, 2007, 2011</a:t>
            </a:r>
          </a:p>
          <a:p>
            <a:r>
              <a:rPr lang="en-GB" sz="1200" kern="1200" dirty="0" smtClean="0">
                <a:solidFill>
                  <a:schemeClr val="tx1"/>
                </a:solidFill>
                <a:latin typeface="Arial" charset="0"/>
                <a:ea typeface="+mn-ea"/>
                <a:cs typeface="+mn-cs"/>
              </a:rPr>
              <a:t>and 2015 general elections respectively. Almost all, except for the 2011 and 2015 elections were</a:t>
            </a:r>
          </a:p>
          <a:p>
            <a:r>
              <a:rPr lang="en-GB" sz="1200" kern="1200" dirty="0" smtClean="0">
                <a:solidFill>
                  <a:schemeClr val="tx1"/>
                </a:solidFill>
                <a:latin typeface="Arial" charset="0"/>
                <a:ea typeface="+mn-ea"/>
                <a:cs typeface="+mn-cs"/>
              </a:rPr>
              <a:t>roundly condemned as not meeting the required global standard and therefore, not credible.</a:t>
            </a:r>
            <a:r>
              <a:rPr lang="en-GB" sz="1200" kern="1200" baseline="0" dirty="0" smtClean="0">
                <a:solidFill>
                  <a:schemeClr val="tx1"/>
                </a:solidFill>
                <a:latin typeface="Arial" charset="0"/>
                <a:ea typeface="+mn-ea"/>
                <a:cs typeface="+mn-cs"/>
              </a:rPr>
              <a:t> (page 4)</a:t>
            </a:r>
          </a:p>
          <a:p>
            <a:endParaRPr lang="en-GB" sz="1200" b="0" i="0" kern="1200" baseline="0" dirty="0" smtClean="0">
              <a:solidFill>
                <a:schemeClr val="tx1"/>
              </a:solidFill>
              <a:effectLst/>
              <a:latin typeface="Arial" charset="0"/>
              <a:ea typeface="+mn-ea"/>
              <a:cs typeface="+mn-cs"/>
            </a:endParaRPr>
          </a:p>
          <a:p>
            <a:r>
              <a:rPr lang="en-GB" sz="1200" kern="1200" dirty="0" smtClean="0">
                <a:solidFill>
                  <a:schemeClr val="tx1"/>
                </a:solidFill>
                <a:latin typeface="Arial" charset="0"/>
                <a:ea typeface="+mn-ea"/>
                <a:cs typeface="+mn-cs"/>
              </a:rPr>
              <a:t>were conducted (</a:t>
            </a:r>
            <a:r>
              <a:rPr lang="en-GB" sz="1200" kern="1200" dirty="0" err="1" smtClean="0">
                <a:solidFill>
                  <a:schemeClr val="tx1"/>
                </a:solidFill>
                <a:latin typeface="Arial" charset="0"/>
                <a:ea typeface="+mn-ea"/>
                <a:cs typeface="+mn-cs"/>
              </a:rPr>
              <a:t>Eguavuon</a:t>
            </a:r>
            <a:r>
              <a:rPr lang="en-GB" sz="1200" kern="1200" dirty="0" smtClean="0">
                <a:solidFill>
                  <a:schemeClr val="tx1"/>
                </a:solidFill>
                <a:latin typeface="Arial" charset="0"/>
                <a:ea typeface="+mn-ea"/>
                <a:cs typeface="+mn-cs"/>
              </a:rPr>
              <a:t>, 2009:28). In other places, fictitious thumb-printed ballot papers</a:t>
            </a:r>
          </a:p>
          <a:p>
            <a:r>
              <a:rPr lang="en-GB" sz="1200" kern="1200" dirty="0" smtClean="0">
                <a:solidFill>
                  <a:schemeClr val="tx1"/>
                </a:solidFill>
                <a:latin typeface="Arial" charset="0"/>
                <a:ea typeface="+mn-ea"/>
                <a:cs typeface="+mn-cs"/>
              </a:rPr>
              <a:t>were stuffed into ballot boxes and used to compute figures for pre-determined winners. Security</a:t>
            </a:r>
          </a:p>
          <a:p>
            <a:r>
              <a:rPr lang="en-GB" sz="1200" kern="1200" dirty="0" smtClean="0">
                <a:solidFill>
                  <a:schemeClr val="tx1"/>
                </a:solidFill>
                <a:latin typeface="Arial" charset="0"/>
                <a:ea typeface="+mn-ea"/>
                <a:cs typeface="+mn-cs"/>
              </a:rPr>
              <a:t>agents were used to by government to intimidate and harass the electorate in different parts of the</a:t>
            </a:r>
          </a:p>
          <a:p>
            <a:r>
              <a:rPr lang="en-GB" sz="1200" kern="1200" dirty="0" smtClean="0">
                <a:solidFill>
                  <a:schemeClr val="tx1"/>
                </a:solidFill>
                <a:latin typeface="Arial" charset="0"/>
                <a:ea typeface="+mn-ea"/>
                <a:cs typeface="+mn-cs"/>
              </a:rPr>
              <a:t>country. Money was used to influence the electorate to vote for unpopular candidates. </a:t>
            </a:r>
            <a:r>
              <a:rPr lang="en-GB" sz="1200" kern="1200" dirty="0" err="1" smtClean="0">
                <a:solidFill>
                  <a:schemeClr val="tx1"/>
                </a:solidFill>
                <a:latin typeface="Arial" charset="0"/>
                <a:ea typeface="+mn-ea"/>
                <a:cs typeface="+mn-cs"/>
              </a:rPr>
              <a:t>Infact</a:t>
            </a:r>
            <a:r>
              <a:rPr lang="en-GB" sz="1200" kern="1200" dirty="0" smtClean="0">
                <a:solidFill>
                  <a:schemeClr val="tx1"/>
                </a:solidFill>
                <a:latin typeface="Arial" charset="0"/>
                <a:ea typeface="+mn-ea"/>
                <a:cs typeface="+mn-cs"/>
              </a:rPr>
              <a:t>, the</a:t>
            </a:r>
          </a:p>
          <a:p>
            <a:r>
              <a:rPr lang="en-GB" sz="1200" kern="1200" dirty="0" smtClean="0">
                <a:solidFill>
                  <a:schemeClr val="tx1"/>
                </a:solidFill>
                <a:latin typeface="Arial" charset="0"/>
                <a:ea typeface="+mn-ea"/>
                <a:cs typeface="+mn-cs"/>
              </a:rPr>
              <a:t>EU-EOM Team led by Marx </a:t>
            </a:r>
            <a:r>
              <a:rPr lang="en-GB" sz="1200" kern="1200" dirty="0" err="1" smtClean="0">
                <a:solidFill>
                  <a:schemeClr val="tx1"/>
                </a:solidFill>
                <a:latin typeface="Arial" charset="0"/>
                <a:ea typeface="+mn-ea"/>
                <a:cs typeface="+mn-cs"/>
              </a:rPr>
              <a:t>Vanden</a:t>
            </a:r>
            <a:r>
              <a:rPr lang="en-GB" sz="1200" kern="1200" dirty="0" smtClean="0">
                <a:solidFill>
                  <a:schemeClr val="tx1"/>
                </a:solidFill>
                <a:latin typeface="Arial" charset="0"/>
                <a:ea typeface="+mn-ea"/>
                <a:cs typeface="+mn-cs"/>
              </a:rPr>
              <a:t> Berg mentioned 12 states where fraud and irregularities</a:t>
            </a:r>
          </a:p>
          <a:p>
            <a:r>
              <a:rPr lang="en-GB" sz="1200" kern="1200" dirty="0" smtClean="0">
                <a:solidFill>
                  <a:schemeClr val="tx1"/>
                </a:solidFill>
                <a:latin typeface="Arial" charset="0"/>
                <a:ea typeface="+mn-ea"/>
                <a:cs typeface="+mn-cs"/>
              </a:rPr>
              <a:t>were rampant and concluded that the „minimum standard for democratic elections were not met‟</a:t>
            </a:r>
          </a:p>
          <a:p>
            <a:r>
              <a:rPr lang="en-GB" sz="1200" kern="1200" dirty="0" smtClean="0">
                <a:solidFill>
                  <a:schemeClr val="tx1"/>
                </a:solidFill>
                <a:latin typeface="Arial" charset="0"/>
                <a:ea typeface="+mn-ea"/>
                <a:cs typeface="+mn-cs"/>
              </a:rPr>
              <a:t>(NDI,2003:30). </a:t>
            </a:r>
            <a:endParaRPr lang="en-GB" sz="1200" b="0" i="0" kern="1200" dirty="0">
              <a:solidFill>
                <a:schemeClr val="tx1"/>
              </a:solidFill>
              <a:effectLst/>
              <a:latin typeface="Arial" charset="0"/>
              <a:ea typeface="+mn-ea"/>
              <a:cs typeface="+mn-cs"/>
            </a:endParaRPr>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7</a:t>
            </a:fld>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dirty="0" err="1" smtClean="0"/>
              <a:t>Osita</a:t>
            </a:r>
            <a:r>
              <a:rPr lang="en-GB" sz="1200" b="1" dirty="0" smtClean="0"/>
              <a:t> </a:t>
            </a:r>
            <a:r>
              <a:rPr lang="en-GB" sz="1200" b="1" dirty="0" err="1" smtClean="0"/>
              <a:t>Agbu</a:t>
            </a:r>
            <a:r>
              <a:rPr lang="en-GB" sz="1200" b="1" dirty="0" smtClean="0"/>
              <a:t>, </a:t>
            </a:r>
            <a:r>
              <a:rPr lang="en-GB" sz="1200" b="1" i="1" dirty="0" smtClean="0"/>
              <a:t>Unbridled Election Rigging and the Use of Technology: The Smart Card Reader as the ‘Joker’ in Nigeria’s 2015 Presidential Election</a:t>
            </a:r>
            <a:r>
              <a:rPr lang="en-GB" sz="1200" b="1" dirty="0" smtClean="0"/>
              <a:t>, </a:t>
            </a:r>
            <a:r>
              <a:rPr lang="en-GB" sz="1200" dirty="0" smtClean="0"/>
              <a:t>Research and Studies Department, Nigerian Institute of International Affairs.</a:t>
            </a:r>
            <a:endParaRPr lang="en-US" sz="1200" dirty="0" smtClean="0">
              <a:latin typeface="Calibri" pitchFamily="34" charset="0"/>
            </a:endParaRPr>
          </a:p>
          <a:p>
            <a:r>
              <a:rPr lang="en-GB" sz="1200" kern="1200" dirty="0" smtClean="0">
                <a:solidFill>
                  <a:schemeClr val="tx1"/>
                </a:solidFill>
                <a:latin typeface="Arial" charset="0"/>
                <a:ea typeface="+mn-ea"/>
                <a:cs typeface="+mn-cs"/>
              </a:rPr>
              <a:t>Economic and Financial Crimes Commission (EFCC). The irregularities characterizing this</a:t>
            </a:r>
          </a:p>
          <a:p>
            <a:r>
              <a:rPr lang="en-GB" sz="1200" kern="1200" dirty="0" smtClean="0">
                <a:solidFill>
                  <a:schemeClr val="tx1"/>
                </a:solidFill>
                <a:latin typeface="Arial" charset="0"/>
                <a:ea typeface="+mn-ea"/>
                <a:cs typeface="+mn-cs"/>
              </a:rPr>
              <a:t>election included the late arrival of materials and officials, stealing of ballot papers, vote buying,</a:t>
            </a:r>
          </a:p>
          <a:p>
            <a:r>
              <a:rPr lang="en-GB" sz="1200" kern="1200" dirty="0" smtClean="0">
                <a:solidFill>
                  <a:schemeClr val="tx1"/>
                </a:solidFill>
                <a:latin typeface="Arial" charset="0"/>
                <a:ea typeface="+mn-ea"/>
                <a:cs typeface="+mn-cs"/>
              </a:rPr>
              <a:t>harassment, chanting, shooting and taunting of voters, lack of secrecy of voting, police</a:t>
            </a:r>
          </a:p>
          <a:p>
            <a:r>
              <a:rPr lang="en-GB" sz="1200" kern="1200" dirty="0" smtClean="0">
                <a:solidFill>
                  <a:schemeClr val="tx1"/>
                </a:solidFill>
                <a:latin typeface="Arial" charset="0"/>
                <a:ea typeface="+mn-ea"/>
                <a:cs typeface="+mn-cs"/>
              </a:rPr>
              <a:t>interference, ballot snatching and stuffing, intimidation and political violence, denied access to</a:t>
            </a:r>
          </a:p>
          <a:p>
            <a:r>
              <a:rPr lang="en-GB" sz="1200" kern="1200" dirty="0" smtClean="0">
                <a:solidFill>
                  <a:schemeClr val="tx1"/>
                </a:solidFill>
                <a:latin typeface="Arial" charset="0"/>
                <a:ea typeface="+mn-ea"/>
                <a:cs typeface="+mn-cs"/>
              </a:rPr>
              <a:t>polling stations, partiality of electoral officials and the police, improper voting procedures, late</a:t>
            </a:r>
          </a:p>
          <a:p>
            <a:r>
              <a:rPr lang="en-GB" sz="1200" kern="1200" dirty="0" smtClean="0">
                <a:solidFill>
                  <a:schemeClr val="tx1"/>
                </a:solidFill>
                <a:latin typeface="Arial" charset="0"/>
                <a:ea typeface="+mn-ea"/>
                <a:cs typeface="+mn-cs"/>
              </a:rPr>
              <a:t>commencement of elections, and underage voting (TMG, 2007:132). </a:t>
            </a:r>
            <a:r>
              <a:rPr lang="en-GB" sz="1200" kern="1200" baseline="0" dirty="0" smtClean="0">
                <a:solidFill>
                  <a:schemeClr val="tx1"/>
                </a:solidFill>
                <a:latin typeface="Arial" charset="0"/>
                <a:ea typeface="+mn-ea"/>
                <a:cs typeface="+mn-cs"/>
              </a:rPr>
              <a:t> (Page 4)</a:t>
            </a:r>
            <a:endParaRPr lang="en-GB" sz="1200" kern="1200" dirty="0" smtClean="0">
              <a:solidFill>
                <a:schemeClr val="tx1"/>
              </a:solidFill>
              <a:latin typeface="Arial" charset="0"/>
              <a:ea typeface="+mn-ea"/>
              <a:cs typeface="+mn-cs"/>
            </a:endParaRPr>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8</a:t>
            </a:fld>
            <a:endParaRPr 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dirty="0" err="1" smtClean="0"/>
              <a:t>Osita</a:t>
            </a:r>
            <a:r>
              <a:rPr lang="en-GB" sz="1200" b="1" dirty="0" smtClean="0"/>
              <a:t> </a:t>
            </a:r>
            <a:r>
              <a:rPr lang="en-GB" sz="1200" b="1" dirty="0" err="1" smtClean="0"/>
              <a:t>Agbu</a:t>
            </a:r>
            <a:r>
              <a:rPr lang="en-GB" sz="1200" b="1" dirty="0" smtClean="0"/>
              <a:t>, </a:t>
            </a:r>
            <a:r>
              <a:rPr lang="en-GB" sz="1200" b="1" i="1" dirty="0" smtClean="0"/>
              <a:t>Unbridled Election Rigging and the Use of Technology: The Smart Card Reader as the ‘Joker’ in Nigeria’s 2015 Presidential Election</a:t>
            </a:r>
            <a:r>
              <a:rPr lang="en-GB" sz="1200" b="1" dirty="0" smtClean="0"/>
              <a:t>, </a:t>
            </a:r>
            <a:r>
              <a:rPr lang="en-GB" sz="1200" dirty="0" smtClean="0"/>
              <a:t>Research and Studies Department, Nigerian Institute of International Affairs.</a:t>
            </a:r>
            <a:endParaRPr lang="en-US" sz="1200" dirty="0" smtClean="0">
              <a:latin typeface="Calibri" pitchFamily="34" charset="0"/>
            </a:endParaRPr>
          </a:p>
          <a:p>
            <a:endParaRPr lang="en-GB" sz="1200" kern="1200" dirty="0" smtClean="0">
              <a:solidFill>
                <a:schemeClr val="tx1"/>
              </a:solidFill>
              <a:latin typeface="Arial" charset="0"/>
              <a:ea typeface="+mn-ea"/>
              <a:cs typeface="+mn-cs"/>
            </a:endParaRPr>
          </a:p>
          <a:p>
            <a:r>
              <a:rPr lang="en-GB" sz="1200" kern="1200" dirty="0" err="1" smtClean="0">
                <a:solidFill>
                  <a:schemeClr val="tx1"/>
                </a:solidFill>
                <a:latin typeface="Arial" charset="0"/>
                <a:ea typeface="+mn-ea"/>
                <a:cs typeface="+mn-cs"/>
              </a:rPr>
              <a:t>Infact</a:t>
            </a:r>
            <a:r>
              <a:rPr lang="en-GB" sz="1200" kern="1200" dirty="0" smtClean="0">
                <a:solidFill>
                  <a:schemeClr val="tx1"/>
                </a:solidFill>
                <a:latin typeface="Arial" charset="0"/>
                <a:ea typeface="+mn-ea"/>
                <a:cs typeface="+mn-cs"/>
              </a:rPr>
              <a:t>, the Domestic</a:t>
            </a:r>
          </a:p>
          <a:p>
            <a:r>
              <a:rPr lang="en-GB" sz="1200" kern="1200" dirty="0" smtClean="0">
                <a:solidFill>
                  <a:schemeClr val="tx1"/>
                </a:solidFill>
                <a:latin typeface="Arial" charset="0"/>
                <a:ea typeface="+mn-ea"/>
                <a:cs typeface="+mn-cs"/>
              </a:rPr>
              <a:t>Election Observation Group after evaluating the reports of Monitors deployed throughout the</a:t>
            </a:r>
          </a:p>
          <a:p>
            <a:r>
              <a:rPr lang="en-GB" sz="1200" kern="1200" dirty="0" smtClean="0">
                <a:solidFill>
                  <a:schemeClr val="tx1"/>
                </a:solidFill>
                <a:latin typeface="Arial" charset="0"/>
                <a:ea typeface="+mn-ea"/>
                <a:cs typeface="+mn-cs"/>
              </a:rPr>
              <a:t>country noted as documented numerous lapses, massive irregularities, and electoral malpractices.</a:t>
            </a:r>
          </a:p>
          <a:p>
            <a:r>
              <a:rPr lang="en-GB" sz="1200" kern="1200" dirty="0" smtClean="0">
                <a:solidFill>
                  <a:schemeClr val="tx1"/>
                </a:solidFill>
                <a:latin typeface="Arial" charset="0"/>
                <a:ea typeface="+mn-ea"/>
                <a:cs typeface="+mn-cs"/>
              </a:rPr>
              <a:t>And came to the conclusion that the whole election was a charade and did not meet the minimum</a:t>
            </a:r>
          </a:p>
          <a:p>
            <a:r>
              <a:rPr lang="en-GB" sz="1200" kern="1200" dirty="0" smtClean="0">
                <a:solidFill>
                  <a:schemeClr val="tx1"/>
                </a:solidFill>
                <a:latin typeface="Arial" charset="0"/>
                <a:ea typeface="+mn-ea"/>
                <a:cs typeface="+mn-cs"/>
              </a:rPr>
              <a:t>standards required for democratic elections (TMG, 2007:136).  </a:t>
            </a:r>
            <a:r>
              <a:rPr lang="en-GB" sz="1200" kern="1200" baseline="0" dirty="0" smtClean="0">
                <a:solidFill>
                  <a:schemeClr val="tx1"/>
                </a:solidFill>
                <a:latin typeface="Arial" charset="0"/>
                <a:ea typeface="+mn-ea"/>
                <a:cs typeface="+mn-cs"/>
              </a:rPr>
              <a:t> (Page 4)</a:t>
            </a:r>
            <a:endParaRPr lang="en-GB" sz="1200" kern="1200" dirty="0" smtClean="0">
              <a:solidFill>
                <a:schemeClr val="tx1"/>
              </a:solidFill>
              <a:latin typeface="Arial" charset="0"/>
              <a:ea typeface="+mn-ea"/>
              <a:cs typeface="+mn-cs"/>
            </a:endParaRPr>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9</a:t>
            </a:fld>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defRPr/>
              </a:pPr>
              <a:endParaRPr kumimoji="1" 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en-US"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l-GR"/>
              <a:t>Click to edit Master subtitle style</a:t>
            </a:r>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l-GR"/>
              <a:t>Click to edit Master title style</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r>
              <a:rPr lang="en-US" smtClean="0"/>
              <a:t>e-Nigeria 2015@International Conference Center, Abuja</a:t>
            </a:r>
            <a:endParaRPr lang="el-GR"/>
          </a:p>
        </p:txBody>
      </p:sp>
      <p:sp>
        <p:nvSpPr>
          <p:cNvPr id="11" name="Rectangle 10"/>
          <p:cNvSpPr>
            <a:spLocks noGrp="1" noChangeArrowheads="1"/>
          </p:cNvSpPr>
          <p:nvPr>
            <p:ph type="ftr" sz="quarter" idx="11"/>
          </p:nvPr>
        </p:nvSpPr>
        <p:spPr/>
        <p:txBody>
          <a:bodyPr/>
          <a:lstStyle>
            <a:lvl1pPr algn="r">
              <a:defRPr/>
            </a:lvl1pPr>
          </a:lstStyle>
          <a:p>
            <a:pPr>
              <a:defRPr/>
            </a:pPr>
            <a:r>
              <a:rPr lang="en-US" smtClean="0"/>
              <a:t>November 17, 2015</a:t>
            </a:r>
            <a:endParaRPr lang="el-GR"/>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CA62832A-EF83-49C6-A85C-56AED5A759B6}"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r>
              <a:rPr lang="en-US" smtClean="0"/>
              <a:t>e-Nigeria 2015@International Conference Center, Abuja</a:t>
            </a:r>
            <a:endParaRPr lang="el-GR"/>
          </a:p>
        </p:txBody>
      </p:sp>
      <p:sp>
        <p:nvSpPr>
          <p:cNvPr id="5" name="Rectangle 12"/>
          <p:cNvSpPr>
            <a:spLocks noGrp="1" noChangeArrowheads="1"/>
          </p:cNvSpPr>
          <p:nvPr>
            <p:ph type="ftr" sz="quarter" idx="11"/>
          </p:nvPr>
        </p:nvSpPr>
        <p:spPr>
          <a:ln/>
        </p:spPr>
        <p:txBody>
          <a:bodyPr/>
          <a:lstStyle>
            <a:lvl1pPr>
              <a:defRPr/>
            </a:lvl1pPr>
          </a:lstStyle>
          <a:p>
            <a:pPr>
              <a:defRPr/>
            </a:pPr>
            <a:r>
              <a:rPr lang="en-US" smtClean="0"/>
              <a:t>November 17, 2015</a:t>
            </a:r>
            <a:endParaRPr lang="el-GR"/>
          </a:p>
        </p:txBody>
      </p:sp>
      <p:sp>
        <p:nvSpPr>
          <p:cNvPr id="6" name="Rectangle 13"/>
          <p:cNvSpPr>
            <a:spLocks noGrp="1" noChangeArrowheads="1"/>
          </p:cNvSpPr>
          <p:nvPr>
            <p:ph type="sldNum" sz="quarter" idx="12"/>
          </p:nvPr>
        </p:nvSpPr>
        <p:spPr>
          <a:ln/>
        </p:spPr>
        <p:txBody>
          <a:bodyPr/>
          <a:lstStyle>
            <a:lvl1pPr>
              <a:defRPr/>
            </a:lvl1pPr>
          </a:lstStyle>
          <a:p>
            <a:pPr>
              <a:defRPr/>
            </a:pPr>
            <a:fld id="{D301B9EF-CAB6-4AA1-9F1A-FA39F04CA5AB}"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05600" y="762000"/>
            <a:ext cx="1981200" cy="532447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762000" y="762000"/>
            <a:ext cx="5791200" cy="532447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r>
              <a:rPr lang="en-US" smtClean="0"/>
              <a:t>e-Nigeria 2015@International Conference Center, Abuja</a:t>
            </a:r>
            <a:endParaRPr lang="el-GR"/>
          </a:p>
        </p:txBody>
      </p:sp>
      <p:sp>
        <p:nvSpPr>
          <p:cNvPr id="5" name="Rectangle 12"/>
          <p:cNvSpPr>
            <a:spLocks noGrp="1" noChangeArrowheads="1"/>
          </p:cNvSpPr>
          <p:nvPr>
            <p:ph type="ftr" sz="quarter" idx="11"/>
          </p:nvPr>
        </p:nvSpPr>
        <p:spPr>
          <a:ln/>
        </p:spPr>
        <p:txBody>
          <a:bodyPr/>
          <a:lstStyle>
            <a:lvl1pPr>
              <a:defRPr/>
            </a:lvl1pPr>
          </a:lstStyle>
          <a:p>
            <a:pPr>
              <a:defRPr/>
            </a:pPr>
            <a:r>
              <a:rPr lang="en-US" smtClean="0"/>
              <a:t>November 17, 2015</a:t>
            </a:r>
            <a:endParaRPr lang="el-GR"/>
          </a:p>
        </p:txBody>
      </p:sp>
      <p:sp>
        <p:nvSpPr>
          <p:cNvPr id="6" name="Rectangle 13"/>
          <p:cNvSpPr>
            <a:spLocks noGrp="1" noChangeArrowheads="1"/>
          </p:cNvSpPr>
          <p:nvPr>
            <p:ph type="sldNum" sz="quarter" idx="12"/>
          </p:nvPr>
        </p:nvSpPr>
        <p:spPr>
          <a:ln/>
        </p:spPr>
        <p:txBody>
          <a:bodyPr/>
          <a:lstStyle>
            <a:lvl1pPr>
              <a:defRPr/>
            </a:lvl1pPr>
          </a:lstStyle>
          <a:p>
            <a:pPr>
              <a:defRPr/>
            </a:pPr>
            <a:fld id="{798622BE-DBE7-4FC0-994A-108C51E617B7}"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dirty="0" smtClean="0"/>
              <a:t>Kλικ για επεξεργασία των στυλ του υποδείγματος</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n-US" dirty="0"/>
          </a:p>
        </p:txBody>
      </p:sp>
      <p:sp>
        <p:nvSpPr>
          <p:cNvPr id="4" name="Rectangle 11"/>
          <p:cNvSpPr>
            <a:spLocks noGrp="1" noChangeArrowheads="1"/>
          </p:cNvSpPr>
          <p:nvPr>
            <p:ph type="dt" sz="half" idx="10"/>
          </p:nvPr>
        </p:nvSpPr>
        <p:spPr>
          <a:xfrm>
            <a:off x="784725" y="6248401"/>
            <a:ext cx="5155427" cy="204935"/>
          </a:xfrm>
          <a:ln/>
        </p:spPr>
        <p:txBody>
          <a:bodyPr/>
          <a:lstStyle>
            <a:lvl1pPr>
              <a:defRPr>
                <a:latin typeface="Calibri" pitchFamily="34" charset="0"/>
              </a:defRPr>
            </a:lvl1pPr>
          </a:lstStyle>
          <a:p>
            <a:pPr algn="l">
              <a:defRPr/>
            </a:pPr>
            <a:r>
              <a:rPr lang="en-US" smtClean="0"/>
              <a:t>e-Nigeria 2015@International Conference Center, Abuja</a:t>
            </a:r>
            <a:endParaRPr lang="el-GR" dirty="0"/>
          </a:p>
        </p:txBody>
      </p:sp>
      <p:sp>
        <p:nvSpPr>
          <p:cNvPr id="5" name="Rectangle 12"/>
          <p:cNvSpPr>
            <a:spLocks noGrp="1" noChangeArrowheads="1"/>
          </p:cNvSpPr>
          <p:nvPr>
            <p:ph type="ftr" sz="quarter" idx="11"/>
          </p:nvPr>
        </p:nvSpPr>
        <p:spPr>
          <a:xfrm>
            <a:off x="4429124" y="6237312"/>
            <a:ext cx="4463356" cy="251864"/>
          </a:xfrm>
          <a:ln/>
        </p:spPr>
        <p:txBody>
          <a:bodyPr/>
          <a:lstStyle>
            <a:lvl1pPr algn="r">
              <a:defRPr>
                <a:latin typeface="Calibri" pitchFamily="34" charset="0"/>
              </a:defRPr>
            </a:lvl1pPr>
          </a:lstStyle>
          <a:p>
            <a:pPr>
              <a:defRPr/>
            </a:pPr>
            <a:r>
              <a:rPr lang="en-US" smtClean="0"/>
              <a:t>November 17, 2015</a:t>
            </a:r>
            <a:endParaRPr lang="el-GR" dirty="0"/>
          </a:p>
        </p:txBody>
      </p:sp>
      <p:sp>
        <p:nvSpPr>
          <p:cNvPr id="6" name="Rectangle 13"/>
          <p:cNvSpPr>
            <a:spLocks noGrp="1" noChangeArrowheads="1"/>
          </p:cNvSpPr>
          <p:nvPr>
            <p:ph type="sldNum" sz="quarter" idx="12"/>
          </p:nvPr>
        </p:nvSpPr>
        <p:spPr>
          <a:ln/>
        </p:spPr>
        <p:txBody>
          <a:bodyPr/>
          <a:lstStyle>
            <a:lvl1pPr>
              <a:defRPr/>
            </a:lvl1pPr>
          </a:lstStyle>
          <a:p>
            <a:pPr>
              <a:defRPr/>
            </a:pPr>
            <a:fld id="{9462602C-A4EC-4D9D-9A8F-256C3207ACD5}"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11"/>
          <p:cNvSpPr>
            <a:spLocks noGrp="1" noChangeArrowheads="1"/>
          </p:cNvSpPr>
          <p:nvPr>
            <p:ph type="dt" sz="half" idx="10"/>
          </p:nvPr>
        </p:nvSpPr>
        <p:spPr>
          <a:ln/>
        </p:spPr>
        <p:txBody>
          <a:bodyPr/>
          <a:lstStyle>
            <a:lvl1pPr>
              <a:defRPr/>
            </a:lvl1pPr>
          </a:lstStyle>
          <a:p>
            <a:pPr>
              <a:defRPr/>
            </a:pPr>
            <a:r>
              <a:rPr lang="en-US" smtClean="0"/>
              <a:t>e-Nigeria 2015@International Conference Center, Abuja</a:t>
            </a:r>
            <a:endParaRPr lang="el-GR"/>
          </a:p>
        </p:txBody>
      </p:sp>
      <p:sp>
        <p:nvSpPr>
          <p:cNvPr id="5" name="Rectangle 12"/>
          <p:cNvSpPr>
            <a:spLocks noGrp="1" noChangeArrowheads="1"/>
          </p:cNvSpPr>
          <p:nvPr>
            <p:ph type="ftr" sz="quarter" idx="11"/>
          </p:nvPr>
        </p:nvSpPr>
        <p:spPr>
          <a:ln/>
        </p:spPr>
        <p:txBody>
          <a:bodyPr/>
          <a:lstStyle>
            <a:lvl1pPr>
              <a:defRPr/>
            </a:lvl1pPr>
          </a:lstStyle>
          <a:p>
            <a:pPr>
              <a:defRPr/>
            </a:pPr>
            <a:r>
              <a:rPr lang="en-US" smtClean="0"/>
              <a:t>November 17, 2015</a:t>
            </a:r>
            <a:endParaRPr lang="el-GR"/>
          </a:p>
        </p:txBody>
      </p:sp>
      <p:sp>
        <p:nvSpPr>
          <p:cNvPr id="6" name="Rectangle 13"/>
          <p:cNvSpPr>
            <a:spLocks noGrp="1" noChangeArrowheads="1"/>
          </p:cNvSpPr>
          <p:nvPr>
            <p:ph type="sldNum" sz="quarter" idx="12"/>
          </p:nvPr>
        </p:nvSpPr>
        <p:spPr>
          <a:ln/>
        </p:spPr>
        <p:txBody>
          <a:bodyPr/>
          <a:lstStyle>
            <a:lvl1pPr>
              <a:defRPr/>
            </a:lvl1pPr>
          </a:lstStyle>
          <a:p>
            <a:pPr>
              <a:defRPr/>
            </a:pPr>
            <a:fld id="{E9C1ED17-A65A-470F-8158-29734117B3CD}"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r>
              <a:rPr lang="en-US" smtClean="0"/>
              <a:t>e-Nigeria 2015@International Conference Center, Abuja</a:t>
            </a:r>
            <a:endParaRPr lang="el-GR"/>
          </a:p>
        </p:txBody>
      </p:sp>
      <p:sp>
        <p:nvSpPr>
          <p:cNvPr id="6" name="Rectangle 12"/>
          <p:cNvSpPr>
            <a:spLocks noGrp="1" noChangeArrowheads="1"/>
          </p:cNvSpPr>
          <p:nvPr>
            <p:ph type="ftr" sz="quarter" idx="11"/>
          </p:nvPr>
        </p:nvSpPr>
        <p:spPr>
          <a:ln/>
        </p:spPr>
        <p:txBody>
          <a:bodyPr/>
          <a:lstStyle>
            <a:lvl1pPr>
              <a:defRPr/>
            </a:lvl1pPr>
          </a:lstStyle>
          <a:p>
            <a:pPr>
              <a:defRPr/>
            </a:pPr>
            <a:r>
              <a:rPr lang="en-US" smtClean="0"/>
              <a:t>November 17, 2015</a:t>
            </a:r>
            <a:endParaRPr lang="el-GR"/>
          </a:p>
        </p:txBody>
      </p:sp>
      <p:sp>
        <p:nvSpPr>
          <p:cNvPr id="7" name="Rectangle 13"/>
          <p:cNvSpPr>
            <a:spLocks noGrp="1" noChangeArrowheads="1"/>
          </p:cNvSpPr>
          <p:nvPr>
            <p:ph type="sldNum" sz="quarter" idx="12"/>
          </p:nvPr>
        </p:nvSpPr>
        <p:spPr>
          <a:ln/>
        </p:spPr>
        <p:txBody>
          <a:bodyPr/>
          <a:lstStyle>
            <a:lvl1pPr>
              <a:defRPr/>
            </a:lvl1pPr>
          </a:lstStyle>
          <a:p>
            <a:pPr>
              <a:defRPr/>
            </a:pPr>
            <a:fld id="{304EB2DB-4113-4C7F-A4B8-EABE7388AC81}"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r>
              <a:rPr lang="en-US" smtClean="0"/>
              <a:t>e-Nigeria 2015@International Conference Center, Abuja</a:t>
            </a:r>
            <a:endParaRPr lang="el-GR"/>
          </a:p>
        </p:txBody>
      </p:sp>
      <p:sp>
        <p:nvSpPr>
          <p:cNvPr id="8" name="Rectangle 12"/>
          <p:cNvSpPr>
            <a:spLocks noGrp="1" noChangeArrowheads="1"/>
          </p:cNvSpPr>
          <p:nvPr>
            <p:ph type="ftr" sz="quarter" idx="11"/>
          </p:nvPr>
        </p:nvSpPr>
        <p:spPr>
          <a:ln/>
        </p:spPr>
        <p:txBody>
          <a:bodyPr/>
          <a:lstStyle>
            <a:lvl1pPr>
              <a:defRPr/>
            </a:lvl1pPr>
          </a:lstStyle>
          <a:p>
            <a:pPr>
              <a:defRPr/>
            </a:pPr>
            <a:r>
              <a:rPr lang="en-US" smtClean="0"/>
              <a:t>November 17, 2015</a:t>
            </a:r>
            <a:endParaRPr lang="el-GR"/>
          </a:p>
        </p:txBody>
      </p:sp>
      <p:sp>
        <p:nvSpPr>
          <p:cNvPr id="9" name="Rectangle 13"/>
          <p:cNvSpPr>
            <a:spLocks noGrp="1" noChangeArrowheads="1"/>
          </p:cNvSpPr>
          <p:nvPr>
            <p:ph type="sldNum" sz="quarter" idx="12"/>
          </p:nvPr>
        </p:nvSpPr>
        <p:spPr>
          <a:ln/>
        </p:spPr>
        <p:txBody>
          <a:bodyPr/>
          <a:lstStyle>
            <a:lvl1pPr>
              <a:defRPr/>
            </a:lvl1pPr>
          </a:lstStyle>
          <a:p>
            <a:pPr>
              <a:defRPr/>
            </a:pPr>
            <a:fld id="{E79CB5D3-9845-492F-B093-BF217E8A1F75}"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r>
              <a:rPr lang="en-US" smtClean="0"/>
              <a:t>e-Nigeria 2015@International Conference Center, Abuja</a:t>
            </a:r>
            <a:endParaRPr lang="el-GR"/>
          </a:p>
        </p:txBody>
      </p:sp>
      <p:sp>
        <p:nvSpPr>
          <p:cNvPr id="4" name="Rectangle 12"/>
          <p:cNvSpPr>
            <a:spLocks noGrp="1" noChangeArrowheads="1"/>
          </p:cNvSpPr>
          <p:nvPr>
            <p:ph type="ftr" sz="quarter" idx="11"/>
          </p:nvPr>
        </p:nvSpPr>
        <p:spPr>
          <a:ln/>
        </p:spPr>
        <p:txBody>
          <a:bodyPr/>
          <a:lstStyle>
            <a:lvl1pPr>
              <a:defRPr/>
            </a:lvl1pPr>
          </a:lstStyle>
          <a:p>
            <a:pPr>
              <a:defRPr/>
            </a:pPr>
            <a:r>
              <a:rPr lang="en-US" smtClean="0"/>
              <a:t>November 17, 2015</a:t>
            </a:r>
            <a:endParaRPr lang="el-GR"/>
          </a:p>
        </p:txBody>
      </p:sp>
      <p:sp>
        <p:nvSpPr>
          <p:cNvPr id="5" name="Rectangle 13"/>
          <p:cNvSpPr>
            <a:spLocks noGrp="1" noChangeArrowheads="1"/>
          </p:cNvSpPr>
          <p:nvPr>
            <p:ph type="sldNum" sz="quarter" idx="12"/>
          </p:nvPr>
        </p:nvSpPr>
        <p:spPr>
          <a:ln/>
        </p:spPr>
        <p:txBody>
          <a:bodyPr/>
          <a:lstStyle>
            <a:lvl1pPr>
              <a:defRPr/>
            </a:lvl1pPr>
          </a:lstStyle>
          <a:p>
            <a:pPr>
              <a:defRPr/>
            </a:pPr>
            <a:fld id="{B05B32EA-4FC2-491A-BDCF-9775693BB31C}"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r>
              <a:rPr lang="en-US" smtClean="0"/>
              <a:t>e-Nigeria 2015@International Conference Center, Abuja</a:t>
            </a:r>
            <a:endParaRPr lang="el-GR"/>
          </a:p>
        </p:txBody>
      </p:sp>
      <p:sp>
        <p:nvSpPr>
          <p:cNvPr id="3" name="Rectangle 12"/>
          <p:cNvSpPr>
            <a:spLocks noGrp="1" noChangeArrowheads="1"/>
          </p:cNvSpPr>
          <p:nvPr>
            <p:ph type="ftr" sz="quarter" idx="11"/>
          </p:nvPr>
        </p:nvSpPr>
        <p:spPr>
          <a:ln/>
        </p:spPr>
        <p:txBody>
          <a:bodyPr/>
          <a:lstStyle>
            <a:lvl1pPr>
              <a:defRPr/>
            </a:lvl1pPr>
          </a:lstStyle>
          <a:p>
            <a:pPr>
              <a:defRPr/>
            </a:pPr>
            <a:r>
              <a:rPr lang="en-US" smtClean="0"/>
              <a:t>November 17, 2015</a:t>
            </a:r>
            <a:endParaRPr lang="el-GR"/>
          </a:p>
        </p:txBody>
      </p:sp>
      <p:sp>
        <p:nvSpPr>
          <p:cNvPr id="4" name="Rectangle 13"/>
          <p:cNvSpPr>
            <a:spLocks noGrp="1" noChangeArrowheads="1"/>
          </p:cNvSpPr>
          <p:nvPr>
            <p:ph type="sldNum" sz="quarter" idx="12"/>
          </p:nvPr>
        </p:nvSpPr>
        <p:spPr>
          <a:ln/>
        </p:spPr>
        <p:txBody>
          <a:bodyPr/>
          <a:lstStyle>
            <a:lvl1pPr>
              <a:defRPr/>
            </a:lvl1pPr>
          </a:lstStyle>
          <a:p>
            <a:pPr>
              <a:defRPr/>
            </a:pPr>
            <a:fld id="{DD3C9B20-F2F1-4D77-A5B9-9530FCAB2735}"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n-US"/>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11"/>
          <p:cNvSpPr>
            <a:spLocks noGrp="1" noChangeArrowheads="1"/>
          </p:cNvSpPr>
          <p:nvPr>
            <p:ph type="dt" sz="half" idx="10"/>
          </p:nvPr>
        </p:nvSpPr>
        <p:spPr>
          <a:ln/>
        </p:spPr>
        <p:txBody>
          <a:bodyPr/>
          <a:lstStyle>
            <a:lvl1pPr>
              <a:defRPr/>
            </a:lvl1pPr>
          </a:lstStyle>
          <a:p>
            <a:pPr>
              <a:defRPr/>
            </a:pPr>
            <a:r>
              <a:rPr lang="en-US" smtClean="0"/>
              <a:t>e-Nigeria 2015@International Conference Center, Abuja</a:t>
            </a:r>
            <a:endParaRPr lang="el-GR"/>
          </a:p>
        </p:txBody>
      </p:sp>
      <p:sp>
        <p:nvSpPr>
          <p:cNvPr id="6" name="Rectangle 12"/>
          <p:cNvSpPr>
            <a:spLocks noGrp="1" noChangeArrowheads="1"/>
          </p:cNvSpPr>
          <p:nvPr>
            <p:ph type="ftr" sz="quarter" idx="11"/>
          </p:nvPr>
        </p:nvSpPr>
        <p:spPr>
          <a:ln/>
        </p:spPr>
        <p:txBody>
          <a:bodyPr/>
          <a:lstStyle>
            <a:lvl1pPr>
              <a:defRPr/>
            </a:lvl1pPr>
          </a:lstStyle>
          <a:p>
            <a:pPr>
              <a:defRPr/>
            </a:pPr>
            <a:r>
              <a:rPr lang="en-US" smtClean="0"/>
              <a:t>November 17, 2015</a:t>
            </a:r>
            <a:endParaRPr lang="el-GR"/>
          </a:p>
        </p:txBody>
      </p:sp>
      <p:sp>
        <p:nvSpPr>
          <p:cNvPr id="7" name="Rectangle 13"/>
          <p:cNvSpPr>
            <a:spLocks noGrp="1" noChangeArrowheads="1"/>
          </p:cNvSpPr>
          <p:nvPr>
            <p:ph type="sldNum" sz="quarter" idx="12"/>
          </p:nvPr>
        </p:nvSpPr>
        <p:spPr>
          <a:ln/>
        </p:spPr>
        <p:txBody>
          <a:bodyPr/>
          <a:lstStyle>
            <a:lvl1pPr>
              <a:defRPr/>
            </a:lvl1pPr>
          </a:lstStyle>
          <a:p>
            <a:pPr>
              <a:defRPr/>
            </a:pPr>
            <a:fld id="{157D3B76-9130-4A69-AE76-9C70344D633E}"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11"/>
          <p:cNvSpPr>
            <a:spLocks noGrp="1" noChangeArrowheads="1"/>
          </p:cNvSpPr>
          <p:nvPr>
            <p:ph type="dt" sz="half" idx="10"/>
          </p:nvPr>
        </p:nvSpPr>
        <p:spPr>
          <a:ln/>
        </p:spPr>
        <p:txBody>
          <a:bodyPr/>
          <a:lstStyle>
            <a:lvl1pPr>
              <a:defRPr/>
            </a:lvl1pPr>
          </a:lstStyle>
          <a:p>
            <a:pPr>
              <a:defRPr/>
            </a:pPr>
            <a:r>
              <a:rPr lang="en-US" smtClean="0"/>
              <a:t>e-Nigeria 2015@International Conference Center, Abuja</a:t>
            </a:r>
            <a:endParaRPr lang="el-GR"/>
          </a:p>
        </p:txBody>
      </p:sp>
      <p:sp>
        <p:nvSpPr>
          <p:cNvPr id="6" name="Rectangle 12"/>
          <p:cNvSpPr>
            <a:spLocks noGrp="1" noChangeArrowheads="1"/>
          </p:cNvSpPr>
          <p:nvPr>
            <p:ph type="ftr" sz="quarter" idx="11"/>
          </p:nvPr>
        </p:nvSpPr>
        <p:spPr>
          <a:ln/>
        </p:spPr>
        <p:txBody>
          <a:bodyPr/>
          <a:lstStyle>
            <a:lvl1pPr>
              <a:defRPr/>
            </a:lvl1pPr>
          </a:lstStyle>
          <a:p>
            <a:pPr>
              <a:defRPr/>
            </a:pPr>
            <a:r>
              <a:rPr lang="en-US" smtClean="0"/>
              <a:t>November 17, 2015</a:t>
            </a:r>
            <a:endParaRPr lang="el-GR"/>
          </a:p>
        </p:txBody>
      </p:sp>
      <p:sp>
        <p:nvSpPr>
          <p:cNvPr id="7" name="Rectangle 13"/>
          <p:cNvSpPr>
            <a:spLocks noGrp="1" noChangeArrowheads="1"/>
          </p:cNvSpPr>
          <p:nvPr>
            <p:ph type="sldNum" sz="quarter" idx="12"/>
          </p:nvPr>
        </p:nvSpPr>
        <p:spPr>
          <a:ln/>
        </p:spPr>
        <p:txBody>
          <a:bodyPr/>
          <a:lstStyle>
            <a:lvl1pPr>
              <a:defRPr/>
            </a:lvl1pPr>
          </a:lstStyle>
          <a:p>
            <a:pPr>
              <a:defRPr/>
            </a:pPr>
            <a:fld id="{605C3EC0-4281-41AC-BBC9-E65ECD13BE91}"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4100"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101"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en-US"/>
              </a:p>
            </p:txBody>
          </p:sp>
        </p:grpSp>
        <p:grpSp>
          <p:nvGrpSpPr>
            <p:cNvPr id="1033" name="Group 6"/>
            <p:cNvGrpSpPr>
              <a:grpSpLocks/>
            </p:cNvGrpSpPr>
            <p:nvPr/>
          </p:nvGrpSpPr>
          <p:grpSpPr bwMode="auto">
            <a:xfrm>
              <a:off x="144" y="1248"/>
              <a:ext cx="4656" cy="201"/>
              <a:chOff x="144" y="1248"/>
              <a:chExt cx="4656" cy="201"/>
            </a:xfrm>
          </p:grpSpPr>
          <p:sp>
            <p:nvSpPr>
              <p:cNvPr id="4103"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4104"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l-GR" smtClean="0"/>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r>
              <a:rPr lang="en-US" smtClean="0"/>
              <a:t>e-Nigeria 2015@International Conference Center, Abuja</a:t>
            </a:r>
            <a:endParaRPr lang="el-GR"/>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r>
              <a:rPr lang="en-US" smtClean="0"/>
              <a:t>November 17, 2015</a:t>
            </a:r>
            <a:endParaRPr lang="el-GR"/>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pPr>
              <a:defRPr/>
            </a:pPr>
            <a:fld id="{1D23100E-C101-4C94-82A2-48BD60983602}"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AutoShape 2"/>
          <p:cNvSpPr>
            <a:spLocks noGrp="1" noChangeArrowheads="1"/>
          </p:cNvSpPr>
          <p:nvPr>
            <p:ph type="ctrTitle"/>
          </p:nvPr>
        </p:nvSpPr>
        <p:spPr>
          <a:xfrm>
            <a:off x="685800" y="990600"/>
            <a:ext cx="8458200" cy="1905000"/>
          </a:xfrm>
        </p:spPr>
        <p:txBody>
          <a:bodyPr>
            <a:noAutofit/>
          </a:bodyPr>
          <a:lstStyle/>
          <a:p>
            <a:pPr eaLnBrk="1" hangingPunct="1"/>
            <a:r>
              <a:rPr lang="en-US" sz="3000" dirty="0" smtClean="0">
                <a:latin typeface="Calibri" pitchFamily="34" charset="0"/>
              </a:rPr>
              <a:t>Data Security and Internet of Things in </a:t>
            </a:r>
            <a:br>
              <a:rPr lang="en-US" sz="3000" dirty="0" smtClean="0">
                <a:latin typeface="Calibri" pitchFamily="34" charset="0"/>
              </a:rPr>
            </a:br>
            <a:r>
              <a:rPr lang="en-US" sz="3000" dirty="0" smtClean="0">
                <a:latin typeface="Calibri" pitchFamily="34" charset="0"/>
              </a:rPr>
              <a:t>e-Electoral Process</a:t>
            </a:r>
            <a:endParaRPr lang="el-GR" sz="3000" dirty="0" smtClean="0">
              <a:latin typeface="Calibri" pitchFamily="34" charset="0"/>
              <a:cs typeface="Calibri" pitchFamily="34" charset="0"/>
            </a:endParaRPr>
          </a:p>
        </p:txBody>
      </p:sp>
      <p:sp>
        <p:nvSpPr>
          <p:cNvPr id="3078" name="Rectangle 3"/>
          <p:cNvSpPr>
            <a:spLocks noGrp="1" noChangeArrowheads="1"/>
          </p:cNvSpPr>
          <p:nvPr>
            <p:ph type="subTitle" idx="1"/>
          </p:nvPr>
        </p:nvSpPr>
        <p:spPr>
          <a:xfrm>
            <a:off x="4572000" y="2708920"/>
            <a:ext cx="4572000" cy="2160240"/>
          </a:xfrm>
        </p:spPr>
        <p:txBody>
          <a:bodyPr/>
          <a:lstStyle/>
          <a:p>
            <a:pPr eaLnBrk="1" hangingPunct="1"/>
            <a:endParaRPr lang="en-US" dirty="0" smtClean="0">
              <a:latin typeface="Calibri" pitchFamily="34" charset="0"/>
              <a:cs typeface="Calibri" pitchFamily="34" charset="0"/>
            </a:endParaRPr>
          </a:p>
          <a:p>
            <a:pPr eaLnBrk="1" hangingPunct="1"/>
            <a:r>
              <a:rPr lang="en-US" sz="2000" dirty="0" smtClean="0">
                <a:latin typeface="Calibri" pitchFamily="34" charset="0"/>
                <a:cs typeface="Calibri" pitchFamily="34" charset="0"/>
              </a:rPr>
              <a:t>Prof. SB </a:t>
            </a:r>
            <a:r>
              <a:rPr lang="en-US" sz="2000" dirty="0" err="1" smtClean="0">
                <a:latin typeface="Calibri" pitchFamily="34" charset="0"/>
                <a:cs typeface="Calibri" pitchFamily="34" charset="0"/>
              </a:rPr>
              <a:t>Junaidu</a:t>
            </a:r>
            <a:endParaRPr lang="en-US" sz="2000" dirty="0" smtClean="0">
              <a:latin typeface="Calibri" pitchFamily="34" charset="0"/>
              <a:cs typeface="Calibri" pitchFamily="34" charset="0"/>
            </a:endParaRPr>
          </a:p>
          <a:p>
            <a:pPr eaLnBrk="1" hangingPunct="1"/>
            <a:r>
              <a:rPr lang="en-US" sz="2000" dirty="0" smtClean="0">
                <a:latin typeface="Calibri" pitchFamily="34" charset="0"/>
                <a:cs typeface="Calibri" pitchFamily="34" charset="0"/>
              </a:rPr>
              <a:t>Director, Institute of Computing &amp; ICT</a:t>
            </a:r>
          </a:p>
          <a:p>
            <a:pPr eaLnBrk="1" hangingPunct="1"/>
            <a:r>
              <a:rPr lang="en-US" sz="2000" dirty="0" err="1" smtClean="0">
                <a:latin typeface="Calibri" pitchFamily="34" charset="0"/>
                <a:cs typeface="Calibri" pitchFamily="34" charset="0"/>
              </a:rPr>
              <a:t>Ahmadu</a:t>
            </a:r>
            <a:r>
              <a:rPr lang="en-US" sz="2000" dirty="0" smtClean="0">
                <a:latin typeface="Calibri" pitchFamily="34" charset="0"/>
                <a:cs typeface="Calibri" pitchFamily="34" charset="0"/>
              </a:rPr>
              <a:t> Bello University, Zaria, Nigeria</a:t>
            </a:r>
          </a:p>
          <a:p>
            <a:pPr eaLnBrk="1" hangingPunct="1"/>
            <a:r>
              <a:rPr lang="en-US" sz="2000" dirty="0" smtClean="0">
                <a:latin typeface="Calibri" pitchFamily="34" charset="0"/>
                <a:cs typeface="Calibri" pitchFamily="34" charset="0"/>
              </a:rPr>
              <a:t>November 17, 2015</a:t>
            </a:r>
          </a:p>
        </p:txBody>
      </p:sp>
    </p:spTree>
  </p:cSld>
  <p:clrMapOvr>
    <a:masterClrMapping/>
  </p:clrMapOvr>
  <p:transition advTm="6427"/>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Nigeria’s </a:t>
            </a:r>
            <a:r>
              <a:rPr lang="en-US" dirty="0" smtClean="0">
                <a:latin typeface="Calibri" pitchFamily="34" charset="0"/>
                <a:cs typeface="Calibri" pitchFamily="34" charset="0"/>
              </a:rPr>
              <a:t>2011 Election</a:t>
            </a:r>
          </a:p>
        </p:txBody>
      </p:sp>
      <p:sp>
        <p:nvSpPr>
          <p:cNvPr id="5123" name="2 - Θέση περιεχομένου"/>
          <p:cNvSpPr>
            <a:spLocks noGrp="1"/>
          </p:cNvSpPr>
          <p:nvPr>
            <p:ph idx="1"/>
          </p:nvPr>
        </p:nvSpPr>
        <p:spPr/>
        <p:txBody>
          <a:bodyPr>
            <a:normAutofit/>
          </a:bodyPr>
          <a:lstStyle/>
          <a:p>
            <a:r>
              <a:rPr lang="en-GB" dirty="0">
                <a:latin typeface="Calibri" pitchFamily="34" charset="0"/>
              </a:rPr>
              <a:t>According to (</a:t>
            </a:r>
            <a:r>
              <a:rPr lang="en-GB" dirty="0" err="1">
                <a:latin typeface="Calibri" pitchFamily="34" charset="0"/>
              </a:rPr>
              <a:t>Idowu-Fearon</a:t>
            </a:r>
            <a:r>
              <a:rPr lang="en-GB" dirty="0">
                <a:latin typeface="Calibri" pitchFamily="34" charset="0"/>
              </a:rPr>
              <a:t>, </a:t>
            </a:r>
            <a:r>
              <a:rPr lang="en-GB" dirty="0" smtClean="0">
                <a:latin typeface="Calibri" pitchFamily="34" charset="0"/>
              </a:rPr>
              <a:t>2014), led to</a:t>
            </a:r>
            <a:endParaRPr lang="en-GB" dirty="0">
              <a:latin typeface="Calibri" pitchFamily="34" charset="0"/>
            </a:endParaRPr>
          </a:p>
          <a:p>
            <a:pPr lvl="1"/>
            <a:r>
              <a:rPr lang="en-GB" dirty="0" smtClean="0">
                <a:latin typeface="Calibri" pitchFamily="34" charset="0"/>
              </a:rPr>
              <a:t>Unfortunate </a:t>
            </a:r>
            <a:r>
              <a:rPr lang="en-GB" dirty="0" smtClean="0">
                <a:latin typeface="Calibri" pitchFamily="34" charset="0"/>
              </a:rPr>
              <a:t>and unnecessary deaths </a:t>
            </a:r>
            <a:r>
              <a:rPr lang="en-GB" dirty="0">
                <a:latin typeface="Calibri" pitchFamily="34" charset="0"/>
              </a:rPr>
              <a:t>of </a:t>
            </a:r>
            <a:r>
              <a:rPr lang="en-GB" dirty="0" smtClean="0">
                <a:latin typeface="Calibri" pitchFamily="34" charset="0"/>
              </a:rPr>
              <a:t> 943 </a:t>
            </a:r>
            <a:r>
              <a:rPr lang="en-GB" dirty="0">
                <a:latin typeface="Calibri" pitchFamily="34" charset="0"/>
              </a:rPr>
              <a:t>persons, with 838 injured </a:t>
            </a:r>
            <a:r>
              <a:rPr lang="en-GB" dirty="0" smtClean="0">
                <a:latin typeface="Calibri" pitchFamily="34" charset="0"/>
              </a:rPr>
              <a:t>in the </a:t>
            </a:r>
            <a:r>
              <a:rPr lang="en-GB" dirty="0">
                <a:latin typeface="Calibri" pitchFamily="34" charset="0"/>
              </a:rPr>
              <a:t>aftermath of the 2011 Presidential election </a:t>
            </a:r>
            <a:endParaRPr lang="en-GB" dirty="0" smtClean="0">
              <a:latin typeface="Calibri" pitchFamily="34" charset="0"/>
            </a:endParaRPr>
          </a:p>
          <a:p>
            <a:r>
              <a:rPr lang="en-GB" dirty="0" smtClean="0">
                <a:latin typeface="Calibri" pitchFamily="34" charset="0"/>
                <a:cs typeface="Calibri" pitchFamily="34" charset="0"/>
              </a:rPr>
              <a:t>INEC </a:t>
            </a:r>
            <a:r>
              <a:rPr lang="en-GB" dirty="0" smtClean="0">
                <a:latin typeface="Calibri" pitchFamily="34" charset="0"/>
                <a:cs typeface="Calibri" pitchFamily="34" charset="0"/>
              </a:rPr>
              <a:t>introduced reform measures for credible elections</a:t>
            </a:r>
          </a:p>
          <a:p>
            <a:pPr lvl="1"/>
            <a:r>
              <a:rPr lang="en-GB" dirty="0" smtClean="0">
                <a:latin typeface="Calibri" pitchFamily="34" charset="0"/>
                <a:cs typeface="Calibri" pitchFamily="34" charset="0"/>
              </a:rPr>
              <a:t>Yielded appreciable results</a:t>
            </a:r>
          </a:p>
          <a:p>
            <a:pPr lvl="1"/>
            <a:r>
              <a:rPr lang="en-GB" dirty="0" smtClean="0">
                <a:latin typeface="Calibri" pitchFamily="34" charset="0"/>
                <a:cs typeface="Calibri" pitchFamily="34" charset="0"/>
              </a:rPr>
              <a:t>Implications for the 2015 elections</a:t>
            </a:r>
            <a:endParaRPr lang="en-US" dirty="0" smtClean="0">
              <a:latin typeface="Calibri" pitchFamily="34" charset="0"/>
              <a:cs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10</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4244744091"/>
      </p:ext>
    </p:extLst>
  </p:cSld>
  <p:clrMapOvr>
    <a:masterClrMapping/>
  </p:clrMapOvr>
  <p:transition advTm="5413"/>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INEC Reforms towards 2015 Election</a:t>
            </a:r>
          </a:p>
        </p:txBody>
      </p:sp>
      <p:sp>
        <p:nvSpPr>
          <p:cNvPr id="5123" name="2 - Θέση περιεχομένου"/>
          <p:cNvSpPr>
            <a:spLocks noGrp="1"/>
          </p:cNvSpPr>
          <p:nvPr>
            <p:ph idx="1"/>
          </p:nvPr>
        </p:nvSpPr>
        <p:spPr/>
        <p:txBody>
          <a:bodyPr>
            <a:normAutofit/>
          </a:bodyPr>
          <a:lstStyle/>
          <a:p>
            <a:r>
              <a:rPr lang="en-GB" kern="1200" dirty="0" smtClean="0">
                <a:latin typeface="Calibri" pitchFamily="34" charset="0"/>
              </a:rPr>
              <a:t>From </a:t>
            </a:r>
            <a:r>
              <a:rPr lang="en-GB" kern="1200" dirty="0">
                <a:latin typeface="Calibri" pitchFamily="34" charset="0"/>
              </a:rPr>
              <a:t>the experiences of the 2011 elections, INEC began early to plan for the </a:t>
            </a:r>
            <a:r>
              <a:rPr lang="en-GB" kern="1200" dirty="0" smtClean="0">
                <a:latin typeface="Calibri" pitchFamily="34" charset="0"/>
              </a:rPr>
              <a:t>2015</a:t>
            </a:r>
          </a:p>
          <a:p>
            <a:r>
              <a:rPr lang="en-GB" kern="1200" dirty="0" smtClean="0">
                <a:latin typeface="Calibri" pitchFamily="34" charset="0"/>
              </a:rPr>
              <a:t>Three </a:t>
            </a:r>
            <a:r>
              <a:rPr lang="en-GB" kern="1200" dirty="0">
                <a:latin typeface="Calibri" pitchFamily="34" charset="0"/>
              </a:rPr>
              <a:t>focal points of structure, </a:t>
            </a:r>
            <a:r>
              <a:rPr lang="en-GB" kern="1200" dirty="0" smtClean="0">
                <a:latin typeface="Calibri" pitchFamily="34" charset="0"/>
              </a:rPr>
              <a:t>policy and </a:t>
            </a:r>
            <a:r>
              <a:rPr lang="en-GB" kern="1200" dirty="0">
                <a:latin typeface="Calibri" pitchFamily="34" charset="0"/>
              </a:rPr>
              <a:t>plan were </a:t>
            </a:r>
            <a:r>
              <a:rPr lang="en-GB" kern="1200" dirty="0" smtClean="0">
                <a:latin typeface="Calibri" pitchFamily="34" charset="0"/>
              </a:rPr>
              <a:t>articulated</a:t>
            </a:r>
          </a:p>
          <a:p>
            <a:r>
              <a:rPr lang="en-GB" dirty="0" smtClean="0">
                <a:latin typeface="Calibri" pitchFamily="34" charset="0"/>
              </a:rPr>
              <a:t>Introduced the </a:t>
            </a:r>
            <a:r>
              <a:rPr lang="en-GB" dirty="0">
                <a:latin typeface="Calibri" pitchFamily="34" charset="0"/>
              </a:rPr>
              <a:t>Permanent Voter Cards (PVCs) and Smart Card Reader (SCR).</a:t>
            </a:r>
            <a:endParaRPr lang="en-GB" kern="1200" dirty="0">
              <a:latin typeface="Calibri" pitchFamily="34" charset="0"/>
            </a:endParaRPr>
          </a:p>
          <a:p>
            <a:pPr lvl="1"/>
            <a:r>
              <a:rPr lang="en-GB" dirty="0" smtClean="0">
                <a:latin typeface="Calibri" pitchFamily="34" charset="0"/>
              </a:rPr>
              <a:t>The </a:t>
            </a:r>
            <a:r>
              <a:rPr lang="en-GB" dirty="0">
                <a:latin typeface="Calibri" pitchFamily="34" charset="0"/>
              </a:rPr>
              <a:t>most novel and strategic measure </a:t>
            </a:r>
            <a:r>
              <a:rPr lang="en-GB" dirty="0" smtClean="0">
                <a:latin typeface="Calibri" pitchFamily="34" charset="0"/>
              </a:rPr>
              <a:t>taken</a:t>
            </a:r>
          </a:p>
          <a:p>
            <a:pPr lvl="1"/>
            <a:r>
              <a:rPr lang="en-GB" dirty="0">
                <a:latin typeface="Calibri" pitchFamily="34" charset="0"/>
              </a:rPr>
              <a:t>made it extremely difficult to rig the elections</a:t>
            </a: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11</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3436558017"/>
      </p:ext>
    </p:extLst>
  </p:cSld>
  <p:clrMapOvr>
    <a:masterClrMapping/>
  </p:clrMapOvr>
  <p:transition advTm="5413"/>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Nigeria’s  </a:t>
            </a:r>
            <a:r>
              <a:rPr lang="en-US" dirty="0" smtClean="0">
                <a:latin typeface="Calibri" pitchFamily="34" charset="0"/>
                <a:cs typeface="Calibri" pitchFamily="34" charset="0"/>
              </a:rPr>
              <a:t>2015 Elections</a:t>
            </a:r>
          </a:p>
        </p:txBody>
      </p:sp>
      <p:sp>
        <p:nvSpPr>
          <p:cNvPr id="5123" name="2 - Θέση περιεχομένου"/>
          <p:cNvSpPr>
            <a:spLocks noGrp="1"/>
          </p:cNvSpPr>
          <p:nvPr>
            <p:ph idx="1"/>
          </p:nvPr>
        </p:nvSpPr>
        <p:spPr/>
        <p:txBody>
          <a:bodyPr>
            <a:normAutofit fontScale="92500"/>
          </a:bodyPr>
          <a:lstStyle/>
          <a:p>
            <a:pPr marL="0" lvl="1" indent="-400050" eaLnBrk="1" hangingPunct="1">
              <a:buFont typeface="Wingdings" pitchFamily="2" charset="2"/>
              <a:buChar char="l"/>
              <a:defRPr/>
            </a:pPr>
            <a:r>
              <a:rPr lang="en-GB" sz="3600" dirty="0" smtClean="0">
                <a:latin typeface="Calibri" pitchFamily="34" charset="0"/>
                <a:ea typeface="+mn-ea"/>
                <a:cs typeface="Calibri" pitchFamily="34" charset="0"/>
              </a:rPr>
              <a:t>Environment</a:t>
            </a:r>
          </a:p>
          <a:p>
            <a:pPr marL="857250" lvl="3" indent="-400050" eaLnBrk="1" hangingPunct="1">
              <a:defRPr/>
            </a:pPr>
            <a:r>
              <a:rPr lang="en-GB" dirty="0" smtClean="0">
                <a:latin typeface="Calibri" pitchFamily="34" charset="0"/>
                <a:ea typeface="+mn-ea"/>
                <a:cs typeface="Calibri" pitchFamily="34" charset="0"/>
              </a:rPr>
              <a:t>Highly charged, INEC under scrutiny and alleged to be </a:t>
            </a:r>
            <a:r>
              <a:rPr lang="en-GB" dirty="0" smtClean="0">
                <a:latin typeface="Calibri" pitchFamily="34" charset="0"/>
                <a:ea typeface="+mn-ea"/>
                <a:cs typeface="Calibri" pitchFamily="34" charset="0"/>
              </a:rPr>
              <a:t>compromised </a:t>
            </a:r>
            <a:r>
              <a:rPr lang="en-GB" dirty="0" smtClean="0">
                <a:latin typeface="Calibri" pitchFamily="34" charset="0"/>
                <a:ea typeface="+mn-ea"/>
                <a:cs typeface="Calibri" pitchFamily="34" charset="0"/>
              </a:rPr>
              <a:t>in </a:t>
            </a:r>
            <a:r>
              <a:rPr lang="en-GB" dirty="0" err="1" smtClean="0">
                <a:latin typeface="Calibri" pitchFamily="34" charset="0"/>
                <a:ea typeface="+mn-ea"/>
                <a:cs typeface="Calibri" pitchFamily="34" charset="0"/>
              </a:rPr>
              <a:t>favor</a:t>
            </a:r>
            <a:r>
              <a:rPr lang="en-GB" dirty="0" smtClean="0">
                <a:latin typeface="Calibri" pitchFamily="34" charset="0"/>
                <a:ea typeface="+mn-ea"/>
                <a:cs typeface="Calibri" pitchFamily="34" charset="0"/>
              </a:rPr>
              <a:t> of the ruling party</a:t>
            </a:r>
          </a:p>
          <a:p>
            <a:r>
              <a:rPr lang="en-GB" dirty="0">
                <a:latin typeface="Calibri" pitchFamily="34" charset="0"/>
              </a:rPr>
              <a:t>Nigeria was on the front </a:t>
            </a:r>
            <a:r>
              <a:rPr lang="en-GB" dirty="0" smtClean="0">
                <a:latin typeface="Calibri" pitchFamily="34" charset="0"/>
              </a:rPr>
              <a:t>burner of </a:t>
            </a:r>
            <a:r>
              <a:rPr lang="en-GB" dirty="0">
                <a:latin typeface="Calibri" pitchFamily="34" charset="0"/>
              </a:rPr>
              <a:t>global </a:t>
            </a:r>
            <a:r>
              <a:rPr lang="en-GB" dirty="0" smtClean="0">
                <a:latin typeface="Calibri" pitchFamily="34" charset="0"/>
              </a:rPr>
              <a:t>attention</a:t>
            </a:r>
          </a:p>
          <a:p>
            <a:pPr lvl="1"/>
            <a:r>
              <a:rPr lang="en-GB" dirty="0" smtClean="0">
                <a:latin typeface="Calibri" pitchFamily="34" charset="0"/>
              </a:rPr>
              <a:t>Kofi Anan and </a:t>
            </a:r>
            <a:r>
              <a:rPr lang="en-GB" dirty="0" err="1" smtClean="0">
                <a:latin typeface="Calibri" pitchFamily="34" charset="0"/>
              </a:rPr>
              <a:t>Anyaoku’s</a:t>
            </a:r>
            <a:r>
              <a:rPr lang="en-GB" dirty="0" smtClean="0">
                <a:latin typeface="Calibri" pitchFamily="34" charset="0"/>
              </a:rPr>
              <a:t> move to douse tension</a:t>
            </a:r>
          </a:p>
          <a:p>
            <a:pPr lvl="1"/>
            <a:r>
              <a:rPr lang="en-GB" dirty="0" smtClean="0">
                <a:latin typeface="Calibri" pitchFamily="34" charset="0"/>
              </a:rPr>
              <a:t>Visit to Nigeria by prominent ex-Presidents in Africa to lend their voice for peaceful elections</a:t>
            </a:r>
          </a:p>
          <a:p>
            <a:pPr lvl="1"/>
            <a:r>
              <a:rPr lang="en-GB" dirty="0" smtClean="0">
                <a:latin typeface="Calibri" pitchFamily="34" charset="0"/>
              </a:rPr>
              <a:t>John Kerry’s visit to Nigeria soliciting for peaceful </a:t>
            </a:r>
            <a:r>
              <a:rPr lang="en-GB" dirty="0" smtClean="0">
                <a:latin typeface="Calibri" pitchFamily="34" charset="0"/>
              </a:rPr>
              <a:t>elections</a:t>
            </a:r>
            <a:endParaRPr lang="en-US" dirty="0" smtClean="0">
              <a:latin typeface="Calibri" pitchFamily="34" charset="0"/>
              <a:cs typeface="Calibri" pitchFamily="34" charset="0"/>
            </a:endParaRPr>
          </a:p>
          <a:p>
            <a:pPr marL="533400" indent="-533400" eaLnBrk="1" hangingPunct="1">
              <a:buFont typeface="Wingdings" pitchFamily="2" charset="2"/>
              <a:buAutoNum type="arabicPeriod"/>
            </a:pPr>
            <a:endParaRPr lang="en-US" dirty="0" smtClean="0">
              <a:latin typeface="Calibri" pitchFamily="34" charset="0"/>
              <a:cs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12</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1167698500"/>
      </p:ext>
    </p:extLst>
  </p:cSld>
  <p:clrMapOvr>
    <a:masterClrMapping/>
  </p:clrMapOvr>
  <p:transition advTm="5413"/>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marL="533400" indent="-533400" eaLnBrk="1" hangingPunct="1"/>
            <a:r>
              <a:rPr lang="en-US" dirty="0" smtClean="0">
                <a:latin typeface="Calibri" pitchFamily="34" charset="0"/>
                <a:cs typeface="Calibri" pitchFamily="34" charset="0"/>
              </a:rPr>
              <a:t>2015 Elections: The Triumph of Technology</a:t>
            </a:r>
          </a:p>
        </p:txBody>
      </p:sp>
      <p:sp>
        <p:nvSpPr>
          <p:cNvPr id="5123" name="2 - Θέση περιεχομένου"/>
          <p:cNvSpPr>
            <a:spLocks noGrp="1"/>
          </p:cNvSpPr>
          <p:nvPr>
            <p:ph idx="1"/>
          </p:nvPr>
        </p:nvSpPr>
        <p:spPr/>
        <p:txBody>
          <a:bodyPr>
            <a:normAutofit fontScale="85000" lnSpcReduction="10000"/>
          </a:bodyPr>
          <a:lstStyle/>
          <a:p>
            <a:r>
              <a:rPr lang="en-GB" sz="3200" dirty="0">
                <a:latin typeface="Calibri" pitchFamily="34" charset="0"/>
              </a:rPr>
              <a:t>Use of Social </a:t>
            </a:r>
            <a:r>
              <a:rPr lang="en-GB" sz="3200" dirty="0" smtClean="0">
                <a:latin typeface="Calibri" pitchFamily="34" charset="0"/>
              </a:rPr>
              <a:t>Media (INEC, Parties, etc.)</a:t>
            </a:r>
          </a:p>
          <a:p>
            <a:pPr marL="800100" lvl="3" indent="-342900"/>
            <a:r>
              <a:rPr lang="en-GB" sz="3200" dirty="0">
                <a:latin typeface="Calibri" pitchFamily="34" charset="0"/>
                <a:ea typeface="+mn-ea"/>
                <a:cs typeface="Calibri" pitchFamily="34" charset="0"/>
              </a:rPr>
              <a:t>Information dissemination &amp; feedback</a:t>
            </a:r>
            <a:endParaRPr lang="en-GB" sz="3200" dirty="0">
              <a:latin typeface="Calibri" pitchFamily="34" charset="0"/>
              <a:ea typeface="+mn-ea"/>
              <a:cs typeface="Calibri" pitchFamily="34" charset="0"/>
            </a:endParaRPr>
          </a:p>
          <a:p>
            <a:r>
              <a:rPr lang="en-GB" sz="3200" dirty="0" err="1" smtClean="0">
                <a:latin typeface="Calibri" pitchFamily="34" charset="0"/>
              </a:rPr>
              <a:t>eTRAC</a:t>
            </a:r>
            <a:endParaRPr lang="en-GB" sz="3200" dirty="0">
              <a:latin typeface="Calibri" pitchFamily="34" charset="0"/>
            </a:endParaRPr>
          </a:p>
          <a:p>
            <a:pPr marL="800100" lvl="3" indent="-342900"/>
            <a:r>
              <a:rPr lang="en-GB" sz="3200" dirty="0" smtClean="0">
                <a:latin typeface="Calibri" pitchFamily="34" charset="0"/>
                <a:ea typeface="+mn-ea"/>
                <a:cs typeface="Calibri" pitchFamily="34" charset="0"/>
              </a:rPr>
              <a:t>Access to signed PU results from INEC web site</a:t>
            </a:r>
          </a:p>
          <a:p>
            <a:pPr marL="342900" lvl="2" indent="-342900"/>
            <a:r>
              <a:rPr lang="en-GB" sz="3200" dirty="0" smtClean="0">
                <a:latin typeface="Calibri" pitchFamily="34" charset="0"/>
              </a:rPr>
              <a:t>AFIS</a:t>
            </a:r>
            <a:endParaRPr lang="en-GB" sz="3200" dirty="0">
              <a:latin typeface="Calibri" pitchFamily="34" charset="0"/>
              <a:ea typeface="+mn-ea"/>
            </a:endParaRPr>
          </a:p>
          <a:p>
            <a:pPr marL="800100" lvl="3" indent="-342900"/>
            <a:r>
              <a:rPr lang="en-GB" sz="3200" dirty="0" smtClean="0">
                <a:latin typeface="Calibri" pitchFamily="34" charset="0"/>
                <a:ea typeface="+mn-ea"/>
                <a:cs typeface="Calibri" pitchFamily="34" charset="0"/>
              </a:rPr>
              <a:t>Removal of multiple registrations</a:t>
            </a:r>
          </a:p>
          <a:p>
            <a:pPr marL="342900" lvl="2" indent="-342900"/>
            <a:r>
              <a:rPr lang="en-GB" sz="3200" dirty="0" smtClean="0">
                <a:latin typeface="Calibri" pitchFamily="34" charset="0"/>
              </a:rPr>
              <a:t>Parties’ digitised </a:t>
            </a:r>
            <a:r>
              <a:rPr lang="en-GB" sz="3200" dirty="0">
                <a:latin typeface="Calibri" pitchFamily="34" charset="0"/>
              </a:rPr>
              <a:t>and ICT compliant situation rooms tracking events especially on Election Day</a:t>
            </a:r>
            <a:endParaRPr lang="en-GB" sz="3200" dirty="0" smtClean="0">
              <a:latin typeface="Calibri" pitchFamily="34" charset="0"/>
              <a:ea typeface="+mn-ea"/>
              <a:cs typeface="Calibri" pitchFamily="34" charset="0"/>
            </a:endParaRPr>
          </a:p>
          <a:p>
            <a:pPr marL="800100" lvl="3" indent="-342900"/>
            <a:endParaRPr lang="en-US" sz="3200" dirty="0" smtClean="0">
              <a:latin typeface="Calibri" pitchFamily="34" charset="0"/>
              <a:cs typeface="Calibri" pitchFamily="34" charset="0"/>
            </a:endParaRPr>
          </a:p>
          <a:p>
            <a:pPr marL="533400" indent="-533400" eaLnBrk="1" hangingPunct="1">
              <a:buFont typeface="Wingdings" pitchFamily="2" charset="2"/>
              <a:buAutoNum type="arabicPeriod"/>
            </a:pPr>
            <a:endParaRPr lang="en-US" sz="3200" dirty="0" smtClean="0">
              <a:latin typeface="Calibri" pitchFamily="34" charset="0"/>
              <a:cs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13</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1586152171"/>
      </p:ext>
    </p:extLst>
  </p:cSld>
  <p:clrMapOvr>
    <a:masterClrMapping/>
  </p:clrMapOvr>
  <p:transition advTm="5413"/>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62000"/>
            <a:ext cx="8202488" cy="1143000"/>
          </a:xfrm>
        </p:spPr>
        <p:txBody>
          <a:bodyPr>
            <a:normAutofit fontScale="90000"/>
          </a:bodyPr>
          <a:lstStyle/>
          <a:p>
            <a:pPr marL="533400" indent="-533400" eaLnBrk="1" hangingPunct="1"/>
            <a:r>
              <a:rPr lang="en-US" dirty="0" smtClean="0">
                <a:latin typeface="Calibri" pitchFamily="34" charset="0"/>
                <a:cs typeface="Calibri" pitchFamily="34" charset="0"/>
              </a:rPr>
              <a:t>… 2015 </a:t>
            </a:r>
            <a:r>
              <a:rPr lang="en-US" dirty="0" smtClean="0">
                <a:latin typeface="Calibri" pitchFamily="34" charset="0"/>
                <a:cs typeface="Calibri" pitchFamily="34" charset="0"/>
              </a:rPr>
              <a:t>Elections: The Triumph of Technology</a:t>
            </a:r>
          </a:p>
        </p:txBody>
      </p:sp>
      <p:sp>
        <p:nvSpPr>
          <p:cNvPr id="5123" name="2 - Θέση περιεχομένου"/>
          <p:cNvSpPr>
            <a:spLocks noGrp="1"/>
          </p:cNvSpPr>
          <p:nvPr>
            <p:ph idx="1"/>
          </p:nvPr>
        </p:nvSpPr>
        <p:spPr/>
        <p:txBody>
          <a:bodyPr>
            <a:normAutofit fontScale="92500" lnSpcReduction="10000"/>
          </a:bodyPr>
          <a:lstStyle/>
          <a:p>
            <a:pPr marL="342900" lvl="2" indent="-342900"/>
            <a:r>
              <a:rPr lang="en-GB" sz="3200" dirty="0" smtClean="0">
                <a:latin typeface="Calibri" pitchFamily="34" charset="0"/>
                <a:ea typeface="+mn-ea"/>
                <a:cs typeface="Calibri" pitchFamily="34" charset="0"/>
              </a:rPr>
              <a:t>PVC and SCR made </a:t>
            </a:r>
            <a:r>
              <a:rPr lang="en-GB" sz="3200" dirty="0">
                <a:latin typeface="Calibri" pitchFamily="34" charset="0"/>
                <a:ea typeface="+mn-ea"/>
                <a:cs typeface="Calibri" pitchFamily="34" charset="0"/>
              </a:rPr>
              <a:t>it extremely difficult for results to be </a:t>
            </a:r>
            <a:r>
              <a:rPr lang="en-GB" sz="3200" dirty="0" smtClean="0">
                <a:latin typeface="Calibri" pitchFamily="34" charset="0"/>
                <a:ea typeface="+mn-ea"/>
                <a:cs typeface="Calibri" pitchFamily="34" charset="0"/>
              </a:rPr>
              <a:t>manipulated</a:t>
            </a:r>
          </a:p>
          <a:p>
            <a:pPr marL="342900" lvl="2" indent="-342900"/>
            <a:endParaRPr lang="en-GB" sz="3200" dirty="0" smtClean="0">
              <a:latin typeface="Calibri" pitchFamily="34" charset="0"/>
              <a:ea typeface="+mn-ea"/>
              <a:cs typeface="Calibri" pitchFamily="34" charset="0"/>
            </a:endParaRPr>
          </a:p>
          <a:p>
            <a:r>
              <a:rPr lang="en-GB" sz="3200" dirty="0" smtClean="0">
                <a:latin typeface="Calibri" pitchFamily="34" charset="0"/>
                <a:cs typeface="Calibri" pitchFamily="34" charset="0"/>
              </a:rPr>
              <a:t>PVC </a:t>
            </a:r>
            <a:r>
              <a:rPr lang="en-GB" sz="3200" dirty="0">
                <a:latin typeface="Calibri" pitchFamily="34" charset="0"/>
                <a:cs typeface="Calibri" pitchFamily="34" charset="0"/>
              </a:rPr>
              <a:t>and SCR</a:t>
            </a:r>
            <a:r>
              <a:rPr lang="en-GB" sz="3200" dirty="0" smtClean="0">
                <a:latin typeface="Calibri" pitchFamily="34" charset="0"/>
                <a:cs typeface="Calibri" pitchFamily="34" charset="0"/>
              </a:rPr>
              <a:t> </a:t>
            </a:r>
            <a:r>
              <a:rPr lang="en-GB" sz="3200" dirty="0">
                <a:latin typeface="Calibri" pitchFamily="34" charset="0"/>
                <a:cs typeface="Calibri" pitchFamily="34" charset="0"/>
              </a:rPr>
              <a:t>ensured free, fair and credible polls in 2015</a:t>
            </a:r>
            <a:r>
              <a:rPr lang="en-GB" sz="3200" dirty="0" smtClean="0">
                <a:latin typeface="Calibri" pitchFamily="34" charset="0"/>
                <a:cs typeface="Calibri" pitchFamily="34" charset="0"/>
              </a:rPr>
              <a:t>.</a:t>
            </a:r>
          </a:p>
          <a:p>
            <a:pPr lvl="1"/>
            <a:r>
              <a:rPr lang="en-GB" dirty="0">
                <a:latin typeface="Calibri" pitchFamily="34" charset="0"/>
              </a:rPr>
              <a:t> “The card readers and PVCs won us the elections,” </a:t>
            </a:r>
            <a:r>
              <a:rPr lang="en-GB" dirty="0" err="1" smtClean="0">
                <a:latin typeface="Calibri" pitchFamily="34" charset="0"/>
              </a:rPr>
              <a:t>Kayode</a:t>
            </a:r>
            <a:r>
              <a:rPr lang="en-GB" dirty="0" smtClean="0">
                <a:latin typeface="Calibri" pitchFamily="34" charset="0"/>
              </a:rPr>
              <a:t> </a:t>
            </a:r>
            <a:r>
              <a:rPr lang="en-GB" dirty="0" err="1" smtClean="0">
                <a:latin typeface="Calibri" pitchFamily="34" charset="0"/>
              </a:rPr>
              <a:t>Fayemi</a:t>
            </a:r>
            <a:endParaRPr lang="en-GB" dirty="0">
              <a:latin typeface="Calibri" pitchFamily="34" charset="0"/>
            </a:endParaRPr>
          </a:p>
          <a:p>
            <a:pPr lvl="1"/>
            <a:r>
              <a:rPr lang="en-GB" dirty="0">
                <a:latin typeface="Calibri" pitchFamily="34" charset="0"/>
              </a:rPr>
              <a:t>“I think the card reader and the PVC have helped deepen democracy in Nigeria,” </a:t>
            </a:r>
            <a:r>
              <a:rPr lang="en-GB" dirty="0" err="1" smtClean="0">
                <a:latin typeface="Calibri" pitchFamily="34" charset="0"/>
              </a:rPr>
              <a:t>Nasir</a:t>
            </a:r>
            <a:r>
              <a:rPr lang="en-GB" dirty="0" smtClean="0">
                <a:latin typeface="Calibri" pitchFamily="34" charset="0"/>
              </a:rPr>
              <a:t> el-</a:t>
            </a:r>
            <a:r>
              <a:rPr lang="en-GB" dirty="0" err="1" smtClean="0">
                <a:latin typeface="Calibri" pitchFamily="34" charset="0"/>
              </a:rPr>
              <a:t>Rufai</a:t>
            </a:r>
            <a:endParaRPr lang="en-GB" dirty="0" smtClean="0">
              <a:latin typeface="Calibri" pitchFamily="34" charset="0"/>
            </a:endParaRPr>
          </a:p>
          <a:p>
            <a:pPr marL="533400" lvl="0" indent="-533400" eaLnBrk="1" hangingPunct="1">
              <a:buNone/>
            </a:pPr>
            <a:endParaRPr lang="en-US" sz="3200" dirty="0" smtClean="0">
              <a:latin typeface="Calibri" pitchFamily="34" charset="0"/>
              <a:cs typeface="Calibri" pitchFamily="34" charset="0"/>
            </a:endParaRPr>
          </a:p>
          <a:p>
            <a:pPr marL="533400" indent="-533400" eaLnBrk="1" hangingPunct="1">
              <a:buFont typeface="Wingdings" pitchFamily="2" charset="2"/>
              <a:buAutoNum type="arabicPeriod"/>
            </a:pPr>
            <a:endParaRPr lang="en-US" sz="3200" dirty="0" smtClean="0">
              <a:latin typeface="Calibri" pitchFamily="34" charset="0"/>
              <a:cs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14</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3242223816"/>
      </p:ext>
    </p:extLst>
  </p:cSld>
  <p:clrMapOvr>
    <a:masterClrMapping/>
  </p:clrMapOvr>
  <p:transition advTm="5413"/>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Are We Home, Yet?</a:t>
            </a:r>
          </a:p>
        </p:txBody>
      </p:sp>
      <p:sp>
        <p:nvSpPr>
          <p:cNvPr id="5123" name="2 - Θέση περιεχομένου"/>
          <p:cNvSpPr>
            <a:spLocks noGrp="1"/>
          </p:cNvSpPr>
          <p:nvPr>
            <p:ph idx="1"/>
          </p:nvPr>
        </p:nvSpPr>
        <p:spPr/>
        <p:txBody>
          <a:bodyPr>
            <a:normAutofit fontScale="92500" lnSpcReduction="20000"/>
          </a:bodyPr>
          <a:lstStyle/>
          <a:p>
            <a:r>
              <a:rPr lang="en-GB" sz="3200" dirty="0" smtClean="0"/>
              <a:t>Key lessons learnt</a:t>
            </a:r>
          </a:p>
          <a:p>
            <a:pPr lvl="1"/>
            <a:r>
              <a:rPr lang="en-GB" sz="3200" dirty="0"/>
              <a:t>gains made in ensuring increased credibility for the electoral </a:t>
            </a:r>
            <a:r>
              <a:rPr lang="en-GB" sz="3200" dirty="0" smtClean="0"/>
              <a:t>process</a:t>
            </a:r>
          </a:p>
          <a:p>
            <a:pPr lvl="1"/>
            <a:endParaRPr lang="en-GB" sz="3200" dirty="0"/>
          </a:p>
          <a:p>
            <a:r>
              <a:rPr lang="en-GB" sz="3600" dirty="0" smtClean="0"/>
              <a:t>Problems with use of technology </a:t>
            </a:r>
          </a:p>
          <a:p>
            <a:pPr lvl="1"/>
            <a:r>
              <a:rPr lang="en-GB" sz="3200" dirty="0" smtClean="0"/>
              <a:t>disseminating </a:t>
            </a:r>
            <a:r>
              <a:rPr lang="en-GB" sz="3200" dirty="0"/>
              <a:t>unofficial and inaccurate results in violation of the provisions of the Electoral </a:t>
            </a:r>
            <a:r>
              <a:rPr lang="en-GB" sz="3200" dirty="0"/>
              <a:t>Act</a:t>
            </a:r>
            <a:endParaRPr lang="en-US" sz="3200" dirty="0"/>
          </a:p>
          <a:p>
            <a:pPr marL="533400" indent="-533400" eaLnBrk="1" hangingPunct="1">
              <a:buFont typeface="Wingdings" pitchFamily="2" charset="2"/>
              <a:buAutoNum type="arabicPeriod"/>
            </a:pPr>
            <a:endParaRPr lang="en-US" sz="3200" dirty="0" smtClean="0">
              <a:latin typeface="Calibri" pitchFamily="34" charset="0"/>
              <a:cs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15</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1115867452"/>
      </p:ext>
    </p:extLst>
  </p:cSld>
  <p:clrMapOvr>
    <a:masterClrMapping/>
  </p:clrMapOvr>
  <p:transition advTm="5413"/>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 We </a:t>
            </a:r>
            <a:r>
              <a:rPr lang="en-US" dirty="0" smtClean="0">
                <a:latin typeface="Calibri" pitchFamily="34" charset="0"/>
                <a:cs typeface="Calibri" pitchFamily="34" charset="0"/>
              </a:rPr>
              <a:t>Home, Yet?</a:t>
            </a:r>
          </a:p>
        </p:txBody>
      </p:sp>
      <p:sp>
        <p:nvSpPr>
          <p:cNvPr id="5123" name="2 - Θέση περιεχομένου"/>
          <p:cNvSpPr>
            <a:spLocks noGrp="1"/>
          </p:cNvSpPr>
          <p:nvPr>
            <p:ph idx="1"/>
          </p:nvPr>
        </p:nvSpPr>
        <p:spPr/>
        <p:txBody>
          <a:bodyPr>
            <a:normAutofit/>
          </a:bodyPr>
          <a:lstStyle/>
          <a:p>
            <a:r>
              <a:rPr lang="en-GB" sz="3200" dirty="0" smtClean="0"/>
              <a:t>There </a:t>
            </a:r>
            <a:r>
              <a:rPr lang="en-GB" sz="3200" dirty="0"/>
              <a:t>were riggings </a:t>
            </a:r>
            <a:r>
              <a:rPr lang="en-GB" sz="3200" dirty="0" smtClean="0"/>
              <a:t>in spite </a:t>
            </a:r>
            <a:r>
              <a:rPr lang="en-GB" sz="3200" dirty="0"/>
              <a:t>of the use of the PVC and SCR technology</a:t>
            </a:r>
          </a:p>
          <a:p>
            <a:pPr lvl="1"/>
            <a:r>
              <a:rPr lang="en-GB" sz="3200" dirty="0"/>
              <a:t>under-aged voters with PVCs</a:t>
            </a:r>
          </a:p>
          <a:p>
            <a:pPr lvl="1"/>
            <a:r>
              <a:rPr lang="en-GB" sz="3200" dirty="0"/>
              <a:t>over-counting, double voting, cancellations, and hijack of ballot papers</a:t>
            </a:r>
          </a:p>
          <a:p>
            <a:pPr marL="533400" lvl="0" indent="-533400" eaLnBrk="1" hangingPunct="1">
              <a:buNone/>
            </a:pPr>
            <a:endParaRPr lang="en-US" sz="3200" dirty="0" smtClean="0">
              <a:latin typeface="Calibri" pitchFamily="34" charset="0"/>
              <a:cs typeface="Calibri" pitchFamily="34" charset="0"/>
            </a:endParaRPr>
          </a:p>
          <a:p>
            <a:pPr marL="533400" indent="-533400" eaLnBrk="1" hangingPunct="1">
              <a:buFont typeface="Wingdings" pitchFamily="2" charset="2"/>
              <a:buAutoNum type="arabicPeriod"/>
            </a:pPr>
            <a:endParaRPr lang="en-US" sz="3200" dirty="0" smtClean="0">
              <a:latin typeface="Calibri" pitchFamily="34" charset="0"/>
              <a:cs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16</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3117074721"/>
      </p:ext>
    </p:extLst>
  </p:cSld>
  <p:clrMapOvr>
    <a:masterClrMapping/>
  </p:clrMapOvr>
  <p:transition advTm="5413"/>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algn="ctr" eaLnBrk="1" hangingPunct="1"/>
            <a:r>
              <a:rPr lang="en-US" dirty="0">
                <a:latin typeface="Calibri" pitchFamily="34" charset="0"/>
                <a:cs typeface="Calibri" pitchFamily="34" charset="0"/>
              </a:rPr>
              <a:t>Process </a:t>
            </a:r>
            <a:r>
              <a:rPr lang="en-US" dirty="0" smtClean="0">
                <a:latin typeface="Calibri" pitchFamily="34" charset="0"/>
                <a:cs typeface="Calibri" pitchFamily="34" charset="0"/>
              </a:rPr>
              <a:t>Re-Engineering</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rmAutofit/>
          </a:bodyPr>
          <a:lstStyle/>
          <a:p>
            <a:pPr eaLnBrk="1" hangingPunct="1">
              <a:defRPr/>
            </a:pPr>
            <a:r>
              <a:rPr lang="en-GB" dirty="0" smtClean="0">
                <a:latin typeface="Calibri" pitchFamily="34" charset="0"/>
              </a:rPr>
              <a:t>Many aspects of the electoral process can benefit from technology</a:t>
            </a:r>
          </a:p>
          <a:p>
            <a:pPr lvl="1" eaLnBrk="1" hangingPunct="1">
              <a:defRPr/>
            </a:pPr>
            <a:r>
              <a:rPr lang="en-GB" dirty="0" smtClean="0">
                <a:latin typeface="Calibri" pitchFamily="34" charset="0"/>
              </a:rPr>
              <a:t>E.g., boundary delimitation </a:t>
            </a:r>
          </a:p>
          <a:p>
            <a:pPr lvl="2" eaLnBrk="1" hangingPunct="1">
              <a:defRPr/>
            </a:pPr>
            <a:r>
              <a:rPr lang="en-GB" dirty="0" smtClean="0">
                <a:latin typeface="Calibri" pitchFamily="34" charset="0"/>
              </a:rPr>
              <a:t>GIS </a:t>
            </a:r>
          </a:p>
          <a:p>
            <a:pPr lvl="2" eaLnBrk="1" hangingPunct="1">
              <a:defRPr/>
            </a:pPr>
            <a:r>
              <a:rPr lang="en-GB" dirty="0" smtClean="0">
                <a:latin typeface="Calibri" pitchFamily="34" charset="0"/>
              </a:rPr>
              <a:t>“Point and Click” boundary delimitation systems</a:t>
            </a:r>
            <a:endParaRPr lang="en-GB" dirty="0" smtClean="0">
              <a:latin typeface="Calibri" pitchFamily="34" charset="0"/>
            </a:endParaRPr>
          </a:p>
          <a:p>
            <a:pPr eaLnBrk="1" hangingPunct="1">
              <a:defRPr/>
            </a:pPr>
            <a:r>
              <a:rPr lang="en-GB" dirty="0">
                <a:latin typeface="Calibri" pitchFamily="34" charset="0"/>
              </a:rPr>
              <a:t>F</a:t>
            </a:r>
            <a:r>
              <a:rPr lang="en-GB" dirty="0" smtClean="0">
                <a:latin typeface="Calibri" pitchFamily="34" charset="0"/>
              </a:rPr>
              <a:t>ocus, briefly, on technologies for e-voting </a:t>
            </a: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17</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136840686"/>
      </p:ext>
    </p:extLst>
  </p:cSld>
  <p:clrMapOvr>
    <a:masterClrMapping/>
  </p:clrMapOvr>
  <p:transition advTm="5413"/>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algn="ctr" eaLnBrk="1" hangingPunct="1"/>
            <a:r>
              <a:rPr lang="en-US" dirty="0">
                <a:latin typeface="Calibri" pitchFamily="34" charset="0"/>
                <a:cs typeface="Calibri" pitchFamily="34" charset="0"/>
              </a:rPr>
              <a:t>Process Re-Engineering: </a:t>
            </a:r>
            <a:r>
              <a:rPr lang="en-US" dirty="0" smtClean="0">
                <a:latin typeface="Calibri" pitchFamily="34" charset="0"/>
                <a:cs typeface="Calibri" pitchFamily="34" charset="0"/>
              </a:rPr>
              <a:t>Voting</a:t>
            </a:r>
          </a:p>
        </p:txBody>
      </p:sp>
      <p:sp>
        <p:nvSpPr>
          <p:cNvPr id="5123" name="2 - Θέση περιεχομένου"/>
          <p:cNvSpPr>
            <a:spLocks noGrp="1"/>
          </p:cNvSpPr>
          <p:nvPr>
            <p:ph idx="1"/>
          </p:nvPr>
        </p:nvSpPr>
        <p:spPr/>
        <p:txBody>
          <a:bodyPr>
            <a:normAutofit/>
          </a:bodyPr>
          <a:lstStyle/>
          <a:p>
            <a:pPr eaLnBrk="1" hangingPunct="1">
              <a:defRPr/>
            </a:pPr>
            <a:r>
              <a:rPr lang="en-GB" dirty="0" smtClean="0">
                <a:latin typeface="Calibri" pitchFamily="34" charset="0"/>
              </a:rPr>
              <a:t>Key steps of the voting sub-process </a:t>
            </a:r>
            <a:endParaRPr lang="en-GB" dirty="0">
              <a:latin typeface="Calibri" pitchFamily="34" charset="0"/>
            </a:endParaRPr>
          </a:p>
          <a:p>
            <a:pPr lvl="1" eaLnBrk="1" hangingPunct="1">
              <a:defRPr/>
            </a:pPr>
            <a:r>
              <a:rPr lang="en-GB" dirty="0" smtClean="0">
                <a:latin typeface="Calibri" pitchFamily="34" charset="0"/>
              </a:rPr>
              <a:t>voter</a:t>
            </a:r>
            <a:r>
              <a:rPr lang="en-GB" dirty="0">
                <a:latin typeface="Calibri" pitchFamily="34" charset="0"/>
              </a:rPr>
              <a:t>  identification  and  authentication</a:t>
            </a:r>
          </a:p>
          <a:p>
            <a:pPr lvl="1" eaLnBrk="1" hangingPunct="1">
              <a:defRPr/>
            </a:pPr>
            <a:r>
              <a:rPr lang="en-GB" dirty="0">
                <a:latin typeface="Calibri" pitchFamily="34" charset="0"/>
              </a:rPr>
              <a:t> </a:t>
            </a:r>
            <a:r>
              <a:rPr lang="en-GB" dirty="0" smtClean="0">
                <a:latin typeface="Calibri" pitchFamily="34" charset="0"/>
              </a:rPr>
              <a:t>voting</a:t>
            </a:r>
            <a:r>
              <a:rPr lang="en-GB" dirty="0">
                <a:latin typeface="Calibri" pitchFamily="34" charset="0"/>
              </a:rPr>
              <a:t>  and  recording  of  votes  cast</a:t>
            </a:r>
          </a:p>
          <a:p>
            <a:pPr lvl="1" eaLnBrk="1" hangingPunct="1">
              <a:defRPr/>
            </a:pPr>
            <a:r>
              <a:rPr lang="en-GB" dirty="0">
                <a:latin typeface="Calibri" pitchFamily="34" charset="0"/>
              </a:rPr>
              <a:t> </a:t>
            </a:r>
            <a:r>
              <a:rPr lang="en-GB" dirty="0" smtClean="0">
                <a:latin typeface="Calibri" pitchFamily="34" charset="0"/>
              </a:rPr>
              <a:t>vote</a:t>
            </a:r>
            <a:r>
              <a:rPr lang="en-GB" dirty="0">
                <a:latin typeface="Calibri" pitchFamily="34" charset="0"/>
              </a:rPr>
              <a:t>  counting</a:t>
            </a:r>
          </a:p>
          <a:p>
            <a:pPr lvl="1" eaLnBrk="1" hangingPunct="1">
              <a:defRPr/>
            </a:pPr>
            <a:r>
              <a:rPr lang="en-GB" dirty="0">
                <a:latin typeface="Calibri" pitchFamily="34" charset="0"/>
              </a:rPr>
              <a:t> </a:t>
            </a:r>
            <a:r>
              <a:rPr lang="en-GB" dirty="0" smtClean="0">
                <a:latin typeface="Calibri" pitchFamily="34" charset="0"/>
              </a:rPr>
              <a:t>publication</a:t>
            </a:r>
            <a:r>
              <a:rPr lang="en-GB" dirty="0">
                <a:latin typeface="Calibri" pitchFamily="34" charset="0"/>
              </a:rPr>
              <a:t>  of  election  results</a:t>
            </a:r>
          </a:p>
          <a:p>
            <a:pPr lvl="1" eaLnBrk="1" hangingPunct="1">
              <a:defRPr/>
            </a:pPr>
            <a:endParaRPr lang="en-US" dirty="0">
              <a:latin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18</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807575269"/>
      </p:ext>
    </p:extLst>
  </p:cSld>
  <p:clrMapOvr>
    <a:masterClrMapping/>
  </p:clrMapOvr>
  <p:transition advTm="5413"/>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algn="ctr" eaLnBrk="1" hangingPunct="1"/>
            <a:r>
              <a:rPr lang="en-US" dirty="0" smtClean="0">
                <a:latin typeface="Calibri" pitchFamily="34" charset="0"/>
                <a:cs typeface="Calibri" pitchFamily="34" charset="0"/>
              </a:rPr>
              <a:t>Voter Identification &amp; Authentication</a:t>
            </a:r>
          </a:p>
        </p:txBody>
      </p:sp>
      <p:sp>
        <p:nvSpPr>
          <p:cNvPr id="5123" name="2 - Θέση περιεχομένου"/>
          <p:cNvSpPr>
            <a:spLocks noGrp="1"/>
          </p:cNvSpPr>
          <p:nvPr>
            <p:ph idx="1"/>
          </p:nvPr>
        </p:nvSpPr>
        <p:spPr/>
        <p:txBody>
          <a:bodyPr>
            <a:normAutofit fontScale="92500"/>
          </a:bodyPr>
          <a:lstStyle/>
          <a:p>
            <a:pPr eaLnBrk="1" hangingPunct="1">
              <a:defRPr/>
            </a:pPr>
            <a:r>
              <a:rPr lang="en-GB" dirty="0" smtClean="0">
                <a:latin typeface="Calibri" pitchFamily="34" charset="0"/>
              </a:rPr>
              <a:t>Required during</a:t>
            </a:r>
            <a:endParaRPr lang="en-GB" dirty="0">
              <a:latin typeface="Calibri" pitchFamily="34" charset="0"/>
            </a:endParaRPr>
          </a:p>
          <a:p>
            <a:pPr lvl="1" eaLnBrk="1" hangingPunct="1">
              <a:defRPr/>
            </a:pPr>
            <a:r>
              <a:rPr lang="en-GB" dirty="0" smtClean="0">
                <a:latin typeface="Calibri" pitchFamily="34" charset="0"/>
              </a:rPr>
              <a:t>Voter registration to establish right to vote</a:t>
            </a:r>
            <a:endParaRPr lang="en-GB" dirty="0">
              <a:latin typeface="Calibri" pitchFamily="34" charset="0"/>
            </a:endParaRPr>
          </a:p>
          <a:p>
            <a:pPr lvl="1" eaLnBrk="1" hangingPunct="1">
              <a:defRPr/>
            </a:pPr>
            <a:r>
              <a:rPr lang="en-GB" dirty="0">
                <a:latin typeface="Calibri" pitchFamily="34" charset="0"/>
              </a:rPr>
              <a:t> </a:t>
            </a:r>
            <a:r>
              <a:rPr lang="en-GB" dirty="0">
                <a:latin typeface="Calibri" pitchFamily="34" charset="0"/>
              </a:rPr>
              <a:t>V</a:t>
            </a:r>
            <a:r>
              <a:rPr lang="en-GB" dirty="0" smtClean="0">
                <a:latin typeface="Calibri" pitchFamily="34" charset="0"/>
              </a:rPr>
              <a:t>oting </a:t>
            </a:r>
            <a:r>
              <a:rPr lang="en-GB" dirty="0" smtClean="0">
                <a:latin typeface="Calibri" pitchFamily="34" charset="0"/>
              </a:rPr>
              <a:t>to allow </a:t>
            </a:r>
            <a:r>
              <a:rPr lang="en-GB" dirty="0" smtClean="0">
                <a:latin typeface="Calibri" pitchFamily="34" charset="0"/>
              </a:rPr>
              <a:t>voters exercise </a:t>
            </a:r>
            <a:r>
              <a:rPr lang="en-GB" dirty="0" smtClean="0">
                <a:latin typeface="Calibri" pitchFamily="34" charset="0"/>
              </a:rPr>
              <a:t>right to vote</a:t>
            </a:r>
          </a:p>
          <a:p>
            <a:pPr eaLnBrk="1" hangingPunct="1">
              <a:defRPr/>
            </a:pPr>
            <a:r>
              <a:rPr lang="en-GB" dirty="0" smtClean="0">
                <a:latin typeface="Calibri" pitchFamily="34" charset="0"/>
              </a:rPr>
              <a:t>Done</a:t>
            </a:r>
            <a:r>
              <a:rPr lang="en-GB" dirty="0">
                <a:latin typeface="Calibri" pitchFamily="34" charset="0"/>
              </a:rPr>
              <a:t>  </a:t>
            </a:r>
            <a:r>
              <a:rPr lang="en-GB" dirty="0" smtClean="0">
                <a:latin typeface="Calibri" pitchFamily="34" charset="0"/>
              </a:rPr>
              <a:t>manually in most countries</a:t>
            </a:r>
            <a:endParaRPr lang="en-GB" dirty="0">
              <a:latin typeface="Calibri" pitchFamily="34" charset="0"/>
            </a:endParaRPr>
          </a:p>
          <a:p>
            <a:pPr eaLnBrk="1" hangingPunct="1">
              <a:defRPr/>
            </a:pPr>
            <a:r>
              <a:rPr lang="en-GB" dirty="0">
                <a:latin typeface="Calibri" pitchFamily="34" charset="0"/>
              </a:rPr>
              <a:t>Some countries (including Nigeria) use technologies</a:t>
            </a:r>
          </a:p>
          <a:p>
            <a:pPr lvl="1"/>
            <a:r>
              <a:rPr lang="en-GB" dirty="0">
                <a:latin typeface="Calibri" pitchFamily="34" charset="0"/>
              </a:rPr>
              <a:t>smart  </a:t>
            </a:r>
            <a:r>
              <a:rPr lang="en-GB" dirty="0" smtClean="0">
                <a:latin typeface="Calibri" pitchFamily="34" charset="0"/>
              </a:rPr>
              <a:t>cards</a:t>
            </a:r>
            <a:endParaRPr lang="en-GB" dirty="0">
              <a:latin typeface="Calibri" pitchFamily="34" charset="0"/>
            </a:endParaRPr>
          </a:p>
          <a:p>
            <a:pPr lvl="1"/>
            <a:r>
              <a:rPr lang="en-GB" dirty="0">
                <a:latin typeface="Calibri" pitchFamily="34" charset="0"/>
              </a:rPr>
              <a:t>database  </a:t>
            </a:r>
            <a:r>
              <a:rPr lang="en-GB" dirty="0" smtClean="0">
                <a:latin typeface="Calibri" pitchFamily="34" charset="0"/>
              </a:rPr>
              <a:t>management </a:t>
            </a:r>
            <a:r>
              <a:rPr lang="en-GB" dirty="0">
                <a:latin typeface="Calibri" pitchFamily="34" charset="0"/>
              </a:rPr>
              <a:t>systems </a:t>
            </a:r>
            <a:endParaRPr lang="en-GB" dirty="0" smtClean="0">
              <a:latin typeface="Calibri" pitchFamily="34" charset="0"/>
            </a:endParaRPr>
          </a:p>
          <a:p>
            <a:pPr lvl="1"/>
            <a:r>
              <a:rPr lang="en-GB" dirty="0" smtClean="0">
                <a:latin typeface="Calibri" pitchFamily="34" charset="0"/>
              </a:rPr>
              <a:t>biometric</a:t>
            </a:r>
            <a:r>
              <a:rPr lang="en-GB" dirty="0">
                <a:latin typeface="Calibri" pitchFamily="34" charset="0"/>
              </a:rPr>
              <a:t>  </a:t>
            </a:r>
            <a:r>
              <a:rPr lang="en-GB" dirty="0" smtClean="0">
                <a:latin typeface="Calibri" pitchFamily="34" charset="0"/>
              </a:rPr>
              <a:t>information</a:t>
            </a:r>
            <a:endParaRPr lang="en-US" dirty="0">
              <a:latin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19</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2671560651"/>
      </p:ext>
    </p:extLst>
  </p:cSld>
  <p:clrMapOvr>
    <a:masterClrMapping/>
  </p:clrMapOvr>
  <p:transition advTm="541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AutoShape 2"/>
          <p:cNvSpPr>
            <a:spLocks noGrp="1" noChangeArrowheads="1"/>
          </p:cNvSpPr>
          <p:nvPr>
            <p:ph type="title"/>
          </p:nvPr>
        </p:nvSpPr>
        <p:spPr/>
        <p:txBody>
          <a:bodyPr/>
          <a:lstStyle/>
          <a:p>
            <a:pPr eaLnBrk="1" hangingPunct="1"/>
            <a:r>
              <a:rPr lang="en-US" dirty="0" smtClean="0">
                <a:latin typeface="Calibri" pitchFamily="34" charset="0"/>
                <a:cs typeface="Calibri" pitchFamily="34" charset="0"/>
              </a:rPr>
              <a:t>Outline</a:t>
            </a:r>
            <a:endParaRPr lang="el-GR" dirty="0" smtClean="0">
              <a:latin typeface="Calibri" pitchFamily="34" charset="0"/>
              <a:cs typeface="Calibri" pitchFamily="34" charset="0"/>
            </a:endParaRPr>
          </a:p>
        </p:txBody>
      </p:sp>
      <p:sp>
        <p:nvSpPr>
          <p:cNvPr id="4102" name="Rectangle 3"/>
          <p:cNvSpPr>
            <a:spLocks noGrp="1" noChangeArrowheads="1"/>
          </p:cNvSpPr>
          <p:nvPr>
            <p:ph type="body" idx="1"/>
          </p:nvPr>
        </p:nvSpPr>
        <p:spPr/>
        <p:txBody>
          <a:bodyPr>
            <a:normAutofit/>
          </a:bodyPr>
          <a:lstStyle/>
          <a:p>
            <a:pPr marL="533400" indent="-533400" eaLnBrk="1" hangingPunct="1">
              <a:buFont typeface="Wingdings" pitchFamily="2" charset="2"/>
              <a:buAutoNum type="arabicPeriod"/>
            </a:pPr>
            <a:r>
              <a:rPr lang="en-US" dirty="0" smtClean="0">
                <a:latin typeface="Calibri" pitchFamily="34" charset="0"/>
                <a:cs typeface="Calibri" pitchFamily="34" charset="0"/>
              </a:rPr>
              <a:t>Introduction</a:t>
            </a:r>
          </a:p>
          <a:p>
            <a:pPr marL="533400" indent="-533400" eaLnBrk="1" hangingPunct="1">
              <a:buFont typeface="Wingdings" pitchFamily="2" charset="2"/>
              <a:buAutoNum type="arabicPeriod"/>
            </a:pPr>
            <a:r>
              <a:rPr lang="en-US" dirty="0" smtClean="0">
                <a:latin typeface="Calibri" pitchFamily="34" charset="0"/>
                <a:cs typeface="Calibri" pitchFamily="34" charset="0"/>
              </a:rPr>
              <a:t>Nigerian </a:t>
            </a:r>
            <a:r>
              <a:rPr lang="en-US" dirty="0" smtClean="0">
                <a:latin typeface="Calibri" pitchFamily="34" charset="0"/>
                <a:cs typeface="Calibri" pitchFamily="34" charset="0"/>
              </a:rPr>
              <a:t>Electoral Process: A Post-mortem</a:t>
            </a:r>
          </a:p>
          <a:p>
            <a:pPr marL="533400" indent="-533400" eaLnBrk="1" hangingPunct="1">
              <a:buFont typeface="Wingdings" pitchFamily="2" charset="2"/>
              <a:buAutoNum type="arabicPeriod"/>
            </a:pPr>
            <a:r>
              <a:rPr lang="en-US" dirty="0" smtClean="0">
                <a:latin typeface="Calibri" pitchFamily="34" charset="0"/>
                <a:cs typeface="Calibri" pitchFamily="34" charset="0"/>
              </a:rPr>
              <a:t>Process Re-engineering</a:t>
            </a:r>
          </a:p>
          <a:p>
            <a:pPr marL="533400" indent="-533400" eaLnBrk="1" hangingPunct="1">
              <a:buFont typeface="Wingdings" pitchFamily="2" charset="2"/>
              <a:buAutoNum type="arabicPeriod"/>
            </a:pPr>
            <a:r>
              <a:rPr lang="en-US" dirty="0" smtClean="0">
                <a:latin typeface="Calibri" pitchFamily="34" charset="0"/>
                <a:cs typeface="Calibri" pitchFamily="34" charset="0"/>
              </a:rPr>
              <a:t>Hi-Tech e-Voting Systems</a:t>
            </a:r>
          </a:p>
          <a:p>
            <a:pPr marL="533400" indent="-533400" eaLnBrk="1" hangingPunct="1">
              <a:buFont typeface="Wingdings" pitchFamily="2" charset="2"/>
              <a:buAutoNum type="arabicPeriod"/>
            </a:pPr>
            <a:r>
              <a:rPr lang="en-US" dirty="0" smtClean="0">
                <a:latin typeface="Calibri" pitchFamily="34" charset="0"/>
                <a:cs typeface="Calibri" pitchFamily="34" charset="0"/>
              </a:rPr>
              <a:t>Security Issues</a:t>
            </a:r>
          </a:p>
          <a:p>
            <a:pPr marL="533400" indent="-533400" eaLnBrk="1" hangingPunct="1">
              <a:buFont typeface="Wingdings" pitchFamily="2" charset="2"/>
              <a:buAutoNum type="arabicPeriod"/>
            </a:pPr>
            <a:r>
              <a:rPr lang="en-US" dirty="0">
                <a:latin typeface="Calibri" pitchFamily="34" charset="0"/>
                <a:cs typeface="Calibri" pitchFamily="34" charset="0"/>
              </a:rPr>
              <a:t>Recommendations</a:t>
            </a:r>
          </a:p>
          <a:p>
            <a:pPr marL="533400" indent="-533400" eaLnBrk="1" hangingPunct="1">
              <a:buFont typeface="Wingdings" pitchFamily="2" charset="2"/>
              <a:buAutoNum type="arabicPeriod"/>
            </a:pPr>
            <a:r>
              <a:rPr lang="en-US" dirty="0" smtClean="0">
                <a:latin typeface="Calibri" pitchFamily="34" charset="0"/>
                <a:cs typeface="Calibri" pitchFamily="34" charset="0"/>
              </a:rPr>
              <a:t>Summary</a:t>
            </a:r>
            <a:endParaRPr lang="en-US" dirty="0">
              <a:latin typeface="Calibri" pitchFamily="34" charset="0"/>
              <a:cs typeface="Calibri" pitchFamily="34" charset="0"/>
            </a:endParaRPr>
          </a:p>
          <a:p>
            <a:pPr marL="533400" indent="-533400" eaLnBrk="1" hangingPunct="1">
              <a:buFont typeface="Wingdings" pitchFamily="2" charset="2"/>
              <a:buAutoNum type="arabicPeriod"/>
            </a:pPr>
            <a:endParaRPr lang="en-US" dirty="0" smtClean="0">
              <a:latin typeface="Calibri" pitchFamily="34" charset="0"/>
              <a:cs typeface="Calibri" pitchFamily="34" charset="0"/>
            </a:endParaRPr>
          </a:p>
          <a:p>
            <a:pPr marL="0" indent="0" eaLnBrk="1" hangingPunct="1">
              <a:buNone/>
            </a:pPr>
            <a:endParaRPr lang="en-US" dirty="0" smtClean="0">
              <a:latin typeface="Calibri" pitchFamily="34" charset="0"/>
              <a:cs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2</a:t>
            </a:fld>
            <a:endParaRPr lang="el-GR"/>
          </a:p>
        </p:txBody>
      </p:sp>
      <p:sp>
        <p:nvSpPr>
          <p:cNvPr id="2" name="Footer Placeholder 1"/>
          <p:cNvSpPr>
            <a:spLocks noGrp="1"/>
          </p:cNvSpPr>
          <p:nvPr>
            <p:ph type="ftr" sz="quarter" idx="11"/>
          </p:nvPr>
        </p:nvSpPr>
        <p:spPr/>
        <p:txBody>
          <a:bodyPr/>
          <a:lstStyle/>
          <a:p>
            <a:pPr>
              <a:defRPr/>
            </a:pPr>
            <a:r>
              <a:rPr lang="en-US" smtClean="0"/>
              <a:t>November 17, 2015</a:t>
            </a:r>
            <a:endParaRPr lang="el-GR" dirty="0"/>
          </a:p>
        </p:txBody>
      </p:sp>
      <p:sp>
        <p:nvSpPr>
          <p:cNvPr id="3" name="Date Placeholder 2"/>
          <p:cNvSpPr>
            <a:spLocks noGrp="1"/>
          </p:cNvSpPr>
          <p:nvPr>
            <p:ph type="dt" sz="half" idx="10"/>
          </p:nvPr>
        </p:nvSpPr>
        <p:spPr/>
        <p:txBody>
          <a:bodyPr/>
          <a:lstStyle/>
          <a:p>
            <a:pPr algn="l">
              <a:defRPr/>
            </a:pPr>
            <a:r>
              <a:rPr lang="en-US" smtClean="0"/>
              <a:t>e-Nigeria 2015@International Conference Center, Abuja</a:t>
            </a:r>
            <a:endParaRPr lang="el-GR" dirty="0"/>
          </a:p>
        </p:txBody>
      </p:sp>
    </p:spTree>
  </p:cSld>
  <p:clrMapOvr>
    <a:masterClrMapping/>
  </p:clrMapOvr>
  <p:transition advTm="7956"/>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algn="ctr" eaLnBrk="1" hangingPunct="1"/>
            <a:r>
              <a:rPr lang="en-US" dirty="0" smtClean="0">
                <a:latin typeface="Calibri" pitchFamily="34" charset="0"/>
                <a:cs typeface="Calibri" pitchFamily="34" charset="0"/>
              </a:rPr>
              <a:t>Voting &amp; Vote Recording</a:t>
            </a:r>
          </a:p>
        </p:txBody>
      </p:sp>
      <p:sp>
        <p:nvSpPr>
          <p:cNvPr id="5123" name="2 - Θέση περιεχομένου"/>
          <p:cNvSpPr>
            <a:spLocks noGrp="1"/>
          </p:cNvSpPr>
          <p:nvPr>
            <p:ph idx="1"/>
          </p:nvPr>
        </p:nvSpPr>
        <p:spPr/>
        <p:txBody>
          <a:bodyPr>
            <a:normAutofit/>
          </a:bodyPr>
          <a:lstStyle/>
          <a:p>
            <a:pPr eaLnBrk="1" hangingPunct="1">
              <a:defRPr/>
            </a:pPr>
            <a:r>
              <a:rPr lang="en-GB" dirty="0" smtClean="0">
                <a:latin typeface="Calibri" pitchFamily="34" charset="0"/>
              </a:rPr>
              <a:t>Requirements of a credible and reliable voting procedure</a:t>
            </a:r>
          </a:p>
          <a:p>
            <a:pPr lvl="1" eaLnBrk="1" hangingPunct="1">
              <a:defRPr/>
            </a:pPr>
            <a:r>
              <a:rPr lang="en-GB" dirty="0" smtClean="0">
                <a:latin typeface="Calibri" pitchFamily="34" charset="0"/>
              </a:rPr>
              <a:t>Secrecy (all cast votes unknown until election ends)</a:t>
            </a:r>
          </a:p>
          <a:p>
            <a:pPr lvl="1" eaLnBrk="1" hangingPunct="1">
              <a:defRPr/>
            </a:pPr>
            <a:r>
              <a:rPr lang="en-GB" dirty="0" smtClean="0">
                <a:latin typeface="Calibri" pitchFamily="34" charset="0"/>
              </a:rPr>
              <a:t>Anonymity (avoiding collusion, coercion)</a:t>
            </a:r>
          </a:p>
          <a:p>
            <a:pPr lvl="1" eaLnBrk="1" hangingPunct="1">
              <a:defRPr/>
            </a:pPr>
            <a:r>
              <a:rPr lang="en-GB" dirty="0" smtClean="0">
                <a:latin typeface="Calibri" pitchFamily="34" charset="0"/>
              </a:rPr>
              <a:t>Fairness (one voter one value)</a:t>
            </a:r>
            <a:endParaRPr lang="en-GB" dirty="0" smtClean="0">
              <a:latin typeface="Calibri" pitchFamily="34" charset="0"/>
            </a:endParaRPr>
          </a:p>
          <a:p>
            <a:pPr lvl="1" eaLnBrk="1" hangingPunct="1">
              <a:defRPr/>
            </a:pPr>
            <a:r>
              <a:rPr lang="en-GB" dirty="0" smtClean="0">
                <a:latin typeface="Calibri" pitchFamily="34" charset="0"/>
              </a:rPr>
              <a:t>Accuracy (in voter identification and votes counting)</a:t>
            </a:r>
          </a:p>
          <a:p>
            <a:pPr lvl="1" eaLnBrk="1" hangingPunct="1">
              <a:defRPr/>
            </a:pPr>
            <a:r>
              <a:rPr lang="en-GB" dirty="0" smtClean="0">
                <a:latin typeface="Calibri" pitchFamily="34" charset="0"/>
              </a:rPr>
              <a:t>Transparency</a:t>
            </a: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20</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1155723044"/>
      </p:ext>
    </p:extLst>
  </p:cSld>
  <p:clrMapOvr>
    <a:masterClrMapping/>
  </p:clrMapOvr>
  <p:transition advTm="5413"/>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algn="ctr" eaLnBrk="1" hangingPunct="1"/>
            <a:r>
              <a:rPr lang="en-US" dirty="0" smtClean="0">
                <a:latin typeface="Calibri" pitchFamily="34" charset="0"/>
                <a:cs typeface="Calibri" pitchFamily="34" charset="0"/>
              </a:rPr>
              <a:t>Voting &amp; Vote Recording</a:t>
            </a:r>
          </a:p>
        </p:txBody>
      </p:sp>
      <p:sp>
        <p:nvSpPr>
          <p:cNvPr id="5123" name="2 - Θέση περιεχομένου"/>
          <p:cNvSpPr>
            <a:spLocks noGrp="1"/>
          </p:cNvSpPr>
          <p:nvPr>
            <p:ph idx="1"/>
          </p:nvPr>
        </p:nvSpPr>
        <p:spPr/>
        <p:txBody>
          <a:bodyPr>
            <a:normAutofit/>
          </a:bodyPr>
          <a:lstStyle/>
          <a:p>
            <a:pPr eaLnBrk="1" hangingPunct="1">
              <a:defRPr/>
            </a:pPr>
            <a:r>
              <a:rPr lang="en-GB" dirty="0" smtClean="0">
                <a:latin typeface="Calibri" pitchFamily="34" charset="0"/>
              </a:rPr>
              <a:t>Two broad voting methods</a:t>
            </a:r>
          </a:p>
          <a:p>
            <a:pPr marL="914400" lvl="1" indent="-457200" eaLnBrk="1" hangingPunct="1">
              <a:buFont typeface="+mj-lt"/>
              <a:buAutoNum type="alphaLcPeriod"/>
              <a:defRPr/>
            </a:pPr>
            <a:r>
              <a:rPr lang="en-GB" dirty="0" smtClean="0">
                <a:latin typeface="Calibri" pitchFamily="34" charset="0"/>
              </a:rPr>
              <a:t>Printed ballot papers</a:t>
            </a:r>
          </a:p>
          <a:p>
            <a:pPr lvl="2" eaLnBrk="1" hangingPunct="1">
              <a:buFont typeface="+mj-lt"/>
              <a:buChar char="–"/>
              <a:defRPr/>
            </a:pPr>
            <a:r>
              <a:rPr lang="en-GB" dirty="0">
                <a:latin typeface="Calibri" pitchFamily="34" charset="0"/>
              </a:rPr>
              <a:t>Believed to be the most accurate and most reliable for vote counting</a:t>
            </a:r>
          </a:p>
          <a:p>
            <a:pPr marL="914400" lvl="1" indent="-457200" eaLnBrk="1" hangingPunct="1">
              <a:buFont typeface="+mj-lt"/>
              <a:buAutoNum type="alphaLcPeriod"/>
              <a:defRPr/>
            </a:pPr>
            <a:r>
              <a:rPr lang="en-GB" dirty="0" smtClean="0">
                <a:latin typeface="Calibri" pitchFamily="34" charset="0"/>
              </a:rPr>
              <a:t>Electronic voting</a:t>
            </a:r>
          </a:p>
          <a:p>
            <a:pPr lvl="2" eaLnBrk="1" hangingPunct="1">
              <a:buFont typeface="+mj-lt"/>
              <a:buChar char="–"/>
              <a:defRPr/>
            </a:pPr>
            <a:r>
              <a:rPr lang="en-GB" dirty="0">
                <a:latin typeface="Calibri" pitchFamily="34" charset="0"/>
              </a:rPr>
              <a:t>Provide high efficiency</a:t>
            </a:r>
          </a:p>
          <a:p>
            <a:pPr lvl="2" eaLnBrk="1" hangingPunct="1">
              <a:buFont typeface="+mj-lt"/>
              <a:buChar char="–"/>
              <a:defRPr/>
            </a:pPr>
            <a:r>
              <a:rPr lang="en-GB" dirty="0">
                <a:latin typeface="Calibri" pitchFamily="34" charset="0"/>
              </a:rPr>
              <a:t>Capacity to deliver election results in a short time</a:t>
            </a:r>
          </a:p>
          <a:p>
            <a:pPr lvl="2" eaLnBrk="1" hangingPunct="1">
              <a:buFont typeface="+mj-lt"/>
              <a:buChar char="–"/>
              <a:defRPr/>
            </a:pPr>
            <a:r>
              <a:rPr lang="en-GB" dirty="0">
                <a:latin typeface="Calibri" pitchFamily="34" charset="0"/>
              </a:rPr>
              <a:t>May lack log or paper trail on machine failure, suspicion of fraud, </a:t>
            </a:r>
            <a:r>
              <a:rPr lang="en-GB" dirty="0" smtClean="0">
                <a:latin typeface="Calibri" pitchFamily="34" charset="0"/>
              </a:rPr>
              <a:t>etc.</a:t>
            </a:r>
            <a:endParaRPr lang="en-GB" dirty="0">
              <a:latin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21</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2078546642"/>
      </p:ext>
    </p:extLst>
  </p:cSld>
  <p:clrMapOvr>
    <a:masterClrMapping/>
  </p:clrMapOvr>
  <p:transition advTm="5413"/>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algn="ctr" eaLnBrk="1" hangingPunct="1"/>
            <a:r>
              <a:rPr lang="en-US" dirty="0" smtClean="0">
                <a:latin typeface="Calibri" pitchFamily="34" charset="0"/>
                <a:cs typeface="Calibri" pitchFamily="34" charset="0"/>
              </a:rPr>
              <a:t>E-Voting Systems</a:t>
            </a:r>
          </a:p>
        </p:txBody>
      </p:sp>
      <p:sp>
        <p:nvSpPr>
          <p:cNvPr id="5123" name="2 - Θέση περιεχομένου"/>
          <p:cNvSpPr>
            <a:spLocks noGrp="1"/>
          </p:cNvSpPr>
          <p:nvPr>
            <p:ph idx="1"/>
          </p:nvPr>
        </p:nvSpPr>
        <p:spPr/>
        <p:txBody>
          <a:bodyPr>
            <a:normAutofit/>
          </a:bodyPr>
          <a:lstStyle/>
          <a:p>
            <a:pPr eaLnBrk="1" hangingPunct="1">
              <a:defRPr/>
            </a:pPr>
            <a:r>
              <a:rPr lang="en-GB" dirty="0" smtClean="0">
                <a:latin typeface="Calibri" pitchFamily="34" charset="0"/>
              </a:rPr>
              <a:t>A way to get people vote electronically</a:t>
            </a:r>
          </a:p>
          <a:p>
            <a:pPr eaLnBrk="1" hangingPunct="1">
              <a:defRPr/>
            </a:pPr>
            <a:r>
              <a:rPr lang="en-GB" dirty="0" smtClean="0">
                <a:latin typeface="Calibri" pitchFamily="34" charset="0"/>
              </a:rPr>
              <a:t>Common types of e-voting systems</a:t>
            </a:r>
          </a:p>
          <a:p>
            <a:pPr lvl="1" eaLnBrk="1" hangingPunct="1">
              <a:buFont typeface="+mj-lt"/>
              <a:buChar char="–"/>
              <a:defRPr/>
            </a:pPr>
            <a:r>
              <a:rPr lang="en-GB" dirty="0" smtClean="0">
                <a:latin typeface="Calibri" pitchFamily="34" charset="0"/>
              </a:rPr>
              <a:t>Optical scanning systems</a:t>
            </a:r>
          </a:p>
          <a:p>
            <a:pPr lvl="1" eaLnBrk="1" hangingPunct="1">
              <a:buFont typeface="+mj-lt"/>
              <a:buChar char="–"/>
              <a:defRPr/>
            </a:pPr>
            <a:r>
              <a:rPr lang="en-GB" dirty="0" smtClean="0">
                <a:latin typeface="Calibri" pitchFamily="34" charset="0"/>
              </a:rPr>
              <a:t>Direct recording electronic systems (DRE)</a:t>
            </a:r>
          </a:p>
          <a:p>
            <a:pPr lvl="1" eaLnBrk="1" hangingPunct="1">
              <a:buFont typeface="+mj-lt"/>
              <a:buChar char="–"/>
              <a:defRPr/>
            </a:pPr>
            <a:r>
              <a:rPr lang="en-GB" dirty="0" smtClean="0">
                <a:latin typeface="Calibri" pitchFamily="34" charset="0"/>
              </a:rPr>
              <a:t>Internet</a:t>
            </a:r>
          </a:p>
          <a:p>
            <a:pPr eaLnBrk="1" hangingPunct="1">
              <a:defRPr/>
            </a:pPr>
            <a:r>
              <a:rPr lang="en-GB" dirty="0" smtClean="0">
                <a:latin typeface="Calibri" pitchFamily="34" charset="0"/>
              </a:rPr>
              <a:t>Used on a large scale in Belgium, Brazil, India, Venezuela, the US and others</a:t>
            </a: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22</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1673736419"/>
      </p:ext>
    </p:extLst>
  </p:cSld>
  <p:clrMapOvr>
    <a:masterClrMapping/>
  </p:clrMapOvr>
  <p:transition advTm="5413"/>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marL="533400" indent="-533400" algn="ctr" eaLnBrk="1" hangingPunct="1"/>
            <a:r>
              <a:rPr lang="en-US" dirty="0" smtClean="0">
                <a:latin typeface="Calibri" pitchFamily="34" charset="0"/>
                <a:cs typeface="Calibri" pitchFamily="34" charset="0"/>
              </a:rPr>
              <a:t>E-Voting Systems: Optical Scanning Systems</a:t>
            </a:r>
          </a:p>
        </p:txBody>
      </p:sp>
      <p:sp>
        <p:nvSpPr>
          <p:cNvPr id="5123" name="2 - Θέση περιεχομένου"/>
          <p:cNvSpPr>
            <a:spLocks noGrp="1"/>
          </p:cNvSpPr>
          <p:nvPr>
            <p:ph idx="1"/>
          </p:nvPr>
        </p:nvSpPr>
        <p:spPr/>
        <p:txBody>
          <a:bodyPr>
            <a:normAutofit/>
          </a:bodyPr>
          <a:lstStyle/>
          <a:p>
            <a:r>
              <a:rPr lang="en-GB" dirty="0" smtClean="0">
                <a:latin typeface="Calibri" pitchFamily="34" charset="0"/>
              </a:rPr>
              <a:t>Voting done using</a:t>
            </a:r>
            <a:r>
              <a:rPr lang="en-GB" dirty="0">
                <a:latin typeface="Calibri" pitchFamily="34" charset="0"/>
              </a:rPr>
              <a:t>  </a:t>
            </a:r>
            <a:r>
              <a:rPr lang="en-GB" dirty="0" smtClean="0">
                <a:latin typeface="Calibri" pitchFamily="34" charset="0"/>
              </a:rPr>
              <a:t>machine­-readable ballots</a:t>
            </a:r>
            <a:endParaRPr lang="en-GB" dirty="0">
              <a:latin typeface="Calibri" pitchFamily="34" charset="0"/>
            </a:endParaRPr>
          </a:p>
          <a:p>
            <a:r>
              <a:rPr lang="en-GB" dirty="0" smtClean="0">
                <a:latin typeface="Calibri" pitchFamily="34" charset="0"/>
              </a:rPr>
              <a:t>Voter</a:t>
            </a:r>
            <a:r>
              <a:rPr lang="en-GB" dirty="0">
                <a:latin typeface="Calibri" pitchFamily="34" charset="0"/>
              </a:rPr>
              <a:t> </a:t>
            </a:r>
            <a:r>
              <a:rPr lang="en-GB" dirty="0" smtClean="0">
                <a:latin typeface="Calibri" pitchFamily="34" charset="0"/>
              </a:rPr>
              <a:t>feeds card </a:t>
            </a:r>
            <a:r>
              <a:rPr lang="en-GB" dirty="0" smtClean="0">
                <a:latin typeface="Calibri" pitchFamily="34" charset="0"/>
              </a:rPr>
              <a:t>directly into a computer vote tabulating </a:t>
            </a:r>
            <a:r>
              <a:rPr lang="en-GB" dirty="0" smtClean="0">
                <a:latin typeface="Calibri" pitchFamily="34" charset="0"/>
              </a:rPr>
              <a:t>device</a:t>
            </a:r>
          </a:p>
          <a:p>
            <a:pPr lvl="1"/>
            <a:r>
              <a:rPr lang="en-GB" dirty="0" smtClean="0">
                <a:latin typeface="Calibri" pitchFamily="34" charset="0"/>
              </a:rPr>
              <a:t>or place </a:t>
            </a:r>
            <a:r>
              <a:rPr lang="en-GB" dirty="0" smtClean="0">
                <a:latin typeface="Calibri" pitchFamily="34" charset="0"/>
              </a:rPr>
              <a:t>the card in a ballot box</a:t>
            </a:r>
          </a:p>
          <a:p>
            <a:r>
              <a:rPr lang="en-GB" dirty="0">
                <a:latin typeface="Calibri" pitchFamily="34" charset="0"/>
              </a:rPr>
              <a:t>The  computer  tabulating  device  identifies  the  marks  made  by  voters  on  the  cards  and records votes </a:t>
            </a:r>
            <a:r>
              <a:rPr lang="en-GB" dirty="0" smtClean="0">
                <a:latin typeface="Calibri" pitchFamily="34" charset="0"/>
              </a:rPr>
              <a:t>accordingly</a:t>
            </a:r>
            <a:endParaRPr lang="en-GB" dirty="0">
              <a:latin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23</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3066599081"/>
      </p:ext>
    </p:extLst>
  </p:cSld>
  <p:clrMapOvr>
    <a:masterClrMapping/>
  </p:clrMapOvr>
  <p:transition advTm="5413"/>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algn="ctr" eaLnBrk="1" hangingPunct="1"/>
            <a:r>
              <a:rPr lang="en-US" dirty="0" smtClean="0">
                <a:latin typeface="Calibri" pitchFamily="34" charset="0"/>
                <a:cs typeface="Calibri" pitchFamily="34" charset="0"/>
              </a:rPr>
              <a:t>E-Voting Systems: DREs</a:t>
            </a:r>
          </a:p>
        </p:txBody>
      </p:sp>
      <p:sp>
        <p:nvSpPr>
          <p:cNvPr id="5123" name="2 - Θέση περιεχομένου"/>
          <p:cNvSpPr>
            <a:spLocks noGrp="1"/>
          </p:cNvSpPr>
          <p:nvPr>
            <p:ph idx="1"/>
          </p:nvPr>
        </p:nvSpPr>
        <p:spPr/>
        <p:txBody>
          <a:bodyPr>
            <a:normAutofit fontScale="92500"/>
          </a:bodyPr>
          <a:lstStyle/>
          <a:p>
            <a:r>
              <a:rPr lang="en-GB" dirty="0" smtClean="0">
                <a:latin typeface="Calibri" pitchFamily="34" charset="0"/>
              </a:rPr>
              <a:t>Voters mark their votes directly into an electronic device, using a touch screen, push buttons or a similar device</a:t>
            </a:r>
          </a:p>
          <a:p>
            <a:r>
              <a:rPr lang="en-GB" dirty="0" smtClean="0">
                <a:latin typeface="Calibri" pitchFamily="34" charset="0"/>
              </a:rPr>
              <a:t>With DRE systems there is no need for paper ballots</a:t>
            </a:r>
          </a:p>
          <a:p>
            <a:r>
              <a:rPr lang="en-GB" dirty="0" smtClean="0">
                <a:latin typeface="Calibri" pitchFamily="34" charset="0"/>
              </a:rPr>
              <a:t>Use of DREs expanding in Belgium, </a:t>
            </a:r>
            <a:r>
              <a:rPr lang="en-GB" dirty="0" smtClean="0">
                <a:latin typeface="Calibri" pitchFamily="34" charset="0"/>
              </a:rPr>
              <a:t>Brazil</a:t>
            </a:r>
            <a:r>
              <a:rPr lang="en-GB" dirty="0" smtClean="0">
                <a:latin typeface="Calibri" pitchFamily="34" charset="0"/>
              </a:rPr>
              <a:t>, India and </a:t>
            </a:r>
            <a:r>
              <a:rPr lang="en-GB" dirty="0" smtClean="0">
                <a:latin typeface="Calibri" pitchFamily="34" charset="0"/>
              </a:rPr>
              <a:t>Venezuela</a:t>
            </a:r>
            <a:endParaRPr lang="en-GB" dirty="0" smtClean="0">
              <a:latin typeface="Calibri" pitchFamily="34" charset="0"/>
            </a:endParaRPr>
          </a:p>
          <a:p>
            <a:r>
              <a:rPr lang="en-GB" dirty="0" smtClean="0">
                <a:latin typeface="Calibri" pitchFamily="34" charset="0"/>
              </a:rPr>
              <a:t>Requires lots of voter education for use in Nigeria</a:t>
            </a:r>
            <a:endParaRPr lang="en-GB" dirty="0">
              <a:latin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24</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3425569064"/>
      </p:ext>
    </p:extLst>
  </p:cSld>
  <p:clrMapOvr>
    <a:masterClrMapping/>
  </p:clrMapOvr>
  <p:transition advTm="5413"/>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algn="ctr" eaLnBrk="1" hangingPunct="1"/>
            <a:r>
              <a:rPr lang="en-US" dirty="0" smtClean="0">
                <a:latin typeface="Calibri" pitchFamily="34" charset="0"/>
                <a:cs typeface="Calibri" pitchFamily="34" charset="0"/>
              </a:rPr>
              <a:t>E-Voting Systems: Internet Voting</a:t>
            </a:r>
          </a:p>
        </p:txBody>
      </p:sp>
      <p:sp>
        <p:nvSpPr>
          <p:cNvPr id="5123" name="2 - Θέση περιεχομένου"/>
          <p:cNvSpPr>
            <a:spLocks noGrp="1"/>
          </p:cNvSpPr>
          <p:nvPr>
            <p:ph idx="1"/>
          </p:nvPr>
        </p:nvSpPr>
        <p:spPr/>
        <p:txBody>
          <a:bodyPr>
            <a:normAutofit fontScale="92500" lnSpcReduction="10000"/>
          </a:bodyPr>
          <a:lstStyle/>
          <a:p>
            <a:pPr marL="514350" indent="-514350">
              <a:buFont typeface="+mj-lt"/>
              <a:buAutoNum type="arabicPeriod"/>
            </a:pPr>
            <a:r>
              <a:rPr lang="en-GB" dirty="0" smtClean="0">
                <a:latin typeface="Calibri" pitchFamily="34" charset="0"/>
              </a:rPr>
              <a:t>Polling site Internet voting</a:t>
            </a:r>
          </a:p>
          <a:p>
            <a:pPr lvl="1"/>
            <a:r>
              <a:rPr lang="en-GB" dirty="0" smtClean="0">
                <a:latin typeface="Calibri" pitchFamily="34" charset="0"/>
              </a:rPr>
              <a:t>Ballots cast via Internet from clients machines physically situated  in official polling places</a:t>
            </a:r>
          </a:p>
          <a:p>
            <a:pPr lvl="1"/>
            <a:r>
              <a:rPr lang="en-GB" dirty="0" smtClean="0">
                <a:latin typeface="Calibri" pitchFamily="34" charset="0"/>
              </a:rPr>
              <a:t>Both hardware and software of the client controlled by election officials</a:t>
            </a:r>
          </a:p>
          <a:p>
            <a:pPr marL="514350" indent="-514350">
              <a:buFont typeface="+mj-lt"/>
              <a:buAutoNum type="arabicPeriod"/>
            </a:pPr>
            <a:r>
              <a:rPr lang="en-GB" dirty="0" smtClean="0">
                <a:latin typeface="Calibri" pitchFamily="34" charset="0"/>
              </a:rPr>
              <a:t>Kiosk Internet voting</a:t>
            </a:r>
          </a:p>
          <a:p>
            <a:pPr lvl="1"/>
            <a:r>
              <a:rPr lang="en-GB" dirty="0" smtClean="0">
                <a:latin typeface="Calibri" pitchFamily="34" charset="0"/>
              </a:rPr>
              <a:t>client </a:t>
            </a:r>
            <a:r>
              <a:rPr lang="en-GB" dirty="0" smtClean="0">
                <a:latin typeface="Calibri" pitchFamily="34" charset="0"/>
              </a:rPr>
              <a:t>machines controlled by election officials but distributed in public places </a:t>
            </a:r>
            <a:r>
              <a:rPr lang="en-GB" dirty="0" smtClean="0">
                <a:latin typeface="Calibri" pitchFamily="34" charset="0"/>
              </a:rPr>
              <a:t>(e.g., shopping malls)</a:t>
            </a:r>
            <a:endParaRPr lang="en-GB" dirty="0" smtClean="0">
              <a:latin typeface="Calibri" pitchFamily="34" charset="0"/>
            </a:endParaRPr>
          </a:p>
          <a:p>
            <a:pPr lvl="1"/>
            <a:r>
              <a:rPr lang="en-GB" dirty="0" smtClean="0">
                <a:latin typeface="Calibri" pitchFamily="34" charset="0"/>
              </a:rPr>
              <a:t>Physical environment and voter authentication not directly under official control</a:t>
            </a: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25</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478302283"/>
      </p:ext>
    </p:extLst>
  </p:cSld>
  <p:clrMapOvr>
    <a:masterClrMapping/>
  </p:clrMapOvr>
  <p:transition advTm="5413"/>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algn="ctr" eaLnBrk="1" hangingPunct="1"/>
            <a:r>
              <a:rPr lang="en-US" dirty="0" smtClean="0">
                <a:latin typeface="Calibri" pitchFamily="34" charset="0"/>
                <a:cs typeface="Calibri" pitchFamily="34" charset="0"/>
              </a:rPr>
              <a:t>E-Voting Systems: Internet Voting</a:t>
            </a:r>
          </a:p>
        </p:txBody>
      </p:sp>
      <p:sp>
        <p:nvSpPr>
          <p:cNvPr id="5123" name="2 - Θέση περιεχομένου"/>
          <p:cNvSpPr>
            <a:spLocks noGrp="1"/>
          </p:cNvSpPr>
          <p:nvPr>
            <p:ph idx="1"/>
          </p:nvPr>
        </p:nvSpPr>
        <p:spPr/>
        <p:txBody>
          <a:bodyPr>
            <a:normAutofit/>
          </a:bodyPr>
          <a:lstStyle/>
          <a:p>
            <a:pPr marL="514350" indent="-514350">
              <a:buFont typeface="+mj-lt"/>
              <a:buAutoNum type="arabicPeriod" startAt="3"/>
            </a:pPr>
            <a:r>
              <a:rPr lang="en-GB" dirty="0" smtClean="0">
                <a:latin typeface="Calibri" pitchFamily="34" charset="0"/>
              </a:rPr>
              <a:t>Remote Internet voting</a:t>
            </a:r>
          </a:p>
          <a:p>
            <a:pPr lvl="1"/>
            <a:r>
              <a:rPr lang="en-GB" dirty="0" smtClean="0">
                <a:latin typeface="Calibri" pitchFamily="34" charset="0"/>
              </a:rPr>
              <a:t>Neither client machines nor physical environment under control of election officials</a:t>
            </a:r>
          </a:p>
          <a:p>
            <a:pPr lvl="1"/>
            <a:r>
              <a:rPr lang="en-GB" dirty="0" smtClean="0">
                <a:latin typeface="Calibri" pitchFamily="34" charset="0"/>
              </a:rPr>
              <a:t>Though very attractive, presents serious intractable security risks</a:t>
            </a:r>
            <a:endParaRPr lang="en-GB" dirty="0">
              <a:latin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26</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2185265676"/>
      </p:ext>
    </p:extLst>
  </p:cSld>
  <p:clrMapOvr>
    <a:masterClrMapping/>
  </p:clrMapOvr>
  <p:transition advTm="5413"/>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algn="ctr" eaLnBrk="1" hangingPunct="1"/>
            <a:r>
              <a:rPr lang="en-US" dirty="0" smtClean="0">
                <a:latin typeface="Calibri" pitchFamily="34" charset="0"/>
                <a:cs typeface="Calibri" pitchFamily="34" charset="0"/>
              </a:rPr>
              <a:t>Advantages of Internet Voting</a:t>
            </a:r>
          </a:p>
        </p:txBody>
      </p:sp>
      <p:sp>
        <p:nvSpPr>
          <p:cNvPr id="5123" name="2 - Θέση περιεχομένου"/>
          <p:cNvSpPr>
            <a:spLocks noGrp="1"/>
          </p:cNvSpPr>
          <p:nvPr>
            <p:ph idx="1"/>
          </p:nvPr>
        </p:nvSpPr>
        <p:spPr/>
        <p:txBody>
          <a:bodyPr>
            <a:normAutofit/>
          </a:bodyPr>
          <a:lstStyle/>
          <a:p>
            <a:r>
              <a:rPr lang="en-GB" dirty="0" smtClean="0">
                <a:latin typeface="Calibri" pitchFamily="34" charset="0"/>
              </a:rPr>
              <a:t>Internet voting can be used to </a:t>
            </a:r>
            <a:endParaRPr lang="en-GB" dirty="0" smtClean="0">
              <a:latin typeface="Calibri" pitchFamily="34" charset="0"/>
            </a:endParaRPr>
          </a:p>
          <a:p>
            <a:pPr lvl="1"/>
            <a:r>
              <a:rPr lang="en-GB" dirty="0" smtClean="0">
                <a:latin typeface="Calibri" pitchFamily="34" charset="0"/>
              </a:rPr>
              <a:t>improve </a:t>
            </a:r>
            <a:r>
              <a:rPr lang="en-GB" dirty="0" smtClean="0">
                <a:latin typeface="Calibri" pitchFamily="34" charset="0"/>
              </a:rPr>
              <a:t>the efficiency, effectiveness, and legitimacy of democratic elections</a:t>
            </a:r>
          </a:p>
          <a:p>
            <a:r>
              <a:rPr lang="en-GB" dirty="0" smtClean="0">
                <a:latin typeface="Calibri" pitchFamily="34" charset="0"/>
              </a:rPr>
              <a:t>The most important advantage to the voter is convenience</a:t>
            </a:r>
          </a:p>
          <a:p>
            <a:r>
              <a:rPr lang="en-GB" dirty="0" smtClean="0">
                <a:latin typeface="Calibri" pitchFamily="34" charset="0"/>
              </a:rPr>
              <a:t>Cost </a:t>
            </a:r>
            <a:r>
              <a:rPr lang="en-GB" dirty="0" smtClean="0">
                <a:latin typeface="Calibri" pitchFamily="34" charset="0"/>
              </a:rPr>
              <a:t>saving</a:t>
            </a:r>
            <a:endParaRPr lang="en-GB" dirty="0">
              <a:latin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27</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2275656823"/>
      </p:ext>
    </p:extLst>
  </p:cSld>
  <p:clrMapOvr>
    <a:masterClrMapping/>
  </p:clrMapOvr>
  <p:transition advTm="5413"/>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algn="ctr" eaLnBrk="1" hangingPunct="1"/>
            <a:r>
              <a:rPr lang="en-US" dirty="0" smtClean="0">
                <a:latin typeface="Calibri" pitchFamily="34" charset="0"/>
                <a:cs typeface="Calibri" pitchFamily="34" charset="0"/>
              </a:rPr>
              <a:t>Security Issues</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rmAutofit fontScale="92500"/>
          </a:bodyPr>
          <a:lstStyle/>
          <a:p>
            <a:pPr eaLnBrk="1" hangingPunct="1">
              <a:defRPr/>
            </a:pPr>
            <a:r>
              <a:rPr lang="en-GB" dirty="0">
                <a:latin typeface="Calibri" pitchFamily="34" charset="0"/>
              </a:rPr>
              <a:t>With whatever new technology is on the table, security is always the big </a:t>
            </a:r>
            <a:r>
              <a:rPr lang="en-GB" dirty="0" smtClean="0">
                <a:latin typeface="Calibri" pitchFamily="34" charset="0"/>
              </a:rPr>
              <a:t>topic</a:t>
            </a:r>
          </a:p>
          <a:p>
            <a:pPr eaLnBrk="1" hangingPunct="1">
              <a:defRPr/>
            </a:pPr>
            <a:endParaRPr lang="en-GB" dirty="0">
              <a:latin typeface="Calibri" pitchFamily="34" charset="0"/>
            </a:endParaRPr>
          </a:p>
          <a:p>
            <a:pPr marL="0" indent="0" eaLnBrk="1" hangingPunct="1">
              <a:buNone/>
              <a:defRPr/>
            </a:pPr>
            <a:r>
              <a:rPr lang="en-GB" i="1" dirty="0">
                <a:latin typeface="Calibri" pitchFamily="34" charset="0"/>
              </a:rPr>
              <a:t>You have to be able to assure the public that it’s a system that has integrity and security, and that folks will be comfortable utilizing it in every day </a:t>
            </a:r>
            <a:r>
              <a:rPr lang="en-GB" i="1" dirty="0" smtClean="0">
                <a:latin typeface="Calibri" pitchFamily="34" charset="0"/>
              </a:rPr>
              <a:t>practice</a:t>
            </a:r>
          </a:p>
          <a:p>
            <a:pPr marL="0" indent="0" eaLnBrk="1" hangingPunct="1">
              <a:buNone/>
              <a:defRPr/>
            </a:pPr>
            <a:endParaRPr lang="en-GB" i="1" dirty="0">
              <a:latin typeface="Calibri" pitchFamily="34" charset="0"/>
            </a:endParaRPr>
          </a:p>
          <a:p>
            <a:pPr lvl="1" eaLnBrk="1" hangingPunct="1">
              <a:defRPr/>
            </a:pPr>
            <a:r>
              <a:rPr lang="en-GB" dirty="0">
                <a:latin typeface="Calibri" pitchFamily="34" charset="0"/>
              </a:rPr>
              <a:t>Michael Winn, director of elections for Travis County, Texas</a:t>
            </a:r>
            <a:endParaRPr lang="en-US" dirty="0">
              <a:latin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28</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1748240325"/>
      </p:ext>
    </p:extLst>
  </p:cSld>
  <p:clrMapOvr>
    <a:masterClrMapping/>
  </p:clrMapOvr>
  <p:transition advTm="5413"/>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algn="ctr" eaLnBrk="1" hangingPunct="1"/>
            <a:r>
              <a:rPr lang="en-US" dirty="0" smtClean="0">
                <a:latin typeface="Calibri" pitchFamily="34" charset="0"/>
                <a:cs typeface="Calibri" pitchFamily="34" charset="0"/>
              </a:rPr>
              <a:t>… Security Issues</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a:xfrm>
            <a:off x="838200" y="2362200"/>
            <a:ext cx="7982272" cy="3724275"/>
          </a:xfrm>
        </p:spPr>
        <p:txBody>
          <a:bodyPr>
            <a:normAutofit fontScale="92500" lnSpcReduction="10000"/>
          </a:bodyPr>
          <a:lstStyle/>
          <a:p>
            <a:r>
              <a:rPr lang="en-GB" dirty="0" smtClean="0">
                <a:latin typeface="Calibri" pitchFamily="34" charset="0"/>
              </a:rPr>
              <a:t>Internet voting is subject to inherent insecurity of</a:t>
            </a:r>
          </a:p>
          <a:p>
            <a:pPr lvl="1"/>
            <a:r>
              <a:rPr lang="en-GB" dirty="0" smtClean="0">
                <a:latin typeface="Calibri" pitchFamily="34" charset="0"/>
              </a:rPr>
              <a:t>The user’s computer</a:t>
            </a:r>
          </a:p>
          <a:p>
            <a:pPr lvl="1"/>
            <a:r>
              <a:rPr lang="en-GB" dirty="0" smtClean="0">
                <a:latin typeface="Calibri" pitchFamily="34" charset="0"/>
              </a:rPr>
              <a:t>The network that connects to the central server</a:t>
            </a:r>
          </a:p>
          <a:p>
            <a:r>
              <a:rPr lang="en-GB" dirty="0" smtClean="0">
                <a:latin typeface="Calibri" pitchFamily="34" charset="0"/>
              </a:rPr>
              <a:t>Most home computers use a version of MS Windows</a:t>
            </a:r>
          </a:p>
          <a:p>
            <a:r>
              <a:rPr lang="en-GB" dirty="0" smtClean="0">
                <a:latin typeface="Calibri" pitchFamily="34" charset="0"/>
              </a:rPr>
              <a:t>A major goal of MS Windows is ease of use for novices</a:t>
            </a:r>
          </a:p>
          <a:p>
            <a:pPr lvl="1"/>
            <a:r>
              <a:rPr lang="en-GB" dirty="0" smtClean="0">
                <a:latin typeface="Calibri" pitchFamily="34" charset="0"/>
              </a:rPr>
              <a:t>not intended for highly sensitive “mission critical” apps</a:t>
            </a:r>
          </a:p>
          <a:p>
            <a:r>
              <a:rPr lang="en-GB" dirty="0" smtClean="0">
                <a:latin typeface="Calibri" pitchFamily="34" charset="0"/>
              </a:rPr>
              <a:t>Can be a fertile ground for viruses, worms, spyware or </a:t>
            </a:r>
            <a:r>
              <a:rPr lang="en-GB" dirty="0" smtClean="0">
                <a:latin typeface="Calibri" pitchFamily="34" charset="0"/>
              </a:rPr>
              <a:t>Trojan </a:t>
            </a:r>
            <a:r>
              <a:rPr lang="en-GB" dirty="0" smtClean="0">
                <a:latin typeface="Calibri" pitchFamily="34" charset="0"/>
              </a:rPr>
              <a:t>horse attacks</a:t>
            </a:r>
          </a:p>
          <a:p>
            <a:pPr lvl="1"/>
            <a:r>
              <a:rPr lang="en-GB" dirty="0" smtClean="0">
                <a:latin typeface="Calibri" pitchFamily="34" charset="0"/>
              </a:rPr>
              <a:t>Despite wide-spread use of  firewalls and anti-virus software </a:t>
            </a:r>
            <a:endParaRPr lang="en-GB" dirty="0">
              <a:latin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29</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1358896338"/>
      </p:ext>
    </p:extLst>
  </p:cSld>
  <p:clrMapOvr>
    <a:masterClrMapping/>
  </p:clrMapOvr>
  <p:transition advTm="5413"/>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Introduction</a:t>
            </a:r>
            <a:r>
              <a:rPr lang="en-US" dirty="0" smtClean="0">
                <a:latin typeface="Calibri" pitchFamily="34" charset="0"/>
                <a:cs typeface="Calibri" pitchFamily="34" charset="0"/>
              </a:rPr>
              <a:t>:</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rmAutofit/>
          </a:bodyPr>
          <a:lstStyle/>
          <a:p>
            <a:pPr marL="342900" lvl="1" indent="-342900" eaLnBrk="1" hangingPunct="1">
              <a:lnSpc>
                <a:spcPct val="90000"/>
              </a:lnSpc>
              <a:buFont typeface="Wingdings" pitchFamily="2" charset="2"/>
              <a:buChar char="l"/>
              <a:defRPr/>
            </a:pPr>
            <a:endParaRPr lang="en-GB" sz="2800" dirty="0" smtClean="0">
              <a:latin typeface="Calibri" pitchFamily="34" charset="0"/>
              <a:cs typeface="Calibri" pitchFamily="34" charset="0"/>
            </a:endParaRPr>
          </a:p>
          <a:p>
            <a:pPr marL="342900" lvl="1" indent="-342900" eaLnBrk="1" hangingPunct="1">
              <a:lnSpc>
                <a:spcPct val="90000"/>
              </a:lnSpc>
              <a:buFont typeface="Wingdings" pitchFamily="2" charset="2"/>
              <a:buChar char="l"/>
              <a:defRPr/>
            </a:pPr>
            <a:r>
              <a:rPr lang="en-US" sz="2800" dirty="0">
                <a:latin typeface="Calibri" pitchFamily="34" charset="0"/>
                <a:cs typeface="Calibri" pitchFamily="34" charset="0"/>
              </a:rPr>
              <a:t>Theme: </a:t>
            </a:r>
            <a:endParaRPr lang="en-US" sz="2800" dirty="0" smtClean="0">
              <a:latin typeface="Calibri" pitchFamily="34" charset="0"/>
              <a:cs typeface="Calibri" pitchFamily="34" charset="0"/>
            </a:endParaRPr>
          </a:p>
          <a:p>
            <a:pPr marL="342900" lvl="1" indent="-342900" eaLnBrk="1" hangingPunct="1">
              <a:lnSpc>
                <a:spcPct val="90000"/>
              </a:lnSpc>
              <a:buFont typeface="Wingdings" pitchFamily="2" charset="2"/>
              <a:buChar char="l"/>
              <a:defRPr/>
            </a:pPr>
            <a:endParaRPr lang="en-US" sz="2800" dirty="0" smtClean="0">
              <a:latin typeface="Calibri" pitchFamily="34" charset="0"/>
              <a:cs typeface="Calibri" pitchFamily="34" charset="0"/>
            </a:endParaRPr>
          </a:p>
          <a:p>
            <a:pPr marL="0" lvl="1" indent="0" algn="ctr" eaLnBrk="1" hangingPunct="1">
              <a:lnSpc>
                <a:spcPct val="90000"/>
              </a:lnSpc>
              <a:buNone/>
              <a:defRPr/>
            </a:pPr>
            <a:r>
              <a:rPr lang="en-US" sz="2800" i="1" dirty="0" smtClean="0">
                <a:latin typeface="Calibri" pitchFamily="34" charset="0"/>
                <a:cs typeface="Calibri" pitchFamily="34" charset="0"/>
              </a:rPr>
              <a:t>Re-engineering </a:t>
            </a:r>
            <a:r>
              <a:rPr lang="en-US" sz="2800" i="1" dirty="0">
                <a:latin typeface="Calibri" pitchFamily="34" charset="0"/>
                <a:cs typeface="Calibri" pitchFamily="34" charset="0"/>
              </a:rPr>
              <a:t>national electoral processes through the adoption of hi-tech e-voting </a:t>
            </a:r>
            <a:r>
              <a:rPr lang="en-US" sz="2800" i="1" dirty="0" smtClean="0">
                <a:latin typeface="Calibri" pitchFamily="34" charset="0"/>
                <a:cs typeface="Calibri" pitchFamily="34" charset="0"/>
              </a:rPr>
              <a:t>system</a:t>
            </a:r>
            <a:endParaRPr lang="en-US" sz="2800" i="1" dirty="0">
              <a:latin typeface="Calibri" pitchFamily="34" charset="0"/>
              <a:cs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3</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cSld>
  <p:clrMapOvr>
    <a:masterClrMapping/>
  </p:clrMapOvr>
  <p:transition advTm="5133"/>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algn="ctr" eaLnBrk="1" hangingPunct="1"/>
            <a:r>
              <a:rPr lang="en-US" dirty="0" smtClean="0">
                <a:latin typeface="Calibri" pitchFamily="34" charset="0"/>
                <a:cs typeface="Calibri" pitchFamily="34" charset="0"/>
              </a:rPr>
              <a:t>… Security </a:t>
            </a:r>
            <a:r>
              <a:rPr lang="en-US" dirty="0">
                <a:latin typeface="Calibri" pitchFamily="34" charset="0"/>
                <a:cs typeface="Calibri" pitchFamily="34" charset="0"/>
              </a:rPr>
              <a:t>Issues</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a:xfrm>
            <a:off x="838200" y="2362200"/>
            <a:ext cx="7982272" cy="3724275"/>
          </a:xfrm>
        </p:spPr>
        <p:txBody>
          <a:bodyPr>
            <a:normAutofit fontScale="92500" lnSpcReduction="10000"/>
          </a:bodyPr>
          <a:lstStyle/>
          <a:p>
            <a:r>
              <a:rPr lang="en-GB" dirty="0" smtClean="0">
                <a:latin typeface="Calibri" pitchFamily="34" charset="0"/>
              </a:rPr>
              <a:t>Securing the connection between the voter’s computer and the central server is also problematic</a:t>
            </a:r>
          </a:p>
          <a:p>
            <a:pPr lvl="1"/>
            <a:r>
              <a:rPr lang="en-GB" dirty="0" smtClean="0">
                <a:latin typeface="Calibri" pitchFamily="34" charset="0"/>
              </a:rPr>
              <a:t>Although use of public-key cryptography allows a degree of confidence in the integrity of the network</a:t>
            </a:r>
          </a:p>
          <a:p>
            <a:r>
              <a:rPr lang="en-GB" dirty="0" smtClean="0">
                <a:latin typeface="Calibri" pitchFamily="34" charset="0"/>
              </a:rPr>
              <a:t>Use same technologies for e-commerce and internet banking to prevent </a:t>
            </a:r>
            <a:r>
              <a:rPr lang="en-GB" dirty="0" err="1" smtClean="0">
                <a:latin typeface="Calibri" pitchFamily="34" charset="0"/>
              </a:rPr>
              <a:t>MitX</a:t>
            </a:r>
            <a:r>
              <a:rPr lang="en-GB" dirty="0" smtClean="0">
                <a:latin typeface="Calibri" pitchFamily="34" charset="0"/>
              </a:rPr>
              <a:t> attacks</a:t>
            </a:r>
          </a:p>
          <a:p>
            <a:r>
              <a:rPr lang="en-GB" dirty="0" smtClean="0">
                <a:latin typeface="Calibri" pitchFamily="34" charset="0"/>
              </a:rPr>
              <a:t>Other forms of attacks</a:t>
            </a:r>
          </a:p>
          <a:p>
            <a:pPr lvl="1"/>
            <a:r>
              <a:rPr lang="en-GB" dirty="0" smtClean="0">
                <a:latin typeface="Calibri" pitchFamily="34" charset="0"/>
              </a:rPr>
              <a:t>Denial of service</a:t>
            </a:r>
          </a:p>
          <a:p>
            <a:pPr lvl="1"/>
            <a:r>
              <a:rPr lang="en-GB" dirty="0" smtClean="0">
                <a:latin typeface="Calibri" pitchFamily="34" charset="0"/>
              </a:rPr>
              <a:t>Spoofing (e.g., phishing)</a:t>
            </a:r>
            <a:endParaRPr lang="en-GB" dirty="0">
              <a:latin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30</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4281658325"/>
      </p:ext>
    </p:extLst>
  </p:cSld>
  <p:clrMapOvr>
    <a:masterClrMapping/>
  </p:clrMapOvr>
  <p:transition advTm="5413"/>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algn="ctr" eaLnBrk="1" hangingPunct="1"/>
            <a:r>
              <a:rPr lang="en-US" dirty="0">
                <a:latin typeface="Calibri" pitchFamily="34" charset="0"/>
                <a:cs typeface="Calibri" pitchFamily="34" charset="0"/>
              </a:rPr>
              <a:t>… Security Issues</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a:xfrm>
            <a:off x="838200" y="2362200"/>
            <a:ext cx="7982272" cy="3724275"/>
          </a:xfrm>
        </p:spPr>
        <p:txBody>
          <a:bodyPr>
            <a:normAutofit fontScale="92500" lnSpcReduction="10000"/>
          </a:bodyPr>
          <a:lstStyle/>
          <a:p>
            <a:r>
              <a:rPr lang="en-GB" dirty="0" smtClean="0">
                <a:latin typeface="Calibri" pitchFamily="34" charset="0"/>
              </a:rPr>
              <a:t>Guaranteeing security of internet voting more difficult than that of internet banking</a:t>
            </a:r>
          </a:p>
          <a:p>
            <a:pPr lvl="1"/>
            <a:r>
              <a:rPr lang="en-GB" dirty="0" smtClean="0">
                <a:latin typeface="Calibri" pitchFamily="34" charset="0"/>
              </a:rPr>
              <a:t>Despite widespread deployment of internet banking</a:t>
            </a:r>
          </a:p>
          <a:p>
            <a:r>
              <a:rPr lang="en-GB" dirty="0" smtClean="0">
                <a:latin typeface="Calibri" pitchFamily="34" charset="0"/>
              </a:rPr>
              <a:t>Unlike financial transactions, no connection may be desirable between voter and his vote</a:t>
            </a:r>
          </a:p>
          <a:p>
            <a:r>
              <a:rPr lang="en-GB" dirty="0" smtClean="0">
                <a:latin typeface="Calibri" pitchFamily="34" charset="0"/>
              </a:rPr>
              <a:t>Discovery of errors and anomalies in transmission or recording of votes cannot feasibly result in a correction of these results</a:t>
            </a:r>
          </a:p>
          <a:p>
            <a:pPr lvl="1"/>
            <a:r>
              <a:rPr lang="en-GB" dirty="0" smtClean="0">
                <a:latin typeface="Calibri" pitchFamily="34" charset="0"/>
              </a:rPr>
              <a:t>May lead to votes or even election invalidation</a:t>
            </a:r>
            <a:endParaRPr lang="en-GB" dirty="0">
              <a:latin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31</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1991834643"/>
      </p:ext>
    </p:extLst>
  </p:cSld>
  <p:clrMapOvr>
    <a:masterClrMapping/>
  </p:clrMapOvr>
  <p:transition advTm="5413"/>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algn="ctr" eaLnBrk="1" hangingPunct="1"/>
            <a:r>
              <a:rPr lang="en-US" dirty="0" smtClean="0">
                <a:latin typeface="Calibri" pitchFamily="34" charset="0"/>
                <a:cs typeface="Calibri" pitchFamily="34" charset="0"/>
              </a:rPr>
              <a:t>Internet </a:t>
            </a:r>
            <a:r>
              <a:rPr lang="en-US" dirty="0">
                <a:latin typeface="Calibri" pitchFamily="34" charset="0"/>
                <a:cs typeface="Calibri" pitchFamily="34" charset="0"/>
              </a:rPr>
              <a:t>Voting Deployment</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a:xfrm>
            <a:off x="838200" y="2362200"/>
            <a:ext cx="7982272" cy="3724275"/>
          </a:xfrm>
        </p:spPr>
        <p:txBody>
          <a:bodyPr>
            <a:normAutofit/>
          </a:bodyPr>
          <a:lstStyle/>
          <a:p>
            <a:r>
              <a:rPr lang="en-GB" dirty="0">
                <a:latin typeface="Calibri" pitchFamily="34" charset="0"/>
              </a:rPr>
              <a:t>No country has deployed a fully electronic voting system at the national </a:t>
            </a:r>
            <a:r>
              <a:rPr lang="en-GB" dirty="0" smtClean="0">
                <a:latin typeface="Calibri" pitchFamily="34" charset="0"/>
              </a:rPr>
              <a:t>level</a:t>
            </a:r>
          </a:p>
          <a:p>
            <a:endParaRPr lang="en-GB" dirty="0" smtClean="0">
              <a:latin typeface="Calibri" pitchFamily="34" charset="0"/>
            </a:endParaRPr>
          </a:p>
          <a:p>
            <a:r>
              <a:rPr lang="en-GB" dirty="0">
                <a:latin typeface="Calibri" pitchFamily="34" charset="0"/>
              </a:rPr>
              <a:t>Hybrid systems (manual and electronic) offer a wide range of solutions, several of which have been used in a number of </a:t>
            </a:r>
            <a:r>
              <a:rPr lang="en-GB" dirty="0" smtClean="0">
                <a:latin typeface="Calibri" pitchFamily="34" charset="0"/>
              </a:rPr>
              <a:t>countries</a:t>
            </a:r>
            <a:endParaRPr lang="en-US" dirty="0">
              <a:latin typeface="Calibri" pitchFamily="34" charset="0"/>
            </a:endParaRPr>
          </a:p>
          <a:p>
            <a:pPr marL="0" indent="0">
              <a:buNone/>
            </a:pPr>
            <a:endParaRPr lang="en-GB" dirty="0">
              <a:latin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32</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32105047"/>
      </p:ext>
    </p:extLst>
  </p:cSld>
  <p:clrMapOvr>
    <a:masterClrMapping/>
  </p:clrMapOvr>
  <p:transition advTm="5413"/>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algn="ctr" eaLnBrk="1" hangingPunct="1"/>
            <a:r>
              <a:rPr lang="en-US" dirty="0">
                <a:latin typeface="Calibri" pitchFamily="34" charset="0"/>
                <a:cs typeface="Calibri" pitchFamily="34" charset="0"/>
              </a:rPr>
              <a:t>… Internet Voting Deployment</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a:xfrm>
            <a:off x="838200" y="2362200"/>
            <a:ext cx="7982272" cy="3724275"/>
          </a:xfrm>
        </p:spPr>
        <p:txBody>
          <a:bodyPr>
            <a:normAutofit/>
          </a:bodyPr>
          <a:lstStyle/>
          <a:p>
            <a:r>
              <a:rPr lang="en-GB" dirty="0" smtClean="0">
                <a:latin typeface="Calibri" pitchFamily="34" charset="0"/>
              </a:rPr>
              <a:t>The </a:t>
            </a:r>
            <a:r>
              <a:rPr lang="en-GB" dirty="0" smtClean="0">
                <a:latin typeface="Calibri" pitchFamily="34" charset="0"/>
              </a:rPr>
              <a:t>State of Geneva in Switzerland beginning 2003</a:t>
            </a:r>
          </a:p>
          <a:p>
            <a:pPr lvl="1"/>
            <a:r>
              <a:rPr lang="en-GB" dirty="0" smtClean="0">
                <a:latin typeface="Calibri" pitchFamily="34" charset="0"/>
              </a:rPr>
              <a:t>To support their peculiar frequent voting for “direct democracy”</a:t>
            </a:r>
          </a:p>
          <a:p>
            <a:pPr lvl="1"/>
            <a:r>
              <a:rPr lang="en-GB" dirty="0" smtClean="0">
                <a:latin typeface="Calibri" pitchFamily="34" charset="0"/>
              </a:rPr>
              <a:t>Parliamentary votes often subjected to ratification or refusal by the citizenry</a:t>
            </a:r>
          </a:p>
          <a:p>
            <a:r>
              <a:rPr lang="en-GB" dirty="0" smtClean="0">
                <a:latin typeface="Calibri" pitchFamily="34" charset="0"/>
              </a:rPr>
              <a:t>US Military experiment for use by overseas active-duty military </a:t>
            </a:r>
            <a:r>
              <a:rPr lang="en-GB" dirty="0" smtClean="0">
                <a:latin typeface="Calibri" pitchFamily="34" charset="0"/>
              </a:rPr>
              <a:t>personnel</a:t>
            </a:r>
          </a:p>
          <a:p>
            <a:endParaRPr lang="en-GB" dirty="0">
              <a:latin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33</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2675427030"/>
      </p:ext>
    </p:extLst>
  </p:cSld>
  <p:clrMapOvr>
    <a:masterClrMapping/>
  </p:clrMapOvr>
  <p:transition advTm="5413"/>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algn="ctr" eaLnBrk="1" hangingPunct="1"/>
            <a:r>
              <a:rPr lang="en-US" dirty="0">
                <a:latin typeface="Calibri" pitchFamily="34" charset="0"/>
                <a:cs typeface="Calibri" pitchFamily="34" charset="0"/>
              </a:rPr>
              <a:t>… Internet Voting Deployment</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a:xfrm>
            <a:off x="838200" y="2362200"/>
            <a:ext cx="7982272" cy="3724275"/>
          </a:xfrm>
        </p:spPr>
        <p:txBody>
          <a:bodyPr>
            <a:normAutofit/>
          </a:bodyPr>
          <a:lstStyle/>
          <a:p>
            <a:r>
              <a:rPr lang="en-GB" dirty="0" smtClean="0">
                <a:latin typeface="Calibri" pitchFamily="34" charset="0"/>
              </a:rPr>
              <a:t>Full deployment of Internet voting is likely or even inevitable in the </a:t>
            </a:r>
            <a:r>
              <a:rPr lang="en-GB" dirty="0" smtClean="0">
                <a:latin typeface="Calibri" pitchFamily="34" charset="0"/>
              </a:rPr>
              <a:t>future</a:t>
            </a:r>
          </a:p>
          <a:p>
            <a:endParaRPr lang="en-GB" dirty="0" smtClean="0">
              <a:latin typeface="Calibri" pitchFamily="34" charset="0"/>
            </a:endParaRPr>
          </a:p>
          <a:p>
            <a:r>
              <a:rPr lang="en-GB" dirty="0" smtClean="0">
                <a:latin typeface="Calibri" pitchFamily="34" charset="0"/>
              </a:rPr>
              <a:t>For now, there are challenges</a:t>
            </a:r>
          </a:p>
          <a:p>
            <a:pPr lvl="1"/>
            <a:r>
              <a:rPr lang="en-GB" dirty="0" smtClean="0">
                <a:latin typeface="Calibri" pitchFamily="34" charset="0"/>
              </a:rPr>
              <a:t>Many crucial elements of the voting scheme completely outside control of election </a:t>
            </a:r>
            <a:r>
              <a:rPr lang="en-GB" dirty="0" smtClean="0">
                <a:latin typeface="Calibri" pitchFamily="34" charset="0"/>
              </a:rPr>
              <a:t>authorities</a:t>
            </a:r>
            <a:endParaRPr lang="en-GB" dirty="0" smtClean="0">
              <a:latin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34</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2912293670"/>
      </p:ext>
    </p:extLst>
  </p:cSld>
  <p:clrMapOvr>
    <a:masterClrMapping/>
  </p:clrMapOvr>
  <p:transition advTm="5413"/>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algn="ctr" eaLnBrk="1" hangingPunct="1"/>
            <a:r>
              <a:rPr lang="en-US" dirty="0" smtClean="0">
                <a:latin typeface="Calibri" pitchFamily="34" charset="0"/>
                <a:cs typeface="Calibri" pitchFamily="34" charset="0"/>
              </a:rPr>
              <a:t>… Internet </a:t>
            </a:r>
            <a:r>
              <a:rPr lang="en-US" dirty="0" smtClean="0">
                <a:latin typeface="Calibri" pitchFamily="34" charset="0"/>
                <a:cs typeface="Calibri" pitchFamily="34" charset="0"/>
              </a:rPr>
              <a:t>Voting Deployment</a:t>
            </a:r>
          </a:p>
        </p:txBody>
      </p:sp>
      <p:sp>
        <p:nvSpPr>
          <p:cNvPr id="5123" name="2 - Θέση περιεχομένου"/>
          <p:cNvSpPr>
            <a:spLocks noGrp="1"/>
          </p:cNvSpPr>
          <p:nvPr>
            <p:ph idx="1"/>
          </p:nvPr>
        </p:nvSpPr>
        <p:spPr>
          <a:xfrm>
            <a:off x="838200" y="2362200"/>
            <a:ext cx="7982272" cy="3724275"/>
          </a:xfrm>
        </p:spPr>
        <p:txBody>
          <a:bodyPr>
            <a:normAutofit/>
          </a:bodyPr>
          <a:lstStyle/>
          <a:p>
            <a:r>
              <a:rPr lang="en-GB" dirty="0" smtClean="0">
                <a:latin typeface="Calibri" pitchFamily="34" charset="0"/>
              </a:rPr>
              <a:t>For </a:t>
            </a:r>
            <a:r>
              <a:rPr lang="en-GB" dirty="0" smtClean="0">
                <a:latin typeface="Calibri" pitchFamily="34" charset="0"/>
              </a:rPr>
              <a:t>Nigeria, there are even more challenges</a:t>
            </a:r>
          </a:p>
          <a:p>
            <a:pPr lvl="1"/>
            <a:r>
              <a:rPr lang="en-GB" dirty="0" smtClean="0">
                <a:latin typeface="Calibri" pitchFamily="34" charset="0"/>
              </a:rPr>
              <a:t>Infrastructural issues</a:t>
            </a:r>
          </a:p>
          <a:p>
            <a:pPr lvl="2"/>
            <a:r>
              <a:rPr lang="en-GB" dirty="0" smtClean="0">
                <a:latin typeface="Calibri" pitchFamily="34" charset="0"/>
              </a:rPr>
              <a:t>Availability</a:t>
            </a:r>
          </a:p>
          <a:p>
            <a:pPr lvl="2"/>
            <a:r>
              <a:rPr lang="en-GB" dirty="0" smtClean="0">
                <a:latin typeface="Calibri" pitchFamily="34" charset="0"/>
              </a:rPr>
              <a:t>Ownership </a:t>
            </a:r>
          </a:p>
          <a:p>
            <a:pPr lvl="1"/>
            <a:r>
              <a:rPr lang="en-GB" dirty="0" smtClean="0">
                <a:latin typeface="Calibri" pitchFamily="34" charset="0"/>
              </a:rPr>
              <a:t>Technology issues</a:t>
            </a:r>
          </a:p>
          <a:p>
            <a:pPr lvl="2"/>
            <a:r>
              <a:rPr lang="en-GB" dirty="0" smtClean="0">
                <a:latin typeface="Calibri" pitchFamily="34" charset="0"/>
              </a:rPr>
              <a:t>Skills or competency issues</a:t>
            </a:r>
          </a:p>
          <a:p>
            <a:pPr lvl="2"/>
            <a:r>
              <a:rPr lang="en-GB" dirty="0" smtClean="0">
                <a:latin typeface="Calibri" pitchFamily="34" charset="0"/>
              </a:rPr>
              <a:t>Ownership</a:t>
            </a:r>
            <a:endParaRPr lang="en-GB" dirty="0">
              <a:latin typeface="Calibri" pitchFamily="34" charset="0"/>
            </a:endParaRPr>
          </a:p>
          <a:p>
            <a:pPr marL="457200" lvl="1" indent="0">
              <a:buNone/>
            </a:pPr>
            <a:endParaRPr lang="en-GB" dirty="0">
              <a:latin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35</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1872475583"/>
      </p:ext>
    </p:extLst>
  </p:cSld>
  <p:clrMapOvr>
    <a:masterClrMapping/>
  </p:clrMapOvr>
  <p:transition advTm="5413"/>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algn="ctr" eaLnBrk="1" hangingPunct="1"/>
            <a:r>
              <a:rPr lang="en-US" dirty="0" smtClean="0">
                <a:latin typeface="Calibri" pitchFamily="34" charset="0"/>
                <a:cs typeface="Calibri" pitchFamily="34" charset="0"/>
              </a:rPr>
              <a:t>Future Technologies: Internet </a:t>
            </a:r>
            <a:r>
              <a:rPr lang="en-US" dirty="0" smtClean="0">
                <a:latin typeface="Calibri" pitchFamily="34" charset="0"/>
                <a:cs typeface="Calibri" pitchFamily="34" charset="0"/>
              </a:rPr>
              <a:t>of </a:t>
            </a:r>
            <a:r>
              <a:rPr lang="en-US" dirty="0" smtClean="0">
                <a:latin typeface="Calibri" pitchFamily="34" charset="0"/>
                <a:cs typeface="Calibri" pitchFamily="34" charset="0"/>
              </a:rPr>
              <a:t>Things</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rmAutofit/>
          </a:bodyPr>
          <a:lstStyle/>
          <a:p>
            <a:r>
              <a:rPr lang="en-GB" dirty="0" smtClean="0">
                <a:latin typeface="Calibri" pitchFamily="34" charset="0"/>
              </a:rPr>
              <a:t>Environment where objects have unique IDs</a:t>
            </a:r>
          </a:p>
          <a:p>
            <a:pPr lvl="1"/>
            <a:r>
              <a:rPr lang="en-GB" dirty="0" smtClean="0">
                <a:latin typeface="Calibri" pitchFamily="34" charset="0"/>
              </a:rPr>
              <a:t>and can transfer </a:t>
            </a:r>
            <a:r>
              <a:rPr lang="en-GB" dirty="0">
                <a:latin typeface="Calibri" pitchFamily="34" charset="0"/>
              </a:rPr>
              <a:t>data over a network without requiring </a:t>
            </a:r>
            <a:r>
              <a:rPr lang="en-GB" dirty="0" smtClean="0">
                <a:latin typeface="Calibri" pitchFamily="34" charset="0"/>
              </a:rPr>
              <a:t>human-to-human or </a:t>
            </a:r>
            <a:r>
              <a:rPr lang="en-GB" dirty="0">
                <a:latin typeface="Calibri" pitchFamily="34" charset="0"/>
              </a:rPr>
              <a:t>human-to-computer interaction</a:t>
            </a:r>
            <a:r>
              <a:rPr lang="en-GB" dirty="0" smtClean="0">
                <a:latin typeface="Calibri" pitchFamily="34" charset="0"/>
              </a:rPr>
              <a:t>.</a:t>
            </a:r>
          </a:p>
          <a:p>
            <a:r>
              <a:rPr lang="en-GB" dirty="0" err="1" smtClean="0">
                <a:latin typeface="Calibri" pitchFamily="34" charset="0"/>
              </a:rPr>
              <a:t>IoT</a:t>
            </a:r>
            <a:r>
              <a:rPr lang="en-GB" dirty="0" smtClean="0">
                <a:latin typeface="Calibri" pitchFamily="34" charset="0"/>
              </a:rPr>
              <a:t> evolved </a:t>
            </a:r>
            <a:r>
              <a:rPr lang="en-GB" dirty="0">
                <a:latin typeface="Calibri" pitchFamily="34" charset="0"/>
              </a:rPr>
              <a:t>from the convergence of </a:t>
            </a:r>
            <a:endParaRPr lang="en-GB" dirty="0" smtClean="0">
              <a:latin typeface="Calibri" pitchFamily="34" charset="0"/>
            </a:endParaRPr>
          </a:p>
          <a:p>
            <a:pPr lvl="1"/>
            <a:r>
              <a:rPr lang="en-GB" dirty="0" smtClean="0">
                <a:latin typeface="Calibri" pitchFamily="34" charset="0"/>
              </a:rPr>
              <a:t>wireless technologies</a:t>
            </a:r>
          </a:p>
          <a:p>
            <a:pPr lvl="1"/>
            <a:r>
              <a:rPr lang="en-GB" dirty="0" smtClean="0">
                <a:latin typeface="Calibri" pitchFamily="34" charset="0"/>
              </a:rPr>
              <a:t>micro-electromechanical systems</a:t>
            </a:r>
          </a:p>
          <a:p>
            <a:pPr lvl="1"/>
            <a:r>
              <a:rPr lang="en-GB" dirty="0" smtClean="0">
                <a:latin typeface="Calibri" pitchFamily="34" charset="0"/>
              </a:rPr>
              <a:t>the </a:t>
            </a:r>
            <a:r>
              <a:rPr lang="en-GB" dirty="0">
                <a:latin typeface="Calibri" pitchFamily="34" charset="0"/>
              </a:rPr>
              <a:t>Internet. </a:t>
            </a: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36</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3851144394"/>
      </p:ext>
    </p:extLst>
  </p:cSld>
  <p:clrMapOvr>
    <a:masterClrMapping/>
  </p:clrMapOvr>
  <p:transition advTm="5413"/>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85794"/>
            <a:ext cx="8382000" cy="1131038"/>
          </a:xfrm>
        </p:spPr>
        <p:txBody>
          <a:bodyPr>
            <a:normAutofit/>
          </a:bodyPr>
          <a:lstStyle/>
          <a:p>
            <a:pPr marL="533400" indent="-533400" eaLnBrk="1" hangingPunct="1"/>
            <a:r>
              <a:rPr lang="en-US" dirty="0" smtClean="0">
                <a:latin typeface="Calibri" pitchFamily="34" charset="0"/>
                <a:cs typeface="Calibri" pitchFamily="34" charset="0"/>
              </a:rPr>
              <a:t>Recommendations</a:t>
            </a:r>
          </a:p>
        </p:txBody>
      </p:sp>
      <p:sp>
        <p:nvSpPr>
          <p:cNvPr id="5123" name="2 - Θέση περιεχομένου"/>
          <p:cNvSpPr>
            <a:spLocks noGrp="1"/>
          </p:cNvSpPr>
          <p:nvPr>
            <p:ph idx="1"/>
          </p:nvPr>
        </p:nvSpPr>
        <p:spPr/>
        <p:txBody>
          <a:bodyPr>
            <a:normAutofit fontScale="92500"/>
          </a:bodyPr>
          <a:lstStyle/>
          <a:p>
            <a:pPr marL="533400" indent="-533400" eaLnBrk="1" hangingPunct="1"/>
            <a:r>
              <a:rPr lang="en-GB" kern="1200" dirty="0" smtClean="0">
                <a:latin typeface="Calibri" pitchFamily="34" charset="0"/>
              </a:rPr>
              <a:t>Government should develop and deploy base ICT infrastructure</a:t>
            </a:r>
          </a:p>
          <a:p>
            <a:pPr marL="533400" indent="-533400" eaLnBrk="1" hangingPunct="1"/>
            <a:r>
              <a:rPr lang="en-GB" dirty="0" smtClean="0">
                <a:latin typeface="Calibri" pitchFamily="34" charset="0"/>
              </a:rPr>
              <a:t>Government should review </a:t>
            </a:r>
            <a:r>
              <a:rPr lang="en-GB" dirty="0">
                <a:latin typeface="Calibri" pitchFamily="34" charset="0"/>
              </a:rPr>
              <a:t>laws guiding elections to address abuses ICTs</a:t>
            </a:r>
            <a:endParaRPr lang="en-GB" kern="1200" dirty="0">
              <a:latin typeface="Calibri" pitchFamily="34" charset="0"/>
            </a:endParaRPr>
          </a:p>
          <a:p>
            <a:pPr marL="533400" indent="-533400" eaLnBrk="1" hangingPunct="1"/>
            <a:r>
              <a:rPr lang="en-US" kern="1200" dirty="0">
                <a:latin typeface="Calibri" pitchFamily="34" charset="0"/>
              </a:rPr>
              <a:t>NITDA should provide funding for developing indigenous voting </a:t>
            </a:r>
            <a:r>
              <a:rPr lang="en-US" kern="1200" dirty="0" smtClean="0">
                <a:latin typeface="Calibri" pitchFamily="34" charset="0"/>
              </a:rPr>
              <a:t>technologies</a:t>
            </a:r>
          </a:p>
          <a:p>
            <a:pPr marL="533400" indent="-533400" eaLnBrk="1" hangingPunct="1"/>
            <a:r>
              <a:rPr lang="en-US" kern="1200" dirty="0" smtClean="0">
                <a:latin typeface="Calibri" pitchFamily="34" charset="0"/>
              </a:rPr>
              <a:t>INEC should l</a:t>
            </a:r>
            <a:r>
              <a:rPr lang="en-GB" kern="1200" dirty="0" err="1" smtClean="0">
                <a:latin typeface="Calibri" pitchFamily="34" charset="0"/>
              </a:rPr>
              <a:t>everage</a:t>
            </a:r>
            <a:r>
              <a:rPr lang="en-GB" kern="1200" dirty="0" smtClean="0">
                <a:latin typeface="Calibri" pitchFamily="34" charset="0"/>
              </a:rPr>
              <a:t> </a:t>
            </a:r>
            <a:r>
              <a:rPr lang="en-GB" kern="1200" dirty="0">
                <a:latin typeface="Calibri" pitchFamily="34" charset="0"/>
              </a:rPr>
              <a:t>tried-and-tested, ICT-driven standards for secure electoral data </a:t>
            </a:r>
            <a:r>
              <a:rPr lang="en-GB" kern="1200" dirty="0" smtClean="0">
                <a:latin typeface="Calibri" pitchFamily="34" charset="0"/>
              </a:rPr>
              <a:t>dissemination</a:t>
            </a:r>
            <a:endParaRPr lang="en-US" dirty="0" smtClean="0">
              <a:latin typeface="Calibri" pitchFamily="34" charset="0"/>
              <a:cs typeface="Calibri" pitchFamily="34" charset="0"/>
            </a:endParaRPr>
          </a:p>
          <a:p>
            <a:pPr marL="533400" indent="-533400" eaLnBrk="1" hangingPunct="1"/>
            <a:endParaRPr lang="en-US" dirty="0" smtClean="0">
              <a:latin typeface="Calibri" pitchFamily="34" charset="0"/>
              <a:cs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37</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327872548"/>
      </p:ext>
    </p:extLst>
  </p:cSld>
  <p:clrMapOvr>
    <a:masterClrMapping/>
  </p:clrMapOvr>
  <p:transition advTm="7425"/>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85794"/>
            <a:ext cx="7924800" cy="1119206"/>
          </a:xfrm>
        </p:spPr>
        <p:txBody>
          <a:bodyPr>
            <a:normAutofit/>
          </a:bodyPr>
          <a:lstStyle/>
          <a:p>
            <a:pPr marL="533400" indent="-533400" eaLnBrk="1" hangingPunct="1"/>
            <a:r>
              <a:rPr lang="en-US" dirty="0" smtClean="0">
                <a:latin typeface="Calibri" pitchFamily="34" charset="0"/>
                <a:cs typeface="Calibri" pitchFamily="34" charset="0"/>
              </a:rPr>
              <a:t>Summary</a:t>
            </a:r>
          </a:p>
        </p:txBody>
      </p:sp>
      <p:sp>
        <p:nvSpPr>
          <p:cNvPr id="5123" name="2 - Θέση περιεχομένου"/>
          <p:cNvSpPr>
            <a:spLocks noGrp="1"/>
          </p:cNvSpPr>
          <p:nvPr>
            <p:ph idx="1"/>
          </p:nvPr>
        </p:nvSpPr>
        <p:spPr/>
        <p:txBody>
          <a:bodyPr>
            <a:normAutofit fontScale="70000" lnSpcReduction="20000"/>
          </a:bodyPr>
          <a:lstStyle/>
          <a:p>
            <a:pPr eaLnBrk="1" hangingPunct="1">
              <a:defRPr/>
            </a:pPr>
            <a:r>
              <a:rPr lang="en-US" sz="3200" dirty="0" smtClean="0">
                <a:latin typeface="Calibri" pitchFamily="34" charset="0"/>
                <a:cs typeface="Calibri" pitchFamily="34" charset="0"/>
              </a:rPr>
              <a:t>Reviewed Nigerian electoral process</a:t>
            </a:r>
          </a:p>
          <a:p>
            <a:pPr eaLnBrk="1" hangingPunct="1">
              <a:defRPr/>
            </a:pPr>
            <a:endParaRPr lang="en-US" sz="3200" dirty="0" smtClean="0">
              <a:latin typeface="Calibri" pitchFamily="34" charset="0"/>
              <a:cs typeface="Calibri" pitchFamily="34" charset="0"/>
            </a:endParaRPr>
          </a:p>
          <a:p>
            <a:pPr eaLnBrk="1" hangingPunct="1">
              <a:defRPr/>
            </a:pPr>
            <a:r>
              <a:rPr lang="en-US" sz="3200" dirty="0" smtClean="0">
                <a:latin typeface="Calibri" pitchFamily="34" charset="0"/>
              </a:rPr>
              <a:t>Highlighted role of technology in the process</a:t>
            </a:r>
          </a:p>
          <a:p>
            <a:pPr eaLnBrk="1" hangingPunct="1">
              <a:defRPr/>
            </a:pPr>
            <a:endParaRPr lang="en-US" sz="3200" dirty="0" smtClean="0">
              <a:latin typeface="Calibri" pitchFamily="34" charset="0"/>
            </a:endParaRPr>
          </a:p>
          <a:p>
            <a:pPr eaLnBrk="1" hangingPunct="1">
              <a:defRPr/>
            </a:pPr>
            <a:r>
              <a:rPr lang="en-US" sz="3200" dirty="0" smtClean="0">
                <a:latin typeface="Calibri" pitchFamily="34" charset="0"/>
              </a:rPr>
              <a:t>Touched on importance of security in the process</a:t>
            </a:r>
          </a:p>
          <a:p>
            <a:pPr eaLnBrk="1" hangingPunct="1">
              <a:defRPr/>
            </a:pPr>
            <a:endParaRPr lang="en-US" sz="3200" dirty="0" smtClean="0">
              <a:latin typeface="Calibri" pitchFamily="34" charset="0"/>
            </a:endParaRPr>
          </a:p>
          <a:p>
            <a:pPr eaLnBrk="1" hangingPunct="1">
              <a:defRPr/>
            </a:pPr>
            <a:r>
              <a:rPr lang="en-US" sz="3200" dirty="0" smtClean="0">
                <a:latin typeface="Calibri" pitchFamily="34" charset="0"/>
              </a:rPr>
              <a:t>Surveyed hi-tech e-voting systems and their deployments</a:t>
            </a:r>
          </a:p>
          <a:p>
            <a:pPr eaLnBrk="1" hangingPunct="1">
              <a:defRPr/>
            </a:pPr>
            <a:endParaRPr lang="en-US" sz="3200" dirty="0" smtClean="0">
              <a:latin typeface="Calibri" pitchFamily="34" charset="0"/>
            </a:endParaRPr>
          </a:p>
          <a:p>
            <a:pPr eaLnBrk="1" hangingPunct="1">
              <a:defRPr/>
            </a:pPr>
            <a:r>
              <a:rPr lang="en-US" sz="3200" dirty="0" smtClean="0">
                <a:latin typeface="Calibri" pitchFamily="34" charset="0"/>
              </a:rPr>
              <a:t>Provided recommendations to support objectives of the summit</a:t>
            </a:r>
          </a:p>
          <a:p>
            <a:pPr eaLnBrk="1" hangingPunct="1">
              <a:defRPr/>
            </a:pPr>
            <a:endParaRPr lang="en-US" sz="3200" dirty="0" smtClean="0">
              <a:latin typeface="Calibri" pitchFamily="34" charset="0"/>
            </a:endParaRPr>
          </a:p>
          <a:p>
            <a:pPr eaLnBrk="1" hangingPunct="1">
              <a:defRPr/>
            </a:pPr>
            <a:endParaRPr lang="en-US" sz="2400" dirty="0" smtClean="0">
              <a:latin typeface="Calibri" pitchFamily="34" charset="0"/>
            </a:endParaRPr>
          </a:p>
          <a:p>
            <a:pPr marL="742950" lvl="2" indent="-342900">
              <a:buNone/>
              <a:defRPr/>
            </a:pPr>
            <a:endParaRPr lang="en-US" sz="3000" dirty="0" smtClean="0">
              <a:solidFill>
                <a:srgbClr val="C00000"/>
              </a:solidFill>
              <a:latin typeface="Calibri" pitchFamily="34" charset="0"/>
              <a:ea typeface="+mn-ea"/>
              <a:cs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38</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54560620"/>
      </p:ext>
    </p:extLst>
  </p:cSld>
  <p:clrMapOvr>
    <a:masterClrMapping/>
  </p:clrMapOvr>
  <p:transition advTm="7425"/>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85794"/>
            <a:ext cx="7924800" cy="1119206"/>
          </a:xfrm>
        </p:spPr>
        <p:txBody>
          <a:bodyPr>
            <a:normAutofit/>
          </a:bodyPr>
          <a:lstStyle/>
          <a:p>
            <a:pPr marL="533400" indent="-533400" eaLnBrk="1" hangingPunct="1"/>
            <a:r>
              <a:rPr lang="en-US" dirty="0" smtClean="0">
                <a:latin typeface="Calibri" pitchFamily="34" charset="0"/>
                <a:cs typeface="Calibri" pitchFamily="34" charset="0"/>
              </a:rPr>
              <a:t>References</a:t>
            </a:r>
          </a:p>
        </p:txBody>
      </p:sp>
      <p:sp>
        <p:nvSpPr>
          <p:cNvPr id="5123" name="2 - Θέση περιεχομένου"/>
          <p:cNvSpPr>
            <a:spLocks noGrp="1"/>
          </p:cNvSpPr>
          <p:nvPr>
            <p:ph idx="1"/>
          </p:nvPr>
        </p:nvSpPr>
        <p:spPr/>
        <p:txBody>
          <a:bodyPr>
            <a:normAutofit/>
          </a:bodyPr>
          <a:lstStyle/>
          <a:p>
            <a:r>
              <a:rPr lang="en-GB" sz="1600" b="1" dirty="0" err="1">
                <a:latin typeface="Calibri" pitchFamily="34" charset="0"/>
              </a:rPr>
              <a:t>Osita</a:t>
            </a:r>
            <a:r>
              <a:rPr lang="en-GB" sz="1600" b="1" dirty="0">
                <a:latin typeface="Calibri" pitchFamily="34" charset="0"/>
              </a:rPr>
              <a:t> </a:t>
            </a:r>
            <a:r>
              <a:rPr lang="en-GB" sz="1600" b="1" dirty="0" err="1" smtClean="0">
                <a:latin typeface="Calibri" pitchFamily="34" charset="0"/>
              </a:rPr>
              <a:t>Agbu</a:t>
            </a:r>
            <a:r>
              <a:rPr lang="en-GB" sz="1600" b="1" dirty="0" smtClean="0">
                <a:latin typeface="Calibri" pitchFamily="34" charset="0"/>
              </a:rPr>
              <a:t> (2015), </a:t>
            </a:r>
            <a:r>
              <a:rPr lang="en-GB" sz="1600" b="1" i="1" dirty="0" smtClean="0">
                <a:latin typeface="Calibri" pitchFamily="34" charset="0"/>
              </a:rPr>
              <a:t>Unbridled </a:t>
            </a:r>
            <a:r>
              <a:rPr lang="en-GB" sz="1600" b="1" i="1" dirty="0">
                <a:latin typeface="Calibri" pitchFamily="34" charset="0"/>
              </a:rPr>
              <a:t>Election Rigging and the Use of Technology: </a:t>
            </a:r>
            <a:r>
              <a:rPr lang="en-GB" sz="1600" b="1" i="1" dirty="0" smtClean="0">
                <a:latin typeface="Calibri" pitchFamily="34" charset="0"/>
              </a:rPr>
              <a:t>The </a:t>
            </a:r>
            <a:r>
              <a:rPr lang="en-GB" sz="1600" b="1" i="1" dirty="0">
                <a:latin typeface="Calibri" pitchFamily="34" charset="0"/>
              </a:rPr>
              <a:t>Smart Card Reader as the ‘Joker’ in Nigeria’s 2015 Presidential </a:t>
            </a:r>
            <a:r>
              <a:rPr lang="en-GB" sz="1600" b="1" i="1" dirty="0" smtClean="0">
                <a:latin typeface="Calibri" pitchFamily="34" charset="0"/>
              </a:rPr>
              <a:t>Election</a:t>
            </a:r>
            <a:r>
              <a:rPr lang="en-GB" sz="1600" b="1" dirty="0" smtClean="0">
                <a:latin typeface="Calibri" pitchFamily="34" charset="0"/>
              </a:rPr>
              <a:t>, </a:t>
            </a:r>
            <a:r>
              <a:rPr lang="en-GB" sz="1600" dirty="0" smtClean="0">
                <a:latin typeface="Calibri" pitchFamily="34" charset="0"/>
              </a:rPr>
              <a:t>Research </a:t>
            </a:r>
            <a:r>
              <a:rPr lang="en-GB" sz="1600" dirty="0">
                <a:latin typeface="Calibri" pitchFamily="34" charset="0"/>
              </a:rPr>
              <a:t>and Studies </a:t>
            </a:r>
            <a:r>
              <a:rPr lang="en-GB" sz="1600" dirty="0" smtClean="0">
                <a:latin typeface="Calibri" pitchFamily="34" charset="0"/>
              </a:rPr>
              <a:t>Department, Nigerian </a:t>
            </a:r>
            <a:r>
              <a:rPr lang="en-GB" sz="1600" dirty="0">
                <a:latin typeface="Calibri" pitchFamily="34" charset="0"/>
              </a:rPr>
              <a:t>Institute of International Affairs </a:t>
            </a:r>
            <a:endParaRPr lang="en-GB" sz="1600" dirty="0" smtClean="0">
              <a:latin typeface="Calibri" pitchFamily="34" charset="0"/>
            </a:endParaRPr>
          </a:p>
          <a:p>
            <a:r>
              <a:rPr lang="en-GB" sz="1600" dirty="0" err="1">
                <a:latin typeface="Calibri" pitchFamily="34" charset="0"/>
              </a:rPr>
              <a:t>Eguavon</a:t>
            </a:r>
            <a:r>
              <a:rPr lang="en-GB" sz="1600" dirty="0">
                <a:latin typeface="Calibri" pitchFamily="34" charset="0"/>
              </a:rPr>
              <a:t> Augustine </a:t>
            </a:r>
            <a:r>
              <a:rPr lang="en-GB" sz="1600" dirty="0" err="1">
                <a:latin typeface="Calibri" pitchFamily="34" charset="0"/>
              </a:rPr>
              <a:t>Ainabor</a:t>
            </a:r>
            <a:r>
              <a:rPr lang="en-GB" sz="1600" dirty="0">
                <a:latin typeface="Calibri" pitchFamily="34" charset="0"/>
              </a:rPr>
              <a:t> (2009), “Problems of Elections and Imperatives of Reforms </a:t>
            </a:r>
            <a:r>
              <a:rPr lang="en-GB" sz="1600" dirty="0" smtClean="0">
                <a:latin typeface="Calibri" pitchFamily="34" charset="0"/>
              </a:rPr>
              <a:t>in </a:t>
            </a:r>
            <a:r>
              <a:rPr lang="en-GB" sz="1600" dirty="0" err="1" smtClean="0">
                <a:latin typeface="Calibri" pitchFamily="34" charset="0"/>
              </a:rPr>
              <a:t>Nigeria‟s</a:t>
            </a:r>
            <a:r>
              <a:rPr lang="en-GB" sz="1600" dirty="0" smtClean="0">
                <a:latin typeface="Calibri" pitchFamily="34" charset="0"/>
              </a:rPr>
              <a:t> </a:t>
            </a:r>
            <a:r>
              <a:rPr lang="en-GB" sz="1600" dirty="0">
                <a:latin typeface="Calibri" pitchFamily="34" charset="0"/>
              </a:rPr>
              <a:t>Democratic Process”, </a:t>
            </a:r>
            <a:r>
              <a:rPr lang="en-GB" sz="1600" i="1" dirty="0">
                <a:latin typeface="Calibri" pitchFamily="34" charset="0"/>
              </a:rPr>
              <a:t>The Constitution, Vol.9, No.3, September. </a:t>
            </a:r>
            <a:endParaRPr lang="en-GB" sz="1600" dirty="0" smtClean="0">
              <a:latin typeface="Calibri" pitchFamily="34" charset="0"/>
            </a:endParaRPr>
          </a:p>
          <a:p>
            <a:r>
              <a:rPr lang="en-GB" sz="1600" dirty="0">
                <a:latin typeface="Calibri" pitchFamily="34" charset="0"/>
              </a:rPr>
              <a:t>The National Democratic Institute (NDI)(2003), “Election Special”, </a:t>
            </a:r>
            <a:r>
              <a:rPr lang="en-GB" sz="1600" i="1" dirty="0">
                <a:latin typeface="Calibri" pitchFamily="34" charset="0"/>
              </a:rPr>
              <a:t>The News Magazine, </a:t>
            </a:r>
            <a:r>
              <a:rPr lang="en-GB" sz="1600" dirty="0" smtClean="0">
                <a:latin typeface="Calibri" pitchFamily="34" charset="0"/>
              </a:rPr>
              <a:t>Vol.20</a:t>
            </a:r>
            <a:r>
              <a:rPr lang="en-GB" sz="1600" dirty="0">
                <a:latin typeface="Calibri" pitchFamily="34" charset="0"/>
              </a:rPr>
              <a:t>, No.15. </a:t>
            </a:r>
            <a:endParaRPr lang="en-GB" sz="1600" dirty="0" smtClean="0">
              <a:latin typeface="Calibri" pitchFamily="34" charset="0"/>
            </a:endParaRPr>
          </a:p>
          <a:p>
            <a:r>
              <a:rPr lang="en-GB" sz="1600" dirty="0" err="1"/>
              <a:t>Jega</a:t>
            </a:r>
            <a:r>
              <a:rPr lang="en-GB" sz="1600" dirty="0"/>
              <a:t> </a:t>
            </a:r>
            <a:r>
              <a:rPr lang="en-GB" sz="1600" dirty="0" err="1"/>
              <a:t>Attahiru</a:t>
            </a:r>
            <a:r>
              <a:rPr lang="en-GB" sz="1600" dirty="0"/>
              <a:t> (2014), </a:t>
            </a:r>
            <a:r>
              <a:rPr lang="en-GB" sz="1600" i="1" dirty="0"/>
              <a:t>Electoral Reforms in Nigeria: Prospects and Challenges, INEC.</a:t>
            </a:r>
          </a:p>
          <a:p>
            <a:r>
              <a:rPr lang="en-GB" sz="1600" dirty="0"/>
              <a:t>INEC (2006): “Building Confidence in the Electoral System” Abuja: Independent National Electoral Commission.</a:t>
            </a:r>
            <a:endParaRPr lang="en-US" sz="1600" dirty="0" smtClean="0">
              <a:latin typeface="Calibri" pitchFamily="34" charset="0"/>
            </a:endParaRPr>
          </a:p>
          <a:p>
            <a:pPr marL="742950" lvl="2" indent="-342900">
              <a:buNone/>
              <a:defRPr/>
            </a:pPr>
            <a:endParaRPr lang="en-US" sz="1400" dirty="0" smtClean="0">
              <a:solidFill>
                <a:srgbClr val="C00000"/>
              </a:solidFill>
              <a:latin typeface="Calibri" pitchFamily="34" charset="0"/>
              <a:ea typeface="+mn-ea"/>
              <a:cs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39</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1478100277"/>
      </p:ext>
    </p:extLst>
  </p:cSld>
  <p:clrMapOvr>
    <a:masterClrMapping/>
  </p:clrMapOvr>
  <p:transition advTm="7425"/>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Introduction: </a:t>
            </a:r>
            <a:r>
              <a:rPr lang="en-US" dirty="0" smtClean="0">
                <a:latin typeface="Calibri" pitchFamily="34" charset="0"/>
                <a:cs typeface="Calibri" pitchFamily="34" charset="0"/>
              </a:rPr>
              <a:t>The </a:t>
            </a:r>
            <a:r>
              <a:rPr lang="en-US" dirty="0" smtClean="0">
                <a:latin typeface="Calibri" pitchFamily="34" charset="0"/>
                <a:cs typeface="Calibri" pitchFamily="34" charset="0"/>
              </a:rPr>
              <a:t>Electoral Process</a:t>
            </a:r>
          </a:p>
        </p:txBody>
      </p:sp>
      <p:sp>
        <p:nvSpPr>
          <p:cNvPr id="5123" name="2 - Θέση περιεχομένου"/>
          <p:cNvSpPr>
            <a:spLocks noGrp="1"/>
          </p:cNvSpPr>
          <p:nvPr>
            <p:ph idx="1"/>
          </p:nvPr>
        </p:nvSpPr>
        <p:spPr/>
        <p:txBody>
          <a:bodyPr>
            <a:normAutofit fontScale="92500"/>
          </a:bodyPr>
          <a:lstStyle/>
          <a:p>
            <a:pPr marL="342900" lvl="1" indent="-342900" eaLnBrk="1" hangingPunct="1">
              <a:lnSpc>
                <a:spcPct val="90000"/>
              </a:lnSpc>
              <a:buFont typeface="Wingdings" pitchFamily="2" charset="2"/>
              <a:buChar char="l"/>
              <a:defRPr/>
            </a:pPr>
            <a:r>
              <a:rPr lang="en-GB" sz="2800" dirty="0" smtClean="0">
                <a:latin typeface="Calibri" pitchFamily="34" charset="0"/>
              </a:rPr>
              <a:t>Relates </a:t>
            </a:r>
            <a:r>
              <a:rPr lang="en-GB" sz="2800" dirty="0">
                <a:latin typeface="Calibri" pitchFamily="34" charset="0"/>
              </a:rPr>
              <a:t>to the entire cycle ranging from the provision of voter education to the dissolution of the National </a:t>
            </a:r>
            <a:r>
              <a:rPr lang="en-GB" sz="2800" dirty="0" smtClean="0">
                <a:latin typeface="Calibri" pitchFamily="34" charset="0"/>
              </a:rPr>
              <a:t>Assembly</a:t>
            </a:r>
          </a:p>
          <a:p>
            <a:pPr marL="342900" lvl="1" indent="-342900" eaLnBrk="1" hangingPunct="1">
              <a:lnSpc>
                <a:spcPct val="90000"/>
              </a:lnSpc>
              <a:buFont typeface="Wingdings" pitchFamily="2" charset="2"/>
              <a:buChar char="l"/>
              <a:defRPr/>
            </a:pPr>
            <a:endParaRPr lang="en-GB" sz="2800" dirty="0" smtClean="0">
              <a:latin typeface="Calibri" pitchFamily="34" charset="0"/>
            </a:endParaRPr>
          </a:p>
          <a:p>
            <a:pPr marL="342900" lvl="1" indent="-342900" eaLnBrk="1" hangingPunct="1">
              <a:lnSpc>
                <a:spcPct val="90000"/>
              </a:lnSpc>
              <a:buFont typeface="Wingdings" pitchFamily="2" charset="2"/>
              <a:buChar char="l"/>
              <a:defRPr/>
            </a:pPr>
            <a:r>
              <a:rPr lang="en-GB" sz="2800" dirty="0" smtClean="0">
                <a:latin typeface="Calibri" pitchFamily="34" charset="0"/>
              </a:rPr>
              <a:t>Refers to all </a:t>
            </a:r>
            <a:r>
              <a:rPr lang="en-GB" sz="2800" dirty="0">
                <a:latin typeface="Calibri" pitchFamily="34" charset="0"/>
              </a:rPr>
              <a:t>the activities and procedures involved in the election of representatives by the </a:t>
            </a:r>
            <a:r>
              <a:rPr lang="en-GB" sz="2800" dirty="0" smtClean="0">
                <a:latin typeface="Calibri" pitchFamily="34" charset="0"/>
              </a:rPr>
              <a:t>electorates</a:t>
            </a:r>
          </a:p>
          <a:p>
            <a:pPr marL="342900" lvl="1" indent="-342900" eaLnBrk="1" hangingPunct="1">
              <a:lnSpc>
                <a:spcPct val="90000"/>
              </a:lnSpc>
              <a:buFont typeface="Wingdings" pitchFamily="2" charset="2"/>
              <a:buChar char="l"/>
              <a:defRPr/>
            </a:pPr>
            <a:endParaRPr lang="en-GB" sz="2800" dirty="0" smtClean="0">
              <a:latin typeface="Calibri" pitchFamily="34" charset="0"/>
            </a:endParaRPr>
          </a:p>
          <a:p>
            <a:pPr marL="342900" lvl="1" indent="-342900" eaLnBrk="1" hangingPunct="1">
              <a:lnSpc>
                <a:spcPct val="90000"/>
              </a:lnSpc>
              <a:buFont typeface="Wingdings" pitchFamily="2" charset="2"/>
              <a:buChar char="l"/>
              <a:defRPr/>
            </a:pPr>
            <a:r>
              <a:rPr lang="en-GB" sz="2800" dirty="0">
                <a:latin typeface="Calibri" pitchFamily="34" charset="0"/>
              </a:rPr>
              <a:t>R</a:t>
            </a:r>
            <a:r>
              <a:rPr lang="en-GB" sz="2800" dirty="0" smtClean="0">
                <a:latin typeface="Calibri" pitchFamily="34" charset="0"/>
              </a:rPr>
              <a:t>efers </a:t>
            </a:r>
            <a:r>
              <a:rPr lang="en-GB" sz="2800" dirty="0">
                <a:latin typeface="Calibri" pitchFamily="34" charset="0"/>
              </a:rPr>
              <a:t>to all the pre and post election activities without which an election is meaningless. </a:t>
            </a:r>
            <a:endParaRPr lang="en-GB" sz="2800" dirty="0" smtClean="0">
              <a:latin typeface="Calibri" pitchFamily="34" charset="0"/>
            </a:endParaRPr>
          </a:p>
          <a:p>
            <a:pPr marL="342900" lvl="1" indent="-342900" eaLnBrk="1" hangingPunct="1">
              <a:lnSpc>
                <a:spcPct val="90000"/>
              </a:lnSpc>
              <a:buFont typeface="Wingdings" pitchFamily="2" charset="2"/>
              <a:buChar char="l"/>
              <a:defRPr/>
            </a:pPr>
            <a:endParaRPr lang="en-US" dirty="0">
              <a:latin typeface="Calibri" pitchFamily="34" charset="0"/>
              <a:cs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4</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3546448741"/>
      </p:ext>
    </p:extLst>
  </p:cSld>
  <p:clrMapOvr>
    <a:masterClrMapping/>
  </p:clrMapOvr>
  <p:transition advTm="5133"/>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 Introduction</a:t>
            </a:r>
            <a:r>
              <a:rPr lang="en-US" dirty="0" smtClean="0">
                <a:latin typeface="Calibri" pitchFamily="34" charset="0"/>
                <a:cs typeface="Calibri" pitchFamily="34" charset="0"/>
              </a:rPr>
              <a:t>: </a:t>
            </a:r>
            <a:r>
              <a:rPr lang="en-US" dirty="0" smtClean="0">
                <a:latin typeface="Calibri" pitchFamily="34" charset="0"/>
                <a:cs typeface="Calibri" pitchFamily="34" charset="0"/>
              </a:rPr>
              <a:t>The </a:t>
            </a:r>
            <a:r>
              <a:rPr lang="en-US" dirty="0" smtClean="0">
                <a:latin typeface="Calibri" pitchFamily="34" charset="0"/>
                <a:cs typeface="Calibri" pitchFamily="34" charset="0"/>
              </a:rPr>
              <a:t>Electoral Process</a:t>
            </a:r>
          </a:p>
        </p:txBody>
      </p:sp>
      <p:sp>
        <p:nvSpPr>
          <p:cNvPr id="5123" name="2 - Θέση περιεχομένου"/>
          <p:cNvSpPr>
            <a:spLocks noGrp="1"/>
          </p:cNvSpPr>
          <p:nvPr>
            <p:ph idx="1"/>
          </p:nvPr>
        </p:nvSpPr>
        <p:spPr/>
        <p:txBody>
          <a:bodyPr>
            <a:normAutofit lnSpcReduction="10000"/>
          </a:bodyPr>
          <a:lstStyle/>
          <a:p>
            <a:pPr marL="342900" lvl="1" indent="-342900" eaLnBrk="1" hangingPunct="1">
              <a:lnSpc>
                <a:spcPct val="90000"/>
              </a:lnSpc>
              <a:buFont typeface="Wingdings" pitchFamily="2" charset="2"/>
              <a:buChar char="l"/>
              <a:defRPr/>
            </a:pPr>
            <a:r>
              <a:rPr lang="en-GB" sz="2800" dirty="0" smtClean="0">
                <a:latin typeface="Calibri" pitchFamily="34" charset="0"/>
                <a:cs typeface="Calibri" pitchFamily="34" charset="0"/>
              </a:rPr>
              <a:t>According to INEC </a:t>
            </a:r>
            <a:r>
              <a:rPr lang="en-GB" sz="2800" dirty="0">
                <a:latin typeface="Calibri" pitchFamily="34" charset="0"/>
                <a:cs typeface="Calibri" pitchFamily="34" charset="0"/>
              </a:rPr>
              <a:t>(2006) </a:t>
            </a:r>
            <a:r>
              <a:rPr lang="en-GB" sz="2800" dirty="0" smtClean="0">
                <a:latin typeface="Calibri" pitchFamily="34" charset="0"/>
                <a:cs typeface="Calibri" pitchFamily="34" charset="0"/>
              </a:rPr>
              <a:t>the electoral process includes:</a:t>
            </a:r>
          </a:p>
          <a:p>
            <a:pPr marL="857250" lvl="2" indent="-457200" eaLnBrk="1" hangingPunct="1">
              <a:lnSpc>
                <a:spcPct val="90000"/>
              </a:lnSpc>
              <a:buFont typeface="+mj-lt"/>
              <a:buAutoNum type="arabicPeriod"/>
              <a:defRPr/>
            </a:pPr>
            <a:r>
              <a:rPr lang="en-GB" dirty="0" smtClean="0">
                <a:latin typeface="Calibri" pitchFamily="34" charset="0"/>
                <a:cs typeface="Calibri" pitchFamily="34" charset="0"/>
              </a:rPr>
              <a:t>Delimitation </a:t>
            </a:r>
            <a:r>
              <a:rPr lang="en-GB" dirty="0">
                <a:latin typeface="Calibri" pitchFamily="34" charset="0"/>
                <a:cs typeface="Calibri" pitchFamily="34" charset="0"/>
              </a:rPr>
              <a:t>of electoral constituencies </a:t>
            </a:r>
            <a:endParaRPr lang="en-GB" dirty="0" smtClean="0">
              <a:latin typeface="Calibri" pitchFamily="34" charset="0"/>
              <a:cs typeface="Calibri" pitchFamily="34" charset="0"/>
            </a:endParaRPr>
          </a:p>
          <a:p>
            <a:pPr marL="857250" lvl="2" indent="-457200" eaLnBrk="1" hangingPunct="1">
              <a:lnSpc>
                <a:spcPct val="90000"/>
              </a:lnSpc>
              <a:buFont typeface="+mj-lt"/>
              <a:buAutoNum type="arabicPeriod"/>
              <a:defRPr/>
            </a:pPr>
            <a:r>
              <a:rPr lang="en-GB" dirty="0" smtClean="0">
                <a:latin typeface="Calibri" pitchFamily="34" charset="0"/>
                <a:cs typeface="Calibri" pitchFamily="34" charset="0"/>
              </a:rPr>
              <a:t>Registration </a:t>
            </a:r>
            <a:r>
              <a:rPr lang="en-GB" dirty="0">
                <a:latin typeface="Calibri" pitchFamily="34" charset="0"/>
                <a:cs typeface="Calibri" pitchFamily="34" charset="0"/>
              </a:rPr>
              <a:t>of voters </a:t>
            </a:r>
            <a:endParaRPr lang="en-GB" dirty="0" smtClean="0">
              <a:latin typeface="Calibri" pitchFamily="34" charset="0"/>
              <a:cs typeface="Calibri" pitchFamily="34" charset="0"/>
            </a:endParaRPr>
          </a:p>
          <a:p>
            <a:pPr marL="857250" lvl="2" indent="-457200" eaLnBrk="1" hangingPunct="1">
              <a:lnSpc>
                <a:spcPct val="90000"/>
              </a:lnSpc>
              <a:buFont typeface="+mj-lt"/>
              <a:buAutoNum type="arabicPeriod"/>
              <a:defRPr/>
            </a:pPr>
            <a:r>
              <a:rPr lang="en-GB" dirty="0" smtClean="0">
                <a:latin typeface="Calibri" pitchFamily="34" charset="0"/>
                <a:cs typeface="Calibri" pitchFamily="34" charset="0"/>
              </a:rPr>
              <a:t>Notice </a:t>
            </a:r>
            <a:r>
              <a:rPr lang="en-GB" dirty="0">
                <a:latin typeface="Calibri" pitchFamily="34" charset="0"/>
                <a:cs typeface="Calibri" pitchFamily="34" charset="0"/>
              </a:rPr>
              <a:t>of elections </a:t>
            </a:r>
            <a:endParaRPr lang="en-GB" dirty="0" smtClean="0">
              <a:latin typeface="Calibri" pitchFamily="34" charset="0"/>
              <a:cs typeface="Calibri" pitchFamily="34" charset="0"/>
            </a:endParaRPr>
          </a:p>
          <a:p>
            <a:pPr marL="857250" lvl="2" indent="-457200" eaLnBrk="1" hangingPunct="1">
              <a:lnSpc>
                <a:spcPct val="90000"/>
              </a:lnSpc>
              <a:buFont typeface="+mj-lt"/>
              <a:buAutoNum type="arabicPeriod"/>
              <a:defRPr/>
            </a:pPr>
            <a:r>
              <a:rPr lang="en-GB" dirty="0" smtClean="0">
                <a:latin typeface="Calibri" pitchFamily="34" charset="0"/>
                <a:cs typeface="Calibri" pitchFamily="34" charset="0"/>
              </a:rPr>
              <a:t>Nomination </a:t>
            </a:r>
            <a:r>
              <a:rPr lang="en-GB" dirty="0">
                <a:latin typeface="Calibri" pitchFamily="34" charset="0"/>
                <a:cs typeface="Calibri" pitchFamily="34" charset="0"/>
              </a:rPr>
              <a:t>of candidates </a:t>
            </a:r>
            <a:endParaRPr lang="en-GB" dirty="0" smtClean="0">
              <a:latin typeface="Calibri" pitchFamily="34" charset="0"/>
              <a:cs typeface="Calibri" pitchFamily="34" charset="0"/>
            </a:endParaRPr>
          </a:p>
          <a:p>
            <a:pPr marL="857250" lvl="2" indent="-457200" eaLnBrk="1" hangingPunct="1">
              <a:lnSpc>
                <a:spcPct val="90000"/>
              </a:lnSpc>
              <a:buFont typeface="+mj-lt"/>
              <a:buAutoNum type="arabicPeriod"/>
              <a:defRPr/>
            </a:pPr>
            <a:r>
              <a:rPr lang="en-GB" dirty="0" smtClean="0">
                <a:latin typeface="Calibri" pitchFamily="34" charset="0"/>
                <a:cs typeface="Calibri" pitchFamily="34" charset="0"/>
              </a:rPr>
              <a:t>Election </a:t>
            </a:r>
            <a:r>
              <a:rPr lang="en-GB" dirty="0">
                <a:latin typeface="Calibri" pitchFamily="34" charset="0"/>
                <a:cs typeface="Calibri" pitchFamily="34" charset="0"/>
              </a:rPr>
              <a:t>campaigns </a:t>
            </a:r>
            <a:endParaRPr lang="en-GB" dirty="0" smtClean="0">
              <a:latin typeface="Calibri" pitchFamily="34" charset="0"/>
              <a:cs typeface="Calibri" pitchFamily="34" charset="0"/>
            </a:endParaRPr>
          </a:p>
          <a:p>
            <a:pPr marL="857250" lvl="2" indent="-457200" eaLnBrk="1" hangingPunct="1">
              <a:lnSpc>
                <a:spcPct val="90000"/>
              </a:lnSpc>
              <a:buFont typeface="+mj-lt"/>
              <a:buAutoNum type="arabicPeriod"/>
              <a:defRPr/>
            </a:pPr>
            <a:r>
              <a:rPr lang="en-GB" dirty="0" smtClean="0">
                <a:latin typeface="Calibri" pitchFamily="34" charset="0"/>
                <a:cs typeface="Calibri" pitchFamily="34" charset="0"/>
              </a:rPr>
              <a:t>Elections</a:t>
            </a:r>
            <a:r>
              <a:rPr lang="en-GB" dirty="0">
                <a:latin typeface="Calibri" pitchFamily="34" charset="0"/>
                <a:cs typeface="Calibri" pitchFamily="34" charset="0"/>
              </a:rPr>
              <a:t>, announcement of results and completing tribunal sittings </a:t>
            </a:r>
            <a:endParaRPr lang="en-GB" dirty="0" smtClean="0">
              <a:latin typeface="Calibri" pitchFamily="34" charset="0"/>
              <a:cs typeface="Calibri" pitchFamily="34" charset="0"/>
            </a:endParaRPr>
          </a:p>
          <a:p>
            <a:pPr marL="857250" lvl="2" indent="-457200" eaLnBrk="1" hangingPunct="1">
              <a:lnSpc>
                <a:spcPct val="90000"/>
              </a:lnSpc>
              <a:buFont typeface="+mj-lt"/>
              <a:buAutoNum type="arabicPeriod"/>
              <a:defRPr/>
            </a:pPr>
            <a:r>
              <a:rPr lang="en-GB" dirty="0" smtClean="0">
                <a:latin typeface="Calibri" pitchFamily="34" charset="0"/>
                <a:cs typeface="Calibri" pitchFamily="34" charset="0"/>
              </a:rPr>
              <a:t>Participation </a:t>
            </a:r>
            <a:r>
              <a:rPr lang="en-GB" dirty="0">
                <a:latin typeface="Calibri" pitchFamily="34" charset="0"/>
                <a:cs typeface="Calibri" pitchFamily="34" charset="0"/>
              </a:rPr>
              <a:t>of other organizations </a:t>
            </a:r>
            <a:endParaRPr lang="en-GB" dirty="0" smtClean="0">
              <a:latin typeface="Calibri" pitchFamily="34" charset="0"/>
              <a:cs typeface="Calibri" pitchFamily="34" charset="0"/>
            </a:endParaRPr>
          </a:p>
          <a:p>
            <a:pPr marL="857250" lvl="2" indent="-457200" eaLnBrk="1" hangingPunct="1">
              <a:lnSpc>
                <a:spcPct val="90000"/>
              </a:lnSpc>
              <a:buFont typeface="+mj-lt"/>
              <a:buAutoNum type="arabicPeriod"/>
              <a:defRPr/>
            </a:pPr>
            <a:r>
              <a:rPr lang="en-GB" dirty="0" smtClean="0">
                <a:latin typeface="Calibri" pitchFamily="34" charset="0"/>
                <a:cs typeface="Calibri" pitchFamily="34" charset="0"/>
              </a:rPr>
              <a:t>Resolution </a:t>
            </a:r>
            <a:r>
              <a:rPr lang="en-GB" dirty="0">
                <a:latin typeface="Calibri" pitchFamily="34" charset="0"/>
                <a:cs typeface="Calibri" pitchFamily="34" charset="0"/>
              </a:rPr>
              <a:t>of electoral </a:t>
            </a:r>
            <a:r>
              <a:rPr lang="en-GB" dirty="0" smtClean="0">
                <a:latin typeface="Calibri" pitchFamily="34" charset="0"/>
                <a:cs typeface="Calibri" pitchFamily="34" charset="0"/>
              </a:rPr>
              <a:t>conflicts</a:t>
            </a:r>
            <a:endParaRPr lang="en-US" dirty="0">
              <a:latin typeface="Calibri" pitchFamily="34" charset="0"/>
              <a:cs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5</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1858664516"/>
      </p:ext>
    </p:extLst>
  </p:cSld>
  <p:clrMapOvr>
    <a:masterClrMapping/>
  </p:clrMapOvr>
  <p:transition advTm="5133"/>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a:latin typeface="Calibri" pitchFamily="34" charset="0"/>
                <a:cs typeface="Calibri" pitchFamily="34" charset="0"/>
              </a:rPr>
              <a:t>T</a:t>
            </a:r>
            <a:r>
              <a:rPr lang="en-US" dirty="0" smtClean="0">
                <a:latin typeface="Calibri" pitchFamily="34" charset="0"/>
                <a:cs typeface="Calibri" pitchFamily="34" charset="0"/>
              </a:rPr>
              <a:t>he </a:t>
            </a:r>
            <a:r>
              <a:rPr lang="en-US" dirty="0" smtClean="0">
                <a:latin typeface="Calibri" pitchFamily="34" charset="0"/>
                <a:cs typeface="Calibri" pitchFamily="34" charset="0"/>
              </a:rPr>
              <a:t>Nigerian Electoral Process</a:t>
            </a:r>
          </a:p>
        </p:txBody>
      </p:sp>
      <p:sp>
        <p:nvSpPr>
          <p:cNvPr id="5123" name="2 - Θέση περιεχομένου"/>
          <p:cNvSpPr>
            <a:spLocks noGrp="1"/>
          </p:cNvSpPr>
          <p:nvPr>
            <p:ph idx="1"/>
          </p:nvPr>
        </p:nvSpPr>
        <p:spPr/>
        <p:txBody>
          <a:bodyPr>
            <a:normAutofit/>
          </a:bodyPr>
          <a:lstStyle/>
          <a:p>
            <a:r>
              <a:rPr lang="en-GB" kern="1200" dirty="0" smtClean="0">
                <a:latin typeface="Calibri" pitchFamily="34" charset="0"/>
              </a:rPr>
              <a:t>1999-2015: A Quick Review</a:t>
            </a:r>
          </a:p>
          <a:p>
            <a:r>
              <a:rPr lang="en-GB" kern="1200" dirty="0" smtClean="0">
                <a:latin typeface="Calibri" pitchFamily="34" charset="0"/>
              </a:rPr>
              <a:t>Based on </a:t>
            </a:r>
            <a:r>
              <a:rPr lang="en-GB" kern="1200" dirty="0" err="1" smtClean="0">
                <a:latin typeface="Calibri" pitchFamily="34" charset="0"/>
              </a:rPr>
              <a:t>Osita</a:t>
            </a:r>
            <a:r>
              <a:rPr lang="en-GB" kern="1200" dirty="0" smtClean="0">
                <a:latin typeface="Calibri" pitchFamily="34" charset="0"/>
              </a:rPr>
              <a:t> </a:t>
            </a:r>
            <a:r>
              <a:rPr lang="en-GB" kern="1200" dirty="0" err="1" smtClean="0">
                <a:latin typeface="Calibri" pitchFamily="34" charset="0"/>
              </a:rPr>
              <a:t>Agbu’s</a:t>
            </a:r>
            <a:r>
              <a:rPr lang="en-GB" kern="1200" dirty="0" smtClean="0">
                <a:latin typeface="Calibri" pitchFamily="34" charset="0"/>
              </a:rPr>
              <a:t> “Unbridled Election Riggin</a:t>
            </a:r>
            <a:r>
              <a:rPr lang="en-GB" kern="1200" dirty="0" smtClean="0">
                <a:latin typeface="Calibri" pitchFamily="34" charset="0"/>
              </a:rPr>
              <a:t>g and the Use of Technology…”</a:t>
            </a:r>
            <a:endParaRPr lang="en-GB" dirty="0">
              <a:latin typeface="Calibri" pitchFamily="34" charset="0"/>
            </a:endParaRPr>
          </a:p>
          <a:p>
            <a:pPr marL="533400" indent="-533400" eaLnBrk="1" hangingPunct="1">
              <a:buFont typeface="Wingdings" pitchFamily="2" charset="2"/>
              <a:buAutoNum type="arabicPeriod"/>
            </a:pPr>
            <a:endParaRPr lang="en-US" dirty="0" smtClean="0">
              <a:latin typeface="Calibri" pitchFamily="34" charset="0"/>
              <a:cs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6</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863368667"/>
      </p:ext>
    </p:extLst>
  </p:cSld>
  <p:clrMapOvr>
    <a:masterClrMapping/>
  </p:clrMapOvr>
  <p:transition advTm="5413"/>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 T</a:t>
            </a:r>
            <a:r>
              <a:rPr lang="en-US" dirty="0" smtClean="0">
                <a:latin typeface="Calibri" pitchFamily="34" charset="0"/>
                <a:cs typeface="Calibri" pitchFamily="34" charset="0"/>
              </a:rPr>
              <a:t>he </a:t>
            </a:r>
            <a:r>
              <a:rPr lang="en-US" dirty="0" smtClean="0">
                <a:latin typeface="Calibri" pitchFamily="34" charset="0"/>
                <a:cs typeface="Calibri" pitchFamily="34" charset="0"/>
              </a:rPr>
              <a:t>Nigerian Electoral Process</a:t>
            </a:r>
          </a:p>
        </p:txBody>
      </p:sp>
      <p:sp>
        <p:nvSpPr>
          <p:cNvPr id="5123" name="2 - Θέση περιεχομένου"/>
          <p:cNvSpPr>
            <a:spLocks noGrp="1"/>
          </p:cNvSpPr>
          <p:nvPr>
            <p:ph idx="1"/>
          </p:nvPr>
        </p:nvSpPr>
        <p:spPr/>
        <p:txBody>
          <a:bodyPr>
            <a:normAutofit fontScale="85000" lnSpcReduction="20000"/>
          </a:bodyPr>
          <a:lstStyle/>
          <a:p>
            <a:r>
              <a:rPr lang="en-GB" kern="1200" dirty="0" smtClean="0">
                <a:latin typeface="Calibri" pitchFamily="34" charset="0"/>
              </a:rPr>
              <a:t>From 1999, Nigeria conducted </a:t>
            </a:r>
            <a:r>
              <a:rPr lang="en-GB" kern="1200" dirty="0" smtClean="0">
                <a:latin typeface="Calibri" pitchFamily="34" charset="0"/>
              </a:rPr>
              <a:t>five elections: </a:t>
            </a:r>
            <a:r>
              <a:rPr lang="en-GB" kern="1200" dirty="0" smtClean="0">
                <a:latin typeface="Calibri" pitchFamily="34" charset="0"/>
              </a:rPr>
              <a:t>1999</a:t>
            </a:r>
            <a:r>
              <a:rPr lang="en-GB" kern="1200" dirty="0">
                <a:latin typeface="Calibri" pitchFamily="34" charset="0"/>
              </a:rPr>
              <a:t>, 2003, 2007, </a:t>
            </a:r>
            <a:r>
              <a:rPr lang="en-GB" kern="1200" dirty="0" smtClean="0">
                <a:latin typeface="Calibri" pitchFamily="34" charset="0"/>
              </a:rPr>
              <a:t>2011 and 2015</a:t>
            </a:r>
          </a:p>
          <a:p>
            <a:endParaRPr lang="en-GB" kern="1200" dirty="0" smtClean="0">
              <a:latin typeface="Calibri" pitchFamily="34" charset="0"/>
            </a:endParaRPr>
          </a:p>
          <a:p>
            <a:r>
              <a:rPr lang="en-GB" dirty="0" smtClean="0">
                <a:latin typeface="Calibri" pitchFamily="34" charset="0"/>
              </a:rPr>
              <a:t>Nigeria’s </a:t>
            </a:r>
            <a:r>
              <a:rPr lang="en-GB" dirty="0">
                <a:latin typeface="Calibri" pitchFamily="34" charset="0"/>
              </a:rPr>
              <a:t>electoral history had been characterized by grave incidences </a:t>
            </a:r>
            <a:r>
              <a:rPr lang="en-GB" dirty="0" smtClean="0">
                <a:latin typeface="Calibri" pitchFamily="34" charset="0"/>
              </a:rPr>
              <a:t>of electoral </a:t>
            </a:r>
            <a:r>
              <a:rPr lang="en-GB" dirty="0">
                <a:latin typeface="Calibri" pitchFamily="34" charset="0"/>
              </a:rPr>
              <a:t>rigging beginning from the First </a:t>
            </a:r>
            <a:r>
              <a:rPr lang="en-GB" dirty="0" smtClean="0">
                <a:latin typeface="Calibri" pitchFamily="34" charset="0"/>
              </a:rPr>
              <a:t>Republic</a:t>
            </a:r>
          </a:p>
          <a:p>
            <a:endParaRPr lang="en-GB" dirty="0">
              <a:latin typeface="Calibri" pitchFamily="34" charset="0"/>
            </a:endParaRPr>
          </a:p>
          <a:p>
            <a:r>
              <a:rPr lang="en-GB" kern="1200" dirty="0" smtClean="0">
                <a:latin typeface="Calibri" pitchFamily="34" charset="0"/>
              </a:rPr>
              <a:t>NDI (2003)  report on 2003 election</a:t>
            </a:r>
          </a:p>
          <a:p>
            <a:pPr lvl="1"/>
            <a:r>
              <a:rPr lang="en-GB" kern="1200" dirty="0" smtClean="0">
                <a:latin typeface="Calibri" pitchFamily="34" charset="0"/>
              </a:rPr>
              <a:t>mentioned </a:t>
            </a:r>
            <a:r>
              <a:rPr lang="en-GB" kern="1200" dirty="0">
                <a:latin typeface="Calibri" pitchFamily="34" charset="0"/>
              </a:rPr>
              <a:t>12 states where fraud and </a:t>
            </a:r>
            <a:r>
              <a:rPr lang="en-GB" kern="1200" dirty="0" smtClean="0">
                <a:latin typeface="Calibri" pitchFamily="34" charset="0"/>
              </a:rPr>
              <a:t>irregularities were </a:t>
            </a:r>
            <a:r>
              <a:rPr lang="en-GB" kern="1200" dirty="0">
                <a:latin typeface="Calibri" pitchFamily="34" charset="0"/>
              </a:rPr>
              <a:t>rampant and concluded that </a:t>
            </a:r>
            <a:r>
              <a:rPr lang="en-GB" i="1" kern="1200" dirty="0" smtClean="0">
                <a:latin typeface="Calibri" pitchFamily="34" charset="0"/>
              </a:rPr>
              <a:t>the minimum </a:t>
            </a:r>
            <a:r>
              <a:rPr lang="en-GB" i="1" kern="1200" dirty="0">
                <a:latin typeface="Calibri" pitchFamily="34" charset="0"/>
              </a:rPr>
              <a:t>standard for democratic elections were not </a:t>
            </a:r>
            <a:r>
              <a:rPr lang="en-GB" i="1" kern="1200" dirty="0" smtClean="0">
                <a:latin typeface="Calibri" pitchFamily="34" charset="0"/>
              </a:rPr>
              <a:t>met</a:t>
            </a:r>
            <a:endParaRPr lang="en-GB" i="1" kern="1200" dirty="0" smtClean="0">
              <a:latin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7</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608290919"/>
      </p:ext>
    </p:extLst>
  </p:cSld>
  <p:clrMapOvr>
    <a:masterClrMapping/>
  </p:clrMapOvr>
  <p:transition advTm="5413"/>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Nigeria’s </a:t>
            </a:r>
            <a:r>
              <a:rPr lang="en-US" dirty="0" smtClean="0">
                <a:latin typeface="Calibri" pitchFamily="34" charset="0"/>
                <a:cs typeface="Calibri" pitchFamily="34" charset="0"/>
              </a:rPr>
              <a:t>2007 Election</a:t>
            </a:r>
          </a:p>
        </p:txBody>
      </p:sp>
      <p:sp>
        <p:nvSpPr>
          <p:cNvPr id="5123" name="2 - Θέση περιεχομένου"/>
          <p:cNvSpPr>
            <a:spLocks noGrp="1"/>
          </p:cNvSpPr>
          <p:nvPr>
            <p:ph idx="1"/>
          </p:nvPr>
        </p:nvSpPr>
        <p:spPr/>
        <p:txBody>
          <a:bodyPr>
            <a:normAutofit/>
          </a:bodyPr>
          <a:lstStyle/>
          <a:p>
            <a:r>
              <a:rPr lang="en-GB" dirty="0" smtClean="0">
                <a:latin typeface="Calibri" pitchFamily="34" charset="0"/>
              </a:rPr>
              <a:t>Marred with Irregularities (TMG, 2007):</a:t>
            </a:r>
            <a:endParaRPr lang="en-GB" dirty="0" smtClean="0">
              <a:latin typeface="Calibri" pitchFamily="34" charset="0"/>
            </a:endParaRPr>
          </a:p>
          <a:p>
            <a:pPr lvl="1"/>
            <a:r>
              <a:rPr lang="en-GB" dirty="0" smtClean="0">
                <a:latin typeface="Calibri" pitchFamily="34" charset="0"/>
              </a:rPr>
              <a:t>late </a:t>
            </a:r>
            <a:r>
              <a:rPr lang="en-GB" dirty="0">
                <a:latin typeface="Calibri" pitchFamily="34" charset="0"/>
              </a:rPr>
              <a:t>arrival of materials and officials, stealing of ballot papers, vote buying</a:t>
            </a:r>
            <a:r>
              <a:rPr lang="en-GB" dirty="0" smtClean="0">
                <a:latin typeface="Calibri" pitchFamily="34" charset="0"/>
              </a:rPr>
              <a:t>, harassment</a:t>
            </a:r>
            <a:r>
              <a:rPr lang="en-GB" dirty="0">
                <a:latin typeface="Calibri" pitchFamily="34" charset="0"/>
              </a:rPr>
              <a:t>, chanting, shooting and taunting of voters, lack of secrecy of voting, </a:t>
            </a:r>
            <a:r>
              <a:rPr lang="en-GB" dirty="0" smtClean="0">
                <a:latin typeface="Calibri" pitchFamily="34" charset="0"/>
              </a:rPr>
              <a:t>police interference</a:t>
            </a:r>
            <a:r>
              <a:rPr lang="en-GB" dirty="0">
                <a:latin typeface="Calibri" pitchFamily="34" charset="0"/>
              </a:rPr>
              <a:t>, ballot snatching and stuffing, </a:t>
            </a:r>
            <a:r>
              <a:rPr lang="en-GB" dirty="0" smtClean="0">
                <a:latin typeface="Calibri" pitchFamily="34" charset="0"/>
              </a:rPr>
              <a:t>intimidation </a:t>
            </a:r>
            <a:r>
              <a:rPr lang="en-GB" dirty="0">
                <a:latin typeface="Calibri" pitchFamily="34" charset="0"/>
              </a:rPr>
              <a:t>and political violence, denied access </a:t>
            </a:r>
            <a:r>
              <a:rPr lang="en-GB" dirty="0" smtClean="0">
                <a:latin typeface="Calibri" pitchFamily="34" charset="0"/>
              </a:rPr>
              <a:t>to polling </a:t>
            </a:r>
            <a:r>
              <a:rPr lang="en-GB" dirty="0">
                <a:latin typeface="Calibri" pitchFamily="34" charset="0"/>
              </a:rPr>
              <a:t>stations, partiality of electoral officials and the police, </a:t>
            </a:r>
            <a:r>
              <a:rPr lang="en-GB" dirty="0" smtClean="0">
                <a:latin typeface="Calibri" pitchFamily="34" charset="0"/>
              </a:rPr>
              <a:t>improper </a:t>
            </a:r>
            <a:r>
              <a:rPr lang="en-GB" dirty="0">
                <a:latin typeface="Calibri" pitchFamily="34" charset="0"/>
              </a:rPr>
              <a:t>voting procedures, </a:t>
            </a:r>
            <a:r>
              <a:rPr lang="en-GB" dirty="0" smtClean="0">
                <a:latin typeface="Calibri" pitchFamily="34" charset="0"/>
              </a:rPr>
              <a:t>late commencement </a:t>
            </a:r>
            <a:r>
              <a:rPr lang="en-GB" dirty="0">
                <a:latin typeface="Calibri" pitchFamily="34" charset="0"/>
              </a:rPr>
              <a:t>of elections, and underage </a:t>
            </a:r>
            <a:r>
              <a:rPr lang="en-GB" dirty="0" smtClean="0">
                <a:latin typeface="Calibri" pitchFamily="34" charset="0"/>
              </a:rPr>
              <a:t>voting</a:t>
            </a:r>
            <a:endParaRPr lang="en-US" dirty="0" smtClean="0">
              <a:latin typeface="Calibri" pitchFamily="34" charset="0"/>
              <a:cs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8</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3840757313"/>
      </p:ext>
    </p:extLst>
  </p:cSld>
  <p:clrMapOvr>
    <a:masterClrMapping/>
  </p:clrMapOvr>
  <p:transition advTm="5413"/>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 Nigeria’s </a:t>
            </a:r>
            <a:r>
              <a:rPr lang="en-US" dirty="0" smtClean="0">
                <a:latin typeface="Calibri" pitchFamily="34" charset="0"/>
                <a:cs typeface="Calibri" pitchFamily="34" charset="0"/>
              </a:rPr>
              <a:t>2007 Election</a:t>
            </a:r>
          </a:p>
        </p:txBody>
      </p:sp>
      <p:sp>
        <p:nvSpPr>
          <p:cNvPr id="5123" name="2 - Θέση περιεχομένου"/>
          <p:cNvSpPr>
            <a:spLocks noGrp="1"/>
          </p:cNvSpPr>
          <p:nvPr>
            <p:ph idx="1"/>
          </p:nvPr>
        </p:nvSpPr>
        <p:spPr/>
        <p:txBody>
          <a:bodyPr>
            <a:normAutofit/>
          </a:bodyPr>
          <a:lstStyle/>
          <a:p>
            <a:r>
              <a:rPr lang="en-GB" dirty="0" smtClean="0"/>
              <a:t>The TMG</a:t>
            </a:r>
            <a:r>
              <a:rPr lang="en-GB" dirty="0"/>
              <a:t> </a:t>
            </a:r>
            <a:r>
              <a:rPr lang="en-GB" dirty="0" smtClean="0"/>
              <a:t>concludes:</a:t>
            </a:r>
            <a:endParaRPr lang="en-GB" dirty="0" smtClean="0"/>
          </a:p>
          <a:p>
            <a:pPr lvl="1"/>
            <a:r>
              <a:rPr lang="en-GB" sz="2000" kern="1200" dirty="0">
                <a:latin typeface="Calibri" pitchFamily="34" charset="0"/>
              </a:rPr>
              <a:t>the whole </a:t>
            </a:r>
            <a:r>
              <a:rPr lang="en-GB" sz="2000" kern="1200" dirty="0" smtClean="0">
                <a:latin typeface="Calibri" pitchFamily="34" charset="0"/>
              </a:rPr>
              <a:t>(2007) election </a:t>
            </a:r>
            <a:r>
              <a:rPr lang="en-GB" sz="2000" kern="1200" dirty="0">
                <a:latin typeface="Calibri" pitchFamily="34" charset="0"/>
              </a:rPr>
              <a:t>was a charade and did not meet the </a:t>
            </a:r>
            <a:r>
              <a:rPr lang="en-GB" sz="2000" kern="1200" dirty="0" smtClean="0">
                <a:latin typeface="Calibri" pitchFamily="34" charset="0"/>
              </a:rPr>
              <a:t>minimum standards </a:t>
            </a:r>
            <a:r>
              <a:rPr lang="en-GB" sz="2000" kern="1200" dirty="0">
                <a:latin typeface="Calibri" pitchFamily="34" charset="0"/>
              </a:rPr>
              <a:t>required for democratic </a:t>
            </a:r>
            <a:r>
              <a:rPr lang="en-GB" sz="2000" kern="1200" dirty="0" smtClean="0">
                <a:latin typeface="Calibri" pitchFamily="34" charset="0"/>
              </a:rPr>
              <a:t>elections.</a:t>
            </a:r>
            <a:endParaRPr lang="en-GB" sz="2000" dirty="0">
              <a:latin typeface="Calibri" pitchFamily="34" charset="0"/>
            </a:endParaRPr>
          </a:p>
          <a:p>
            <a:pPr marL="533400" indent="-533400" eaLnBrk="1" hangingPunct="1">
              <a:buFont typeface="Wingdings" pitchFamily="2" charset="2"/>
              <a:buAutoNum type="arabicPeriod"/>
            </a:pPr>
            <a:endParaRPr lang="en-US" dirty="0" smtClean="0">
              <a:latin typeface="Calibri" pitchFamily="34" charset="0"/>
              <a:cs typeface="Calibri" pitchFamily="34" charset="0"/>
            </a:endParaRPr>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9</a:t>
            </a:fld>
            <a:endParaRPr lang="el-GR"/>
          </a:p>
        </p:txBody>
      </p:sp>
      <p:sp>
        <p:nvSpPr>
          <p:cNvPr id="3" name="Footer Placeholder 2"/>
          <p:cNvSpPr>
            <a:spLocks noGrp="1"/>
          </p:cNvSpPr>
          <p:nvPr>
            <p:ph type="ftr" sz="quarter" idx="11"/>
          </p:nvPr>
        </p:nvSpPr>
        <p:spPr/>
        <p:txBody>
          <a:bodyPr/>
          <a:lstStyle/>
          <a:p>
            <a:pPr>
              <a:defRPr/>
            </a:pPr>
            <a:r>
              <a:rPr lang="en-US" smtClean="0"/>
              <a:t>November 17, 2015</a:t>
            </a:r>
            <a:endParaRPr lang="el-GR" dirty="0"/>
          </a:p>
        </p:txBody>
      </p:sp>
      <p:sp>
        <p:nvSpPr>
          <p:cNvPr id="4" name="Date Placeholder 3"/>
          <p:cNvSpPr>
            <a:spLocks noGrp="1"/>
          </p:cNvSpPr>
          <p:nvPr>
            <p:ph type="dt" sz="half" idx="10"/>
          </p:nvPr>
        </p:nvSpPr>
        <p:spPr/>
        <p:txBody>
          <a:bodyPr/>
          <a:lstStyle/>
          <a:p>
            <a:pPr algn="l">
              <a:defRPr/>
            </a:pPr>
            <a:r>
              <a:rPr lang="en-US" smtClean="0"/>
              <a:t>e-Nigeria 2015@International Conference Center, Abuja</a:t>
            </a:r>
            <a:endParaRPr lang="el-GR" dirty="0"/>
          </a:p>
        </p:txBody>
      </p:sp>
    </p:spTree>
    <p:extLst>
      <p:ext uri="{BB962C8B-B14F-4D97-AF65-F5344CB8AC3E}">
        <p14:creationId xmlns:p14="http://schemas.microsoft.com/office/powerpoint/2010/main" val="3495162394"/>
      </p:ext>
    </p:extLst>
  </p:cSld>
  <p:clrMapOvr>
    <a:masterClrMapping/>
  </p:clrMapOvr>
  <p:transition advTm="5413"/>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14740</TotalTime>
  <Words>6235</Words>
  <Application>Microsoft Office PowerPoint</Application>
  <PresentationFormat>On-screen Show (4:3)</PresentationFormat>
  <Paragraphs>612</Paragraphs>
  <Slides>39</Slides>
  <Notes>39</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Capsules</vt:lpstr>
      <vt:lpstr>Data Security and Internet of Things in  e-Electoral Process</vt:lpstr>
      <vt:lpstr>Outline</vt:lpstr>
      <vt:lpstr>Introduction:</vt:lpstr>
      <vt:lpstr>Introduction: The Electoral Process</vt:lpstr>
      <vt:lpstr>… Introduction: The Electoral Process</vt:lpstr>
      <vt:lpstr>The Nigerian Electoral Process</vt:lpstr>
      <vt:lpstr>… The Nigerian Electoral Process</vt:lpstr>
      <vt:lpstr>Nigeria’s 2007 Election</vt:lpstr>
      <vt:lpstr>… Nigeria’s 2007 Election</vt:lpstr>
      <vt:lpstr>Nigeria’s 2011 Election</vt:lpstr>
      <vt:lpstr>INEC Reforms towards 2015 Election</vt:lpstr>
      <vt:lpstr>Nigeria’s  2015 Elections</vt:lpstr>
      <vt:lpstr>2015 Elections: The Triumph of Technology</vt:lpstr>
      <vt:lpstr>… 2015 Elections: The Triumph of Technology</vt:lpstr>
      <vt:lpstr>Are We Home, Yet?</vt:lpstr>
      <vt:lpstr>… We Home, Yet?</vt:lpstr>
      <vt:lpstr>Process Re-Engineering</vt:lpstr>
      <vt:lpstr>Process Re-Engineering: Voting</vt:lpstr>
      <vt:lpstr>Voter Identification &amp; Authentication</vt:lpstr>
      <vt:lpstr>Voting &amp; Vote Recording</vt:lpstr>
      <vt:lpstr>Voting &amp; Vote Recording</vt:lpstr>
      <vt:lpstr>E-Voting Systems</vt:lpstr>
      <vt:lpstr>E-Voting Systems: Optical Scanning Systems</vt:lpstr>
      <vt:lpstr>E-Voting Systems: DREs</vt:lpstr>
      <vt:lpstr>E-Voting Systems: Internet Voting</vt:lpstr>
      <vt:lpstr>E-Voting Systems: Internet Voting</vt:lpstr>
      <vt:lpstr>Advantages of Internet Voting</vt:lpstr>
      <vt:lpstr>Security Issues</vt:lpstr>
      <vt:lpstr>… Security Issues</vt:lpstr>
      <vt:lpstr>… Security Issues</vt:lpstr>
      <vt:lpstr>… Security Issues</vt:lpstr>
      <vt:lpstr>Internet Voting Deployment</vt:lpstr>
      <vt:lpstr>… Internet Voting Deployment</vt:lpstr>
      <vt:lpstr>… Internet Voting Deployment</vt:lpstr>
      <vt:lpstr>… Internet Voting Deployment</vt:lpstr>
      <vt:lpstr>Future Technologies: Internet of Things</vt:lpstr>
      <vt:lpstr>Recommendations</vt:lpstr>
      <vt:lpstr>Summary</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Discussion of Some Intuitions of Defeasible Reasoning</dc:title>
  <dc:creator>ics</dc:creator>
  <cp:lastModifiedBy>NITDA-04</cp:lastModifiedBy>
  <cp:revision>691</cp:revision>
  <cp:lastPrinted>2015-11-14T09:46:31Z</cp:lastPrinted>
  <dcterms:created xsi:type="dcterms:W3CDTF">2004-05-04T16:01:26Z</dcterms:created>
  <dcterms:modified xsi:type="dcterms:W3CDTF">2015-11-17T08:46:52Z</dcterms:modified>
</cp:coreProperties>
</file>