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42"/>
  </p:notesMasterIdLst>
  <p:handoutMasterIdLst>
    <p:handoutMasterId r:id="rId43"/>
  </p:handoutMasterIdLst>
  <p:sldIdLst>
    <p:sldId id="256" r:id="rId2"/>
    <p:sldId id="309" r:id="rId3"/>
    <p:sldId id="390" r:id="rId4"/>
    <p:sldId id="440" r:id="rId5"/>
    <p:sldId id="441" r:id="rId6"/>
    <p:sldId id="436" r:id="rId7"/>
    <p:sldId id="435" r:id="rId8"/>
    <p:sldId id="439" r:id="rId9"/>
    <p:sldId id="442" r:id="rId10"/>
    <p:sldId id="451" r:id="rId11"/>
    <p:sldId id="443" r:id="rId12"/>
    <p:sldId id="452" r:id="rId13"/>
    <p:sldId id="444" r:id="rId14"/>
    <p:sldId id="453" r:id="rId15"/>
    <p:sldId id="454" r:id="rId16"/>
    <p:sldId id="455" r:id="rId17"/>
    <p:sldId id="445" r:id="rId18"/>
    <p:sldId id="456" r:id="rId19"/>
    <p:sldId id="446" r:id="rId20"/>
    <p:sldId id="458" r:id="rId21"/>
    <p:sldId id="447" r:id="rId22"/>
    <p:sldId id="448" r:id="rId23"/>
    <p:sldId id="459" r:id="rId24"/>
    <p:sldId id="457" r:id="rId25"/>
    <p:sldId id="473" r:id="rId26"/>
    <p:sldId id="462" r:id="rId27"/>
    <p:sldId id="463" r:id="rId28"/>
    <p:sldId id="464" r:id="rId29"/>
    <p:sldId id="465" r:id="rId30"/>
    <p:sldId id="474" r:id="rId31"/>
    <p:sldId id="466" r:id="rId32"/>
    <p:sldId id="475" r:id="rId33"/>
    <p:sldId id="476" r:id="rId34"/>
    <p:sldId id="417" r:id="rId35"/>
    <p:sldId id="467" r:id="rId36"/>
    <p:sldId id="468" r:id="rId37"/>
    <p:sldId id="477" r:id="rId38"/>
    <p:sldId id="471" r:id="rId39"/>
    <p:sldId id="324" r:id="rId40"/>
    <p:sldId id="428" r:id="rId41"/>
  </p:sldIdLst>
  <p:sldSz cx="9144000" cy="6858000" type="screen4x3"/>
  <p:notesSz cx="7104063" cy="10234613"/>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77046" autoAdjust="0"/>
  </p:normalViewPr>
  <p:slideViewPr>
    <p:cSldViewPr>
      <p:cViewPr>
        <p:scale>
          <a:sx n="50" d="100"/>
          <a:sy n="50" d="100"/>
        </p:scale>
        <p:origin x="-570" y="-78"/>
      </p:cViewPr>
      <p:guideLst>
        <p:guide orient="horz" pos="2160"/>
        <p:guide pos="2880"/>
      </p:guideLst>
    </p:cSldViewPr>
  </p:slideViewPr>
  <p:outlineViewPr>
    <p:cViewPr>
      <p:scale>
        <a:sx n="33" d="100"/>
        <a:sy n="33" d="100"/>
      </p:scale>
      <p:origin x="0" y="1225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6" d="100"/>
          <a:sy n="46" d="100"/>
        </p:scale>
        <p:origin x="-1938" y="-10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9247" cy="512081"/>
          </a:xfrm>
          <a:prstGeom prst="rect">
            <a:avLst/>
          </a:prstGeom>
        </p:spPr>
        <p:txBody>
          <a:bodyPr vert="horz" lIns="97219" tIns="48610" rIns="97219" bIns="48610" rtlCol="0"/>
          <a:lstStyle>
            <a:lvl1pPr algn="l">
              <a:defRPr sz="1300"/>
            </a:lvl1pPr>
          </a:lstStyle>
          <a:p>
            <a:endParaRPr lang="en-US"/>
          </a:p>
        </p:txBody>
      </p:sp>
      <p:sp>
        <p:nvSpPr>
          <p:cNvPr id="3" name="Date Placeholder 2"/>
          <p:cNvSpPr>
            <a:spLocks noGrp="1"/>
          </p:cNvSpPr>
          <p:nvPr>
            <p:ph type="dt" sz="quarter" idx="1"/>
          </p:nvPr>
        </p:nvSpPr>
        <p:spPr>
          <a:xfrm>
            <a:off x="4023177" y="0"/>
            <a:ext cx="3079246" cy="512081"/>
          </a:xfrm>
          <a:prstGeom prst="rect">
            <a:avLst/>
          </a:prstGeom>
        </p:spPr>
        <p:txBody>
          <a:bodyPr vert="horz" lIns="97219" tIns="48610" rIns="97219" bIns="48610" rtlCol="0"/>
          <a:lstStyle>
            <a:lvl1pPr algn="r">
              <a:defRPr sz="1300"/>
            </a:lvl1pPr>
          </a:lstStyle>
          <a:p>
            <a:fld id="{CAECA853-36DB-4292-BB22-A29D6D352F66}" type="datetimeFigureOut">
              <a:rPr lang="en-US" smtClean="0"/>
              <a:pPr/>
              <a:t>5/6/2015</a:t>
            </a:fld>
            <a:endParaRPr lang="en-US"/>
          </a:p>
        </p:txBody>
      </p:sp>
      <p:sp>
        <p:nvSpPr>
          <p:cNvPr id="4" name="Footer Placeholder 3"/>
          <p:cNvSpPr>
            <a:spLocks noGrp="1"/>
          </p:cNvSpPr>
          <p:nvPr>
            <p:ph type="ftr" sz="quarter" idx="2"/>
          </p:nvPr>
        </p:nvSpPr>
        <p:spPr>
          <a:xfrm>
            <a:off x="1" y="9720785"/>
            <a:ext cx="3079247" cy="512081"/>
          </a:xfrm>
          <a:prstGeom prst="rect">
            <a:avLst/>
          </a:prstGeom>
        </p:spPr>
        <p:txBody>
          <a:bodyPr vert="horz" lIns="97219" tIns="48610" rIns="97219" bIns="48610" rtlCol="0" anchor="b"/>
          <a:lstStyle>
            <a:lvl1pPr algn="l">
              <a:defRPr sz="1300"/>
            </a:lvl1pPr>
          </a:lstStyle>
          <a:p>
            <a:endParaRPr lang="en-US"/>
          </a:p>
        </p:txBody>
      </p:sp>
      <p:sp>
        <p:nvSpPr>
          <p:cNvPr id="5" name="Slide Number Placeholder 4"/>
          <p:cNvSpPr>
            <a:spLocks noGrp="1"/>
          </p:cNvSpPr>
          <p:nvPr>
            <p:ph type="sldNum" sz="quarter" idx="3"/>
          </p:nvPr>
        </p:nvSpPr>
        <p:spPr>
          <a:xfrm>
            <a:off x="4023177" y="9720785"/>
            <a:ext cx="3079246" cy="512081"/>
          </a:xfrm>
          <a:prstGeom prst="rect">
            <a:avLst/>
          </a:prstGeom>
        </p:spPr>
        <p:txBody>
          <a:bodyPr vert="horz" lIns="97219" tIns="48610" rIns="97219" bIns="48610" rtlCol="0" anchor="b"/>
          <a:lstStyle>
            <a:lvl1pPr algn="r">
              <a:defRPr sz="1300"/>
            </a:lvl1pPr>
          </a:lstStyle>
          <a:p>
            <a:fld id="{64D3AAE0-7FAE-460D-97FE-EDE3ED729DE1}" type="slidenum">
              <a:rPr lang="en-US" smtClean="0"/>
              <a:pPr/>
              <a:t>‹#›</a:t>
            </a:fld>
            <a:endParaRPr lang="en-US"/>
          </a:p>
        </p:txBody>
      </p:sp>
    </p:spTree>
    <p:extLst>
      <p:ext uri="{BB962C8B-B14F-4D97-AF65-F5344CB8AC3E}">
        <p14:creationId xmlns:p14="http://schemas.microsoft.com/office/powerpoint/2010/main" val="3126106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3079071" cy="512081"/>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a:defRPr sz="1300"/>
            </a:lvl1pPr>
          </a:lstStyle>
          <a:p>
            <a:pPr>
              <a:defRPr/>
            </a:pPr>
            <a:endParaRPr lang="el-GR"/>
          </a:p>
        </p:txBody>
      </p:sp>
      <p:sp>
        <p:nvSpPr>
          <p:cNvPr id="39939" name="Rectangle 3"/>
          <p:cNvSpPr>
            <a:spLocks noGrp="1" noChangeArrowheads="1"/>
          </p:cNvSpPr>
          <p:nvPr>
            <p:ph type="dt" idx="1"/>
          </p:nvPr>
        </p:nvSpPr>
        <p:spPr bwMode="auto">
          <a:xfrm>
            <a:off x="4023385" y="1"/>
            <a:ext cx="3079071" cy="512081"/>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lvl1pPr algn="r">
              <a:defRPr sz="1300"/>
            </a:lvl1pPr>
          </a:lstStyle>
          <a:p>
            <a:pPr>
              <a:defRPr/>
            </a:pPr>
            <a:endParaRPr lang="el-GR"/>
          </a:p>
        </p:txBody>
      </p:sp>
      <p:sp>
        <p:nvSpPr>
          <p:cNvPr id="34820" name="Rectangle 4"/>
          <p:cNvSpPr>
            <a:spLocks noGrp="1" noRot="1" noChangeAspect="1" noChangeArrowheads="1" noTextEdit="1"/>
          </p:cNvSpPr>
          <p:nvPr>
            <p:ph type="sldImg" idx="2"/>
          </p:nvPr>
        </p:nvSpPr>
        <p:spPr bwMode="auto">
          <a:xfrm>
            <a:off x="993775" y="766763"/>
            <a:ext cx="5116513" cy="3838575"/>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711051" y="4862143"/>
            <a:ext cx="5681963" cy="4605227"/>
          </a:xfrm>
          <a:prstGeom prst="rect">
            <a:avLst/>
          </a:prstGeom>
          <a:noFill/>
          <a:ln w="9525">
            <a:noFill/>
            <a:miter lim="800000"/>
            <a:headEnd/>
            <a:tailEnd/>
          </a:ln>
          <a:effectLst/>
        </p:spPr>
        <p:txBody>
          <a:bodyPr vert="horz" wrap="square" lIns="99066" tIns="49533" rIns="99066" bIns="49533"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39942" name="Rectangle 6"/>
          <p:cNvSpPr>
            <a:spLocks noGrp="1" noChangeArrowheads="1"/>
          </p:cNvSpPr>
          <p:nvPr>
            <p:ph type="ftr" sz="quarter" idx="4"/>
          </p:nvPr>
        </p:nvSpPr>
        <p:spPr bwMode="auto">
          <a:xfrm>
            <a:off x="1" y="9720785"/>
            <a:ext cx="3079071" cy="512081"/>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a:defRPr sz="1300"/>
            </a:lvl1pPr>
          </a:lstStyle>
          <a:p>
            <a:pPr>
              <a:defRPr/>
            </a:pPr>
            <a:endParaRPr lang="el-GR"/>
          </a:p>
        </p:txBody>
      </p:sp>
      <p:sp>
        <p:nvSpPr>
          <p:cNvPr id="39943" name="Rectangle 7"/>
          <p:cNvSpPr>
            <a:spLocks noGrp="1" noChangeArrowheads="1"/>
          </p:cNvSpPr>
          <p:nvPr>
            <p:ph type="sldNum" sz="quarter" idx="5"/>
          </p:nvPr>
        </p:nvSpPr>
        <p:spPr bwMode="auto">
          <a:xfrm>
            <a:off x="4023385" y="9720785"/>
            <a:ext cx="3079071" cy="512081"/>
          </a:xfrm>
          <a:prstGeom prst="rect">
            <a:avLst/>
          </a:prstGeom>
          <a:noFill/>
          <a:ln w="9525">
            <a:noFill/>
            <a:miter lim="800000"/>
            <a:headEnd/>
            <a:tailEnd/>
          </a:ln>
          <a:effectLst/>
        </p:spPr>
        <p:txBody>
          <a:bodyPr vert="horz" wrap="square" lIns="99066" tIns="49533" rIns="99066" bIns="49533" numCol="1" anchor="b" anchorCtr="0" compatLnSpc="1">
            <a:prstTxWarp prst="textNoShape">
              <a:avLst/>
            </a:prstTxWarp>
          </a:bodyPr>
          <a:lstStyle>
            <a:lvl1pPr algn="r">
              <a:defRPr sz="1300"/>
            </a:lvl1pPr>
          </a:lstStyle>
          <a:p>
            <a:pPr>
              <a:defRPr/>
            </a:pPr>
            <a:fld id="{596E32E6-7AC8-479F-A765-9577E33BE67F}" type="slidenum">
              <a:rPr lang="el-GR"/>
              <a:pPr>
                <a:defRPr/>
              </a:pPr>
              <a:t>‹#›</a:t>
            </a:fld>
            <a:endParaRPr lang="el-GR"/>
          </a:p>
        </p:txBody>
      </p:sp>
    </p:spTree>
    <p:extLst>
      <p:ext uri="{BB962C8B-B14F-4D97-AF65-F5344CB8AC3E}">
        <p14:creationId xmlns:p14="http://schemas.microsoft.com/office/powerpoint/2010/main" val="17798240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mailto:gwamokafor@yahoo.com"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mailto:gwamokafor@yahoo.com"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mailto:gwamokafor@yahoo.com"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875ECC8-4B2F-4A66-BF2C-7BE3C9D94203}" type="slidenum">
              <a:rPr lang="el-GR" smtClean="0"/>
              <a:pPr/>
              <a:t>1</a:t>
            </a:fld>
            <a:endParaRPr lang="el-GR"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dirty="0"/>
              <a:t>I am also happy to note in this context that as a result of your Institute’s initiative, India is embarking on convergence with International Financial Reporting Standards (IFRS), which would then result in our financial accounting and reporting getting to be world class. As you are no doubt aware, IFRSs are largely broad principles rather than detailed rules. Their application requires judgment and possibly even lateral thinking, especially in the area of</a:t>
            </a:r>
            <a:endParaRPr lang="en-GB" sz="1300" dirty="0"/>
          </a:p>
          <a:p>
            <a:r>
              <a:rPr lang="en-US" sz="1300" dirty="0"/>
              <a:t/>
            </a:r>
            <a:br>
              <a:rPr lang="en-US" sz="1300" dirty="0"/>
            </a:br>
            <a:r>
              <a:rPr lang="en-US" sz="1300" dirty="0"/>
              <a:t>determining the fair value of financial assets and liabilities. The auditing profession needs to improve its skill endowment to facilitate a smooth and efficient convergence with IFRS.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10</a:t>
            </a:fld>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defTabSz="972190">
              <a:defRPr/>
            </a:pPr>
            <a:r>
              <a:rPr lang="en-US" sz="1300" dirty="0"/>
              <a:t>Globalization implies that countries can no longer afford to remain isolated in so far as their operating and legal systems are concerned. For the profession, this gets reflected not merely in international accounting and auditing standards but also in a number of other areas like education, ethics, etc. I gather the ICAI, with its 180,000 members, is the second largest accounting institution in the world. It is not sufficient that the Institute merely responds to and adopts  global  standards.  It  should,  in  fact,  go  further  and  actively  participate  in  the formulation of these standards.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11</a:t>
            </a:fld>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dirty="0"/>
              <a:t>.        I am happy to learn that the President of ICAI has recently been elected as a member of the board of the International Federation of Accountants (IFAC) and that there is an  Indian  member  on  the  IASB.  I  also  want  to  commend  the  Institute  for  its  active participation and involvement in several international committees and projects aimed at improving accounting systems and processes. I would only urge that going forward, ICAI should proactively take the lead in the formulation of accounting standards in areas where we have specific concerns as an Emerging Market Economy (EME).</a:t>
            </a:r>
            <a:endParaRPr lang="en-GB" sz="1300" dirty="0"/>
          </a:p>
          <a:p>
            <a:r>
              <a:rPr lang="en-US" sz="1300" dirty="0"/>
              <a:t> </a:t>
            </a:r>
            <a:endParaRPr lang="en-GB" sz="1300" dirty="0"/>
          </a:p>
          <a:p>
            <a:r>
              <a:rPr lang="en-US" sz="1300" dirty="0"/>
              <a:t>Another task the profession needs to address in regard to managing globalization is how it  will select, from within its  membership, persons of  the  requisite competence to participate in the global forums, and how it will provide them both financial and professional support to make this participation rewarding to them individually and to the profession more broadly. Needless to say, the process of selection of persons for representing the Institute in international forums should be strictly meritocratic and transparent.</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12</a:t>
            </a:fld>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defTabSz="972190">
              <a:defRPr/>
            </a:pPr>
            <a:r>
              <a:rPr lang="en-US" sz="1300" dirty="0"/>
              <a:t>Next on my list is the challenge of Information Technology. In the past, one of the main objectives of audit was ensuring the arithmetical accuracy of financial statements. With the advent of IT, this task has now been taken over by machines. This has both nudged and facilitated the profession to move up the value chain. The main task of the profession has now shifted to judgments of value, and to discharge this task, auditors have to demonstrate much higher levels of maturity, integrity, independence and balanced judgment. The development of these qualities will be a major challenge in the future.</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13</a:t>
            </a:fld>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defTabSz="972190">
              <a:defRPr/>
            </a:pPr>
            <a:r>
              <a:rPr lang="en-US" sz="1300" dirty="0"/>
              <a:t>Next on my list is the challenge of Information Technology. In the past, one of the main objectives of audit was ensuring the arithmetical accuracy of financial statements. With the advent of IT, this task has now been taken over by machines. This has both nudged and facilitated the profession to move up the value chain. The main task of the profession has now shifted to judgments of value, and to discharge this task, auditors have to demonstrate much higher levels of maturity, integrity, independence and balanced judgment. The development of these qualities will be a major challenge in the future.</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14</a:t>
            </a:fld>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defTabSz="972190">
              <a:defRPr/>
            </a:pPr>
            <a:r>
              <a:rPr lang="en-US" sz="1300" dirty="0"/>
              <a:t>17.        Let me make a comment with regard to IT in banking. Over the past decade, most commercial banks have successfully implemented core banking solutions. This has created both opportunities and challenges for auditors. Challenges come by way of lack of visible evidence, risk of undetected system errors and bugs and frauds hidden in a labyrinth of data. Retrieving information in the computerized environment and assessing the implementation of computer related processes will also be critical to the audit process. Opportunities come by way of increasing use of Computer Assisted Audit Tools (CAATs) to access databases beneath the accounting software to create queries, write reports and develop audit trails. While the profession has risen to the challenge of auditing banks in an IT environment, we need to explore further on how audit can overcome the challenges and exploit the opportunities of the IT environment to make audit of banks more effective and meaningful.</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15</a:t>
            </a:fld>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defTabSz="972190">
              <a:defRPr/>
            </a:pPr>
            <a:r>
              <a:rPr lang="en-US" sz="1300" dirty="0"/>
              <a:t>17.        Let me make a comment with regard to IT in banking. Over the past decade, most commercial banks have successfully implemented core banking solutions. This has created both opportunities and challenges for auditors. Challenges come by way of lack of visible evidence, risk of undetected system errors and bugs and frauds hidden in a labyrinth of data. Retrieving information in the computerized environment and assessing the implementation of computer related processes will also be critical to the audit process. Opportunities come by way of increasing use of Computer Assisted Audit Tools (CAATs) to access databases beneath the accounting software to create queries, write reports and develop audit trails. While the profession has risen to the challenge of auditing banks in an IT environment, we need to explore further on how audit can overcome the challenges and exploit the opportunities of the IT environment to make audit of banks more effective and meaningful.</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16</a:t>
            </a:fld>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dirty="0"/>
              <a:t>.        I am told one of the issues agitating all of you is expansion of opportunities for the accounting profession especially in view of the growing membership of the Institute. So far,</a:t>
            </a:r>
            <a:endParaRPr lang="en-GB" sz="1300" dirty="0"/>
          </a:p>
          <a:p>
            <a:r>
              <a:rPr lang="en-US" sz="1300" dirty="0"/>
              <a:t/>
            </a:r>
            <a:br>
              <a:rPr lang="en-US" sz="1300" dirty="0"/>
            </a:br>
            <a:r>
              <a:rPr lang="en-US" sz="1300" dirty="0"/>
              <a:t>you have enjoyed a monopoly position in respect of certain areas of work, for example, the audit of financial statements. The easy way out to seek and expand opportunities would be to agitate for continuation of this monopoly position. I believe this will be a mistake. Rather, the profession needs to identify emerging opportunities in the market place and develop the skill needed to exploit them.</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17</a:t>
            </a:fld>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dirty="0"/>
              <a:t>.        Let me cite an example. With concepts like core banking and centralized record keeping, the relevance of the audit of branches of Public Sector Banks (PSBs) has significantly  declined.  These  banks  have  represented  to  RBI  that  the  audit  of  bank’s branches should be reduced. There is merit in this suggestion, since currently the cost of audit of PSBs is significantly higher than the cost of audit of comparable private sector banks. However, the Institute has been resisting this because it would mean a reduction in work for its members.</a:t>
            </a:r>
          </a:p>
          <a:p>
            <a:endParaRPr lang="en-US" sz="1300" dirty="0"/>
          </a:p>
          <a:p>
            <a:pPr defTabSz="972190">
              <a:defRPr/>
            </a:pPr>
            <a:r>
              <a:rPr lang="en-US" sz="1300" dirty="0"/>
              <a:t>I believe the Institute’s efforts in this regard are ill advised. In fact, it makes much more sense for the profession to sharpen its skills in the area of concurrent audit for which a need exists than to agitate for retention of work which does not add value. Similarly, the profession has shied away from the responsibility for prevention and early detection of fraud. The need for such a service exists and if the profession does not fulfill that need, other agencies which can provide this service will displace auditors and deprive them of a potentially expanding opportunity.</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18</a:t>
            </a:fld>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Independence</a:t>
            </a:r>
            <a:endParaRPr lang="en-GB" sz="1300" dirty="0"/>
          </a:p>
          <a:p>
            <a:r>
              <a:rPr lang="en-US" sz="1300" dirty="0"/>
              <a:t> </a:t>
            </a:r>
            <a:endParaRPr lang="en-GB" sz="1300" dirty="0"/>
          </a:p>
          <a:p>
            <a:r>
              <a:rPr lang="en-US" sz="1300" dirty="0"/>
              <a:t>21.        Let  me  now  turn  to  the  challenge  of  “independence”.  The  growth  of  large international firms of accountants has created an opportunity for the provision of a multiplicity of services. Clients benefit from such umbrella services and attach value to it. However, this also raises the vexed question of the extent to which provision of these multiple services erodes the concept of independence.</a:t>
            </a:r>
            <a:endParaRPr lang="en-GB" sz="1300" dirty="0"/>
          </a:p>
          <a:p>
            <a:r>
              <a:rPr lang="en-US" sz="1300" dirty="0"/>
              <a:t> </a:t>
            </a:r>
            <a:endParaRPr lang="en-GB" sz="1300" dirty="0"/>
          </a:p>
          <a:p>
            <a:r>
              <a:rPr lang="en-US" sz="1300" dirty="0"/>
              <a:t>22.        The case of Enron, which took down along with it the audit firm Arthur Andersen, comes to  mind  in  this  context. The  sudden collapse of  Enron, an  energy trading and distributing company, ranked seventh in the Fortune 500, raised a number of questions about the accounting and auditing practices followed by the company. The company used creative accounting to shift losses and debts off the company’s balance sheet into special purpose entities (SPEs) thereby concealing the extent of its indebtedness. The company was also reported to have withheld information about SPEs which could have led auditors to insist on their consolidation in the balance sheet. Enron’s accounting transgressions misled investors to believe that the company was more profitable and less leveraged than it really was.</a:t>
            </a:r>
            <a:endParaRPr lang="en-GB" sz="1300" dirty="0"/>
          </a:p>
          <a:p>
            <a:r>
              <a:rPr lang="en-US" sz="1300" dirty="0"/>
              <a:t> </a:t>
            </a:r>
            <a:endParaRPr lang="en-GB" sz="1300" dirty="0"/>
          </a:p>
          <a:p>
            <a:r>
              <a:rPr lang="en-US" sz="1300" dirty="0"/>
              <a:t>23.         Andersen audited Enron for all sixteen years since the company’s formation. On top of pure audit, it  also sold internal-audit and consulting services. Despite this privileged insight, Andersen did not discover that Enron was publishing incorrect financial statements leading to the term “</a:t>
            </a:r>
            <a:r>
              <a:rPr lang="en-US" sz="1300" dirty="0" err="1"/>
              <a:t>Enronisation</a:t>
            </a:r>
            <a:r>
              <a:rPr lang="en-US" sz="1300" dirty="0"/>
              <a:t> of financial statements”. This raises an important question of conflict of interest. Is it the case that the extensive consultancy work done by Arthur Andersen for Enron compromised its independence leading to its failure to detect erosion of accounting standards? It also subsequently came to light that some members of the Audit Committee faced financial conflicts of interest, generated in part by the company’s donations to charities to which they were connected. Could this conflict have been prevented?</a:t>
            </a:r>
            <a:endParaRPr lang="en-GB" sz="1300" dirty="0"/>
          </a:p>
          <a:p>
            <a:r>
              <a:rPr lang="en-US" sz="1300" dirty="0"/>
              <a:t> </a:t>
            </a:r>
            <a:endParaRPr lang="en-GB" sz="1300" dirty="0"/>
          </a:p>
          <a:p>
            <a:r>
              <a:rPr lang="en-US" sz="1300" dirty="0"/>
              <a:t>24.        Accounting and auditing practices were also called into question in the collapse of </a:t>
            </a:r>
            <a:r>
              <a:rPr lang="en-US" sz="1300" dirty="0" err="1"/>
              <a:t>Parmalat</a:t>
            </a:r>
            <a:r>
              <a:rPr lang="en-US" sz="1300" dirty="0"/>
              <a:t>, the largest dairy company in Europe, in one of the biggest accounting frauds in corporate history. Like Enron, </a:t>
            </a:r>
            <a:r>
              <a:rPr lang="en-US" sz="1300" dirty="0" err="1"/>
              <a:t>Parmalat</a:t>
            </a:r>
            <a:r>
              <a:rPr lang="en-US" sz="1300" dirty="0"/>
              <a:t> too undertook elaborate derivative deals, often using complex offshore structures that  involved some  of  its  many  subsidiaries. Investors and bankers struggled to understand the balance sheet or gauge the true extent of its liabilities. By the time it collapsed, </a:t>
            </a:r>
            <a:r>
              <a:rPr lang="en-US" sz="1300" dirty="0" err="1"/>
              <a:t>Parmalat</a:t>
            </a:r>
            <a:r>
              <a:rPr lang="en-US" sz="1300" dirty="0"/>
              <a:t> had established dozens of arrangements involving offshore companies, which did not form part of the company’s consolidated financial statements.</a:t>
            </a:r>
            <a:endParaRPr lang="en-GB" sz="1300" dirty="0"/>
          </a:p>
          <a:p>
            <a:r>
              <a:rPr lang="en-US" sz="1300" dirty="0"/>
              <a:t/>
            </a:r>
            <a:br>
              <a:rPr lang="en-US" sz="1300" dirty="0"/>
            </a:br>
            <a:r>
              <a:rPr lang="en-US" sz="1300" dirty="0"/>
              <a:t>25.        Instances such as these reaffirm the need for systemic reforms in two areas. The first is the regulation of auditors. The profession has argued for years that self-regulation and peer review are the right way to maintain standards. But the conduct of Enron, </a:t>
            </a:r>
            <a:r>
              <a:rPr lang="en-US" sz="1300" dirty="0" err="1"/>
              <a:t>Parmalat</a:t>
            </a:r>
            <a:r>
              <a:rPr lang="en-US" sz="1300" dirty="0"/>
              <a:t> etc. under  the  very  nose  of  auditors  has  raised  question  about  the  effectiveness  of  soft regulation. The profession has to find a way of remedying this if it wants to prevent the imposition of an external regulator.</a:t>
            </a:r>
            <a:endParaRPr lang="en-GB" sz="1300" dirty="0"/>
          </a:p>
          <a:p>
            <a:r>
              <a:rPr lang="en-US" sz="1300" dirty="0"/>
              <a:t> </a:t>
            </a:r>
            <a:endParaRPr lang="en-GB" sz="1300" dirty="0"/>
          </a:p>
          <a:p>
            <a:r>
              <a:rPr lang="en-US" sz="1300" dirty="0"/>
              <a:t>26.        The second reform is the need to eliminate conflict of interest in accounting firms. Should there be a ban on auditors selling consulting services to those they audit? One view is that there is no real conflict of interest and that better audits would be the best way to assure regulators that such a ban is unnecessary. Yet if confidence in auditing is to be regained, perception is equally important. Regulators are likely to demand some meaningful change on the issue of such conflict of interest. Overall, this is a complex issue which needs to be addressed dispassionately.</a:t>
            </a:r>
            <a:endParaRPr lang="en-GB" sz="1300" dirty="0"/>
          </a:p>
          <a:p>
            <a:r>
              <a:rPr lang="en-US" sz="1300" dirty="0"/>
              <a:t> </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19</a:t>
            </a:fld>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dirty="0" smtClean="0"/>
              <a:t>The focus should be more</a:t>
            </a:r>
            <a:r>
              <a:rPr lang="en-US" baseline="0" dirty="0" smtClean="0"/>
              <a:t> on problems and challenging issues of IT that are faced by the </a:t>
            </a:r>
            <a:r>
              <a:rPr lang="en-US" baseline="0" smtClean="0"/>
              <a:t>chartered accountants </a:t>
            </a:r>
            <a:r>
              <a:rPr lang="en-US" baseline="0" dirty="0" smtClean="0"/>
              <a:t>in discharging their duties and responsibilities</a:t>
            </a:r>
            <a:endParaRPr lang="en-US" dirty="0" smtClean="0"/>
          </a:p>
        </p:txBody>
      </p:sp>
      <p:sp>
        <p:nvSpPr>
          <p:cNvPr id="36868" name="Slide Number Placeholder 3"/>
          <p:cNvSpPr>
            <a:spLocks noGrp="1"/>
          </p:cNvSpPr>
          <p:nvPr>
            <p:ph type="sldNum" sz="quarter" idx="5"/>
          </p:nvPr>
        </p:nvSpPr>
        <p:spPr>
          <a:noFill/>
        </p:spPr>
        <p:txBody>
          <a:bodyPr/>
          <a:lstStyle/>
          <a:p>
            <a:fld id="{D2C7A130-F23B-42D5-8B40-A2E42C032619}" type="slidenum">
              <a:rPr lang="el-GR" smtClean="0"/>
              <a:pPr/>
              <a:t>2</a:t>
            </a:fld>
            <a:endParaRPr 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Independence</a:t>
            </a:r>
            <a:endParaRPr lang="en-GB" sz="1300" dirty="0"/>
          </a:p>
          <a:p>
            <a:r>
              <a:rPr lang="en-US" sz="1300" dirty="0"/>
              <a:t> </a:t>
            </a:r>
            <a:endParaRPr lang="en-GB" sz="1300" dirty="0"/>
          </a:p>
          <a:p>
            <a:r>
              <a:rPr lang="en-US" sz="1300" dirty="0"/>
              <a:t>21.        Let  me  now  turn  to  the  challenge  of  “independence”.  The  growth  of  large international firms of accountants has created an opportunity for the provision of a multiplicity of services. Clients benefit from such umbrella services and attach value to it. However, this also raises the vexed question of the extent to which provision of these multiple services erodes the concept of independence.</a:t>
            </a:r>
            <a:endParaRPr lang="en-GB" sz="1300" dirty="0"/>
          </a:p>
          <a:p>
            <a:r>
              <a:rPr lang="en-US" sz="1300" dirty="0"/>
              <a:t> </a:t>
            </a:r>
            <a:endParaRPr lang="en-GB" sz="1300" dirty="0"/>
          </a:p>
          <a:p>
            <a:r>
              <a:rPr lang="en-US" sz="1300" dirty="0"/>
              <a:t>22.        The case of Enron, which took down along with it the audit firm Arthur Andersen, comes to  mind  in  this  context. The  sudden collapse of  Enron, an  energy trading and distributing company, ranked seventh in the Fortune 500, raised a number of questions about the accounting and auditing practices followed by the company. The company used creative accounting to shift losses and debts off the company’s balance sheet into special purpose entities (SPEs) thereby concealing the extent of its indebtedness. The company was also reported to have withheld information about SPEs which could have led auditors to insist on their consolidation in the balance sheet. Enron’s accounting transgressions misled investors to believe that the company was more profitable and less leveraged than it really was.</a:t>
            </a:r>
            <a:endParaRPr lang="en-GB" sz="1300" dirty="0"/>
          </a:p>
          <a:p>
            <a:r>
              <a:rPr lang="en-US" sz="1300" dirty="0"/>
              <a:t> </a:t>
            </a:r>
            <a:endParaRPr lang="en-GB" sz="1300" dirty="0"/>
          </a:p>
          <a:p>
            <a:r>
              <a:rPr lang="en-US" sz="1300" dirty="0"/>
              <a:t>23.         Andersen audited Enron for all sixteen years since the company’s formation. On top of pure audit, it  also sold internal-audit and consulting services. Despite this privileged insight, Andersen did not discover that Enron was publishing incorrect financial statements leading to the term “</a:t>
            </a:r>
            <a:r>
              <a:rPr lang="en-US" sz="1300" dirty="0" err="1"/>
              <a:t>Enronisation</a:t>
            </a:r>
            <a:r>
              <a:rPr lang="en-US" sz="1300" dirty="0"/>
              <a:t> of financial statements”. This raises an important question of conflict of interest. Is it the case that the extensive consultancy work done by Arthur Andersen for Enron compromised its independence leading to its failure to detect erosion of accounting standards? It also subsequently came to light that some members of the Audit Committee faced financial conflicts of interest, generated in part by the company’s donations to charities to which they were connected. Could this conflict have been prevented?</a:t>
            </a:r>
            <a:endParaRPr lang="en-GB" sz="1300" dirty="0"/>
          </a:p>
          <a:p>
            <a:r>
              <a:rPr lang="en-US" sz="1300" dirty="0"/>
              <a:t> </a:t>
            </a:r>
            <a:endParaRPr lang="en-GB" sz="1300" dirty="0"/>
          </a:p>
          <a:p>
            <a:r>
              <a:rPr lang="en-US" sz="1300" dirty="0"/>
              <a:t>24.        Accounting and auditing practices were also called into question in the collapse of </a:t>
            </a:r>
            <a:r>
              <a:rPr lang="en-US" sz="1300" dirty="0" err="1"/>
              <a:t>Parmalat</a:t>
            </a:r>
            <a:r>
              <a:rPr lang="en-US" sz="1300" dirty="0"/>
              <a:t>, the largest dairy company in Europe, in one of the biggest accounting frauds in corporate history. Like Enron, </a:t>
            </a:r>
            <a:r>
              <a:rPr lang="en-US" sz="1300" dirty="0" err="1"/>
              <a:t>Parmalat</a:t>
            </a:r>
            <a:r>
              <a:rPr lang="en-US" sz="1300" dirty="0"/>
              <a:t> too undertook elaborate derivative deals, often using complex offshore structures that  involved some  of  its  many  subsidiaries. Investors and bankers struggled to understand the balance sheet or gauge the true extent of its liabilities. By the time it collapsed, </a:t>
            </a:r>
            <a:r>
              <a:rPr lang="en-US" sz="1300" dirty="0" err="1"/>
              <a:t>Parmalat</a:t>
            </a:r>
            <a:r>
              <a:rPr lang="en-US" sz="1300" dirty="0"/>
              <a:t> had established dozens of arrangements involving offshore companies, which did not form part of the company’s consolidated financial statements.</a:t>
            </a:r>
            <a:endParaRPr lang="en-GB" sz="1300" dirty="0"/>
          </a:p>
          <a:p>
            <a:r>
              <a:rPr lang="en-US" sz="1300" dirty="0"/>
              <a:t/>
            </a:r>
            <a:br>
              <a:rPr lang="en-US" sz="1300" dirty="0"/>
            </a:br>
            <a:r>
              <a:rPr lang="en-US" sz="1300" dirty="0"/>
              <a:t>25.        Instances such as these reaffirm the need for systemic reforms in two areas. The first is the regulation of auditors. The profession has argued for years that self-regulation and peer review are the right way to maintain standards. But the conduct of Enron, </a:t>
            </a:r>
            <a:r>
              <a:rPr lang="en-US" sz="1300" dirty="0" err="1"/>
              <a:t>Parmalat</a:t>
            </a:r>
            <a:r>
              <a:rPr lang="en-US" sz="1300" dirty="0"/>
              <a:t> etc. under  the  very  nose  of  auditors  has  raised  question  about  the  effectiveness  of  soft regulation. The profession has to find a way of remedying this if it wants to prevent the imposition of an external regulator.</a:t>
            </a:r>
            <a:endParaRPr lang="en-GB" sz="1300" dirty="0"/>
          </a:p>
          <a:p>
            <a:r>
              <a:rPr lang="en-US" sz="1300" dirty="0"/>
              <a:t> </a:t>
            </a:r>
            <a:endParaRPr lang="en-GB" sz="1300" dirty="0"/>
          </a:p>
          <a:p>
            <a:r>
              <a:rPr lang="en-US" sz="1300" dirty="0"/>
              <a:t>26.        The second reform is the need to eliminate conflict of interest in accounting firms. Should there be a ban on auditors selling consulting services to those they audit? One view is that there is no real conflict of interest and that better audits would be the best way to assure regulators that such a ban is unnecessary. Yet if confidence in auditing is to be regained, perception is equally important. Regulators are likely to demand some meaningful change on the issue of such conflict of interest. Overall, this is a complex issue which needs to be addressed dispassionately.</a:t>
            </a:r>
            <a:endParaRPr lang="en-GB" sz="1300" dirty="0"/>
          </a:p>
          <a:p>
            <a:r>
              <a:rPr lang="en-US" sz="1300" dirty="0"/>
              <a:t> </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20</a:t>
            </a:fld>
            <a:endParaRPr lang="el-G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Inter-disciplinary approach</a:t>
            </a:r>
            <a:endParaRPr lang="en-GB" sz="1300" dirty="0"/>
          </a:p>
          <a:p>
            <a:r>
              <a:rPr lang="en-US" sz="1300" dirty="0"/>
              <a:t> </a:t>
            </a:r>
            <a:endParaRPr lang="en-GB" sz="1300" dirty="0"/>
          </a:p>
          <a:p>
            <a:r>
              <a:rPr lang="en-US" sz="1300" dirty="0"/>
              <a:t>27.        Inter-disciplinary approach is the next challenge on my list. In a complex world, no single profession can meet all the requirements of market participants. Neither is it possible for individual professions to operate in silos catering to specialized needs. Inter-disciplinary interaction is therefore not only unavoidable, but in fact desirable. But this creates its own problems, particularly in the area of disciplinary jurisdiction as professional standards in different governing bodies – if such a body exists – may be different and members of such bodies may be differently regulated.</a:t>
            </a:r>
            <a:endParaRPr lang="en-GB" sz="1300" dirty="0"/>
          </a:p>
          <a:p>
            <a:r>
              <a:rPr lang="en-US" sz="1300" dirty="0"/>
              <a:t> </a:t>
            </a:r>
            <a:endParaRPr lang="en-GB" sz="1300" dirty="0"/>
          </a:p>
          <a:p>
            <a:r>
              <a:rPr lang="en-US" sz="1300" dirty="0"/>
              <a:t>28.        The  recent  global  financial  crisis  illustrates  the  problems  that  can  arise  from divergence of views across disciplines – in this case between the accounting profession and prudential banking regulators. There is widespread criticism that the accounting standards, more so fair value accounting insisted on by accountants, failed to reckon with illiquid markets and distressed sales, and thereby contributed to the crisis, or at the very least exacerbated the severity of the crisis.</a:t>
            </a:r>
            <a:endParaRPr lang="en-GB" sz="1300" dirty="0"/>
          </a:p>
          <a:p>
            <a:r>
              <a:rPr lang="en-US" sz="1300" dirty="0"/>
              <a:t> </a:t>
            </a:r>
            <a:endParaRPr lang="en-GB" sz="1300" dirty="0"/>
          </a:p>
          <a:p>
            <a:r>
              <a:rPr lang="en-US" sz="1300" dirty="0"/>
              <a:t>29.        Post-crisis,  there  is  convergence  in  the  views  of  prudential  regulators  and accounting standard setters on the desirability of forward looking expected loss approach to loan  loss  provisioning. The  IASB,  FASB  as  well  as  the  Basel  Committee on  Banking Supervision (BCBS) are actively engaged in finding a commonly agreed solution to this complex problem.</a:t>
            </a:r>
            <a:endParaRPr lang="en-GB" sz="1300" dirty="0"/>
          </a:p>
          <a:p>
            <a:r>
              <a:rPr lang="en-US" sz="1300" dirty="0"/>
              <a:t> </a:t>
            </a:r>
            <a:endParaRPr lang="en-GB" sz="1300" dirty="0"/>
          </a:p>
          <a:p>
            <a:r>
              <a:rPr lang="en-US" sz="1300" dirty="0"/>
              <a:t>30.        While discussing the issue of loan loss provisioning, I would like to highlight the Reserve Bank’s concern on the issue of divergence in identification of Non Performing Assets (NPAs) and provisioning as certified by statutory auditors </a:t>
            </a:r>
            <a:r>
              <a:rPr lang="en-US" sz="1300" dirty="0" err="1"/>
              <a:t>vis</a:t>
            </a:r>
            <a:r>
              <a:rPr lang="en-US" sz="1300" dirty="0"/>
              <a:t>-a-</a:t>
            </a:r>
            <a:r>
              <a:rPr lang="en-US" sz="1300" dirty="0" err="1"/>
              <a:t>vis</a:t>
            </a:r>
            <a:r>
              <a:rPr lang="en-US" sz="1300" dirty="0"/>
              <a:t> the findings of the supervisory inspection conducted by RBI. In the Reserve Bank’s view, in certain cases, the statutory auditors have underestimated the extent of NPAs and the required provisioning. Since RBI, as the supervisor of the banking system, relies and leverages on the work done by auditors, the profession should effectively address this issue. Ultimately, it is the statutory auditors’ certification that is taken as the “true and fair” statement of the accounts of a bank and is disclosed to all stakeholders. It is therefore of prime importance that there is no underestimation of provisioning requirements while </a:t>
            </a:r>
            <a:r>
              <a:rPr lang="en-US" sz="1300" dirty="0" err="1"/>
              <a:t>finalising</a:t>
            </a:r>
            <a:r>
              <a:rPr lang="en-US" sz="1300" dirty="0"/>
              <a:t> financial statements of banks.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21</a:t>
            </a:fld>
            <a:endParaRPr lang="el-G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Value systems</a:t>
            </a:r>
            <a:endParaRPr lang="en-GB" sz="1300" dirty="0"/>
          </a:p>
          <a:p>
            <a:r>
              <a:rPr lang="en-US" sz="1300" dirty="0"/>
              <a:t> </a:t>
            </a:r>
            <a:endParaRPr lang="en-GB" sz="1300" dirty="0"/>
          </a:p>
          <a:p>
            <a:r>
              <a:rPr lang="en-US" sz="1300" dirty="0"/>
              <a:t>31.        Finally, let me turn to the sensitive and important issue of a value system. Recent months have witnessed an agitation across the country about erosion of values in the public domain. The norms of a society are determined by the dominant sections of that society, and the accounting profession is certainly a dominant section of society. The value system you</a:t>
            </a:r>
            <a:endParaRPr lang="en-GB" sz="1300" dirty="0"/>
          </a:p>
          <a:p>
            <a:r>
              <a:rPr lang="en-US" sz="1300" dirty="0"/>
              <a:t/>
            </a:r>
            <a:br>
              <a:rPr lang="en-US" sz="1300" dirty="0"/>
            </a:br>
            <a:r>
              <a:rPr lang="en-US" sz="1300" dirty="0" err="1"/>
              <a:t>practise</a:t>
            </a:r>
            <a:r>
              <a:rPr lang="en-US" sz="1300" dirty="0"/>
              <a:t> in your professional conduct influences the value system of the society. Sadly, we see several transgressions.</a:t>
            </a:r>
            <a:endParaRPr lang="en-GB" sz="1300" dirty="0"/>
          </a:p>
          <a:p>
            <a:r>
              <a:rPr lang="en-US" sz="1300" dirty="0"/>
              <a:t> </a:t>
            </a:r>
            <a:endParaRPr lang="en-GB" sz="1300" dirty="0"/>
          </a:p>
          <a:p>
            <a:r>
              <a:rPr lang="en-US" sz="1300" dirty="0"/>
              <a:t>32.        Take the case of </a:t>
            </a:r>
            <a:r>
              <a:rPr lang="en-US" sz="1300" dirty="0" err="1"/>
              <a:t>Worldcom</a:t>
            </a:r>
            <a:r>
              <a:rPr lang="en-US" sz="1300" dirty="0"/>
              <a:t>. </a:t>
            </a:r>
            <a:r>
              <a:rPr lang="en-US" sz="1300" dirty="0" err="1"/>
              <a:t>Worldcom</a:t>
            </a:r>
            <a:r>
              <a:rPr lang="en-US" sz="1300" dirty="0"/>
              <a:t> indulged in major accounting misstatements which hid the precarious financial position of the company. Investigations revealed that more than three billion dollars worth of costs were wrongly classified as capital expenses over a five quarter period. This boosted the reported profits, which were in fact fictitious.</a:t>
            </a:r>
            <a:endParaRPr lang="en-GB" sz="1300" dirty="0"/>
          </a:p>
          <a:p>
            <a:r>
              <a:rPr lang="en-US" sz="1300" dirty="0"/>
              <a:t> </a:t>
            </a:r>
            <a:endParaRPr lang="en-GB" sz="1300" dirty="0"/>
          </a:p>
          <a:p>
            <a:r>
              <a:rPr lang="en-US" sz="1300" dirty="0"/>
              <a:t>33.        The case of Satyam Computer Services here in India was similar. The company’s chairman confessed to more than a billion dollar fraud on its balance sheet which was hidden from the company’s board, its senior managers and of course the auditors for several years. The truth followed a now familiar pattern – overstating profits, understating liabilities, and overstating cash causing a big hole in the balance sheet.</a:t>
            </a:r>
            <a:endParaRPr lang="en-GB" sz="1300" dirty="0"/>
          </a:p>
          <a:p>
            <a:r>
              <a:rPr lang="en-US" sz="1300" dirty="0"/>
              <a:t> </a:t>
            </a:r>
            <a:endParaRPr lang="en-GB" sz="1300" dirty="0"/>
          </a:p>
          <a:p>
            <a:r>
              <a:rPr lang="en-US" sz="1300" dirty="0"/>
              <a:t>34.        With so much accounting misconduct in big corporations, stakeholders wonder why books are not being reviewed on the default assumption that there could be fraud afoot. Accounting experts explain that the kind of forensic auditing that reconstructs fraud is so time-consuming and expensive that it could bring an honest business to its knees. However, I strongly believe that a robust system of audits, a corporate culture in which ethical conduct is encouraged and exemplified and an active and independent Board of Directors can make such frauds harder to perpetrate, easier to detect and help restore public confidence in published results.</a:t>
            </a:r>
            <a:endParaRPr lang="en-GB" sz="1300" dirty="0"/>
          </a:p>
          <a:p>
            <a:r>
              <a:rPr lang="en-US" sz="1300" dirty="0"/>
              <a:t> </a:t>
            </a:r>
            <a:endParaRPr lang="en-GB" sz="1300" dirty="0"/>
          </a:p>
          <a:p>
            <a:r>
              <a:rPr lang="en-US" sz="1300" dirty="0"/>
              <a:t>35.        What has been RBI’s contribution in this regard? </a:t>
            </a:r>
            <a:r>
              <a:rPr lang="en-US" sz="1300" dirty="0" err="1"/>
              <a:t>Recognising</a:t>
            </a:r>
            <a:r>
              <a:rPr lang="en-US" sz="1300" dirty="0"/>
              <a:t> the importance of the internal audit and inspection function as an effective management tool, in April 1994, the Reserve Bank advised all banks to set up an Audit Committee of the Board (ACB) of Directors. Needless to say, we need to have skilled and qualified persons on the ACBs to make them truly effective. Accordingly, in September 1995, we advised banks to ensure that there is at least one non-executive director who should be a Chartered Accountant on the ACB. ACBs have since been contributing immensely by providing direction and also by overseeing the internal control function in the bank. We have kept the CEO of the bank outside the ACB to keep it independent. However, the second in command, the Executive Director concerned is a member of the ACB to bring the insider perspective to bear on the Committee’s deliberations. However, the presence of an executive director may be seen on compromising the independence of the ACB. I will be interested in your views on this.</a:t>
            </a:r>
            <a:endParaRPr lang="en-GB" sz="1300" dirty="0"/>
          </a:p>
          <a:p>
            <a:r>
              <a:rPr lang="en-US" sz="1300" dirty="0"/>
              <a:t> </a:t>
            </a:r>
            <a:endParaRPr lang="en-GB" sz="1300" dirty="0"/>
          </a:p>
          <a:p>
            <a:r>
              <a:rPr lang="en-US" sz="1300" dirty="0"/>
              <a:t>36.        Returning to the larger issue of a value system, the challenge before the profession is therefore to demonstrate by its own conduct, its concern for upholding a value system within itself and consequently within its clientele as also to initiate </a:t>
            </a:r>
            <a:r>
              <a:rPr lang="en-US" sz="1300" dirty="0" err="1"/>
              <a:t>programmes</a:t>
            </a:r>
            <a:r>
              <a:rPr lang="en-US" sz="1300" dirty="0"/>
              <a:t> which create sensitivity to the need for greater ethical conduct. In this context I would only like to reiterate that you have a significant role as the conscience-keeper of the business world.</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22</a:t>
            </a:fld>
            <a:endParaRPr lang="el-G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Value systems</a:t>
            </a:r>
            <a:endParaRPr lang="en-GB" sz="1300" dirty="0"/>
          </a:p>
          <a:p>
            <a:r>
              <a:rPr lang="en-US" sz="1300" dirty="0"/>
              <a:t> </a:t>
            </a:r>
            <a:endParaRPr lang="en-GB" sz="1300" dirty="0"/>
          </a:p>
          <a:p>
            <a:r>
              <a:rPr lang="en-US" sz="1300" dirty="0"/>
              <a:t>31.        Finally, let me turn to the sensitive and important issue of a value system. Recent months have witnessed an agitation across the country about erosion of values in the public domain. The norms of a society are determined by the dominant sections of that society, and the accounting profession is certainly a dominant section of society. The value system you</a:t>
            </a:r>
            <a:endParaRPr lang="en-GB" sz="1300" dirty="0"/>
          </a:p>
          <a:p>
            <a:r>
              <a:rPr lang="en-US" sz="1300" dirty="0"/>
              <a:t/>
            </a:r>
            <a:br>
              <a:rPr lang="en-US" sz="1300" dirty="0"/>
            </a:br>
            <a:r>
              <a:rPr lang="en-US" sz="1300" dirty="0" err="1"/>
              <a:t>practise</a:t>
            </a:r>
            <a:r>
              <a:rPr lang="en-US" sz="1300" dirty="0"/>
              <a:t> in your professional conduct influences the value system of the society. Sadly, we see several transgressions.</a:t>
            </a:r>
            <a:endParaRPr lang="en-GB" sz="1300" dirty="0"/>
          </a:p>
          <a:p>
            <a:r>
              <a:rPr lang="en-US" sz="1300" dirty="0"/>
              <a:t> </a:t>
            </a:r>
            <a:endParaRPr lang="en-GB" sz="1300" dirty="0"/>
          </a:p>
          <a:p>
            <a:r>
              <a:rPr lang="en-US" sz="1300" dirty="0"/>
              <a:t>32.        Take the case of </a:t>
            </a:r>
            <a:r>
              <a:rPr lang="en-US" sz="1300" dirty="0" err="1"/>
              <a:t>Worldcom</a:t>
            </a:r>
            <a:r>
              <a:rPr lang="en-US" sz="1300" dirty="0"/>
              <a:t>. </a:t>
            </a:r>
            <a:r>
              <a:rPr lang="en-US" sz="1300" dirty="0" err="1"/>
              <a:t>Worldcom</a:t>
            </a:r>
            <a:r>
              <a:rPr lang="en-US" sz="1300" dirty="0"/>
              <a:t> indulged in major accounting misstatements which hid the precarious financial position of the company. Investigations revealed that more than three billion dollars worth of costs were wrongly classified as capital expenses over a five quarter period. This boosted the reported profits, which were in fact fictitious.</a:t>
            </a:r>
            <a:endParaRPr lang="en-GB" sz="1300" dirty="0"/>
          </a:p>
          <a:p>
            <a:r>
              <a:rPr lang="en-US" sz="1300" dirty="0"/>
              <a:t> </a:t>
            </a:r>
            <a:endParaRPr lang="en-GB" sz="1300" dirty="0"/>
          </a:p>
          <a:p>
            <a:r>
              <a:rPr lang="en-US" sz="1300" dirty="0"/>
              <a:t>33.        The case of Satyam Computer Services here in India was similar. The company’s chairman confessed to more than a billion dollar fraud on its balance sheet which was hidden from the company’s board, its senior managers and of course the auditors for several years. The truth followed a now familiar pattern – overstating profits, understating liabilities, and overstating cash causing a big hole in the balance sheet.</a:t>
            </a:r>
            <a:endParaRPr lang="en-GB" sz="1300" dirty="0"/>
          </a:p>
          <a:p>
            <a:r>
              <a:rPr lang="en-US" sz="1300" dirty="0"/>
              <a:t> </a:t>
            </a:r>
            <a:endParaRPr lang="en-GB" sz="1300" dirty="0"/>
          </a:p>
          <a:p>
            <a:r>
              <a:rPr lang="en-US" sz="1300" dirty="0"/>
              <a:t>34.        With so much accounting misconduct in big corporations, stakeholders wonder why books are not being reviewed on the default assumption that there could be fraud afoot. Accounting experts explain that the kind of forensic auditing that reconstructs fraud is so time-consuming and expensive that it could bring an honest business to its knees. However, I strongly believe that a robust system of audits, a corporate culture in which ethical conduct is encouraged and exemplified and an active and independent Board of Directors can make such frauds harder to perpetrate, easier to detect and help restore public confidence in published results.</a:t>
            </a:r>
            <a:endParaRPr lang="en-GB" sz="1300" dirty="0"/>
          </a:p>
          <a:p>
            <a:r>
              <a:rPr lang="en-US" sz="1300" dirty="0"/>
              <a:t> </a:t>
            </a:r>
            <a:endParaRPr lang="en-GB" sz="1300" dirty="0"/>
          </a:p>
          <a:p>
            <a:r>
              <a:rPr lang="en-US" sz="1300" dirty="0"/>
              <a:t>35.        What has been RBI’s contribution in this regard? </a:t>
            </a:r>
            <a:r>
              <a:rPr lang="en-US" sz="1300" dirty="0" err="1"/>
              <a:t>Recognising</a:t>
            </a:r>
            <a:r>
              <a:rPr lang="en-US" sz="1300" dirty="0"/>
              <a:t> the importance of the internal audit and inspection function as an effective management tool, in April 1994, the Reserve Bank advised all banks to set up an Audit Committee of the Board (ACB) of Directors. Needless to say, we need to have skilled and qualified persons on the ACBs to make them truly effective. Accordingly, in September 1995, we advised banks to ensure that there is at least one non-executive director who should be a Chartered Accountant on the ACB. ACBs have since been contributing immensely by providing direction and also by overseeing the internal control function in the bank. We have kept the CEO of the bank outside the ACB to keep it independent. However, the second in command, the Executive Director concerned is a member of the ACB to bring the insider perspective to bear on the Committee’s deliberations. However, the presence of an executive director may be seen on compromising the independence of the ACB. I will be interested in your views on this.</a:t>
            </a:r>
            <a:endParaRPr lang="en-GB" sz="1300" dirty="0"/>
          </a:p>
          <a:p>
            <a:r>
              <a:rPr lang="en-US" sz="1300" dirty="0"/>
              <a:t> </a:t>
            </a:r>
            <a:endParaRPr lang="en-GB" sz="1300" dirty="0"/>
          </a:p>
          <a:p>
            <a:r>
              <a:rPr lang="en-US" sz="1300" dirty="0"/>
              <a:t>36.        Returning to the larger issue of a value system, the challenge before the profession is therefore to demonstrate by its own conduct, its concern for upholding a value system within itself and consequently within its clientele as also to initiate </a:t>
            </a:r>
            <a:r>
              <a:rPr lang="en-US" sz="1300" dirty="0" err="1"/>
              <a:t>programmes</a:t>
            </a:r>
            <a:r>
              <a:rPr lang="en-US" sz="1300" dirty="0"/>
              <a:t> which create sensitivity to the need for greater ethical conduct. In this context I would only like to reiterate that you have a significant role as the conscience-keeper of the business world.</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23</a:t>
            </a:fld>
            <a:endParaRPr lang="el-G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Value systems</a:t>
            </a:r>
            <a:endParaRPr lang="en-GB" sz="1300" dirty="0"/>
          </a:p>
          <a:p>
            <a:r>
              <a:rPr lang="en-US" sz="1300" dirty="0"/>
              <a:t> </a:t>
            </a:r>
            <a:endParaRPr lang="en-GB" sz="1300" dirty="0"/>
          </a:p>
          <a:p>
            <a:r>
              <a:rPr lang="en-US" sz="1300" dirty="0"/>
              <a:t>31.        Finally, let me turn to the sensitive and important issue of a value system. Recent months have witnessed an agitation across the country about erosion of values in the public domain. The norms of a society are determined by the dominant sections of that society, and the accounting profession is certainly a dominant section of society. The value system you</a:t>
            </a:r>
            <a:endParaRPr lang="en-GB" sz="1300" dirty="0"/>
          </a:p>
          <a:p>
            <a:r>
              <a:rPr lang="en-US" sz="1300" dirty="0"/>
              <a:t/>
            </a:r>
            <a:br>
              <a:rPr lang="en-US" sz="1300" dirty="0"/>
            </a:br>
            <a:r>
              <a:rPr lang="en-US" sz="1300" dirty="0" err="1"/>
              <a:t>practise</a:t>
            </a:r>
            <a:r>
              <a:rPr lang="en-US" sz="1300" dirty="0"/>
              <a:t> in your professional conduct influences the value system of the society. Sadly, we see several transgressions.</a:t>
            </a:r>
            <a:endParaRPr lang="en-GB" sz="1300" dirty="0"/>
          </a:p>
          <a:p>
            <a:r>
              <a:rPr lang="en-US" sz="1300" dirty="0"/>
              <a:t> </a:t>
            </a:r>
            <a:endParaRPr lang="en-GB" sz="1300" dirty="0"/>
          </a:p>
          <a:p>
            <a:r>
              <a:rPr lang="en-US" sz="1300" dirty="0"/>
              <a:t>32.        Take the case of </a:t>
            </a:r>
            <a:r>
              <a:rPr lang="en-US" sz="1300" dirty="0" err="1"/>
              <a:t>Worldcom</a:t>
            </a:r>
            <a:r>
              <a:rPr lang="en-US" sz="1300" dirty="0"/>
              <a:t>. </a:t>
            </a:r>
            <a:r>
              <a:rPr lang="en-US" sz="1300" dirty="0" err="1"/>
              <a:t>Worldcom</a:t>
            </a:r>
            <a:r>
              <a:rPr lang="en-US" sz="1300" dirty="0"/>
              <a:t> indulged in major accounting misstatements which hid the precarious financial position of the company. Investigations revealed that more than three billion dollars worth of costs were wrongly classified as capital expenses over a five quarter period. This boosted the reported profits, which were in fact fictitious.</a:t>
            </a:r>
            <a:endParaRPr lang="en-GB" sz="1300" dirty="0"/>
          </a:p>
          <a:p>
            <a:r>
              <a:rPr lang="en-US" sz="1300" dirty="0"/>
              <a:t> </a:t>
            </a:r>
            <a:endParaRPr lang="en-GB" sz="1300" dirty="0"/>
          </a:p>
          <a:p>
            <a:r>
              <a:rPr lang="en-US" sz="1300" dirty="0"/>
              <a:t>33.        The case of Satyam Computer Services here in India was similar. The company’s chairman confessed to more than a billion dollar fraud on its balance sheet which was hidden from the company’s board, its senior managers and of course the auditors for several years. The truth followed a now familiar pattern – overstating profits, understating liabilities, and overstating cash causing a big hole in the balance sheet.</a:t>
            </a:r>
            <a:endParaRPr lang="en-GB" sz="1300" dirty="0"/>
          </a:p>
          <a:p>
            <a:r>
              <a:rPr lang="en-US" sz="1300" dirty="0"/>
              <a:t> </a:t>
            </a:r>
            <a:endParaRPr lang="en-GB" sz="1300" dirty="0"/>
          </a:p>
          <a:p>
            <a:r>
              <a:rPr lang="en-US" sz="1300" dirty="0"/>
              <a:t>34.        With so much accounting misconduct in big corporations, stakeholders wonder why books are not being reviewed on the default assumption that there could be fraud afoot. Accounting experts explain that the kind of forensic auditing that reconstructs fraud is so time-consuming and expensive that it could bring an honest business to its knees. However, I strongly believe that a robust system of audits, a corporate culture in which ethical conduct is encouraged and exemplified and an active and independent Board of Directors can make such frauds harder to perpetrate, easier to detect and help restore public confidence in published results.</a:t>
            </a:r>
            <a:endParaRPr lang="en-GB" sz="1300" dirty="0"/>
          </a:p>
          <a:p>
            <a:r>
              <a:rPr lang="en-US" sz="1300" dirty="0"/>
              <a:t> </a:t>
            </a:r>
            <a:endParaRPr lang="en-GB" sz="1300" dirty="0"/>
          </a:p>
          <a:p>
            <a:r>
              <a:rPr lang="en-US" sz="1300" dirty="0"/>
              <a:t>35.        What has been RBI’s contribution in this regard? </a:t>
            </a:r>
            <a:r>
              <a:rPr lang="en-US" sz="1300" dirty="0" err="1"/>
              <a:t>Recognising</a:t>
            </a:r>
            <a:r>
              <a:rPr lang="en-US" sz="1300" dirty="0"/>
              <a:t> the importance of the internal audit and inspection function as an effective management tool, in April 1994, the Reserve Bank advised all banks to set up an Audit Committee of the Board (ACB) of Directors. Needless to say, we need to have skilled and qualified persons on the ACBs to make them truly effective. Accordingly, in September 1995, we advised banks to ensure that there is at least one non-executive director who should be a Chartered Accountant on the ACB. ACBs have since been contributing immensely by providing direction and also by overseeing the internal control function in the bank. We have kept the CEO of the bank outside the ACB to keep it independent. However, the second in command, the Executive Director concerned is a member of the ACB to bring the insider perspective to bear on the Committee’s deliberations. However, the presence of an executive director may be seen on compromising the independence of the ACB. I will be interested in your views on this.</a:t>
            </a:r>
            <a:endParaRPr lang="en-GB" sz="1300" dirty="0"/>
          </a:p>
          <a:p>
            <a:r>
              <a:rPr lang="en-US" sz="1300" dirty="0"/>
              <a:t> </a:t>
            </a:r>
            <a:endParaRPr lang="en-GB" sz="1300" dirty="0"/>
          </a:p>
          <a:p>
            <a:r>
              <a:rPr lang="en-US" sz="1300" dirty="0"/>
              <a:t>36.        Returning to the larger issue of a value system, the challenge before the profession is therefore to demonstrate by its own conduct, its concern for upholding a value system within itself and consequently within its clientele as also to initiate </a:t>
            </a:r>
            <a:r>
              <a:rPr lang="en-US" sz="1300" dirty="0" err="1"/>
              <a:t>programmes</a:t>
            </a:r>
            <a:r>
              <a:rPr lang="en-US" sz="1300" dirty="0"/>
              <a:t> which create sensitivity to the need for greater ethical conduct. In this context I would only like to reiterate that you have a significant role as the conscience-keeper of the business world.</a:t>
            </a:r>
            <a:endParaRPr lang="en-GB" sz="1300"/>
          </a:p>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24</a:t>
            </a:fld>
            <a:endParaRPr lang="el-G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Abstract</a:t>
            </a:r>
            <a:r>
              <a:rPr lang="en-US" sz="1300" dirty="0"/>
              <a:t>:</a:t>
            </a:r>
            <a:endParaRPr lang="en-GB" sz="1300" dirty="0"/>
          </a:p>
          <a:p>
            <a:r>
              <a:rPr lang="en-US" sz="1300" dirty="0"/>
              <a:t/>
            </a:r>
            <a:br>
              <a:rPr lang="en-US" sz="1300" dirty="0"/>
            </a:br>
            <a:r>
              <a:rPr lang="en-US" sz="1300" dirty="0"/>
              <a:t>Regina G. </a:t>
            </a:r>
            <a:r>
              <a:rPr lang="en-US" sz="1300" dirty="0" err="1"/>
              <a:t>Okafor</a:t>
            </a:r>
            <a:r>
              <a:rPr lang="en-US" sz="1300" dirty="0"/>
              <a:t>, </a:t>
            </a:r>
            <a:r>
              <a:rPr lang="en-US" sz="1300" dirty="0" err="1"/>
              <a:t>Ph.D</a:t>
            </a:r>
            <a:endParaRPr lang="en-GB" sz="1300" dirty="0"/>
          </a:p>
          <a:p>
            <a:r>
              <a:rPr lang="en-US" sz="1300" dirty="0"/>
              <a:t>Dept. of Accountancy, University of Nigeria, Enugu Campus</a:t>
            </a:r>
            <a:endParaRPr lang="en-GB" sz="1300" dirty="0"/>
          </a:p>
          <a:p>
            <a:r>
              <a:rPr lang="en-US" sz="1300" dirty="0"/>
              <a:t>E-mail </a:t>
            </a:r>
            <a:r>
              <a:rPr lang="en-US" sz="1300" dirty="0">
                <a:hlinkClick r:id="rId3"/>
              </a:rPr>
              <a:t>gwamokafor@yahoo.co</a:t>
            </a:r>
            <a:r>
              <a:rPr lang="en-US" sz="1300" u="sng" dirty="0"/>
              <a:t>m</a:t>
            </a:r>
            <a:endParaRPr lang="en-GB" sz="1300" dirty="0"/>
          </a:p>
          <a:p>
            <a:r>
              <a:rPr lang="en-US" sz="1300" dirty="0"/>
              <a:t/>
            </a:r>
            <a:br>
              <a:rPr lang="en-US" sz="1300" dirty="0"/>
            </a:br>
            <a:r>
              <a:rPr lang="en-US" sz="1300" dirty="0"/>
              <a:t>The primary challenge of a university is to develop quality human capital for every sector of the national economy.   One area of dire need is the production of graduate accountants who are adequately prepared to meet the accounting challenges of modern businesses as well as the socio-political and economic needs of government. To meet the challenge of producing well educated graduate accountants, three complementing competencies ought to be inculcated in the students namely education, skills and attitudes.    These developmental traits must therefore be incorporated in the accounting </a:t>
            </a:r>
            <a:r>
              <a:rPr lang="en-US" sz="1300" dirty="0" err="1"/>
              <a:t>programme</a:t>
            </a:r>
            <a:r>
              <a:rPr lang="en-US" sz="1300" dirty="0"/>
              <a:t>/curricula. Unfortunately most universities in Nigeria are challenged by inadequacies in terms of curricula content, staffing, teaching aids and pedagogy, teaching facilities and particularly gross inadequacy of funding.   This paper evaluates the nature, dimensions and consequences of these challenges and recommends strategies that could guide the government, university administrators, teachers and other stakeholders in finding lasting solutions to the problems.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25</a:t>
            </a:fld>
            <a:endParaRPr lang="el-G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Abstract</a:t>
            </a:r>
            <a:r>
              <a:rPr lang="en-US" sz="1300" dirty="0"/>
              <a:t>:</a:t>
            </a:r>
            <a:endParaRPr lang="en-GB" sz="1300" dirty="0"/>
          </a:p>
          <a:p>
            <a:r>
              <a:rPr lang="en-US" sz="1300" dirty="0"/>
              <a:t/>
            </a:r>
            <a:br>
              <a:rPr lang="en-US" sz="1300" dirty="0"/>
            </a:br>
            <a:r>
              <a:rPr lang="en-US" sz="1300" dirty="0"/>
              <a:t>Regina G. </a:t>
            </a:r>
            <a:r>
              <a:rPr lang="en-US" sz="1300" dirty="0" err="1"/>
              <a:t>Okafor</a:t>
            </a:r>
            <a:r>
              <a:rPr lang="en-US" sz="1300" dirty="0"/>
              <a:t>, </a:t>
            </a:r>
            <a:r>
              <a:rPr lang="en-US" sz="1300" dirty="0" err="1"/>
              <a:t>Ph.D</a:t>
            </a:r>
            <a:endParaRPr lang="en-GB" sz="1300" dirty="0"/>
          </a:p>
          <a:p>
            <a:r>
              <a:rPr lang="en-US" sz="1300" dirty="0"/>
              <a:t>Dept. of Accountancy, University of Nigeria, Enugu Campus</a:t>
            </a:r>
            <a:endParaRPr lang="en-GB" sz="1300" dirty="0"/>
          </a:p>
          <a:p>
            <a:r>
              <a:rPr lang="en-US" sz="1300" dirty="0"/>
              <a:t>E-mail </a:t>
            </a:r>
            <a:r>
              <a:rPr lang="en-US" sz="1300" dirty="0">
                <a:hlinkClick r:id="rId3"/>
              </a:rPr>
              <a:t>gwamokafor@yahoo.co</a:t>
            </a:r>
            <a:r>
              <a:rPr lang="en-US" sz="1300" u="sng" dirty="0"/>
              <a:t>m</a:t>
            </a:r>
            <a:endParaRPr lang="en-GB" sz="1300" dirty="0"/>
          </a:p>
          <a:p>
            <a:r>
              <a:rPr lang="en-US" sz="1300" dirty="0"/>
              <a:t/>
            </a:r>
            <a:br>
              <a:rPr lang="en-US" sz="1300" dirty="0"/>
            </a:br>
            <a:r>
              <a:rPr lang="en-US" sz="1300" dirty="0"/>
              <a:t>The primary challenge of a university is to develop quality human capital for every sector of the national economy.   One area of dire need is the production of graduate accountants who are adequately prepared to meet the accounting challenges of modern businesses as well as the socio-political and economic needs of government. To meet the challenge of producing well educated graduate accountants, three complementing competencies ought to be inculcated in the students namely education, skills and attitudes.    These developmental traits must therefore be incorporated in the accounting </a:t>
            </a:r>
            <a:r>
              <a:rPr lang="en-US" sz="1300" dirty="0" err="1"/>
              <a:t>programme</a:t>
            </a:r>
            <a:r>
              <a:rPr lang="en-US" sz="1300" dirty="0"/>
              <a:t>/curricula. Unfortunately most universities in Nigeria are challenged by inadequacies in terms of curricula content, staffing, teaching aids and pedagogy, teaching facilities and particularly gross inadequacy of funding.   This paper evaluates the nature, dimensions and consequences of these challenges and recommends strategies that could guide the government, university administrators, teachers and other stakeholders in finding lasting solutions to the problems.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26</a:t>
            </a:fld>
            <a:endParaRPr lang="el-G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Other Issues and Problems</a:t>
            </a:r>
            <a:endParaRPr lang="en-GB" sz="1300" dirty="0"/>
          </a:p>
          <a:p>
            <a:r>
              <a:rPr lang="en-US" sz="1300" dirty="0"/>
              <a:t>The issue of who has ultimate responsibility for developing appropriate human capacity in accounting has continued to generate public debate.    Some people argue that tertiary institutions, particularly the universities should play the key role.    Others argue that the professional accounting bodies should dictate the tune.    The correct and current thinking however is that both universities and the accounting profession have important roles to play (</a:t>
            </a:r>
            <a:r>
              <a:rPr lang="en-US" sz="1300" dirty="0" err="1"/>
              <a:t>Anoa</a:t>
            </a:r>
            <a:r>
              <a:rPr lang="en-US" sz="1300" dirty="0"/>
              <a:t>, 2009).    It is the responsibility of the university to build a strong academic base on which the graduate accountants can stand to benefit maximally from the technical competence training and practice exposure provided by accounting professional trainers.</a:t>
            </a:r>
            <a:endParaRPr lang="en-GB" sz="1300" dirty="0"/>
          </a:p>
          <a:p>
            <a:r>
              <a:rPr lang="en-US" sz="1300" dirty="0"/>
              <a:t>The accounting curricula of a B.Sc. degree in accounting tend to be narrow in the coverage of core accounting courses.   Moreover such curricula are often not revised often enough to reflect the changing accounting needs of business enterprises (</a:t>
            </a:r>
            <a:r>
              <a:rPr lang="en-US" sz="1300" dirty="0" err="1"/>
              <a:t>Anoa</a:t>
            </a:r>
            <a:r>
              <a:rPr lang="en-US" sz="1300" dirty="0"/>
              <a:t>, 2009).   A new trend seems to be emerging whereby the university degree syllabi appear to be driven by the ICAN syllabus.   This trend could jeopardize the basic role of a university first degree which is to provide broad based education.    The fall-out of this trend is that students spend more time preparing for ICAN examination while in the university instead of focusing on the </a:t>
            </a:r>
            <a:r>
              <a:rPr lang="en-US" sz="1300" dirty="0" err="1"/>
              <a:t>B.Sc</a:t>
            </a:r>
            <a:r>
              <a:rPr lang="en-US" sz="1300" dirty="0"/>
              <a:t> curricula.</a:t>
            </a:r>
            <a:endParaRPr lang="en-GB" sz="1300" dirty="0"/>
          </a:p>
          <a:p>
            <a:r>
              <a:rPr lang="en-US" sz="1300" dirty="0"/>
              <a:t>Another aspect of the narrowness of the accounting curricular is insufficient coverage of courses in ethics, financial management and corporate governance.    This short coming is particularly worrisome in this age in which most global financial crisis and big corporate failures have been attributed to failures in accounting audit and financial management practice (</a:t>
            </a:r>
            <a:r>
              <a:rPr lang="en-US" sz="1300" dirty="0" err="1"/>
              <a:t>Osisioma</a:t>
            </a:r>
            <a:r>
              <a:rPr lang="en-US" sz="1300" dirty="0"/>
              <a:t>, 2010; </a:t>
            </a:r>
            <a:r>
              <a:rPr lang="en-US" sz="1300" dirty="0" err="1"/>
              <a:t>Anao</a:t>
            </a:r>
            <a:r>
              <a:rPr lang="en-US" sz="1300" dirty="0"/>
              <a:t>, 2009, </a:t>
            </a:r>
            <a:r>
              <a:rPr lang="en-US" sz="1300" dirty="0" err="1"/>
              <a:t>Albrech</a:t>
            </a:r>
            <a:r>
              <a:rPr lang="en-US" sz="1300" dirty="0"/>
              <a:t> et al, 2006). Similarly, the curriculum, as presently structured, does not provide enough exposure to Information and Communication Technology (ICT) courses which equip students to address the modern day ICT challenges in accounting services delivery.</a:t>
            </a:r>
            <a:endParaRPr lang="en-GB" sz="1300" dirty="0"/>
          </a:p>
          <a:p>
            <a:r>
              <a:rPr lang="en-US" sz="1300" dirty="0"/>
              <a:t>Another serious limitation of the </a:t>
            </a:r>
            <a:r>
              <a:rPr lang="en-US" sz="1300" dirty="0" err="1"/>
              <a:t>programme</a:t>
            </a:r>
            <a:r>
              <a:rPr lang="en-US" sz="1300" dirty="0"/>
              <a:t> is lack of exposure to practical work experience as originally envisaged by the industrial attachment component of the curricula.    Overwhelmed  by the onerous task of securing industrial attachment positions for the ever increasing number of accounting students, most universities have abandoned the former practice, which made industrial attachment exposure a prerequisite for graduation in accounting.   Lack of industrial attachment training for university accounting students obviously increases the</a:t>
            </a:r>
            <a:endParaRPr lang="en-GB" sz="1300" dirty="0"/>
          </a:p>
          <a:p>
            <a:r>
              <a:rPr lang="en-US" sz="1300" dirty="0"/>
              <a:t/>
            </a:r>
            <a:br>
              <a:rPr lang="en-US" sz="1300" dirty="0"/>
            </a:br>
            <a:r>
              <a:rPr lang="en-US" sz="1300" dirty="0"/>
              <a:t> </a:t>
            </a:r>
            <a:endParaRPr lang="en-GB" sz="1300" dirty="0"/>
          </a:p>
          <a:p>
            <a:r>
              <a:rPr lang="en-US" sz="1300" dirty="0"/>
              <a:t>skepticism of employers about the technical competence of fresh university accounting graduates.</a:t>
            </a:r>
            <a:endParaRPr lang="en-GB" sz="1300" dirty="0"/>
          </a:p>
          <a:p>
            <a:r>
              <a:rPr lang="en-US" sz="1300" dirty="0"/>
              <a:t>The ability of a university to provide qualitative education depends ultimately on the extent of fund available to it.    Fund is required to improve the teaching and learning infrastructure, and to ensure the employment/retention of  top  flight  lecturers.    Under  funding  is  more  acute  in  accounting  departments  because  of  inability  of universities to  compete  with  industry for the very limited  number of quality and  experienced  accountants available in the country.   Some lecturers start their first employment with a university and later move to industry in search of better remuneration packages.    The reverse should have been the case, if adequate funding and remuneration packages are available in universities.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27</a:t>
            </a:fld>
            <a:endParaRPr lang="el-G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Other Issues and Problems</a:t>
            </a:r>
            <a:endParaRPr lang="en-GB" sz="1300" dirty="0"/>
          </a:p>
          <a:p>
            <a:r>
              <a:rPr lang="en-US" sz="1300" dirty="0"/>
              <a:t>The issue of who has ultimate responsibility for developing appropriate human capacity in accounting has continued to generate public debate.    Some people argue that tertiary institutions, particularly the universities should play the key role.    Others argue that the professional accounting bodies should dictate the tune.    The correct and current thinking however is that both universities and the accounting profession have important roles to play (</a:t>
            </a:r>
            <a:r>
              <a:rPr lang="en-US" sz="1300" dirty="0" err="1"/>
              <a:t>Anoa</a:t>
            </a:r>
            <a:r>
              <a:rPr lang="en-US" sz="1300" dirty="0"/>
              <a:t>, 2009).    It is the responsibility of the university to build a strong academic base on which the graduate accountants can stand to benefit maximally from the technical competence training and practice exposure provided by accounting professional trainers.</a:t>
            </a:r>
            <a:endParaRPr lang="en-GB" sz="1300" dirty="0"/>
          </a:p>
          <a:p>
            <a:r>
              <a:rPr lang="en-US" sz="1300" dirty="0"/>
              <a:t>The accounting curricula of a B.Sc. degree in accounting tend to be narrow in the coverage of core accounting courses.   Moreover such curricula are often not revised often enough to reflect the changing accounting needs of business enterprises (</a:t>
            </a:r>
            <a:r>
              <a:rPr lang="en-US" sz="1300" dirty="0" err="1"/>
              <a:t>Anoa</a:t>
            </a:r>
            <a:r>
              <a:rPr lang="en-US" sz="1300" dirty="0"/>
              <a:t>, 2009).   A new trend seems to be emerging whereby the university degree syllabi appear to be driven by the ICAN syllabus.   This trend could jeopardize the basic role of a university first degree which is to provide broad based education.    The fall-out of this trend is that students spend more time preparing for ICAN examination while in the university instead of focusing on the </a:t>
            </a:r>
            <a:r>
              <a:rPr lang="en-US" sz="1300" dirty="0" err="1"/>
              <a:t>B.Sc</a:t>
            </a:r>
            <a:r>
              <a:rPr lang="en-US" sz="1300" dirty="0"/>
              <a:t> curricula.</a:t>
            </a:r>
            <a:endParaRPr lang="en-GB" sz="1300" dirty="0"/>
          </a:p>
          <a:p>
            <a:r>
              <a:rPr lang="en-US" sz="1300" dirty="0"/>
              <a:t>Another aspect of the narrowness of the accounting curricular is insufficient coverage of courses in ethics, financial management and corporate governance.    This short coming is particularly worrisome in this age in which most global financial crisis and big corporate failures have been attributed to failures in accounting audit and financial management practice (</a:t>
            </a:r>
            <a:r>
              <a:rPr lang="en-US" sz="1300" dirty="0" err="1"/>
              <a:t>Osisioma</a:t>
            </a:r>
            <a:r>
              <a:rPr lang="en-US" sz="1300" dirty="0"/>
              <a:t>, 2010; </a:t>
            </a:r>
            <a:r>
              <a:rPr lang="en-US" sz="1300" dirty="0" err="1"/>
              <a:t>Anao</a:t>
            </a:r>
            <a:r>
              <a:rPr lang="en-US" sz="1300" dirty="0"/>
              <a:t>, 2009, </a:t>
            </a:r>
            <a:r>
              <a:rPr lang="en-US" sz="1300" dirty="0" err="1"/>
              <a:t>Albrech</a:t>
            </a:r>
            <a:r>
              <a:rPr lang="en-US" sz="1300" dirty="0"/>
              <a:t> et al, 2006). Similarly, the curriculum, as presently structured, does not provide enough exposure to Information and Communication Technology (ICT) courses which equip students to address the modern day ICT challenges in accounting services delivery.</a:t>
            </a:r>
            <a:endParaRPr lang="en-GB" sz="1300" dirty="0"/>
          </a:p>
          <a:p>
            <a:r>
              <a:rPr lang="en-US" sz="1300" dirty="0"/>
              <a:t>Another serious limitation of the </a:t>
            </a:r>
            <a:r>
              <a:rPr lang="en-US" sz="1300" dirty="0" err="1"/>
              <a:t>programme</a:t>
            </a:r>
            <a:r>
              <a:rPr lang="en-US" sz="1300" dirty="0"/>
              <a:t> is lack of exposure to practical work experience as originally envisaged by the industrial attachment component of the curricula.    Overwhelmed  by the onerous task of securing industrial attachment positions for the ever increasing number of accounting students, most universities have abandoned the former practice, which made industrial attachment exposure a prerequisite for graduation in accounting.   Lack of industrial attachment training for university accounting students obviously increases the</a:t>
            </a:r>
            <a:endParaRPr lang="en-GB" sz="1300" dirty="0"/>
          </a:p>
          <a:p>
            <a:r>
              <a:rPr lang="en-US" sz="1300" dirty="0"/>
              <a:t/>
            </a:r>
            <a:br>
              <a:rPr lang="en-US" sz="1300" dirty="0"/>
            </a:br>
            <a:r>
              <a:rPr lang="en-US" sz="1300" dirty="0"/>
              <a:t> </a:t>
            </a:r>
            <a:endParaRPr lang="en-GB" sz="1300" dirty="0"/>
          </a:p>
          <a:p>
            <a:r>
              <a:rPr lang="en-US" sz="1300" dirty="0"/>
              <a:t>skepticism of employers about the technical competence of fresh university accounting graduates.</a:t>
            </a:r>
            <a:endParaRPr lang="en-GB" sz="1300" dirty="0"/>
          </a:p>
          <a:p>
            <a:r>
              <a:rPr lang="en-US" sz="1300" dirty="0"/>
              <a:t>The ability of a university to provide qualitative education depends ultimately on the extent of fund available to it.    Fund is required to improve the teaching and learning infrastructure, and to ensure the employment/retention of  top  flight  lecturers.    Under  funding  is  more  acute  in  accounting  departments  because  of  inability  of universities to  compete  with  industry for the very limited  number of quality and  experienced  accountants available in the country.   Some lecturers start their first employment with a university and later move to industry in search of better remuneration packages.    The reverse should have been the case, if adequate funding and remuneration packages are available in universities.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28</a:t>
            </a:fld>
            <a:endParaRPr lang="el-G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Other Issues and Problems</a:t>
            </a:r>
            <a:endParaRPr lang="en-GB" sz="1300" dirty="0"/>
          </a:p>
          <a:p>
            <a:r>
              <a:rPr lang="en-US" sz="1300" dirty="0"/>
              <a:t>The issue of who has ultimate responsibility for developing appropriate human capacity in accounting has continued to generate public debate.    Some people argue that tertiary institutions, particularly the universities should play the key role.    Others argue that the professional accounting bodies should dictate the tune.    The correct and current thinking however is that both universities and the accounting profession have important roles to play (</a:t>
            </a:r>
            <a:r>
              <a:rPr lang="en-US" sz="1300" dirty="0" err="1"/>
              <a:t>Anoa</a:t>
            </a:r>
            <a:r>
              <a:rPr lang="en-US" sz="1300" dirty="0"/>
              <a:t>, 2009).    It is the responsibility of the university to build a strong academic base on which the graduate accountants can stand to benefit maximally from the technical competence training and practice exposure provided by accounting professional trainers.</a:t>
            </a:r>
            <a:endParaRPr lang="en-GB" sz="1300" dirty="0"/>
          </a:p>
          <a:p>
            <a:r>
              <a:rPr lang="en-US" sz="1300" dirty="0"/>
              <a:t>The accounting curricula of a B.Sc. degree in accounting tend to be narrow in the coverage of core accounting courses.   Moreover such curricula are often not revised often enough to reflect the changing accounting needs of business enterprises (</a:t>
            </a:r>
            <a:r>
              <a:rPr lang="en-US" sz="1300" dirty="0" err="1"/>
              <a:t>Anoa</a:t>
            </a:r>
            <a:r>
              <a:rPr lang="en-US" sz="1300" dirty="0"/>
              <a:t>, 2009).   A new trend seems to be emerging whereby the university degree syllabi appear to be driven by the ICAN syllabus.   This trend could jeopardize the basic role of a university first degree which is to provide broad based education.    The fall-out of this trend is that students spend more time preparing for ICAN examination while in the university instead of focusing on the </a:t>
            </a:r>
            <a:r>
              <a:rPr lang="en-US" sz="1300" dirty="0" err="1"/>
              <a:t>B.Sc</a:t>
            </a:r>
            <a:r>
              <a:rPr lang="en-US" sz="1300" dirty="0"/>
              <a:t> curricula.</a:t>
            </a:r>
            <a:endParaRPr lang="en-GB" sz="1300" dirty="0"/>
          </a:p>
          <a:p>
            <a:r>
              <a:rPr lang="en-US" sz="1300" dirty="0"/>
              <a:t>Another aspect of the narrowness of the accounting curricular is insufficient coverage of courses in ethics, financial management and corporate governance.    This short coming is particularly worrisome in this age in which most global financial crisis and big corporate failures have been attributed to failures in accounting audit and financial management practice (</a:t>
            </a:r>
            <a:r>
              <a:rPr lang="en-US" sz="1300" dirty="0" err="1"/>
              <a:t>Osisioma</a:t>
            </a:r>
            <a:r>
              <a:rPr lang="en-US" sz="1300" dirty="0"/>
              <a:t>, 2010; </a:t>
            </a:r>
            <a:r>
              <a:rPr lang="en-US" sz="1300" dirty="0" err="1"/>
              <a:t>Anao</a:t>
            </a:r>
            <a:r>
              <a:rPr lang="en-US" sz="1300" dirty="0"/>
              <a:t>, 2009, </a:t>
            </a:r>
            <a:r>
              <a:rPr lang="en-US" sz="1300" dirty="0" err="1"/>
              <a:t>Albrech</a:t>
            </a:r>
            <a:r>
              <a:rPr lang="en-US" sz="1300" dirty="0"/>
              <a:t> et al, 2006). Similarly, the curriculum, as presently structured, does not provide enough exposure to Information and Communication Technology (ICT) courses which equip students to address the modern day ICT challenges in accounting services delivery.</a:t>
            </a:r>
            <a:endParaRPr lang="en-GB" sz="1300" dirty="0"/>
          </a:p>
          <a:p>
            <a:r>
              <a:rPr lang="en-US" sz="1300" dirty="0"/>
              <a:t>Another serious limitation of the </a:t>
            </a:r>
            <a:r>
              <a:rPr lang="en-US" sz="1300" dirty="0" err="1"/>
              <a:t>programme</a:t>
            </a:r>
            <a:r>
              <a:rPr lang="en-US" sz="1300" dirty="0"/>
              <a:t> is lack of exposure to practical work experience as originally envisaged by the industrial attachment component of the curricula.    Overwhelmed  by the onerous task of securing industrial attachment positions for the ever increasing number of accounting students, most universities have abandoned the former practice, which made industrial attachment exposure a prerequisite for graduation in accounting.   Lack of industrial attachment training for university accounting students obviously increases the</a:t>
            </a:r>
            <a:endParaRPr lang="en-GB" sz="1300" dirty="0"/>
          </a:p>
          <a:p>
            <a:r>
              <a:rPr lang="en-US" sz="1300" dirty="0"/>
              <a:t/>
            </a:r>
            <a:br>
              <a:rPr lang="en-US" sz="1300" dirty="0"/>
            </a:br>
            <a:r>
              <a:rPr lang="en-US" sz="1300" dirty="0"/>
              <a:t> </a:t>
            </a:r>
            <a:endParaRPr lang="en-GB" sz="1300" dirty="0"/>
          </a:p>
          <a:p>
            <a:r>
              <a:rPr lang="en-US" sz="1300" dirty="0"/>
              <a:t>skepticism of employers about the technical competence of fresh university accounting graduates.</a:t>
            </a:r>
            <a:endParaRPr lang="en-GB" sz="1300" dirty="0"/>
          </a:p>
          <a:p>
            <a:r>
              <a:rPr lang="en-US" sz="1300" dirty="0"/>
              <a:t>The ability of a university to provide qualitative education depends ultimately on the extent of fund available to it.    Fund is required to improve the teaching and learning infrastructure, and to ensure the employment/retention of  top  flight  lecturers.    Under  funding  is  more  acute  in  accounting  departments  because  of  inability  of universities to  compete  with  industry for the very limited  number of quality and  experienced  accountants available in the country.   Some lecturers start their first employment with a university and later move to industry in search of better remuneration packages.    The reverse should have been the case, if adequate funding and remuneration packages are available in universities.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29</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marL="0" lvl="1" defTabSz="972190">
              <a:defRPr/>
            </a:pPr>
            <a:r>
              <a:rPr lang="en-US" sz="3000" dirty="0">
                <a:latin typeface="Calibri" pitchFamily="34" charset="0"/>
                <a:cs typeface="Calibri" pitchFamily="34" charset="0"/>
              </a:rPr>
              <a:t>Development of the accounting profession owes its origin to the emergence of the joint stock company and the consequent separation of ownership from management</a:t>
            </a:r>
            <a:endParaRPr lang="en-GB" sz="3000" dirty="0">
              <a:latin typeface="Calibri" pitchFamily="34" charset="0"/>
              <a:cs typeface="Calibri" pitchFamily="34" charset="0"/>
            </a:endParaRPr>
          </a:p>
          <a:p>
            <a:endParaRPr lang="en-US" dirty="0" smtClean="0"/>
          </a:p>
          <a:p>
            <a:pPr defTabSz="972190">
              <a:defRPr/>
            </a:pPr>
            <a:r>
              <a:rPr lang="en-US" sz="1300" dirty="0"/>
              <a:t>This  arrangement triggered the  need  for  an  independent and  informed opinion  on  the accounting of the owners’ funds entrusted to the management for their stewardship. </a:t>
            </a:r>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a:t>
            </a:fld>
            <a:endParaRPr lang="el-G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Abstract</a:t>
            </a:r>
            <a:r>
              <a:rPr lang="en-US" sz="1300" dirty="0"/>
              <a:t>:</a:t>
            </a:r>
            <a:endParaRPr lang="en-GB" sz="1300" dirty="0"/>
          </a:p>
          <a:p>
            <a:r>
              <a:rPr lang="en-US" sz="1300" dirty="0"/>
              <a:t/>
            </a:r>
            <a:br>
              <a:rPr lang="en-US" sz="1300" dirty="0"/>
            </a:br>
            <a:r>
              <a:rPr lang="en-US" sz="1300" dirty="0"/>
              <a:t>Regina G. </a:t>
            </a:r>
            <a:r>
              <a:rPr lang="en-US" sz="1300" dirty="0" err="1"/>
              <a:t>Okafor</a:t>
            </a:r>
            <a:r>
              <a:rPr lang="en-US" sz="1300" dirty="0"/>
              <a:t>, </a:t>
            </a:r>
            <a:r>
              <a:rPr lang="en-US" sz="1300" dirty="0" err="1"/>
              <a:t>Ph.D</a:t>
            </a:r>
            <a:endParaRPr lang="en-GB" sz="1300" dirty="0"/>
          </a:p>
          <a:p>
            <a:r>
              <a:rPr lang="en-US" sz="1300" dirty="0"/>
              <a:t>Dept. of Accountancy, University of Nigeria, Enugu Campus</a:t>
            </a:r>
            <a:endParaRPr lang="en-GB" sz="1300" dirty="0"/>
          </a:p>
          <a:p>
            <a:r>
              <a:rPr lang="en-US" sz="1300" dirty="0"/>
              <a:t>E-mail </a:t>
            </a:r>
            <a:r>
              <a:rPr lang="en-US" sz="1300" dirty="0">
                <a:hlinkClick r:id="rId3"/>
              </a:rPr>
              <a:t>gwamokafor@yahoo.co</a:t>
            </a:r>
            <a:r>
              <a:rPr lang="en-US" sz="1300" u="sng" dirty="0"/>
              <a:t>m</a:t>
            </a:r>
            <a:endParaRPr lang="en-GB" sz="1300" dirty="0"/>
          </a:p>
          <a:p>
            <a:r>
              <a:rPr lang="en-US" sz="1300" dirty="0"/>
              <a:t/>
            </a:r>
            <a:br>
              <a:rPr lang="en-US" sz="1300" dirty="0"/>
            </a:br>
            <a:r>
              <a:rPr lang="en-US" sz="1300" dirty="0"/>
              <a:t>The primary challenge of a university is to develop quality human capital for every sector of the national economy.   One area of dire need is the production of graduate accountants who are adequately prepared to meet the accounting challenges of modern businesses as well as the socio-political and economic needs of government. To meet the challenge of producing well educated graduate accountants, three complementing competencies ought to be inculcated in the students namely education, skills and attitudes.    These developmental traits must therefore be incorporated in the accounting </a:t>
            </a:r>
            <a:r>
              <a:rPr lang="en-US" sz="1300" dirty="0" err="1"/>
              <a:t>programme</a:t>
            </a:r>
            <a:r>
              <a:rPr lang="en-US" sz="1300" dirty="0"/>
              <a:t>/curricula. Unfortunately most universities in Nigeria are challenged by inadequacies in terms of curricula content, staffing, teaching aids and pedagogy, teaching facilities and particularly gross inadequacy of funding.   This paper evaluates the nature, dimensions and consequences of these challenges and recommends strategies that could guide the government, university administrators, teachers and other stakeholders in finding lasting solutions to the problems.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30</a:t>
            </a:fld>
            <a:endParaRPr lang="el-G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Strategies for Improvement</a:t>
            </a:r>
            <a:endParaRPr lang="en-GB" sz="1300" dirty="0"/>
          </a:p>
          <a:p>
            <a:r>
              <a:rPr lang="en-US" sz="1300" dirty="0"/>
              <a:t>Based  on  the  foregoing  issues,  problems  and  limitations,  a  number  of  pragmatic  strategies  could  be recommended to address the problems.</a:t>
            </a:r>
            <a:endParaRPr lang="en-GB" sz="1300" dirty="0"/>
          </a:p>
          <a:p>
            <a:r>
              <a:rPr lang="en-US" sz="1300" dirty="0"/>
              <a:t>i.     As stated earlier, it is the responsibility of universities to build a strong education base on which professional training in accounting can stand.    To discharge that task creditably, the universities should </a:t>
            </a:r>
            <a:r>
              <a:rPr lang="en-US" sz="1300" dirty="0" err="1"/>
              <a:t>endeavour</a:t>
            </a:r>
            <a:r>
              <a:rPr lang="en-US" sz="1300" dirty="0"/>
              <a:t> to put in place credible accounting degrees curricula.    The </a:t>
            </a:r>
            <a:r>
              <a:rPr lang="en-US" sz="1300" dirty="0" err="1"/>
              <a:t>B.Sc</a:t>
            </a:r>
            <a:r>
              <a:rPr lang="en-US" sz="1300" dirty="0"/>
              <a:t> degree </a:t>
            </a:r>
            <a:r>
              <a:rPr lang="en-US" sz="1300" dirty="0" err="1"/>
              <a:t>programmes</a:t>
            </a:r>
            <a:r>
              <a:rPr lang="en-US" sz="1300" dirty="0"/>
              <a:t> should therefore be broad-based to include courses rich in theory and principles to equip students adequately for any of the diverse roles they may be called upon to play after graduation in the modern economy. In that connection, there is need to increase course offerings in the area of management, entrepreneurship, statistics, mathematics, ethics, financial management, corporate governance, and applied economics.    Such courses will prepare students for general management and basic academic research  responsibilities.     It  has  become  necessary  to  re-introduce  industrial  attachment  as  a precondition for graduation as is the practice in other professional disciplines like law and medicine. The practice will improve the tie between university accounting graduates and industry. One major shortcoming of both the university accounting curricula and the professional accounting training </a:t>
            </a:r>
            <a:r>
              <a:rPr lang="en-US" sz="1300" dirty="0" err="1"/>
              <a:t>programmes</a:t>
            </a:r>
            <a:r>
              <a:rPr lang="en-US" sz="1300" dirty="0"/>
              <a:t> is lack of attention to the development of skills for handling the accounting problems of small businesses which constitute the bulk of business enterprises in Nigeria </a:t>
            </a:r>
            <a:r>
              <a:rPr lang="en-US" sz="1300" dirty="0" err="1"/>
              <a:t>Uche</a:t>
            </a:r>
            <a:r>
              <a:rPr lang="en-US" sz="1300" dirty="0"/>
              <a:t>, 2010; </a:t>
            </a:r>
            <a:r>
              <a:rPr lang="en-US" sz="1300" dirty="0" err="1"/>
              <a:t>Kear</a:t>
            </a:r>
            <a:r>
              <a:rPr lang="en-US" sz="1300" dirty="0"/>
              <a:t>, 1981. </a:t>
            </a:r>
            <a:r>
              <a:rPr lang="en-US" sz="1300" dirty="0" err="1"/>
              <a:t>Ezejelue</a:t>
            </a:r>
            <a:r>
              <a:rPr lang="en-US" sz="1300" dirty="0"/>
              <a:t>, 1976 and </a:t>
            </a:r>
            <a:r>
              <a:rPr lang="en-US" sz="1300" dirty="0" err="1"/>
              <a:t>Inanga</a:t>
            </a:r>
            <a:r>
              <a:rPr lang="en-US" sz="1300" dirty="0"/>
              <a:t>,, 1976). Against that background, the accounting curricula should be reviewed to include courses which address the accounting needs of small businesses particularly sole entrepreneurships.    A deliberate effort by universities, to develop accounting graduate “experts” in small business accounting would obviously expand the job opportunities of graduate accountants in Nigeria.</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31</a:t>
            </a:fld>
            <a:endParaRPr lang="el-G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Strategies for Improvement</a:t>
            </a:r>
            <a:endParaRPr lang="en-GB" sz="1300" dirty="0"/>
          </a:p>
          <a:p>
            <a:r>
              <a:rPr lang="en-US" sz="1300" dirty="0"/>
              <a:t>Based  on  the  foregoing  issues,  problems  and  limitations,  a  number  of  pragmatic  strategies  could  be recommended to address the problems.</a:t>
            </a:r>
            <a:endParaRPr lang="en-GB" sz="1300" dirty="0"/>
          </a:p>
          <a:p>
            <a:r>
              <a:rPr lang="en-US" sz="1300" dirty="0"/>
              <a:t>i.     As stated earlier, it is the responsibility of universities to build a strong education base on which professional training in accounting can stand.    To discharge that task creditably, the universities should </a:t>
            </a:r>
            <a:r>
              <a:rPr lang="en-US" sz="1300" dirty="0" err="1"/>
              <a:t>endeavour</a:t>
            </a:r>
            <a:r>
              <a:rPr lang="en-US" sz="1300" dirty="0"/>
              <a:t> to put in place credible accounting degrees curricula.    The </a:t>
            </a:r>
            <a:r>
              <a:rPr lang="en-US" sz="1300" dirty="0" err="1"/>
              <a:t>B.Sc</a:t>
            </a:r>
            <a:r>
              <a:rPr lang="en-US" sz="1300" dirty="0"/>
              <a:t> degree </a:t>
            </a:r>
            <a:r>
              <a:rPr lang="en-US" sz="1300" dirty="0" err="1"/>
              <a:t>programmes</a:t>
            </a:r>
            <a:r>
              <a:rPr lang="en-US" sz="1300" dirty="0"/>
              <a:t> should therefore be broad-based to include courses rich in theory and principles to equip students adequately for any of the diverse roles they may be called upon to play after graduation in the modern economy. In that connection, there is need to increase course offerings in the area of management, entrepreneurship, statistics, mathematics, ethics, financial management, corporate governance, and applied economics.    Such courses will prepare students for general management and basic academic research  responsibilities.     It  has  become  necessary  to  re-introduce  industrial  attachment  as  a precondition for graduation as is the practice in other professional disciplines like law and medicine. The practice will improve the tie between university accounting graduates and industry. One major shortcoming of both the university accounting curricula and the professional accounting training </a:t>
            </a:r>
            <a:r>
              <a:rPr lang="en-US" sz="1300" dirty="0" err="1"/>
              <a:t>programmes</a:t>
            </a:r>
            <a:r>
              <a:rPr lang="en-US" sz="1300" dirty="0"/>
              <a:t> is lack of attention to the development of skills for handling the accounting problems of small businesses which constitute the bulk of business enterprises in Nigeria </a:t>
            </a:r>
            <a:r>
              <a:rPr lang="en-US" sz="1300" dirty="0" err="1"/>
              <a:t>Uche</a:t>
            </a:r>
            <a:r>
              <a:rPr lang="en-US" sz="1300" dirty="0"/>
              <a:t>, 2010; </a:t>
            </a:r>
            <a:r>
              <a:rPr lang="en-US" sz="1300" dirty="0" err="1"/>
              <a:t>Kear</a:t>
            </a:r>
            <a:r>
              <a:rPr lang="en-US" sz="1300" dirty="0"/>
              <a:t>, 1981. </a:t>
            </a:r>
            <a:r>
              <a:rPr lang="en-US" sz="1300" dirty="0" err="1"/>
              <a:t>Ezejelue</a:t>
            </a:r>
            <a:r>
              <a:rPr lang="en-US" sz="1300" dirty="0"/>
              <a:t>, 1976 and </a:t>
            </a:r>
            <a:r>
              <a:rPr lang="en-US" sz="1300" dirty="0" err="1"/>
              <a:t>Inanga</a:t>
            </a:r>
            <a:r>
              <a:rPr lang="en-US" sz="1300" dirty="0"/>
              <a:t>,, 1976). Against that background, the accounting curricula should be reviewed to include courses which address the accounting needs of small businesses particularly sole entrepreneurships.    A deliberate effort by universities, to develop accounting graduate “experts” in small business accounting would obviously expand the job opportunities of graduate accountants in Nigeria.</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32</a:t>
            </a:fld>
            <a:endParaRPr lang="el-G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b="1" dirty="0"/>
              <a:t>Strategies for Improvement</a:t>
            </a:r>
            <a:endParaRPr lang="en-GB" sz="1300" dirty="0"/>
          </a:p>
          <a:p>
            <a:r>
              <a:rPr lang="en-US" sz="1300" dirty="0"/>
              <a:t>Based  on  the  foregoing  issues,  problems  and  limitations,  a  number  of  pragmatic  strategies  could  be recommended to address the problems.</a:t>
            </a:r>
            <a:endParaRPr lang="en-GB" sz="1300" dirty="0"/>
          </a:p>
          <a:p>
            <a:r>
              <a:rPr lang="en-US" sz="1300" dirty="0"/>
              <a:t>i.     As stated earlier, it is the responsibility of universities to build a strong education base on which professional training in accounting can stand.    To discharge that task creditably, the universities should </a:t>
            </a:r>
            <a:r>
              <a:rPr lang="en-US" sz="1300" dirty="0" err="1"/>
              <a:t>endeavour</a:t>
            </a:r>
            <a:r>
              <a:rPr lang="en-US" sz="1300" dirty="0"/>
              <a:t> to put in place credible accounting degrees curricula.    The </a:t>
            </a:r>
            <a:r>
              <a:rPr lang="en-US" sz="1300" dirty="0" err="1"/>
              <a:t>B.Sc</a:t>
            </a:r>
            <a:r>
              <a:rPr lang="en-US" sz="1300" dirty="0"/>
              <a:t> degree </a:t>
            </a:r>
            <a:r>
              <a:rPr lang="en-US" sz="1300" dirty="0" err="1"/>
              <a:t>programmes</a:t>
            </a:r>
            <a:r>
              <a:rPr lang="en-US" sz="1300" dirty="0"/>
              <a:t> should therefore be broad-based to include courses rich in theory and principles to equip students adequately for any of the diverse roles they may be called upon to play after graduation in the modern economy. In that connection, there is need to increase course offerings in the area of management, entrepreneurship, statistics, mathematics, ethics, financial management, corporate governance, and applied economics.    Such courses will prepare students for general management and basic academic research  responsibilities.     It  has  become  necessary  to  re-introduce  industrial  attachment  as  a precondition for graduation as is the practice in other professional disciplines like law and medicine. The practice will improve the tie between university accounting graduates and industry. One major shortcoming of both the university accounting curricula and the professional accounting training </a:t>
            </a:r>
            <a:r>
              <a:rPr lang="en-US" sz="1300" dirty="0" err="1"/>
              <a:t>programmes</a:t>
            </a:r>
            <a:r>
              <a:rPr lang="en-US" sz="1300" dirty="0"/>
              <a:t> is lack of attention to the development of skills for handling the accounting problems of small businesses which constitute the bulk of business enterprises in Nigeria </a:t>
            </a:r>
            <a:r>
              <a:rPr lang="en-US" sz="1300" dirty="0" err="1"/>
              <a:t>Uche</a:t>
            </a:r>
            <a:r>
              <a:rPr lang="en-US" sz="1300" dirty="0"/>
              <a:t>, 2010; </a:t>
            </a:r>
            <a:r>
              <a:rPr lang="en-US" sz="1300" dirty="0" err="1"/>
              <a:t>Kear</a:t>
            </a:r>
            <a:r>
              <a:rPr lang="en-US" sz="1300" dirty="0"/>
              <a:t>, 1981. </a:t>
            </a:r>
            <a:r>
              <a:rPr lang="en-US" sz="1300" dirty="0" err="1"/>
              <a:t>Ezejelue</a:t>
            </a:r>
            <a:r>
              <a:rPr lang="en-US" sz="1300" dirty="0"/>
              <a:t>, 1976 and </a:t>
            </a:r>
            <a:r>
              <a:rPr lang="en-US" sz="1300" dirty="0" err="1"/>
              <a:t>Inanga</a:t>
            </a:r>
            <a:r>
              <a:rPr lang="en-US" sz="1300" dirty="0"/>
              <a:t>,, 1976). Against that background, the accounting curricula should be reviewed to include courses which address the accounting needs of small businesses particularly sole entrepreneurships.    A deliberate effort by universities, to develop accounting graduate “experts” in small business accounting would obviously expand the job opportunities of graduate accountants in Nigeria.</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33</a:t>
            </a:fld>
            <a:endParaRPr lang="el-G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34</a:t>
            </a:fld>
            <a:endParaRPr lang="el-G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35</a:t>
            </a:fld>
            <a:endParaRPr lang="el-G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36</a:t>
            </a:fld>
            <a:endParaRPr lang="el-G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37</a:t>
            </a:fld>
            <a:endParaRPr lang="el-G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38</a:t>
            </a:fld>
            <a:endParaRPr lang="el-G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39</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defTabSz="972190">
              <a:defRPr/>
            </a:pPr>
            <a:r>
              <a:rPr lang="en-US" sz="1300" dirty="0"/>
              <a:t>The “raison  d’être”  of  the  profession  is  consequently  based  on  the  confidence  which  the profession enjoys with the investing public, and its continued relevance is essentially tied up with retaining this confidence. While initially the profession provided this confidence only to the shareholders of joint stock companies, today it provides this assurance to a wider base of stakeholders including the government, the banking system, regulators and society itself.</a:t>
            </a:r>
            <a:endParaRPr lang="en-GB" sz="1300" dirty="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4</a:t>
            </a:fld>
            <a:endParaRPr lang="el-G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40</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US" sz="1300" dirty="0"/>
              <a:t>9.          As several stakeholders depend upon the accounting profession, the profession too has to recognize that it has to continue to inspire the trust and confidence of the stakeholders if it has to remain relevant and value adding. In recent years, several challenges have emerged, both at domestic and global levels which, if not effectively addressed, could erode that confidence. Let me address what, in my view, are some of the key challenges.</a:t>
            </a:r>
            <a:endParaRPr lang="en-GB" sz="1300" dirty="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5</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6</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7</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8</a:t>
            </a:fld>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pPr defTabSz="972190">
              <a:defRPr/>
            </a:pPr>
            <a:r>
              <a:rPr lang="en-US" sz="1300" dirty="0"/>
              <a:t>First, the challenge of competence. With the growing complexity of the financial sector and the emergence of new and sophisticated financial instruments, the knowledge base of the profession needs to keep pace with these emerging practices and innovations. This requires, not just a continual review of its curriculum, but more importantly, an active, well diversified and constantly updated </a:t>
            </a:r>
            <a:r>
              <a:rPr lang="en-US" sz="1300" dirty="0" err="1"/>
              <a:t>programme</a:t>
            </a:r>
            <a:r>
              <a:rPr lang="en-US" sz="1300" dirty="0"/>
              <a:t> of continuing professional education for its  members. Continuing professional education cannot be  a  mere “tick  in  the  box”  or determined by participation in number of hours of education or training, but should be evaluated by way of outcomes – </a:t>
            </a:r>
            <a:r>
              <a:rPr lang="en-US" sz="1300" dirty="0" err="1"/>
              <a:t>upgradation</a:t>
            </a:r>
            <a:r>
              <a:rPr lang="en-US" sz="1300" dirty="0"/>
              <a:t> of relevant knowledge and skill sets.</a:t>
            </a:r>
            <a:endParaRPr lang="en-GB" sz="1300" dirty="0"/>
          </a:p>
          <a:p>
            <a:endParaRPr lang="en-US" dirty="0" smtClean="0"/>
          </a:p>
        </p:txBody>
      </p:sp>
      <p:sp>
        <p:nvSpPr>
          <p:cNvPr id="37892" name="Slide Number Placeholder 3"/>
          <p:cNvSpPr>
            <a:spLocks noGrp="1"/>
          </p:cNvSpPr>
          <p:nvPr>
            <p:ph type="sldNum" sz="quarter" idx="5"/>
          </p:nvPr>
        </p:nvSpPr>
        <p:spPr>
          <a:noFill/>
        </p:spPr>
        <p:txBody>
          <a:bodyPr/>
          <a:lstStyle/>
          <a:p>
            <a:fld id="{31EF5ADF-930D-4217-9208-FA706FD27A82}" type="slidenum">
              <a:rPr lang="el-GR" smtClean="0"/>
              <a:pPr/>
              <a:t>9</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l-GR"/>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l-GR"/>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r>
              <a:rPr lang="en-US" smtClean="0"/>
              <a:t>10th ICAN Zonal Conference, ZAZZAU 2015</a:t>
            </a:r>
            <a:endParaRPr lang="el-GR"/>
          </a:p>
        </p:txBody>
      </p:sp>
      <p:sp>
        <p:nvSpPr>
          <p:cNvPr id="11" name="Rectangle 10"/>
          <p:cNvSpPr>
            <a:spLocks noGrp="1" noChangeArrowheads="1"/>
          </p:cNvSpPr>
          <p:nvPr>
            <p:ph type="ftr" sz="quarter" idx="11"/>
          </p:nvPr>
        </p:nvSpPr>
        <p:spPr/>
        <p:txBody>
          <a:bodyPr/>
          <a:lstStyle>
            <a:lvl1pPr algn="r">
              <a:defRPr/>
            </a:lvl1pPr>
          </a:lstStyle>
          <a:p>
            <a:pPr>
              <a:defRPr/>
            </a:pPr>
            <a:r>
              <a:rPr lang="en-GB" smtClean="0"/>
              <a:t>May 6, 2015, SPS Auditorium ABU, Zaria</a:t>
            </a:r>
            <a:endParaRPr lang="el-G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CA62832A-EF83-49C6-A85C-56AED5A759B6}"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10th ICAN Zonal Conference, ZAZZAU 2015</a:t>
            </a: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r>
              <a:rPr lang="en-GB" smtClean="0"/>
              <a:t>May 6, 2015, SPS Auditorium ABU, Zaria</a:t>
            </a: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D301B9EF-CAB6-4AA1-9F1A-FA39F04CA5AB}"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5600" y="762000"/>
            <a:ext cx="1981200" cy="532447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762000" y="762000"/>
            <a:ext cx="5791200" cy="53244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10th ICAN Zonal Conference, ZAZZAU 2015</a:t>
            </a: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r>
              <a:rPr lang="en-GB" smtClean="0"/>
              <a:t>May 6, 2015, SPS Auditorium ABU, Zaria</a:t>
            </a: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798622BE-DBE7-4FC0-994A-108C51E617B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dirty="0" smtClean="0"/>
              <a:t>Kλικ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n-US" dirty="0"/>
          </a:p>
        </p:txBody>
      </p:sp>
      <p:sp>
        <p:nvSpPr>
          <p:cNvPr id="4" name="Rectangle 11"/>
          <p:cNvSpPr>
            <a:spLocks noGrp="1" noChangeArrowheads="1"/>
          </p:cNvSpPr>
          <p:nvPr>
            <p:ph type="dt" sz="half" idx="10"/>
          </p:nvPr>
        </p:nvSpPr>
        <p:spPr>
          <a:xfrm>
            <a:off x="784725" y="6248401"/>
            <a:ext cx="5155427" cy="204935"/>
          </a:xfrm>
          <a:ln/>
        </p:spPr>
        <p:txBody>
          <a:bodyPr/>
          <a:lstStyle>
            <a:lvl1pPr>
              <a:defRPr>
                <a:latin typeface="Calibri" pitchFamily="34" charset="0"/>
              </a:defRPr>
            </a:lvl1pPr>
          </a:lstStyle>
          <a:p>
            <a:pPr algn="l">
              <a:defRPr/>
            </a:pPr>
            <a:r>
              <a:rPr lang="en-US" smtClean="0"/>
              <a:t>10th ICAN Zonal Conference, ZAZZAU 2015</a:t>
            </a:r>
            <a:endParaRPr lang="el-GR" dirty="0"/>
          </a:p>
        </p:txBody>
      </p:sp>
      <p:sp>
        <p:nvSpPr>
          <p:cNvPr id="5" name="Rectangle 12"/>
          <p:cNvSpPr>
            <a:spLocks noGrp="1" noChangeArrowheads="1"/>
          </p:cNvSpPr>
          <p:nvPr>
            <p:ph type="ftr" sz="quarter" idx="11"/>
          </p:nvPr>
        </p:nvSpPr>
        <p:spPr>
          <a:xfrm>
            <a:off x="4429124" y="6237312"/>
            <a:ext cx="4463356" cy="251864"/>
          </a:xfrm>
          <a:ln/>
        </p:spPr>
        <p:txBody>
          <a:bodyPr/>
          <a:lstStyle>
            <a:lvl1pPr algn="r">
              <a:defRPr>
                <a:latin typeface="Calibri" pitchFamily="34" charset="0"/>
              </a:defRPr>
            </a:lvl1pPr>
          </a:lstStyle>
          <a:p>
            <a:pPr>
              <a:defRPr/>
            </a:pPr>
            <a:r>
              <a:rPr lang="en-GB" smtClean="0"/>
              <a:t>May 6, 2015, SPS Auditorium ABU, Zaria</a:t>
            </a:r>
            <a:endParaRPr lang="el-GR" dirty="0"/>
          </a:p>
        </p:txBody>
      </p:sp>
      <p:sp>
        <p:nvSpPr>
          <p:cNvPr id="6" name="Rectangle 13"/>
          <p:cNvSpPr>
            <a:spLocks noGrp="1" noChangeArrowheads="1"/>
          </p:cNvSpPr>
          <p:nvPr>
            <p:ph type="sldNum" sz="quarter" idx="12"/>
          </p:nvPr>
        </p:nvSpPr>
        <p:spPr>
          <a:ln/>
        </p:spPr>
        <p:txBody>
          <a:bodyPr/>
          <a:lstStyle>
            <a:lvl1pPr>
              <a:defRPr/>
            </a:lvl1pPr>
          </a:lstStyle>
          <a:p>
            <a:pPr>
              <a:defRPr/>
            </a:pPr>
            <a:fld id="{9462602C-A4EC-4D9D-9A8F-256C3207ACD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11"/>
          <p:cNvSpPr>
            <a:spLocks noGrp="1" noChangeArrowheads="1"/>
          </p:cNvSpPr>
          <p:nvPr>
            <p:ph type="dt" sz="half" idx="10"/>
          </p:nvPr>
        </p:nvSpPr>
        <p:spPr>
          <a:ln/>
        </p:spPr>
        <p:txBody>
          <a:bodyPr/>
          <a:lstStyle>
            <a:lvl1pPr>
              <a:defRPr/>
            </a:lvl1pPr>
          </a:lstStyle>
          <a:p>
            <a:pPr>
              <a:defRPr/>
            </a:pPr>
            <a:r>
              <a:rPr lang="en-US" smtClean="0"/>
              <a:t>10th ICAN Zonal Conference, ZAZZAU 2015</a:t>
            </a: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r>
              <a:rPr lang="en-GB" smtClean="0"/>
              <a:t>May 6, 2015, SPS Auditorium ABU, Zaria</a:t>
            </a: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E9C1ED17-A65A-470F-8158-29734117B3CD}"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10th ICAN Zonal Conference, ZAZZAU 2015</a:t>
            </a: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r>
              <a:rPr lang="en-GB" smtClean="0"/>
              <a:t>May 6, 2015, SPS Auditorium ABU, Zaria</a:t>
            </a: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304EB2DB-4113-4C7F-A4B8-EABE7388AC81}"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r>
              <a:rPr lang="en-US" smtClean="0"/>
              <a:t>10th ICAN Zonal Conference, ZAZZAU 2015</a:t>
            </a:r>
            <a:endParaRPr lang="el-GR"/>
          </a:p>
        </p:txBody>
      </p:sp>
      <p:sp>
        <p:nvSpPr>
          <p:cNvPr id="8" name="Rectangle 12"/>
          <p:cNvSpPr>
            <a:spLocks noGrp="1" noChangeArrowheads="1"/>
          </p:cNvSpPr>
          <p:nvPr>
            <p:ph type="ftr" sz="quarter" idx="11"/>
          </p:nvPr>
        </p:nvSpPr>
        <p:spPr>
          <a:ln/>
        </p:spPr>
        <p:txBody>
          <a:bodyPr/>
          <a:lstStyle>
            <a:lvl1pPr>
              <a:defRPr/>
            </a:lvl1pPr>
          </a:lstStyle>
          <a:p>
            <a:pPr>
              <a:defRPr/>
            </a:pPr>
            <a:r>
              <a:rPr lang="en-GB" smtClean="0"/>
              <a:t>May 6, 2015, SPS Auditorium ABU, Zaria</a:t>
            </a:r>
            <a:endParaRPr lang="el-GR"/>
          </a:p>
        </p:txBody>
      </p:sp>
      <p:sp>
        <p:nvSpPr>
          <p:cNvPr id="9" name="Rectangle 13"/>
          <p:cNvSpPr>
            <a:spLocks noGrp="1" noChangeArrowheads="1"/>
          </p:cNvSpPr>
          <p:nvPr>
            <p:ph type="sldNum" sz="quarter" idx="12"/>
          </p:nvPr>
        </p:nvSpPr>
        <p:spPr>
          <a:ln/>
        </p:spPr>
        <p:txBody>
          <a:bodyPr/>
          <a:lstStyle>
            <a:lvl1pPr>
              <a:defRPr/>
            </a:lvl1pPr>
          </a:lstStyle>
          <a:p>
            <a:pPr>
              <a:defRPr/>
            </a:pPr>
            <a:fld id="{E79CB5D3-9845-492F-B093-BF217E8A1F75}"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r>
              <a:rPr lang="en-US" smtClean="0"/>
              <a:t>10th ICAN Zonal Conference, ZAZZAU 2015</a:t>
            </a:r>
            <a:endParaRPr lang="el-GR"/>
          </a:p>
        </p:txBody>
      </p:sp>
      <p:sp>
        <p:nvSpPr>
          <p:cNvPr id="4" name="Rectangle 12"/>
          <p:cNvSpPr>
            <a:spLocks noGrp="1" noChangeArrowheads="1"/>
          </p:cNvSpPr>
          <p:nvPr>
            <p:ph type="ftr" sz="quarter" idx="11"/>
          </p:nvPr>
        </p:nvSpPr>
        <p:spPr>
          <a:ln/>
        </p:spPr>
        <p:txBody>
          <a:bodyPr/>
          <a:lstStyle>
            <a:lvl1pPr>
              <a:defRPr/>
            </a:lvl1pPr>
          </a:lstStyle>
          <a:p>
            <a:pPr>
              <a:defRPr/>
            </a:pPr>
            <a:r>
              <a:rPr lang="en-GB" smtClean="0"/>
              <a:t>May 6, 2015, SPS Auditorium ABU, Zaria</a:t>
            </a:r>
            <a:endParaRPr lang="el-GR"/>
          </a:p>
        </p:txBody>
      </p:sp>
      <p:sp>
        <p:nvSpPr>
          <p:cNvPr id="5" name="Rectangle 13"/>
          <p:cNvSpPr>
            <a:spLocks noGrp="1" noChangeArrowheads="1"/>
          </p:cNvSpPr>
          <p:nvPr>
            <p:ph type="sldNum" sz="quarter" idx="12"/>
          </p:nvPr>
        </p:nvSpPr>
        <p:spPr>
          <a:ln/>
        </p:spPr>
        <p:txBody>
          <a:bodyPr/>
          <a:lstStyle>
            <a:lvl1pPr>
              <a:defRPr/>
            </a:lvl1pPr>
          </a:lstStyle>
          <a:p>
            <a:pPr>
              <a:defRPr/>
            </a:pPr>
            <a:fld id="{B05B32EA-4FC2-491A-BDCF-9775693BB31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en-US" smtClean="0"/>
              <a:t>10th ICAN Zonal Conference, ZAZZAU 2015</a:t>
            </a:r>
            <a:endParaRPr lang="el-GR"/>
          </a:p>
        </p:txBody>
      </p:sp>
      <p:sp>
        <p:nvSpPr>
          <p:cNvPr id="3" name="Rectangle 12"/>
          <p:cNvSpPr>
            <a:spLocks noGrp="1" noChangeArrowheads="1"/>
          </p:cNvSpPr>
          <p:nvPr>
            <p:ph type="ftr" sz="quarter" idx="11"/>
          </p:nvPr>
        </p:nvSpPr>
        <p:spPr>
          <a:ln/>
        </p:spPr>
        <p:txBody>
          <a:bodyPr/>
          <a:lstStyle>
            <a:lvl1pPr>
              <a:defRPr/>
            </a:lvl1pPr>
          </a:lstStyle>
          <a:p>
            <a:pPr>
              <a:defRPr/>
            </a:pPr>
            <a:r>
              <a:rPr lang="en-GB" smtClean="0"/>
              <a:t>May 6, 2015, SPS Auditorium ABU, Zaria</a:t>
            </a:r>
            <a:endParaRPr lang="el-GR"/>
          </a:p>
        </p:txBody>
      </p:sp>
      <p:sp>
        <p:nvSpPr>
          <p:cNvPr id="4" name="Rectangle 13"/>
          <p:cNvSpPr>
            <a:spLocks noGrp="1" noChangeArrowheads="1"/>
          </p:cNvSpPr>
          <p:nvPr>
            <p:ph type="sldNum" sz="quarter" idx="12"/>
          </p:nvPr>
        </p:nvSpPr>
        <p:spPr>
          <a:ln/>
        </p:spPr>
        <p:txBody>
          <a:bodyPr/>
          <a:lstStyle>
            <a:lvl1pPr>
              <a:defRPr/>
            </a:lvl1pPr>
          </a:lstStyle>
          <a:p>
            <a:pPr>
              <a:defRPr/>
            </a:pPr>
            <a:fld id="{DD3C9B20-F2F1-4D77-A5B9-9530FCAB2735}"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10th ICAN Zonal Conference, ZAZZAU 2015</a:t>
            </a: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r>
              <a:rPr lang="en-GB" smtClean="0"/>
              <a:t>May 6, 2015, SPS Auditorium ABU, Zaria</a:t>
            </a: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157D3B76-9130-4A69-AE76-9C70344D633E}"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r>
              <a:rPr lang="en-US" smtClean="0"/>
              <a:t>10th ICAN Zonal Conference, ZAZZAU 2015</a:t>
            </a: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r>
              <a:rPr lang="en-GB" smtClean="0"/>
              <a:t>May 6, 2015, SPS Auditorium ABU, Zaria</a:t>
            </a: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605C3EC0-4281-41AC-BBC9-E65ECD13BE9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l-GR"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r>
              <a:rPr lang="en-US" smtClean="0"/>
              <a:t>10th ICAN Zonal Conference, ZAZZAU 2015</a:t>
            </a:r>
            <a:endParaRPr lang="el-GR"/>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en-GB" smtClean="0"/>
              <a:t>May 6, 2015, SPS Auditorium ABU, Zaria</a:t>
            </a:r>
            <a:endParaRPr lang="el-GR"/>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1D23100E-C101-4C94-82A2-48BD60983602}"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olevelprinciplesofaccounts.com/benefits-of-ict-in-accounting.html"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www.academicjournals.org/AJB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AutoShape 2"/>
          <p:cNvSpPr>
            <a:spLocks noGrp="1" noChangeArrowheads="1"/>
          </p:cNvSpPr>
          <p:nvPr>
            <p:ph type="ctrTitle"/>
          </p:nvPr>
        </p:nvSpPr>
        <p:spPr/>
        <p:txBody>
          <a:bodyPr>
            <a:normAutofit/>
          </a:bodyPr>
          <a:lstStyle/>
          <a:p>
            <a:pPr eaLnBrk="1" hangingPunct="1"/>
            <a:r>
              <a:rPr lang="en-US" dirty="0" smtClean="0"/>
              <a:t>Chartered Accountants and IT: Opening the Pandora’s Box</a:t>
            </a:r>
            <a:endParaRPr lang="el-GR" dirty="0" smtClean="0">
              <a:latin typeface="Calibri" pitchFamily="34" charset="0"/>
              <a:cs typeface="Calibri" pitchFamily="34" charset="0"/>
            </a:endParaRPr>
          </a:p>
        </p:txBody>
      </p:sp>
      <p:sp>
        <p:nvSpPr>
          <p:cNvPr id="3078" name="Rectangle 3"/>
          <p:cNvSpPr>
            <a:spLocks noGrp="1" noChangeArrowheads="1"/>
          </p:cNvSpPr>
          <p:nvPr>
            <p:ph type="subTitle" idx="1"/>
          </p:nvPr>
        </p:nvSpPr>
        <p:spPr>
          <a:xfrm>
            <a:off x="4572000" y="2708920"/>
            <a:ext cx="4572000" cy="2160240"/>
          </a:xfrm>
        </p:spPr>
        <p:txBody>
          <a:bodyPr/>
          <a:lstStyle/>
          <a:p>
            <a:pPr eaLnBrk="1" hangingPunct="1"/>
            <a:endParaRPr lang="en-US" dirty="0" smtClean="0">
              <a:latin typeface="Calibri" pitchFamily="34" charset="0"/>
              <a:cs typeface="Calibri" pitchFamily="34" charset="0"/>
            </a:endParaRPr>
          </a:p>
          <a:p>
            <a:pPr eaLnBrk="1" hangingPunct="1"/>
            <a:r>
              <a:rPr lang="en-US" sz="2000" dirty="0" smtClean="0">
                <a:latin typeface="Calibri" pitchFamily="34" charset="0"/>
                <a:cs typeface="Calibri" pitchFamily="34" charset="0"/>
              </a:rPr>
              <a:t>Prof. SB </a:t>
            </a:r>
            <a:r>
              <a:rPr lang="en-US" sz="2000" dirty="0" err="1" smtClean="0">
                <a:latin typeface="Calibri" pitchFamily="34" charset="0"/>
                <a:cs typeface="Calibri" pitchFamily="34" charset="0"/>
              </a:rPr>
              <a:t>Junaidu</a:t>
            </a:r>
            <a:endParaRPr lang="en-US" sz="2000" dirty="0" smtClean="0">
              <a:latin typeface="Calibri" pitchFamily="34" charset="0"/>
              <a:cs typeface="Calibri" pitchFamily="34" charset="0"/>
            </a:endParaRPr>
          </a:p>
          <a:p>
            <a:pPr eaLnBrk="1" hangingPunct="1"/>
            <a:r>
              <a:rPr lang="en-US" sz="2000" dirty="0" smtClean="0">
                <a:latin typeface="Calibri" pitchFamily="34" charset="0"/>
                <a:cs typeface="Calibri" pitchFamily="34" charset="0"/>
              </a:rPr>
              <a:t>Director, Institute of Computing &amp; ICT</a:t>
            </a:r>
          </a:p>
          <a:p>
            <a:pPr eaLnBrk="1" hangingPunct="1"/>
            <a:r>
              <a:rPr lang="en-US" sz="2000" dirty="0" err="1" smtClean="0">
                <a:latin typeface="Calibri" pitchFamily="34" charset="0"/>
                <a:cs typeface="Calibri" pitchFamily="34" charset="0"/>
              </a:rPr>
              <a:t>Ahmadu</a:t>
            </a:r>
            <a:r>
              <a:rPr lang="en-US" sz="2000" dirty="0" smtClean="0">
                <a:latin typeface="Calibri" pitchFamily="34" charset="0"/>
                <a:cs typeface="Calibri" pitchFamily="34" charset="0"/>
              </a:rPr>
              <a:t> Bello University, Zaria</a:t>
            </a:r>
          </a:p>
          <a:p>
            <a:pPr eaLnBrk="1" hangingPunct="1"/>
            <a:r>
              <a:rPr lang="en-US" sz="1600" dirty="0" smtClean="0">
                <a:latin typeface="Calibri" pitchFamily="34" charset="0"/>
                <a:cs typeface="Calibri" pitchFamily="34" charset="0"/>
              </a:rPr>
              <a:t>10</a:t>
            </a:r>
            <a:r>
              <a:rPr lang="en-US" sz="1600" baseline="30000" dirty="0" smtClean="0">
                <a:latin typeface="Calibri" pitchFamily="34" charset="0"/>
                <a:cs typeface="Calibri" pitchFamily="34" charset="0"/>
              </a:rPr>
              <a:t>th</a:t>
            </a:r>
            <a:r>
              <a:rPr lang="en-US" sz="1600" dirty="0" smtClean="0">
                <a:latin typeface="Calibri" pitchFamily="34" charset="0"/>
                <a:cs typeface="Calibri" pitchFamily="34" charset="0"/>
              </a:rPr>
              <a:t> ICAN Northern Zonal Districts’ Conference</a:t>
            </a:r>
          </a:p>
          <a:p>
            <a:pPr eaLnBrk="1" hangingPunct="1"/>
            <a:r>
              <a:rPr lang="en-US" sz="1600" dirty="0" smtClean="0">
                <a:latin typeface="Calibri" pitchFamily="34" charset="0"/>
                <a:cs typeface="Calibri" pitchFamily="34" charset="0"/>
              </a:rPr>
              <a:t>ZAZZAU 2015</a:t>
            </a:r>
          </a:p>
          <a:p>
            <a:pPr eaLnBrk="1" hangingPunct="1"/>
            <a:r>
              <a:rPr lang="en-US" sz="1600" dirty="0" smtClean="0">
                <a:latin typeface="Calibri" pitchFamily="34" charset="0"/>
                <a:cs typeface="Calibri" pitchFamily="34" charset="0"/>
              </a:rPr>
              <a:t>SPS Auditorium, ABU Zaria, May 6, 2015</a:t>
            </a:r>
          </a:p>
        </p:txBody>
      </p:sp>
    </p:spTree>
  </p:cSld>
  <p:clrMapOvr>
    <a:masterClrMapping/>
  </p:clrMapOvr>
  <p:transition advTm="6427"/>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lvl="0" indent="-533400" eaLnBrk="1" hangingPunct="1"/>
            <a:r>
              <a:rPr lang="en-GB" dirty="0" smtClean="0">
                <a:latin typeface="Calibri" pitchFamily="34" charset="0"/>
                <a:cs typeface="Calibri" pitchFamily="34" charset="0"/>
              </a:rPr>
              <a:t>… Challenges to the Profession: </a:t>
            </a:r>
            <a:r>
              <a:rPr lang="en-GB" dirty="0" smtClean="0">
                <a:solidFill>
                  <a:srgbClr val="FF0000"/>
                </a:solidFill>
                <a:latin typeface="Calibri" pitchFamily="34" charset="0"/>
                <a:cs typeface="Calibri" pitchFamily="34" charset="0"/>
              </a:rPr>
              <a:t>Competence</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Formal and professional development programs be geared toward international standards</a:t>
            </a:r>
          </a:p>
          <a:p>
            <a:pPr marL="742950" lvl="2" indent="-342900" eaLnBrk="1" hangingPunct="1">
              <a:lnSpc>
                <a:spcPct val="90000"/>
              </a:lnSpc>
              <a:defRPr/>
            </a:pPr>
            <a:r>
              <a:rPr lang="en-GB" dirty="0" smtClean="0">
                <a:latin typeface="Calibri" pitchFamily="34" charset="0"/>
                <a:cs typeface="Calibri" pitchFamily="34" charset="0"/>
              </a:rPr>
              <a:t>E.g., International Financial Reporting and Standards (IFRS)</a:t>
            </a:r>
          </a:p>
          <a:p>
            <a:pPr marL="742950" lvl="2" indent="-342900" eaLnBrk="1" hangingPunct="1">
              <a:lnSpc>
                <a:spcPct val="90000"/>
              </a:lnSpc>
              <a:defRPr/>
            </a:pPr>
            <a:endParaRPr lang="en-GB"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GB" sz="2800" dirty="0">
                <a:latin typeface="Calibri" pitchFamily="34" charset="0"/>
                <a:cs typeface="Calibri" pitchFamily="34" charset="0"/>
              </a:rPr>
              <a:t>Competency should not only cater of the local needs due to </a:t>
            </a:r>
            <a:r>
              <a:rPr lang="en-GB" sz="2800" dirty="0" smtClean="0">
                <a:latin typeface="Calibri" pitchFamily="34" charset="0"/>
                <a:cs typeface="Calibri" pitchFamily="34" charset="0"/>
              </a:rPr>
              <a:t>globalization</a:t>
            </a:r>
          </a:p>
          <a:p>
            <a:pPr marL="742950" lvl="2" indent="-342900" eaLnBrk="1" hangingPunct="1">
              <a:lnSpc>
                <a:spcPct val="90000"/>
              </a:lnSpc>
              <a:defRPr/>
            </a:pPr>
            <a:r>
              <a:rPr lang="en-GB" dirty="0" smtClean="0">
                <a:latin typeface="Calibri" pitchFamily="34" charset="0"/>
                <a:cs typeface="Calibri" pitchFamily="34" charset="0"/>
              </a:rPr>
              <a:t>the challenge we discuss next</a:t>
            </a:r>
            <a:endParaRPr lang="en-GB"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10</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452825002"/>
      </p:ext>
    </p:extLst>
  </p:cSld>
  <p:clrMapOvr>
    <a:masterClrMapping/>
  </p:clrMapOvr>
  <p:transition advTm="5133"/>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lvl="0" indent="-533400" eaLnBrk="1" hangingPunct="1"/>
            <a:r>
              <a:rPr lang="en-GB" dirty="0" smtClean="0">
                <a:latin typeface="Calibri" pitchFamily="34" charset="0"/>
                <a:cs typeface="Calibri" pitchFamily="34" charset="0"/>
              </a:rPr>
              <a:t>Challenges to the Profession: </a:t>
            </a:r>
            <a:r>
              <a:rPr lang="en-GB" dirty="0" smtClean="0">
                <a:solidFill>
                  <a:srgbClr val="FF0000"/>
                </a:solidFill>
                <a:latin typeface="Calibri" pitchFamily="34" charset="0"/>
                <a:cs typeface="Calibri" pitchFamily="34" charset="0"/>
              </a:rPr>
              <a:t>Globalization</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With globalization, countries can </a:t>
            </a:r>
            <a:r>
              <a:rPr lang="en-US" sz="2800" dirty="0">
                <a:latin typeface="Calibri" pitchFamily="34" charset="0"/>
                <a:cs typeface="Calibri" pitchFamily="34" charset="0"/>
              </a:rPr>
              <a:t>no longer afford to remain </a:t>
            </a:r>
            <a:r>
              <a:rPr lang="en-US" sz="2800" dirty="0" smtClean="0">
                <a:latin typeface="Calibri" pitchFamily="34" charset="0"/>
                <a:cs typeface="Calibri" pitchFamily="34" charset="0"/>
              </a:rPr>
              <a:t>isolated</a:t>
            </a:r>
          </a:p>
          <a:p>
            <a:pPr marL="742950" lvl="2" indent="-342900" eaLnBrk="1" hangingPunct="1">
              <a:lnSpc>
                <a:spcPct val="90000"/>
              </a:lnSpc>
              <a:defRPr/>
            </a:pPr>
            <a:r>
              <a:rPr lang="en-US" dirty="0" smtClean="0">
                <a:latin typeface="Calibri" pitchFamily="34" charset="0"/>
                <a:cs typeface="Calibri" pitchFamily="34" charset="0"/>
              </a:rPr>
              <a:t>in </a:t>
            </a:r>
            <a:r>
              <a:rPr lang="en-US" dirty="0">
                <a:latin typeface="Calibri" pitchFamily="34" charset="0"/>
                <a:cs typeface="Calibri" pitchFamily="34" charset="0"/>
              </a:rPr>
              <a:t>so far as their operating and legal systems are </a:t>
            </a:r>
            <a:r>
              <a:rPr lang="en-US" dirty="0" smtClean="0">
                <a:latin typeface="Calibri" pitchFamily="34" charset="0"/>
                <a:cs typeface="Calibri" pitchFamily="34" charset="0"/>
              </a:rPr>
              <a:t>concerned</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This should be reflected in international </a:t>
            </a:r>
            <a:r>
              <a:rPr lang="en-US" sz="2800" dirty="0">
                <a:latin typeface="Calibri" pitchFamily="34" charset="0"/>
                <a:cs typeface="Calibri" pitchFamily="34" charset="0"/>
              </a:rPr>
              <a:t>accounting and auditing </a:t>
            </a:r>
            <a:r>
              <a:rPr lang="en-US" sz="2800" dirty="0" smtClean="0">
                <a:latin typeface="Calibri" pitchFamily="34" charset="0"/>
                <a:cs typeface="Calibri" pitchFamily="34" charset="0"/>
              </a:rPr>
              <a:t>standards</a:t>
            </a:r>
          </a:p>
          <a:p>
            <a:pPr marL="742950" lvl="2" indent="-342900" eaLnBrk="1" hangingPunct="1">
              <a:lnSpc>
                <a:spcPct val="90000"/>
              </a:lnSpc>
              <a:defRPr/>
            </a:pPr>
            <a:r>
              <a:rPr lang="en-US" dirty="0" smtClean="0">
                <a:latin typeface="Calibri" pitchFamily="34" charset="0"/>
                <a:cs typeface="Calibri" pitchFamily="34" charset="0"/>
              </a:rPr>
              <a:t>As well as in </a:t>
            </a:r>
            <a:r>
              <a:rPr lang="en-US" dirty="0">
                <a:latin typeface="Calibri" pitchFamily="34" charset="0"/>
                <a:cs typeface="Calibri" pitchFamily="34" charset="0"/>
              </a:rPr>
              <a:t>a number of other </a:t>
            </a:r>
            <a:r>
              <a:rPr lang="en-US" dirty="0" smtClean="0">
                <a:latin typeface="Calibri" pitchFamily="34" charset="0"/>
                <a:cs typeface="Calibri" pitchFamily="34" charset="0"/>
              </a:rPr>
              <a:t>areas:  </a:t>
            </a:r>
            <a:r>
              <a:rPr lang="en-US" dirty="0">
                <a:latin typeface="Calibri" pitchFamily="34" charset="0"/>
                <a:cs typeface="Calibri" pitchFamily="34" charset="0"/>
              </a:rPr>
              <a:t>education, ethics, etc</a:t>
            </a:r>
            <a:r>
              <a:rPr lang="en-US" dirty="0" smtClean="0">
                <a:latin typeface="Calibri" pitchFamily="34" charset="0"/>
                <a:cs typeface="Calibri" pitchFamily="34" charset="0"/>
              </a:rPr>
              <a:t>.</a:t>
            </a:r>
          </a:p>
          <a:p>
            <a:pPr marL="742950" lvl="2" indent="-342900" eaLnBrk="1" hangingPunct="1">
              <a:lnSpc>
                <a:spcPct val="90000"/>
              </a:lnSpc>
              <a:defRPr/>
            </a:pPr>
            <a:endParaRPr lang="en-US"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Adopt global standards AND actively participate in formulation these standards</a:t>
            </a: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11</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332957697"/>
      </p:ext>
    </p:extLst>
  </p:cSld>
  <p:clrMapOvr>
    <a:masterClrMapping/>
  </p:clrMapOvr>
  <p:transition advTm="5133"/>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fontScale="90000"/>
          </a:bodyPr>
          <a:lstStyle/>
          <a:p>
            <a:pPr marL="533400" lvl="0" indent="-533400" eaLnBrk="1" hangingPunct="1"/>
            <a:r>
              <a:rPr lang="en-GB" dirty="0" smtClean="0">
                <a:latin typeface="Calibri" pitchFamily="34" charset="0"/>
                <a:cs typeface="Calibri" pitchFamily="34" charset="0"/>
              </a:rPr>
              <a:t>… Challenges to the Profession: </a:t>
            </a:r>
            <a:r>
              <a:rPr lang="en-GB" dirty="0" smtClean="0">
                <a:solidFill>
                  <a:srgbClr val="FF0000"/>
                </a:solidFill>
                <a:latin typeface="Calibri" pitchFamily="34" charset="0"/>
                <a:cs typeface="Calibri" pitchFamily="34" charset="0"/>
              </a:rPr>
              <a:t>Globalization</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Formulate </a:t>
            </a:r>
            <a:r>
              <a:rPr lang="en-US" sz="2800" dirty="0">
                <a:latin typeface="Calibri" pitchFamily="34" charset="0"/>
                <a:cs typeface="Calibri" pitchFamily="34" charset="0"/>
              </a:rPr>
              <a:t>accounting standards in areas </a:t>
            </a:r>
            <a:r>
              <a:rPr lang="en-US" sz="2800" dirty="0" smtClean="0">
                <a:latin typeface="Calibri" pitchFamily="34" charset="0"/>
                <a:cs typeface="Calibri" pitchFamily="34" charset="0"/>
              </a:rPr>
              <a:t>of local concerns</a:t>
            </a:r>
          </a:p>
          <a:p>
            <a:pPr marL="742950" lvl="2" indent="-342900" eaLnBrk="1" hangingPunct="1">
              <a:lnSpc>
                <a:spcPct val="90000"/>
              </a:lnSpc>
              <a:defRPr/>
            </a:pPr>
            <a:r>
              <a:rPr lang="en-US" dirty="0" smtClean="0">
                <a:latin typeface="Calibri" pitchFamily="34" charset="0"/>
                <a:cs typeface="Calibri" pitchFamily="34" charset="0"/>
              </a:rPr>
              <a:t>E.g., </a:t>
            </a:r>
            <a:r>
              <a:rPr lang="en-US" dirty="0">
                <a:latin typeface="Calibri" pitchFamily="34" charset="0"/>
                <a:cs typeface="Calibri" pitchFamily="34" charset="0"/>
              </a:rPr>
              <a:t>Emerging Market Economy (EME</a:t>
            </a:r>
            <a:r>
              <a:rPr lang="en-US" dirty="0" smtClean="0">
                <a:latin typeface="Calibri" pitchFamily="34" charset="0"/>
                <a:cs typeface="Calibri" pitchFamily="34" charset="0"/>
              </a:rPr>
              <a:t>).</a:t>
            </a: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ICAN should select and support competent persons to participate in global </a:t>
            </a:r>
            <a:r>
              <a:rPr lang="en-US" sz="2800" dirty="0" smtClean="0">
                <a:latin typeface="Calibri" pitchFamily="34" charset="0"/>
                <a:cs typeface="Calibri" pitchFamily="34" charset="0"/>
              </a:rPr>
              <a:t>forums</a:t>
            </a:r>
          </a:p>
          <a:p>
            <a:pPr marL="742950" lvl="2" indent="-342900" eaLnBrk="1" hangingPunct="1">
              <a:lnSpc>
                <a:spcPct val="90000"/>
              </a:lnSpc>
              <a:defRPr/>
            </a:pPr>
            <a:r>
              <a:rPr lang="en-US" dirty="0" smtClean="0">
                <a:latin typeface="Calibri" pitchFamily="34" charset="0"/>
                <a:cs typeface="Calibri" pitchFamily="34" charset="0"/>
              </a:rPr>
              <a:t>Through a strictly meritocratic, fair  and transparent process</a:t>
            </a:r>
            <a:endParaRPr lang="en-GB"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12</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7717057"/>
      </p:ext>
    </p:extLst>
  </p:cSld>
  <p:clrMapOvr>
    <a:masterClrMapping/>
  </p:clrMapOvr>
  <p:transition advTm="5133"/>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smtClean="0">
                <a:latin typeface="Calibri" pitchFamily="34" charset="0"/>
                <a:cs typeface="Calibri" pitchFamily="34" charset="0"/>
              </a:rPr>
              <a:t>Challenges to the Profession: </a:t>
            </a:r>
            <a:r>
              <a:rPr lang="en-GB" dirty="0" smtClean="0">
                <a:solidFill>
                  <a:srgbClr val="FF0000"/>
                </a:solidFill>
                <a:latin typeface="Calibri" pitchFamily="34" charset="0"/>
                <a:cs typeface="Calibri" pitchFamily="34" charset="0"/>
              </a:rPr>
              <a:t>IT</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One </a:t>
            </a:r>
            <a:r>
              <a:rPr lang="en-US" sz="2800" dirty="0" smtClean="0">
                <a:latin typeface="Calibri" pitchFamily="34" charset="0"/>
                <a:cs typeface="Calibri" pitchFamily="34" charset="0"/>
              </a:rPr>
              <a:t> </a:t>
            </a:r>
            <a:r>
              <a:rPr lang="en-US" sz="2800" dirty="0">
                <a:latin typeface="Calibri" pitchFamily="34" charset="0"/>
                <a:cs typeface="Calibri" pitchFamily="34" charset="0"/>
              </a:rPr>
              <a:t>of the main objectives of audit was ensuring the arithmetical accuracy of financial </a:t>
            </a:r>
            <a:r>
              <a:rPr lang="en-US" sz="2800" dirty="0" smtClean="0">
                <a:latin typeface="Calibri" pitchFamily="34" charset="0"/>
                <a:cs typeface="Calibri" pitchFamily="34" charset="0"/>
              </a:rPr>
              <a:t>statements</a:t>
            </a: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With the advent of IT, this task has now been taken over by </a:t>
            </a:r>
            <a:r>
              <a:rPr lang="en-US" sz="2800" dirty="0" smtClean="0">
                <a:latin typeface="Calibri" pitchFamily="34" charset="0"/>
                <a:cs typeface="Calibri" pitchFamily="34" charset="0"/>
              </a:rPr>
              <a:t>machines</a:t>
            </a:r>
            <a:endParaRPr lang="en-US"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This has both nudged and facilitated the profession to move up the value </a:t>
            </a:r>
            <a:r>
              <a:rPr lang="en-US" sz="2800" dirty="0" smtClean="0">
                <a:latin typeface="Calibri" pitchFamily="34" charset="0"/>
                <a:cs typeface="Calibri" pitchFamily="34" charset="0"/>
              </a:rPr>
              <a:t>chain</a:t>
            </a:r>
          </a:p>
          <a:p>
            <a:pPr marL="742950" lvl="2" indent="-342900" eaLnBrk="1" hangingPunct="1">
              <a:lnSpc>
                <a:spcPct val="90000"/>
              </a:lnSpc>
              <a:defRPr/>
            </a:pPr>
            <a:r>
              <a:rPr lang="en-US" dirty="0">
                <a:latin typeface="Calibri" pitchFamily="34" charset="0"/>
                <a:cs typeface="Calibri" pitchFamily="34" charset="0"/>
              </a:rPr>
              <a:t>The main task of the profession has now shifted to judgments of </a:t>
            </a:r>
            <a:r>
              <a:rPr lang="en-US" dirty="0" smtClean="0">
                <a:latin typeface="Calibri" pitchFamily="34" charset="0"/>
                <a:cs typeface="Calibri" pitchFamily="34" charset="0"/>
              </a:rPr>
              <a:t>value</a:t>
            </a: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13</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509544209"/>
      </p:ext>
    </p:extLst>
  </p:cSld>
  <p:clrMapOvr>
    <a:masterClrMapping/>
  </p:clrMapOvr>
  <p:transition advTm="5133"/>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smtClean="0">
                <a:latin typeface="Calibri" pitchFamily="34" charset="0"/>
                <a:cs typeface="Calibri" pitchFamily="34" charset="0"/>
              </a:rPr>
              <a:t>… Challenges to the Profession: </a:t>
            </a:r>
            <a:r>
              <a:rPr lang="en-GB" dirty="0" smtClean="0">
                <a:solidFill>
                  <a:srgbClr val="FF0000"/>
                </a:solidFill>
                <a:latin typeface="Calibri" pitchFamily="34" charset="0"/>
                <a:cs typeface="Calibri" pitchFamily="34" charset="0"/>
              </a:rPr>
              <a:t>IT</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To make value judgements, auditors have to</a:t>
            </a:r>
          </a:p>
          <a:p>
            <a:pPr marL="742950" lvl="2" indent="-342900" eaLnBrk="1" hangingPunct="1">
              <a:lnSpc>
                <a:spcPct val="90000"/>
              </a:lnSpc>
              <a:defRPr/>
            </a:pPr>
            <a:r>
              <a:rPr lang="en-US" dirty="0">
                <a:latin typeface="Calibri" pitchFamily="34" charset="0"/>
                <a:cs typeface="Calibri" pitchFamily="34" charset="0"/>
              </a:rPr>
              <a:t>demonstrate much higher levels of maturity, integrity, independence and balanced </a:t>
            </a:r>
            <a:r>
              <a:rPr lang="en-US" dirty="0" smtClean="0">
                <a:latin typeface="Calibri" pitchFamily="34" charset="0"/>
                <a:cs typeface="Calibri" pitchFamily="34" charset="0"/>
              </a:rPr>
              <a:t>judgment</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Development </a:t>
            </a:r>
            <a:r>
              <a:rPr lang="en-US" sz="2800" dirty="0">
                <a:latin typeface="Calibri" pitchFamily="34" charset="0"/>
                <a:cs typeface="Calibri" pitchFamily="34" charset="0"/>
              </a:rPr>
              <a:t>of these qualities </a:t>
            </a:r>
            <a:r>
              <a:rPr lang="en-US" sz="2800" dirty="0" smtClean="0">
                <a:latin typeface="Calibri" pitchFamily="34" charset="0"/>
                <a:cs typeface="Calibri" pitchFamily="34" charset="0"/>
              </a:rPr>
              <a:t>can be </a:t>
            </a:r>
            <a:r>
              <a:rPr lang="en-US" sz="2800" dirty="0">
                <a:latin typeface="Calibri" pitchFamily="34" charset="0"/>
                <a:cs typeface="Calibri" pitchFamily="34" charset="0"/>
              </a:rPr>
              <a:t>a major </a:t>
            </a:r>
            <a:r>
              <a:rPr lang="en-US" sz="2800" dirty="0" smtClean="0">
                <a:latin typeface="Calibri" pitchFamily="34" charset="0"/>
                <a:cs typeface="Calibri" pitchFamily="34" charset="0"/>
              </a:rPr>
              <a:t>challenge</a:t>
            </a:r>
            <a:endParaRPr lang="en-GB" sz="2800" dirty="0">
              <a:latin typeface="Calibri" pitchFamily="34" charset="0"/>
              <a:cs typeface="Calibri" pitchFamily="34" charset="0"/>
            </a:endParaRPr>
          </a:p>
          <a:p>
            <a:pPr marL="742950" lvl="2" indent="-342900" eaLnBrk="1" hangingPunct="1">
              <a:lnSpc>
                <a:spcPct val="90000"/>
              </a:lnSpc>
              <a:defRPr/>
            </a:pPr>
            <a:endParaRPr lang="en-US"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14</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2133709869"/>
      </p:ext>
    </p:extLst>
  </p:cSld>
  <p:clrMapOvr>
    <a:masterClrMapping/>
  </p:clrMapOvr>
  <p:transition advTm="5133"/>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smtClean="0">
                <a:latin typeface="Calibri" pitchFamily="34" charset="0"/>
                <a:cs typeface="Calibri" pitchFamily="34" charset="0"/>
              </a:rPr>
              <a:t>… Challenges to the Profession: </a:t>
            </a:r>
            <a:r>
              <a:rPr lang="en-GB" dirty="0" smtClean="0">
                <a:solidFill>
                  <a:srgbClr val="FF0000"/>
                </a:solidFill>
                <a:latin typeface="Calibri" pitchFamily="34" charset="0"/>
                <a:cs typeface="Calibri" pitchFamily="34" charset="0"/>
              </a:rPr>
              <a:t>IT</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Most </a:t>
            </a:r>
            <a:r>
              <a:rPr lang="en-US" sz="2800" dirty="0">
                <a:latin typeface="Calibri" pitchFamily="34" charset="0"/>
                <a:cs typeface="Calibri" pitchFamily="34" charset="0"/>
              </a:rPr>
              <a:t>commercial banks have successfully implemented core banking </a:t>
            </a:r>
            <a:r>
              <a:rPr lang="en-US" sz="2800" dirty="0" smtClean="0">
                <a:latin typeface="Calibri" pitchFamily="34" charset="0"/>
                <a:cs typeface="Calibri" pitchFamily="34" charset="0"/>
              </a:rPr>
              <a:t>solutions</a:t>
            </a:r>
            <a:endParaRPr lang="en-US"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Challenges to Auditors</a:t>
            </a:r>
          </a:p>
          <a:p>
            <a:pPr marL="742950" lvl="2" indent="-342900" eaLnBrk="1" hangingPunct="1">
              <a:lnSpc>
                <a:spcPct val="90000"/>
              </a:lnSpc>
              <a:defRPr/>
            </a:pPr>
            <a:r>
              <a:rPr lang="en-US" dirty="0">
                <a:latin typeface="Calibri" pitchFamily="34" charset="0"/>
                <a:cs typeface="Calibri" pitchFamily="34" charset="0"/>
              </a:rPr>
              <a:t>lack of visible evidence, risk of undetected system errors and bugs and frauds hidden in a labyrinth of data</a:t>
            </a:r>
          </a:p>
          <a:p>
            <a:pPr marL="742950" lvl="2" indent="-342900" eaLnBrk="1" hangingPunct="1">
              <a:lnSpc>
                <a:spcPct val="90000"/>
              </a:lnSpc>
              <a:defRPr/>
            </a:pPr>
            <a:r>
              <a:rPr lang="en-US" dirty="0">
                <a:latin typeface="Calibri" pitchFamily="34" charset="0"/>
                <a:cs typeface="Calibri" pitchFamily="34" charset="0"/>
              </a:rPr>
              <a:t>Retrieving information in the computerized environment and assessing the implementation of computer related processes will also be critical to the audit process.</a:t>
            </a: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15</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2435417647"/>
      </p:ext>
    </p:extLst>
  </p:cSld>
  <p:clrMapOvr>
    <a:masterClrMapping/>
  </p:clrMapOvr>
  <p:transition advTm="5133"/>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smtClean="0">
                <a:latin typeface="Calibri" pitchFamily="34" charset="0"/>
                <a:cs typeface="Calibri" pitchFamily="34" charset="0"/>
              </a:rPr>
              <a:t>… Challenges to the Profession: </a:t>
            </a:r>
            <a:r>
              <a:rPr lang="en-GB" dirty="0" smtClean="0">
                <a:solidFill>
                  <a:srgbClr val="FF0000"/>
                </a:solidFill>
                <a:latin typeface="Calibri" pitchFamily="34" charset="0"/>
                <a:cs typeface="Calibri" pitchFamily="34" charset="0"/>
              </a:rPr>
              <a:t>IT</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Opportunities for Auditors</a:t>
            </a:r>
          </a:p>
          <a:p>
            <a:pPr marL="742950" lvl="2" indent="-342900" eaLnBrk="1" hangingPunct="1">
              <a:lnSpc>
                <a:spcPct val="90000"/>
              </a:lnSpc>
              <a:defRPr/>
            </a:pPr>
            <a:r>
              <a:rPr lang="en-US" kern="1200" dirty="0">
                <a:latin typeface="Arial" charset="0"/>
              </a:rPr>
              <a:t>increasing use of Computer Assisted Audit Tools (CAATs) to access databases beneath the accounting software to create queries, write reports and develop audit </a:t>
            </a:r>
            <a:r>
              <a:rPr lang="en-US" kern="1200" dirty="0" smtClean="0">
                <a:latin typeface="Arial" charset="0"/>
              </a:rPr>
              <a:t>trails</a:t>
            </a:r>
          </a:p>
          <a:p>
            <a:pPr marL="742950" lvl="2" indent="-342900" eaLnBrk="1" hangingPunct="1">
              <a:lnSpc>
                <a:spcPct val="90000"/>
              </a:lnSpc>
              <a:defRPr/>
            </a:pPr>
            <a:endParaRPr lang="en-US" kern="1200" dirty="0" smtClean="0">
              <a:latin typeface="Arial" charset="0"/>
            </a:endParaRP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Easy, accurate, fast, secure and automatic </a:t>
            </a:r>
            <a:r>
              <a:rPr lang="en-US" sz="2800" dirty="0" smtClean="0">
                <a:latin typeface="Calibri" pitchFamily="34" charset="0"/>
                <a:cs typeface="Calibri" pitchFamily="34" charset="0"/>
              </a:rPr>
              <a:t>reconciliations, reporting and other processing on </a:t>
            </a:r>
            <a:r>
              <a:rPr lang="en-US" sz="2800" dirty="0">
                <a:latin typeface="Calibri" pitchFamily="34" charset="0"/>
                <a:cs typeface="Calibri" pitchFamily="34" charset="0"/>
              </a:rPr>
              <a:t>large bodies of data</a:t>
            </a: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16</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897295625"/>
      </p:ext>
    </p:extLst>
  </p:cSld>
  <p:clrMapOvr>
    <a:masterClrMapping/>
  </p:clrMapOvr>
  <p:transition advTm="5133"/>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lvl="0" indent="-533400" eaLnBrk="1" hangingPunct="1"/>
            <a:r>
              <a:rPr lang="en-GB" dirty="0" smtClean="0">
                <a:latin typeface="Calibri" pitchFamily="34" charset="0"/>
                <a:cs typeface="Calibri" pitchFamily="34" charset="0"/>
              </a:rPr>
              <a:t>Challenges to the Profession: </a:t>
            </a:r>
            <a:r>
              <a:rPr lang="en-GB" dirty="0" smtClean="0">
                <a:solidFill>
                  <a:srgbClr val="FF0000"/>
                </a:solidFill>
                <a:latin typeface="Calibri" pitchFamily="34" charset="0"/>
                <a:cs typeface="Calibri" pitchFamily="34" charset="0"/>
              </a:rPr>
              <a:t>Opportunities</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GB" sz="2800" dirty="0">
                <a:latin typeface="Calibri" pitchFamily="34" charset="0"/>
                <a:cs typeface="Calibri" pitchFamily="34" charset="0"/>
              </a:rPr>
              <a:t>T</a:t>
            </a:r>
            <a:r>
              <a:rPr lang="en-GB" sz="2800" dirty="0" smtClean="0">
                <a:latin typeface="Calibri" pitchFamily="34" charset="0"/>
                <a:cs typeface="Calibri" pitchFamily="34" charset="0"/>
              </a:rPr>
              <a:t>here </a:t>
            </a:r>
            <a:r>
              <a:rPr lang="en-GB" sz="2800" dirty="0">
                <a:latin typeface="Calibri" pitchFamily="34" charset="0"/>
                <a:cs typeface="Calibri" pitchFamily="34" charset="0"/>
              </a:rPr>
              <a:t>is agitation for </a:t>
            </a:r>
            <a:r>
              <a:rPr lang="en-US" sz="2800" dirty="0">
                <a:latin typeface="Calibri" pitchFamily="34" charset="0"/>
                <a:cs typeface="Calibri" pitchFamily="34" charset="0"/>
              </a:rPr>
              <a:t>expansion of opportunities for the accounting </a:t>
            </a:r>
            <a:r>
              <a:rPr lang="en-US" sz="2800" dirty="0" smtClean="0">
                <a:latin typeface="Calibri" pitchFamily="34" charset="0"/>
                <a:cs typeface="Calibri" pitchFamily="34" charset="0"/>
              </a:rPr>
              <a:t>profession</a:t>
            </a:r>
          </a:p>
          <a:p>
            <a:pPr marL="742950" lvl="2" indent="-342900" eaLnBrk="1" hangingPunct="1">
              <a:lnSpc>
                <a:spcPct val="90000"/>
              </a:lnSpc>
              <a:defRPr/>
            </a:pPr>
            <a:r>
              <a:rPr lang="en-US" dirty="0" smtClean="0">
                <a:latin typeface="Calibri" pitchFamily="34" charset="0"/>
                <a:cs typeface="Calibri" pitchFamily="34" charset="0"/>
              </a:rPr>
              <a:t>Like other professions, </a:t>
            </a:r>
            <a:r>
              <a:rPr lang="en-US" dirty="0">
                <a:latin typeface="Calibri" pitchFamily="34" charset="0"/>
                <a:cs typeface="Calibri" pitchFamily="34" charset="0"/>
              </a:rPr>
              <a:t>especially </a:t>
            </a:r>
            <a:r>
              <a:rPr lang="en-US" dirty="0" smtClean="0">
                <a:latin typeface="Calibri" pitchFamily="34" charset="0"/>
                <a:cs typeface="Calibri" pitchFamily="34" charset="0"/>
              </a:rPr>
              <a:t>for its growing membership</a:t>
            </a:r>
          </a:p>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So </a:t>
            </a:r>
            <a:r>
              <a:rPr lang="en-GB" sz="2800" dirty="0">
                <a:latin typeface="Calibri" pitchFamily="34" charset="0"/>
                <a:cs typeface="Calibri" pitchFamily="34" charset="0"/>
              </a:rPr>
              <a:t>far, the profession </a:t>
            </a:r>
            <a:r>
              <a:rPr lang="en-US" sz="2800" dirty="0">
                <a:latin typeface="Calibri" pitchFamily="34" charset="0"/>
                <a:cs typeface="Calibri" pitchFamily="34" charset="0"/>
              </a:rPr>
              <a:t>enjoyed a monopoly in certain areas of work</a:t>
            </a:r>
          </a:p>
          <a:p>
            <a:pPr marL="742950" lvl="2" indent="-342900" eaLnBrk="1" hangingPunct="1">
              <a:lnSpc>
                <a:spcPct val="90000"/>
              </a:lnSpc>
              <a:defRPr/>
            </a:pPr>
            <a:r>
              <a:rPr lang="en-US" dirty="0" smtClean="0"/>
              <a:t>E.g., in audit </a:t>
            </a:r>
            <a:r>
              <a:rPr lang="en-US" dirty="0"/>
              <a:t>of </a:t>
            </a:r>
            <a:r>
              <a:rPr lang="en-US" dirty="0" smtClean="0"/>
              <a:t>financial statements</a:t>
            </a: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Opportunities can be expanded by sustaining the agitation for continued monopoly</a:t>
            </a: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17</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2003630753"/>
      </p:ext>
    </p:extLst>
  </p:cSld>
  <p:clrMapOvr>
    <a:masterClrMapping/>
  </p:clrMapOvr>
  <p:transition advTm="5133"/>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lvl="0" indent="-533400" eaLnBrk="1" hangingPunct="1"/>
            <a:r>
              <a:rPr lang="en-GB" dirty="0" smtClean="0">
                <a:latin typeface="Calibri" pitchFamily="34" charset="0"/>
                <a:cs typeface="Calibri" pitchFamily="34" charset="0"/>
              </a:rPr>
              <a:t>… Challenges to the Profession: </a:t>
            </a:r>
            <a:r>
              <a:rPr lang="en-GB" dirty="0" smtClean="0">
                <a:solidFill>
                  <a:srgbClr val="FF0000"/>
                </a:solidFill>
                <a:latin typeface="Calibri" pitchFamily="34" charset="0"/>
                <a:cs typeface="Calibri" pitchFamily="34" charset="0"/>
              </a:rPr>
              <a:t>Opportunities</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Can the monopoly be sustained?</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Core </a:t>
            </a:r>
            <a:r>
              <a:rPr lang="en-US" sz="2800" dirty="0">
                <a:latin typeface="Calibri" pitchFamily="34" charset="0"/>
                <a:cs typeface="Calibri" pitchFamily="34" charset="0"/>
              </a:rPr>
              <a:t>banking and centralized record </a:t>
            </a:r>
            <a:r>
              <a:rPr lang="en-US" sz="2800" dirty="0" smtClean="0">
                <a:latin typeface="Calibri" pitchFamily="34" charset="0"/>
                <a:cs typeface="Calibri" pitchFamily="34" charset="0"/>
              </a:rPr>
              <a:t>keeping now pervasive</a:t>
            </a:r>
          </a:p>
          <a:p>
            <a:pPr marL="742950" lvl="2" indent="-342900" eaLnBrk="1" hangingPunct="1">
              <a:lnSpc>
                <a:spcPct val="90000"/>
              </a:lnSpc>
              <a:defRPr/>
            </a:pPr>
            <a:r>
              <a:rPr lang="en-US" dirty="0" smtClean="0">
                <a:latin typeface="Calibri" pitchFamily="34" charset="0"/>
                <a:cs typeface="Calibri" pitchFamily="34" charset="0"/>
              </a:rPr>
              <a:t>Reduced relevance </a:t>
            </a:r>
            <a:r>
              <a:rPr lang="en-US" dirty="0">
                <a:latin typeface="Calibri" pitchFamily="34" charset="0"/>
                <a:cs typeface="Calibri" pitchFamily="34" charset="0"/>
              </a:rPr>
              <a:t>of </a:t>
            </a:r>
            <a:r>
              <a:rPr lang="en-US" dirty="0" smtClean="0">
                <a:latin typeface="Calibri" pitchFamily="34" charset="0"/>
                <a:cs typeface="Calibri" pitchFamily="34" charset="0"/>
              </a:rPr>
              <a:t>audit </a:t>
            </a:r>
            <a:r>
              <a:rPr lang="en-US" dirty="0">
                <a:latin typeface="Calibri" pitchFamily="34" charset="0"/>
                <a:cs typeface="Calibri" pitchFamily="34" charset="0"/>
              </a:rPr>
              <a:t>of branches of Public </a:t>
            </a:r>
            <a:r>
              <a:rPr lang="en-US" dirty="0" smtClean="0">
                <a:latin typeface="Calibri" pitchFamily="34" charset="0"/>
                <a:cs typeface="Calibri" pitchFamily="34" charset="0"/>
              </a:rPr>
              <a:t>Banks</a:t>
            </a:r>
          </a:p>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The </a:t>
            </a:r>
            <a:r>
              <a:rPr lang="en-US" sz="2800" dirty="0" smtClean="0">
                <a:latin typeface="Calibri" pitchFamily="34" charset="0"/>
                <a:cs typeface="Calibri" pitchFamily="34" charset="0"/>
              </a:rPr>
              <a:t>profession </a:t>
            </a:r>
            <a:r>
              <a:rPr lang="en-US" sz="2800" dirty="0">
                <a:latin typeface="Calibri" pitchFamily="34" charset="0"/>
                <a:cs typeface="Calibri" pitchFamily="34" charset="0"/>
              </a:rPr>
              <a:t>must identify emerging opportunities in the market </a:t>
            </a:r>
            <a:r>
              <a:rPr lang="en-US" sz="2800" dirty="0" smtClean="0">
                <a:latin typeface="Calibri" pitchFamily="34" charset="0"/>
                <a:cs typeface="Calibri" pitchFamily="34" charset="0"/>
              </a:rPr>
              <a:t>place, e.g.,</a:t>
            </a:r>
          </a:p>
          <a:p>
            <a:pPr marL="742950" lvl="2" indent="-342900" eaLnBrk="1" hangingPunct="1">
              <a:lnSpc>
                <a:spcPct val="90000"/>
              </a:lnSpc>
              <a:defRPr/>
            </a:pPr>
            <a:r>
              <a:rPr lang="en-US" dirty="0"/>
              <a:t>in the area of concurrent </a:t>
            </a:r>
            <a:r>
              <a:rPr lang="en-US" dirty="0" smtClean="0"/>
              <a:t>audit</a:t>
            </a:r>
          </a:p>
          <a:p>
            <a:pPr marL="742950" lvl="2" indent="-342900" eaLnBrk="1" hangingPunct="1">
              <a:lnSpc>
                <a:spcPct val="90000"/>
              </a:lnSpc>
              <a:defRPr/>
            </a:pPr>
            <a:r>
              <a:rPr lang="en-US" dirty="0"/>
              <a:t>prevention and early detection of fraud. </a:t>
            </a:r>
            <a:endParaRPr lang="en-US" dirty="0" smtClean="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Skill must be developed needed </a:t>
            </a:r>
            <a:r>
              <a:rPr lang="en-US" sz="2800" dirty="0">
                <a:latin typeface="Calibri" pitchFamily="34" charset="0"/>
                <a:cs typeface="Calibri" pitchFamily="34" charset="0"/>
              </a:rPr>
              <a:t>to exploit </a:t>
            </a:r>
            <a:r>
              <a:rPr lang="en-US" sz="2800" dirty="0" smtClean="0">
                <a:latin typeface="Calibri" pitchFamily="34" charset="0"/>
                <a:cs typeface="Calibri" pitchFamily="34" charset="0"/>
              </a:rPr>
              <a:t>these</a:t>
            </a:r>
            <a:endParaRPr lang="en-GB" sz="2800" dirty="0">
              <a:latin typeface="Calibri" pitchFamily="34" charset="0"/>
              <a:cs typeface="Calibri" pitchFamily="34" charset="0"/>
            </a:endParaRPr>
          </a:p>
          <a:p>
            <a:pPr marL="400050" lvl="2" indent="0" eaLnBrk="1" hangingPunct="1">
              <a:lnSpc>
                <a:spcPct val="90000"/>
              </a:lnSpc>
              <a:buNone/>
              <a:defRPr/>
            </a:pPr>
            <a:endParaRPr lang="en-US" dirty="0" smtClean="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18</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2298749333"/>
      </p:ext>
    </p:extLst>
  </p:cSld>
  <p:clrMapOvr>
    <a:masterClrMapping/>
  </p:clrMapOvr>
  <p:transition advTm="5133"/>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lvl="0" indent="-533400" eaLnBrk="1" hangingPunct="1"/>
            <a:r>
              <a:rPr lang="en-GB" dirty="0" smtClean="0">
                <a:latin typeface="Calibri" pitchFamily="34" charset="0"/>
                <a:cs typeface="Calibri" pitchFamily="34" charset="0"/>
              </a:rPr>
              <a:t>Challenges to the Profession: </a:t>
            </a:r>
            <a:r>
              <a:rPr lang="en-GB" dirty="0" smtClean="0">
                <a:solidFill>
                  <a:srgbClr val="FF0000"/>
                </a:solidFill>
                <a:latin typeface="Calibri" pitchFamily="34" charset="0"/>
                <a:cs typeface="Calibri" pitchFamily="34" charset="0"/>
              </a:rPr>
              <a:t>Independence</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Growth  </a:t>
            </a:r>
            <a:r>
              <a:rPr lang="en-US" sz="2800" dirty="0">
                <a:latin typeface="Calibri" pitchFamily="34" charset="0"/>
                <a:cs typeface="Calibri" pitchFamily="34" charset="0"/>
              </a:rPr>
              <a:t>of  large international firms of accountants </a:t>
            </a:r>
            <a:r>
              <a:rPr lang="en-US" sz="2800" dirty="0" smtClean="0">
                <a:latin typeface="Calibri" pitchFamily="34" charset="0"/>
                <a:cs typeface="Calibri" pitchFamily="34" charset="0"/>
              </a:rPr>
              <a:t>created opportunities</a:t>
            </a:r>
          </a:p>
          <a:p>
            <a:pPr marL="742950" lvl="2" indent="-342900" eaLnBrk="1" hangingPunct="1">
              <a:lnSpc>
                <a:spcPct val="90000"/>
              </a:lnSpc>
              <a:defRPr/>
            </a:pPr>
            <a:r>
              <a:rPr lang="en-US" dirty="0" smtClean="0">
                <a:latin typeface="Calibri" pitchFamily="34" charset="0"/>
                <a:cs typeface="Calibri" pitchFamily="34" charset="0"/>
              </a:rPr>
              <a:t>E.g., for provision </a:t>
            </a:r>
            <a:r>
              <a:rPr lang="en-US" dirty="0">
                <a:latin typeface="Calibri" pitchFamily="34" charset="0"/>
                <a:cs typeface="Calibri" pitchFamily="34" charset="0"/>
              </a:rPr>
              <a:t>of a multiplicity of </a:t>
            </a:r>
            <a:r>
              <a:rPr lang="en-US" dirty="0" smtClean="0">
                <a:latin typeface="Calibri" pitchFamily="34" charset="0"/>
                <a:cs typeface="Calibri" pitchFamily="34" charset="0"/>
              </a:rPr>
              <a:t>services</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That is, on </a:t>
            </a:r>
            <a:r>
              <a:rPr lang="en-US" sz="2800" dirty="0">
                <a:latin typeface="Calibri" pitchFamily="34" charset="0"/>
                <a:cs typeface="Calibri" pitchFamily="34" charset="0"/>
              </a:rPr>
              <a:t>top of pure audit</a:t>
            </a:r>
            <a:r>
              <a:rPr lang="en-US" sz="2800" dirty="0" smtClean="0">
                <a:latin typeface="Calibri" pitchFamily="34" charset="0"/>
                <a:cs typeface="Calibri" pitchFamily="34" charset="0"/>
              </a:rPr>
              <a:t>, audit firms also </a:t>
            </a:r>
            <a:r>
              <a:rPr lang="en-US" sz="2800" dirty="0">
                <a:latin typeface="Calibri" pitchFamily="34" charset="0"/>
                <a:cs typeface="Calibri" pitchFamily="34" charset="0"/>
              </a:rPr>
              <a:t>sold internal-audit and consulting </a:t>
            </a:r>
            <a:r>
              <a:rPr lang="en-US" sz="2800" dirty="0" smtClean="0">
                <a:latin typeface="Calibri" pitchFamily="34" charset="0"/>
                <a:cs typeface="Calibri" pitchFamily="34" charset="0"/>
              </a:rPr>
              <a:t>services</a:t>
            </a:r>
            <a:endParaRPr lang="en-US"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Arthur </a:t>
            </a:r>
            <a:r>
              <a:rPr lang="en-US" sz="2800" dirty="0" smtClean="0">
                <a:latin typeface="Calibri" pitchFamily="34" charset="0"/>
                <a:cs typeface="Calibri" pitchFamily="34" charset="0"/>
              </a:rPr>
              <a:t>Andersen did </a:t>
            </a:r>
            <a:r>
              <a:rPr lang="en-US" sz="2800" dirty="0">
                <a:latin typeface="Calibri" pitchFamily="34" charset="0"/>
                <a:cs typeface="Calibri" pitchFamily="34" charset="0"/>
              </a:rPr>
              <a:t>extensive consultancy work </a:t>
            </a:r>
            <a:r>
              <a:rPr lang="en-US" sz="2800" dirty="0" smtClean="0">
                <a:latin typeface="Calibri" pitchFamily="34" charset="0"/>
                <a:cs typeface="Calibri" pitchFamily="34" charset="0"/>
              </a:rPr>
              <a:t>for </a:t>
            </a:r>
            <a:r>
              <a:rPr lang="en-US" sz="2800" dirty="0">
                <a:latin typeface="Calibri" pitchFamily="34" charset="0"/>
                <a:cs typeface="Calibri" pitchFamily="34" charset="0"/>
              </a:rPr>
              <a:t>Enron </a:t>
            </a:r>
            <a:endParaRPr lang="en-US" sz="2800" dirty="0" smtClean="0">
              <a:latin typeface="Calibri" pitchFamily="34" charset="0"/>
              <a:cs typeface="Calibri" pitchFamily="34" charset="0"/>
            </a:endParaRPr>
          </a:p>
          <a:p>
            <a:pPr marL="742950" lvl="2" indent="-342900" eaLnBrk="1" hangingPunct="1">
              <a:lnSpc>
                <a:spcPct val="90000"/>
              </a:lnSpc>
              <a:defRPr/>
            </a:pPr>
            <a:r>
              <a:rPr lang="en-US" dirty="0" smtClean="0">
                <a:latin typeface="Calibri" pitchFamily="34" charset="0"/>
                <a:cs typeface="Calibri" pitchFamily="34" charset="0"/>
              </a:rPr>
              <a:t>Believed to have compromised Andersen’s independence </a:t>
            </a:r>
            <a:r>
              <a:rPr lang="en-US" dirty="0">
                <a:latin typeface="Calibri" pitchFamily="34" charset="0"/>
                <a:cs typeface="Calibri" pitchFamily="34" charset="0"/>
              </a:rPr>
              <a:t>leading to its failure to detect erosion of accounting </a:t>
            </a:r>
            <a:r>
              <a:rPr lang="en-US" dirty="0" smtClean="0">
                <a:latin typeface="Calibri" pitchFamily="34" charset="0"/>
                <a:cs typeface="Calibri" pitchFamily="34" charset="0"/>
              </a:rPr>
              <a:t>standards</a:t>
            </a:r>
            <a:endParaRPr lang="en-GB"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19</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957319878"/>
      </p:ext>
    </p:extLst>
  </p:cSld>
  <p:clrMapOvr>
    <a:masterClrMapping/>
  </p:clrMapOvr>
  <p:transition advTm="513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AutoShape 2"/>
          <p:cNvSpPr>
            <a:spLocks noGrp="1" noChangeArrowheads="1"/>
          </p:cNvSpPr>
          <p:nvPr>
            <p:ph type="title"/>
          </p:nvPr>
        </p:nvSpPr>
        <p:spPr/>
        <p:txBody>
          <a:bodyPr/>
          <a:lstStyle/>
          <a:p>
            <a:pPr eaLnBrk="1" hangingPunct="1"/>
            <a:r>
              <a:rPr lang="en-US" dirty="0" smtClean="0">
                <a:latin typeface="Calibri" pitchFamily="34" charset="0"/>
                <a:cs typeface="Calibri" pitchFamily="34" charset="0"/>
              </a:rPr>
              <a:t>Outline</a:t>
            </a:r>
            <a:endParaRPr lang="el-GR" dirty="0" smtClean="0">
              <a:latin typeface="Calibri" pitchFamily="34" charset="0"/>
              <a:cs typeface="Calibri" pitchFamily="34" charset="0"/>
            </a:endParaRPr>
          </a:p>
        </p:txBody>
      </p:sp>
      <p:sp>
        <p:nvSpPr>
          <p:cNvPr id="4102" name="Rectangle 3"/>
          <p:cNvSpPr>
            <a:spLocks noGrp="1" noChangeArrowheads="1"/>
          </p:cNvSpPr>
          <p:nvPr>
            <p:ph type="body" idx="1"/>
          </p:nvPr>
        </p:nvSpPr>
        <p:spPr/>
        <p:txBody>
          <a:bodyPr>
            <a:normAutofit/>
          </a:bodyPr>
          <a:lstStyle/>
          <a:p>
            <a:pPr marL="533400" lvl="0" indent="-533400" eaLnBrk="1" hangingPunct="1">
              <a:buFont typeface="Wingdings" pitchFamily="2" charset="2"/>
              <a:buAutoNum type="arabicPeriod"/>
            </a:pPr>
            <a:r>
              <a:rPr lang="en-GB" sz="2700" dirty="0" smtClean="0">
                <a:latin typeface="Calibri" pitchFamily="34" charset="0"/>
                <a:cs typeface="Calibri" pitchFamily="34" charset="0"/>
              </a:rPr>
              <a:t>The Accounting Profession</a:t>
            </a:r>
          </a:p>
          <a:p>
            <a:pPr marL="533400" lvl="0" indent="-533400" eaLnBrk="1" hangingPunct="1">
              <a:buFont typeface="Wingdings" pitchFamily="2" charset="2"/>
              <a:buAutoNum type="arabicPeriod"/>
            </a:pPr>
            <a:r>
              <a:rPr lang="en-GB" sz="2700" dirty="0" smtClean="0">
                <a:latin typeface="Calibri" pitchFamily="34" charset="0"/>
                <a:cs typeface="Calibri" pitchFamily="34" charset="0"/>
              </a:rPr>
              <a:t>Roles &amp; Responsibilities of Chartered Accountants</a:t>
            </a:r>
          </a:p>
          <a:p>
            <a:pPr marL="533400" lvl="0" indent="-533400" eaLnBrk="1" hangingPunct="1">
              <a:buFont typeface="Wingdings" pitchFamily="2" charset="2"/>
              <a:buAutoNum type="arabicPeriod"/>
            </a:pPr>
            <a:r>
              <a:rPr lang="en-GB" sz="2700" dirty="0" smtClean="0">
                <a:latin typeface="Calibri" pitchFamily="34" charset="0"/>
                <a:cs typeface="Calibri" pitchFamily="34" charset="0"/>
              </a:rPr>
              <a:t>General Challenges to the Accounting Profession</a:t>
            </a:r>
          </a:p>
          <a:p>
            <a:pPr marL="533400" lvl="0" indent="-533400" eaLnBrk="1" hangingPunct="1">
              <a:buFont typeface="Wingdings" pitchFamily="2" charset="2"/>
              <a:buAutoNum type="arabicPeriod"/>
            </a:pPr>
            <a:r>
              <a:rPr lang="en-GB" sz="2700" dirty="0" smtClean="0">
                <a:latin typeface="Calibri" pitchFamily="34" charset="0"/>
                <a:cs typeface="Calibri" pitchFamily="34" charset="0"/>
              </a:rPr>
              <a:t>Specific Challenges to the Profession in Nigeria</a:t>
            </a:r>
          </a:p>
          <a:p>
            <a:pPr marL="533400" lvl="0" indent="-533400" eaLnBrk="1" hangingPunct="1">
              <a:buFont typeface="Wingdings" pitchFamily="2" charset="2"/>
              <a:buAutoNum type="arabicPeriod"/>
            </a:pPr>
            <a:r>
              <a:rPr lang="en-GB" sz="2700" dirty="0" smtClean="0">
                <a:latin typeface="Calibri" pitchFamily="34" charset="0"/>
                <a:cs typeface="Calibri" pitchFamily="34" charset="0"/>
              </a:rPr>
              <a:t>Keeping the Pandora’s Box Closed</a:t>
            </a:r>
          </a:p>
          <a:p>
            <a:pPr marL="533400" indent="-533400" eaLnBrk="1" hangingPunct="1">
              <a:buFont typeface="Wingdings" pitchFamily="2" charset="2"/>
              <a:buAutoNum type="arabicPeriod"/>
            </a:pPr>
            <a:r>
              <a:rPr lang="en-GB" sz="2700" dirty="0" smtClean="0">
                <a:latin typeface="Calibri" pitchFamily="34" charset="0"/>
                <a:cs typeface="Calibri" pitchFamily="34" charset="0"/>
              </a:rPr>
              <a:t>Summary</a:t>
            </a:r>
            <a:endParaRPr lang="en-GB" sz="2700" dirty="0">
              <a:latin typeface="Calibri" pitchFamily="34" charset="0"/>
              <a:cs typeface="Calibri" pitchFamily="34" charset="0"/>
            </a:endParaRPr>
          </a:p>
          <a:p>
            <a:pPr lvl="1"/>
            <a:endParaRPr lang="en-GB" sz="2000" dirty="0">
              <a:latin typeface="Calibri" pitchFamily="34" charset="0"/>
            </a:endParaRPr>
          </a:p>
        </p:txBody>
      </p:sp>
      <p:sp>
        <p:nvSpPr>
          <p:cNvPr id="2" name="Slide Number Placeholder 1"/>
          <p:cNvSpPr>
            <a:spLocks noGrp="1"/>
          </p:cNvSpPr>
          <p:nvPr>
            <p:ph type="sldNum" sz="quarter" idx="12"/>
          </p:nvPr>
        </p:nvSpPr>
        <p:spPr/>
        <p:txBody>
          <a:bodyPr/>
          <a:lstStyle/>
          <a:p>
            <a:pPr>
              <a:defRPr/>
            </a:pPr>
            <a:fld id="{9462602C-A4EC-4D9D-9A8F-256C3207ACD5}" type="slidenum">
              <a:rPr lang="el-GR" smtClean="0"/>
              <a:pPr>
                <a:defRPr/>
              </a:pPr>
              <a:t>2</a:t>
            </a:fld>
            <a:endParaRPr lang="el-GR"/>
          </a:p>
        </p:txBody>
      </p:sp>
      <p:sp>
        <p:nvSpPr>
          <p:cNvPr id="3" name="Footer Placeholder 2"/>
          <p:cNvSpPr>
            <a:spLocks noGrp="1"/>
          </p:cNvSpPr>
          <p:nvPr>
            <p:ph type="ftr" sz="quarter" idx="11"/>
          </p:nvPr>
        </p:nvSpPr>
        <p:spPr/>
        <p:txBody>
          <a:bodyPr/>
          <a:lstStyle/>
          <a:p>
            <a:pPr>
              <a:defRPr/>
            </a:pPr>
            <a:r>
              <a:rPr lang="en-GB" smtClean="0"/>
              <a:t>May 6, 2015, SPS Auditorium ABU, Zaria</a:t>
            </a:r>
            <a:endParaRPr lang="el-GR" dirty="0"/>
          </a:p>
        </p:txBody>
      </p:sp>
      <p:sp>
        <p:nvSpPr>
          <p:cNvPr id="4" name="Date Placeholder 3"/>
          <p:cNvSpPr>
            <a:spLocks noGrp="1"/>
          </p:cNvSpPr>
          <p:nvPr>
            <p:ph type="dt" sz="half" idx="10"/>
          </p:nvPr>
        </p:nvSpPr>
        <p:spPr/>
        <p:txBody>
          <a:bodyPr/>
          <a:lstStyle/>
          <a:p>
            <a:pPr algn="l">
              <a:defRPr/>
            </a:pPr>
            <a:r>
              <a:rPr lang="en-US" smtClean="0"/>
              <a:t>10th ICAN Zonal Conference, ZAZZAU 2015</a:t>
            </a:r>
            <a:endParaRPr lang="el-GR" dirty="0"/>
          </a:p>
        </p:txBody>
      </p:sp>
    </p:spTree>
  </p:cSld>
  <p:clrMapOvr>
    <a:masterClrMapping/>
  </p:clrMapOvr>
  <p:transition advTm="7956"/>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lvl="0" indent="-533400" eaLnBrk="1" hangingPunct="1"/>
            <a:r>
              <a:rPr lang="en-GB" dirty="0" smtClean="0">
                <a:latin typeface="Calibri" pitchFamily="34" charset="0"/>
                <a:cs typeface="Calibri" pitchFamily="34" charset="0"/>
              </a:rPr>
              <a:t>Challenges to the Profession: </a:t>
            </a:r>
            <a:r>
              <a:rPr lang="en-GB" dirty="0" smtClean="0">
                <a:solidFill>
                  <a:srgbClr val="FF0000"/>
                </a:solidFill>
                <a:latin typeface="Calibri" pitchFamily="34" charset="0"/>
                <a:cs typeface="Calibri" pitchFamily="34" charset="0"/>
              </a:rPr>
              <a:t>Independence</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Possible ways out?</a:t>
            </a:r>
          </a:p>
          <a:p>
            <a:pPr marL="514350" lvl="1" indent="-514350" eaLnBrk="1" hangingPunct="1">
              <a:lnSpc>
                <a:spcPct val="90000"/>
              </a:lnSpc>
              <a:buFont typeface="+mj-lt"/>
              <a:buAutoNum type="arabicPeriod"/>
              <a:defRPr/>
            </a:pPr>
            <a:r>
              <a:rPr lang="en-US" sz="2800" dirty="0" smtClean="0">
                <a:latin typeface="Calibri" pitchFamily="34" charset="0"/>
                <a:cs typeface="Calibri" pitchFamily="34" charset="0"/>
              </a:rPr>
              <a:t>Systemic reforms</a:t>
            </a:r>
          </a:p>
          <a:p>
            <a:pPr marL="742950" lvl="2" indent="-342900" eaLnBrk="1" hangingPunct="1">
              <a:lnSpc>
                <a:spcPct val="90000"/>
              </a:lnSpc>
              <a:defRPr/>
            </a:pPr>
            <a:r>
              <a:rPr lang="en-US" dirty="0">
                <a:latin typeface="Calibri" pitchFamily="34" charset="0"/>
                <a:cs typeface="Calibri" pitchFamily="34" charset="0"/>
              </a:rPr>
              <a:t>Are self-regulation and peer review the right way to maintain standards?</a:t>
            </a:r>
          </a:p>
          <a:p>
            <a:pPr marL="742950" lvl="2" indent="-342900" eaLnBrk="1" hangingPunct="1">
              <a:lnSpc>
                <a:spcPct val="90000"/>
              </a:lnSpc>
              <a:defRPr/>
            </a:pPr>
            <a:r>
              <a:rPr lang="en-US" dirty="0">
                <a:latin typeface="Calibri" pitchFamily="34" charset="0"/>
                <a:cs typeface="Calibri" pitchFamily="34" charset="0"/>
              </a:rPr>
              <a:t>Perhaps conducts of Enron and </a:t>
            </a:r>
            <a:r>
              <a:rPr lang="en-US" dirty="0" err="1">
                <a:latin typeface="Calibri" pitchFamily="34" charset="0"/>
                <a:cs typeface="Calibri" pitchFamily="34" charset="0"/>
              </a:rPr>
              <a:t>Parmalat</a:t>
            </a:r>
            <a:r>
              <a:rPr lang="en-US" dirty="0">
                <a:latin typeface="Calibri" pitchFamily="34" charset="0"/>
                <a:cs typeface="Calibri" pitchFamily="34" charset="0"/>
              </a:rPr>
              <a:t> suggest not!</a:t>
            </a:r>
          </a:p>
          <a:p>
            <a:pPr marL="514350" lvl="1" indent="-514350" eaLnBrk="1" hangingPunct="1">
              <a:lnSpc>
                <a:spcPct val="90000"/>
              </a:lnSpc>
              <a:buFont typeface="+mj-lt"/>
              <a:buAutoNum type="arabicPeriod"/>
              <a:defRPr/>
            </a:pPr>
            <a:r>
              <a:rPr lang="en-US" sz="2800" dirty="0" smtClean="0">
                <a:latin typeface="Calibri" pitchFamily="34" charset="0"/>
                <a:cs typeface="Calibri" pitchFamily="34" charset="0"/>
              </a:rPr>
              <a:t>Elimination of conflict of interest in accounting firms</a:t>
            </a:r>
          </a:p>
          <a:p>
            <a:pPr marL="742950" lvl="2" indent="-342900" eaLnBrk="1" hangingPunct="1">
              <a:lnSpc>
                <a:spcPct val="90000"/>
              </a:lnSpc>
              <a:defRPr/>
            </a:pPr>
            <a:r>
              <a:rPr lang="en-US" dirty="0">
                <a:latin typeface="Calibri" pitchFamily="34" charset="0"/>
                <a:cs typeface="Calibri" pitchFamily="34" charset="0"/>
              </a:rPr>
              <a:t>Should auditors be banned from selling consulting services to those they audit?</a:t>
            </a:r>
            <a:endParaRPr lang="en-GB"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20</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261700369"/>
      </p:ext>
    </p:extLst>
  </p:cSld>
  <p:clrMapOvr>
    <a:masterClrMapping/>
  </p:clrMapOvr>
  <p:transition advTm="5133"/>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fontScale="90000"/>
          </a:bodyPr>
          <a:lstStyle/>
          <a:p>
            <a:pPr marL="533400" lvl="0" indent="-533400" eaLnBrk="1" hangingPunct="1"/>
            <a:r>
              <a:rPr lang="en-GB" dirty="0" smtClean="0">
                <a:latin typeface="Calibri" pitchFamily="34" charset="0"/>
                <a:cs typeface="Calibri" pitchFamily="34" charset="0"/>
              </a:rPr>
              <a:t>Challenges to the Profession</a:t>
            </a:r>
            <a:r>
              <a:rPr lang="en-GB" dirty="0" smtClean="0">
                <a:solidFill>
                  <a:srgbClr val="FF0000"/>
                </a:solidFill>
                <a:latin typeface="Calibri" pitchFamily="34" charset="0"/>
                <a:cs typeface="Calibri" pitchFamily="34" charset="0"/>
              </a:rPr>
              <a:t>: Inter-disciplinary Approach</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In a complex world, no single profession can meet all the requirements of market </a:t>
            </a:r>
            <a:r>
              <a:rPr lang="en-US" sz="2800" dirty="0" smtClean="0">
                <a:latin typeface="Calibri" pitchFamily="34" charset="0"/>
                <a:cs typeface="Calibri" pitchFamily="34" charset="0"/>
              </a:rPr>
              <a:t>participants</a:t>
            </a:r>
          </a:p>
          <a:p>
            <a:pPr marL="742950" lvl="2" indent="-342900" eaLnBrk="1" hangingPunct="1">
              <a:lnSpc>
                <a:spcPct val="90000"/>
              </a:lnSpc>
              <a:defRPr/>
            </a:pPr>
            <a:r>
              <a:rPr lang="en-US" dirty="0">
                <a:latin typeface="Calibri" pitchFamily="34" charset="0"/>
                <a:cs typeface="Calibri" pitchFamily="34" charset="0"/>
              </a:rPr>
              <a:t>Neither </a:t>
            </a:r>
            <a:r>
              <a:rPr lang="en-US" dirty="0" smtClean="0">
                <a:latin typeface="Calibri" pitchFamily="34" charset="0"/>
                <a:cs typeface="Calibri" pitchFamily="34" charset="0"/>
              </a:rPr>
              <a:t>can individual </a:t>
            </a:r>
            <a:r>
              <a:rPr lang="en-US" dirty="0">
                <a:latin typeface="Calibri" pitchFamily="34" charset="0"/>
                <a:cs typeface="Calibri" pitchFamily="34" charset="0"/>
              </a:rPr>
              <a:t>professions </a:t>
            </a:r>
            <a:r>
              <a:rPr lang="en-US" dirty="0" smtClean="0">
                <a:latin typeface="Calibri" pitchFamily="34" charset="0"/>
                <a:cs typeface="Calibri" pitchFamily="34" charset="0"/>
              </a:rPr>
              <a:t>operate </a:t>
            </a:r>
            <a:r>
              <a:rPr lang="en-US" dirty="0">
                <a:latin typeface="Calibri" pitchFamily="34" charset="0"/>
                <a:cs typeface="Calibri" pitchFamily="34" charset="0"/>
              </a:rPr>
              <a:t>in silos catering to specialized needs.</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Thus, inter-disciplinary </a:t>
            </a:r>
            <a:r>
              <a:rPr lang="en-US" sz="2800" dirty="0">
                <a:latin typeface="Calibri" pitchFamily="34" charset="0"/>
                <a:cs typeface="Calibri" pitchFamily="34" charset="0"/>
              </a:rPr>
              <a:t>interaction </a:t>
            </a:r>
            <a:r>
              <a:rPr lang="en-US" sz="2800" dirty="0" smtClean="0">
                <a:latin typeface="Calibri" pitchFamily="34" charset="0"/>
                <a:cs typeface="Calibri" pitchFamily="34" charset="0"/>
              </a:rPr>
              <a:t>not only desirable but unavoidable</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Potential problem areas: </a:t>
            </a:r>
          </a:p>
          <a:p>
            <a:pPr marL="742950" lvl="2" indent="-342900" eaLnBrk="1" hangingPunct="1">
              <a:lnSpc>
                <a:spcPct val="90000"/>
              </a:lnSpc>
              <a:defRPr/>
            </a:pPr>
            <a:r>
              <a:rPr lang="en-US" dirty="0" smtClean="0">
                <a:latin typeface="Calibri" pitchFamily="34" charset="0"/>
                <a:cs typeface="Calibri" pitchFamily="34" charset="0"/>
              </a:rPr>
              <a:t>disciplinary </a:t>
            </a:r>
            <a:r>
              <a:rPr lang="en-US" dirty="0">
                <a:latin typeface="Calibri" pitchFamily="34" charset="0"/>
                <a:cs typeface="Calibri" pitchFamily="34" charset="0"/>
              </a:rPr>
              <a:t>jurisdiction as professional standards in different governing </a:t>
            </a:r>
            <a:r>
              <a:rPr lang="en-US" dirty="0" smtClean="0">
                <a:latin typeface="Calibri" pitchFamily="34" charset="0"/>
                <a:cs typeface="Calibri" pitchFamily="34" charset="0"/>
              </a:rPr>
              <a:t>bodies </a:t>
            </a:r>
            <a:r>
              <a:rPr lang="en-US" dirty="0">
                <a:latin typeface="Calibri" pitchFamily="34" charset="0"/>
                <a:cs typeface="Calibri" pitchFamily="34" charset="0"/>
              </a:rPr>
              <a:t>may be different and members of such bodies may be differently </a:t>
            </a:r>
            <a:r>
              <a:rPr lang="en-US" dirty="0" smtClean="0">
                <a:latin typeface="Calibri" pitchFamily="34" charset="0"/>
                <a:cs typeface="Calibri" pitchFamily="34" charset="0"/>
              </a:rPr>
              <a:t>regulated</a:t>
            </a:r>
            <a:endParaRPr lang="en-GB" dirty="0">
              <a:latin typeface="Calibri" pitchFamily="34" charset="0"/>
              <a:cs typeface="Calibri" pitchFamily="34" charset="0"/>
            </a:endParaRPr>
          </a:p>
          <a:p>
            <a:pPr marL="342900" lvl="1" indent="-342900" eaLnBrk="1" hangingPunct="1">
              <a:lnSpc>
                <a:spcPct val="90000"/>
              </a:lnSpc>
              <a:buFont typeface="Wingdings" pitchFamily="2" charset="2"/>
              <a:buChar char="l"/>
              <a:defRPr/>
            </a:pPr>
            <a:endParaRPr lang="en-US"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21</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2055090306"/>
      </p:ext>
    </p:extLst>
  </p:cSld>
  <p:clrMapOvr>
    <a:masterClrMapping/>
  </p:clrMapOvr>
  <p:transition advTm="5133"/>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fontScale="90000"/>
          </a:bodyPr>
          <a:lstStyle/>
          <a:p>
            <a:pPr marL="533400" lvl="0" indent="-533400" eaLnBrk="1" hangingPunct="1"/>
            <a:r>
              <a:rPr lang="en-GB" dirty="0" smtClean="0">
                <a:latin typeface="Calibri" pitchFamily="34" charset="0"/>
                <a:cs typeface="Calibri" pitchFamily="34" charset="0"/>
              </a:rPr>
              <a:t>Challenges to the Profession: </a:t>
            </a:r>
            <a:r>
              <a:rPr lang="en-GB" dirty="0" smtClean="0">
                <a:solidFill>
                  <a:srgbClr val="FF0000"/>
                </a:solidFill>
                <a:latin typeface="Calibri" pitchFamily="34" charset="0"/>
                <a:cs typeface="Calibri" pitchFamily="34" charset="0"/>
              </a:rPr>
              <a:t>Value Systems</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There is agitation across the country about erosion of values in the public </a:t>
            </a:r>
            <a:r>
              <a:rPr lang="en-US" sz="2800" dirty="0" smtClean="0">
                <a:latin typeface="Calibri" pitchFamily="34" charset="0"/>
                <a:cs typeface="Calibri" pitchFamily="34" charset="0"/>
              </a:rPr>
              <a:t>domain</a:t>
            </a:r>
          </a:p>
          <a:p>
            <a:pPr marL="342900" lvl="1" indent="-342900" eaLnBrk="1" hangingPunct="1">
              <a:lnSpc>
                <a:spcPct val="90000"/>
              </a:lnSpc>
              <a:buFont typeface="Wingdings" pitchFamily="2" charset="2"/>
              <a:buChar char="l"/>
              <a:defRPr/>
            </a:pPr>
            <a:endParaRPr lang="en-US"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The </a:t>
            </a:r>
            <a:r>
              <a:rPr lang="en-US" sz="2800" dirty="0">
                <a:latin typeface="Calibri" pitchFamily="34" charset="0"/>
                <a:cs typeface="Calibri" pitchFamily="34" charset="0"/>
              </a:rPr>
              <a:t>norms of a society are determined by the dominant sections of that </a:t>
            </a:r>
            <a:r>
              <a:rPr lang="en-US" sz="2800" dirty="0" smtClean="0">
                <a:latin typeface="Calibri" pitchFamily="34" charset="0"/>
                <a:cs typeface="Calibri" pitchFamily="34" charset="0"/>
              </a:rPr>
              <a:t>society</a:t>
            </a:r>
          </a:p>
          <a:p>
            <a:pPr marL="742950" lvl="2" indent="-342900" eaLnBrk="1" hangingPunct="1">
              <a:lnSpc>
                <a:spcPct val="90000"/>
              </a:lnSpc>
              <a:defRPr/>
            </a:pPr>
            <a:r>
              <a:rPr lang="en-US" dirty="0" smtClean="0">
                <a:latin typeface="Calibri" pitchFamily="34" charset="0"/>
                <a:cs typeface="Calibri" pitchFamily="34" charset="0"/>
              </a:rPr>
              <a:t>the </a:t>
            </a:r>
            <a:r>
              <a:rPr lang="en-US" dirty="0">
                <a:latin typeface="Calibri" pitchFamily="34" charset="0"/>
                <a:cs typeface="Calibri" pitchFamily="34" charset="0"/>
              </a:rPr>
              <a:t>accounting profession is </a:t>
            </a:r>
            <a:r>
              <a:rPr lang="en-US" dirty="0" smtClean="0">
                <a:latin typeface="Calibri" pitchFamily="34" charset="0"/>
                <a:cs typeface="Calibri" pitchFamily="34" charset="0"/>
              </a:rPr>
              <a:t>a </a:t>
            </a:r>
            <a:r>
              <a:rPr lang="en-US" dirty="0">
                <a:latin typeface="Calibri" pitchFamily="34" charset="0"/>
                <a:cs typeface="Calibri" pitchFamily="34" charset="0"/>
              </a:rPr>
              <a:t>dominant section of </a:t>
            </a:r>
            <a:r>
              <a:rPr lang="en-US" dirty="0" smtClean="0">
                <a:latin typeface="Calibri" pitchFamily="34" charset="0"/>
                <a:cs typeface="Calibri" pitchFamily="34" charset="0"/>
              </a:rPr>
              <a:t>society</a:t>
            </a: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The value system you practice </a:t>
            </a:r>
            <a:r>
              <a:rPr lang="en-US" sz="2800" dirty="0" smtClean="0">
                <a:latin typeface="Calibri" pitchFamily="34" charset="0"/>
                <a:cs typeface="Calibri" pitchFamily="34" charset="0"/>
              </a:rPr>
              <a:t>professionally influences </a:t>
            </a:r>
            <a:r>
              <a:rPr lang="en-US" sz="2800" dirty="0">
                <a:latin typeface="Calibri" pitchFamily="34" charset="0"/>
                <a:cs typeface="Calibri" pitchFamily="34" charset="0"/>
              </a:rPr>
              <a:t>the value system of the society</a:t>
            </a: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22</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708423309"/>
      </p:ext>
    </p:extLst>
  </p:cSld>
  <p:clrMapOvr>
    <a:masterClrMapping/>
  </p:clrMapOvr>
  <p:transition advTm="5133"/>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fontScale="90000"/>
          </a:bodyPr>
          <a:lstStyle/>
          <a:p>
            <a:pPr marL="533400" lvl="0" indent="-533400" eaLnBrk="1" hangingPunct="1"/>
            <a:r>
              <a:rPr lang="en-GB" dirty="0" smtClean="0">
                <a:latin typeface="Calibri" pitchFamily="34" charset="0"/>
                <a:cs typeface="Calibri" pitchFamily="34" charset="0"/>
              </a:rPr>
              <a:t>… Challenges to the Profession: </a:t>
            </a:r>
            <a:r>
              <a:rPr lang="en-GB" dirty="0" smtClean="0">
                <a:solidFill>
                  <a:srgbClr val="FF0000"/>
                </a:solidFill>
                <a:latin typeface="Calibri" pitchFamily="34" charset="0"/>
                <a:cs typeface="Calibri" pitchFamily="34" charset="0"/>
              </a:rPr>
              <a:t>Value Systems</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Sadly</a:t>
            </a:r>
            <a:r>
              <a:rPr lang="en-US" sz="2800" dirty="0">
                <a:latin typeface="Calibri" pitchFamily="34" charset="0"/>
                <a:cs typeface="Calibri" pitchFamily="34" charset="0"/>
              </a:rPr>
              <a:t>, we see several </a:t>
            </a:r>
            <a:r>
              <a:rPr lang="en-US" sz="2800" dirty="0" smtClean="0">
                <a:latin typeface="Calibri" pitchFamily="34" charset="0"/>
                <a:cs typeface="Calibri" pitchFamily="34" charset="0"/>
              </a:rPr>
              <a:t>transgressions</a:t>
            </a:r>
          </a:p>
          <a:p>
            <a:pPr marL="742950" lvl="2" indent="-342900" eaLnBrk="1" hangingPunct="1">
              <a:lnSpc>
                <a:spcPct val="90000"/>
              </a:lnSpc>
              <a:defRPr/>
            </a:pPr>
            <a:r>
              <a:rPr lang="en-US" dirty="0" smtClean="0"/>
              <a:t>wrong classification of </a:t>
            </a:r>
            <a:r>
              <a:rPr lang="en-US" dirty="0"/>
              <a:t>capital </a:t>
            </a:r>
            <a:r>
              <a:rPr lang="en-US" dirty="0" smtClean="0"/>
              <a:t>expenses, boosting reported profits</a:t>
            </a:r>
          </a:p>
          <a:p>
            <a:pPr marL="742950" lvl="2" indent="-342900" eaLnBrk="1" hangingPunct="1">
              <a:lnSpc>
                <a:spcPct val="90000"/>
              </a:lnSpc>
              <a:defRPr/>
            </a:pPr>
            <a:r>
              <a:rPr lang="en-US" dirty="0"/>
              <a:t>overstating profits, understating liabilities, and overstating </a:t>
            </a:r>
            <a:r>
              <a:rPr lang="en-US" dirty="0" smtClean="0"/>
              <a:t>cash</a:t>
            </a: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23</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2208924166"/>
      </p:ext>
    </p:extLst>
  </p:cSld>
  <p:clrMapOvr>
    <a:masterClrMapping/>
  </p:clrMapOvr>
  <p:transition advTm="5133"/>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fontScale="90000"/>
          </a:bodyPr>
          <a:lstStyle/>
          <a:p>
            <a:pPr marL="533400" lvl="0" indent="-533400" eaLnBrk="1" hangingPunct="1"/>
            <a:r>
              <a:rPr lang="en-GB" dirty="0" smtClean="0">
                <a:latin typeface="Calibri" pitchFamily="34" charset="0"/>
                <a:cs typeface="Calibri" pitchFamily="34" charset="0"/>
              </a:rPr>
              <a:t>… Challenges to the Profession: </a:t>
            </a:r>
            <a:r>
              <a:rPr lang="en-GB" dirty="0" smtClean="0">
                <a:solidFill>
                  <a:srgbClr val="FF0000"/>
                </a:solidFill>
                <a:latin typeface="Calibri" pitchFamily="34" charset="0"/>
                <a:cs typeface="Calibri" pitchFamily="34" charset="0"/>
              </a:rPr>
              <a:t>Value Systems</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Possible ways out?</a:t>
            </a:r>
          </a:p>
          <a:p>
            <a:pPr marL="514350" lvl="1" indent="-514350" eaLnBrk="1" hangingPunct="1">
              <a:lnSpc>
                <a:spcPct val="90000"/>
              </a:lnSpc>
              <a:buFont typeface="+mj-lt"/>
              <a:buAutoNum type="arabicPeriod"/>
              <a:defRPr/>
            </a:pPr>
            <a:r>
              <a:rPr lang="en-US" sz="2800" dirty="0" smtClean="0">
                <a:latin typeface="Calibri" pitchFamily="34" charset="0"/>
                <a:cs typeface="Calibri" pitchFamily="34" charset="0"/>
              </a:rPr>
              <a:t>Forensic auditing</a:t>
            </a:r>
          </a:p>
          <a:p>
            <a:pPr marL="742950" lvl="2" indent="-342900" eaLnBrk="1" hangingPunct="1">
              <a:lnSpc>
                <a:spcPct val="90000"/>
              </a:lnSpc>
              <a:defRPr/>
            </a:pPr>
            <a:r>
              <a:rPr lang="en-US" dirty="0" smtClean="0">
                <a:latin typeface="Calibri" pitchFamily="34" charset="0"/>
                <a:cs typeface="Calibri" pitchFamily="34" charset="0"/>
              </a:rPr>
              <a:t>books should be reviewed on the </a:t>
            </a:r>
            <a:r>
              <a:rPr lang="en-US" dirty="0">
                <a:latin typeface="Calibri" pitchFamily="34" charset="0"/>
                <a:cs typeface="Calibri" pitchFamily="34" charset="0"/>
              </a:rPr>
              <a:t>default assumption that there could be fraud </a:t>
            </a:r>
            <a:r>
              <a:rPr lang="en-US" dirty="0" smtClean="0">
                <a:latin typeface="Calibri" pitchFamily="34" charset="0"/>
                <a:cs typeface="Calibri" pitchFamily="34" charset="0"/>
              </a:rPr>
              <a:t>afoot</a:t>
            </a:r>
          </a:p>
          <a:p>
            <a:pPr marL="742950" lvl="2" indent="-342900" eaLnBrk="1" hangingPunct="1">
              <a:lnSpc>
                <a:spcPct val="90000"/>
              </a:lnSpc>
              <a:defRPr/>
            </a:pPr>
            <a:r>
              <a:rPr lang="en-US" dirty="0" smtClean="0">
                <a:latin typeface="Calibri" pitchFamily="34" charset="0"/>
                <a:cs typeface="Calibri" pitchFamily="34" charset="0"/>
              </a:rPr>
              <a:t>Even though forensic </a:t>
            </a:r>
            <a:r>
              <a:rPr lang="en-US" dirty="0">
                <a:latin typeface="Calibri" pitchFamily="34" charset="0"/>
                <a:cs typeface="Calibri" pitchFamily="34" charset="0"/>
              </a:rPr>
              <a:t>auditing that reconstructs </a:t>
            </a:r>
            <a:r>
              <a:rPr lang="en-US" dirty="0" smtClean="0">
                <a:latin typeface="Calibri" pitchFamily="34" charset="0"/>
                <a:cs typeface="Calibri" pitchFamily="34" charset="0"/>
              </a:rPr>
              <a:t>fraud is  </a:t>
            </a:r>
            <a:r>
              <a:rPr lang="en-US" dirty="0" smtClean="0">
                <a:latin typeface="Calibri" pitchFamily="34" charset="0"/>
                <a:cs typeface="Calibri" pitchFamily="34" charset="0"/>
              </a:rPr>
              <a:t>time-consuming </a:t>
            </a:r>
            <a:r>
              <a:rPr lang="en-US" dirty="0">
                <a:latin typeface="Calibri" pitchFamily="34" charset="0"/>
                <a:cs typeface="Calibri" pitchFamily="34" charset="0"/>
              </a:rPr>
              <a:t>and </a:t>
            </a:r>
            <a:r>
              <a:rPr lang="en-US" dirty="0" smtClean="0">
                <a:latin typeface="Calibri" pitchFamily="34" charset="0"/>
                <a:cs typeface="Calibri" pitchFamily="34" charset="0"/>
              </a:rPr>
              <a:t>expensive</a:t>
            </a:r>
            <a:endParaRPr lang="en-US" dirty="0">
              <a:latin typeface="Calibri" pitchFamily="34" charset="0"/>
              <a:cs typeface="Calibri" pitchFamily="34" charset="0"/>
            </a:endParaRPr>
          </a:p>
          <a:p>
            <a:pPr marL="514350" lvl="1" indent="-514350" eaLnBrk="1" hangingPunct="1">
              <a:lnSpc>
                <a:spcPct val="90000"/>
              </a:lnSpc>
              <a:buFont typeface="+mj-lt"/>
              <a:buAutoNum type="arabicPeriod"/>
              <a:defRPr/>
            </a:pPr>
            <a:r>
              <a:rPr lang="en-US" sz="2800" dirty="0" smtClean="0">
                <a:latin typeface="Calibri" pitchFamily="34" charset="0"/>
                <a:cs typeface="Calibri" pitchFamily="34" charset="0"/>
              </a:rPr>
              <a:t>A strong internal audit and control system</a:t>
            </a:r>
          </a:p>
          <a:p>
            <a:pPr marL="514350" lvl="1" indent="-514350" eaLnBrk="1" hangingPunct="1">
              <a:lnSpc>
                <a:spcPct val="90000"/>
              </a:lnSpc>
              <a:buFont typeface="+mj-lt"/>
              <a:buAutoNum type="arabicPeriod"/>
              <a:defRPr/>
            </a:pPr>
            <a:r>
              <a:rPr lang="en-US" sz="2800" dirty="0" smtClean="0">
                <a:latin typeface="Calibri" pitchFamily="34" charset="0"/>
                <a:cs typeface="Calibri" pitchFamily="34" charset="0"/>
              </a:rPr>
              <a:t>Build a corporate culture in which ethical conduct is exemplified and encouraged</a:t>
            </a:r>
            <a:endParaRPr lang="en-US"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24</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2590171518"/>
      </p:ext>
    </p:extLst>
  </p:cSld>
  <p:clrMapOvr>
    <a:masterClrMapping/>
  </p:clrMapOvr>
  <p:transition advTm="5133"/>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a:bodyPr>
          <a:lstStyle/>
          <a:p>
            <a:pPr marL="533400" lvl="0" indent="-533400" eaLnBrk="1" hangingPunct="1"/>
            <a:r>
              <a:rPr lang="en-GB" dirty="0" smtClean="0">
                <a:latin typeface="Calibri" pitchFamily="34" charset="0"/>
                <a:cs typeface="Calibri" pitchFamily="34" charset="0"/>
              </a:rPr>
              <a:t>Challenges: The Nigerian Context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Training </a:t>
            </a:r>
            <a:r>
              <a:rPr lang="en-US" sz="2800" dirty="0">
                <a:latin typeface="Calibri" pitchFamily="34" charset="0"/>
                <a:cs typeface="Calibri" pitchFamily="34" charset="0"/>
              </a:rPr>
              <a:t>and production of accountants in Nigeria </a:t>
            </a:r>
            <a:r>
              <a:rPr lang="en-US" sz="2800" dirty="0" smtClean="0">
                <a:latin typeface="Calibri" pitchFamily="34" charset="0"/>
                <a:cs typeface="Calibri" pitchFamily="34" charset="0"/>
              </a:rPr>
              <a:t>anchored </a:t>
            </a:r>
            <a:r>
              <a:rPr lang="en-US" sz="2800" dirty="0">
                <a:latin typeface="Calibri" pitchFamily="34" charset="0"/>
                <a:cs typeface="Calibri" pitchFamily="34" charset="0"/>
              </a:rPr>
              <a:t>by both academic institutions and professional accounting </a:t>
            </a:r>
            <a:r>
              <a:rPr lang="en-US" sz="2800" dirty="0" smtClean="0">
                <a:latin typeface="Calibri" pitchFamily="34" charset="0"/>
                <a:cs typeface="Calibri" pitchFamily="34" charset="0"/>
              </a:rPr>
              <a:t>bodies</a:t>
            </a:r>
            <a:endParaRPr lang="en-US" sz="2800" dirty="0" smtClean="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a:t>The professional mode of accounting </a:t>
            </a:r>
            <a:r>
              <a:rPr lang="en-US" sz="2800" dirty="0" smtClean="0"/>
              <a:t>education</a:t>
            </a:r>
          </a:p>
          <a:p>
            <a:pPr marL="742950" lvl="2" indent="-342900" eaLnBrk="1" hangingPunct="1">
              <a:lnSpc>
                <a:spcPct val="90000"/>
              </a:lnSpc>
              <a:defRPr/>
            </a:pPr>
            <a:r>
              <a:rPr lang="en-US" dirty="0" smtClean="0"/>
              <a:t>places </a:t>
            </a:r>
            <a:r>
              <a:rPr lang="en-US" dirty="0"/>
              <a:t>emphasis on in-house, on-the-job training based on a </a:t>
            </a:r>
            <a:r>
              <a:rPr lang="en-US" dirty="0" smtClean="0"/>
              <a:t>program </a:t>
            </a:r>
            <a:r>
              <a:rPr lang="en-US" dirty="0"/>
              <a:t>of internship in approved accounting </a:t>
            </a:r>
            <a:r>
              <a:rPr lang="en-US" dirty="0" smtClean="0"/>
              <a:t>firms</a:t>
            </a: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25</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652653496"/>
      </p:ext>
    </p:extLst>
  </p:cSld>
  <p:clrMapOvr>
    <a:masterClrMapping/>
  </p:clrMapOvr>
  <p:transition advTm="5133"/>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a:bodyPr>
          <a:lstStyle/>
          <a:p>
            <a:pPr marL="533400" lvl="0" indent="-533400" eaLnBrk="1" hangingPunct="1"/>
            <a:r>
              <a:rPr lang="en-GB" dirty="0" smtClean="0">
                <a:latin typeface="Calibri" pitchFamily="34" charset="0"/>
                <a:cs typeface="Calibri" pitchFamily="34" charset="0"/>
              </a:rPr>
              <a:t>… Challenges: The Nigerian Context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The </a:t>
            </a:r>
            <a:r>
              <a:rPr lang="en-US" sz="2800" dirty="0">
                <a:latin typeface="Calibri" pitchFamily="34" charset="0"/>
                <a:cs typeface="Calibri" pitchFamily="34" charset="0"/>
              </a:rPr>
              <a:t>academic mode of accounting education prevails in polytechnics and </a:t>
            </a:r>
            <a:r>
              <a:rPr lang="en-US" sz="2800" dirty="0" smtClean="0">
                <a:latin typeface="Calibri" pitchFamily="34" charset="0"/>
                <a:cs typeface="Calibri" pitchFamily="34" charset="0"/>
              </a:rPr>
              <a:t>universities</a:t>
            </a:r>
            <a:endParaRPr lang="en-US" sz="2800" dirty="0">
              <a:latin typeface="Calibri" pitchFamily="34" charset="0"/>
              <a:cs typeface="Calibri" pitchFamily="34" charset="0"/>
            </a:endParaRPr>
          </a:p>
          <a:p>
            <a:pPr marL="742950" lvl="2" indent="-342900" eaLnBrk="1" hangingPunct="1">
              <a:lnSpc>
                <a:spcPct val="90000"/>
              </a:lnSpc>
              <a:defRPr/>
            </a:pPr>
            <a:r>
              <a:rPr lang="en-US" dirty="0">
                <a:latin typeface="Calibri" pitchFamily="34" charset="0"/>
                <a:cs typeface="Calibri" pitchFamily="34" charset="0"/>
              </a:rPr>
              <a:t>places emphasis on a mix of broad based accounting education</a:t>
            </a:r>
          </a:p>
          <a:p>
            <a:pPr marL="742950" lvl="2" indent="-342900" eaLnBrk="1" hangingPunct="1">
              <a:lnSpc>
                <a:spcPct val="90000"/>
              </a:lnSpc>
              <a:defRPr/>
            </a:pPr>
            <a:r>
              <a:rPr lang="en-US" dirty="0">
                <a:latin typeface="Calibri" pitchFamily="34" charset="0"/>
                <a:cs typeface="Calibri" pitchFamily="34" charset="0"/>
              </a:rPr>
              <a:t>incorporating core accounting skills </a:t>
            </a:r>
            <a:r>
              <a:rPr lang="en-US" dirty="0" smtClean="0">
                <a:latin typeface="Calibri" pitchFamily="34" charset="0"/>
                <a:cs typeface="Calibri" pitchFamily="34" charset="0"/>
              </a:rPr>
              <a:t>development </a:t>
            </a:r>
            <a:r>
              <a:rPr lang="en-US" dirty="0">
                <a:latin typeface="Calibri" pitchFamily="34" charset="0"/>
                <a:cs typeface="Calibri" pitchFamily="34" charset="0"/>
              </a:rPr>
              <a:t>courses as well as related ancillary courses drawn from other disciplines in the management </a:t>
            </a:r>
            <a:r>
              <a:rPr lang="en-US" dirty="0" smtClean="0">
                <a:latin typeface="Calibri" pitchFamily="34" charset="0"/>
                <a:cs typeface="Calibri" pitchFamily="34" charset="0"/>
              </a:rPr>
              <a:t>sciences</a:t>
            </a:r>
            <a:endParaRPr lang="en-GB" dirty="0">
              <a:latin typeface="Calibri" pitchFamily="34" charset="0"/>
              <a:cs typeface="Calibri" pitchFamily="34" charset="0"/>
            </a:endParaRPr>
          </a:p>
          <a:p>
            <a:pPr marL="342900" lvl="1" indent="-342900" eaLnBrk="1" hangingPunct="1">
              <a:lnSpc>
                <a:spcPct val="90000"/>
              </a:lnSpc>
              <a:buFont typeface="Wingdings" pitchFamily="2" charset="2"/>
              <a:buChar char="l"/>
              <a:defRPr/>
            </a:pP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26</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559517188"/>
      </p:ext>
    </p:extLst>
  </p:cSld>
  <p:clrMapOvr>
    <a:masterClrMapping/>
  </p:clrMapOvr>
  <p:transition advTm="5133"/>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a:bodyPr>
          <a:lstStyle/>
          <a:p>
            <a:pPr marL="533400" lvl="0" indent="-533400" eaLnBrk="1" hangingPunct="1"/>
            <a:r>
              <a:rPr lang="en-GB" dirty="0" smtClean="0">
                <a:latin typeface="Calibri" pitchFamily="34" charset="0"/>
                <a:cs typeface="Calibri" pitchFamily="34" charset="0"/>
              </a:rPr>
              <a:t>… Challenges: The Nigerian Context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The </a:t>
            </a:r>
            <a:r>
              <a:rPr lang="en-US" sz="2800" dirty="0" smtClean="0">
                <a:latin typeface="Calibri" pitchFamily="34" charset="0"/>
                <a:cs typeface="Calibri" pitchFamily="34" charset="0"/>
              </a:rPr>
              <a:t>B.Sc. accounting </a:t>
            </a:r>
            <a:r>
              <a:rPr lang="en-US" sz="2800" dirty="0">
                <a:latin typeface="Calibri" pitchFamily="34" charset="0"/>
                <a:cs typeface="Calibri" pitchFamily="34" charset="0"/>
              </a:rPr>
              <a:t>curricula </a:t>
            </a:r>
            <a:r>
              <a:rPr lang="en-US" sz="2800" dirty="0" smtClean="0">
                <a:latin typeface="Calibri" pitchFamily="34" charset="0"/>
                <a:cs typeface="Calibri" pitchFamily="34" charset="0"/>
              </a:rPr>
              <a:t>tend </a:t>
            </a:r>
            <a:r>
              <a:rPr lang="en-US" sz="2800" dirty="0">
                <a:latin typeface="Calibri" pitchFamily="34" charset="0"/>
                <a:cs typeface="Calibri" pitchFamily="34" charset="0"/>
              </a:rPr>
              <a:t>to be narrow in the coverage of core accounting </a:t>
            </a:r>
            <a:r>
              <a:rPr lang="en-US" sz="2800" dirty="0" smtClean="0">
                <a:latin typeface="Calibri" pitchFamily="34" charset="0"/>
                <a:cs typeface="Calibri" pitchFamily="34" charset="0"/>
              </a:rPr>
              <a:t>courses</a:t>
            </a: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A new trend suggests degree syllabi driven by the ICAN syllabus</a:t>
            </a: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This trend could jeopardize the basic role of a university first </a:t>
            </a:r>
            <a:r>
              <a:rPr lang="en-US" sz="2800" dirty="0" smtClean="0">
                <a:latin typeface="Calibri" pitchFamily="34" charset="0"/>
                <a:cs typeface="Calibri" pitchFamily="34" charset="0"/>
              </a:rPr>
              <a:t>degree</a:t>
            </a:r>
          </a:p>
          <a:p>
            <a:pPr marL="742950" lvl="2" indent="-342900" eaLnBrk="1" hangingPunct="1">
              <a:lnSpc>
                <a:spcPct val="90000"/>
              </a:lnSpc>
              <a:defRPr/>
            </a:pPr>
            <a:r>
              <a:rPr lang="en-US" dirty="0" smtClean="0">
                <a:latin typeface="Calibri" pitchFamily="34" charset="0"/>
                <a:cs typeface="Calibri" pitchFamily="34" charset="0"/>
              </a:rPr>
              <a:t>Provision  </a:t>
            </a:r>
            <a:r>
              <a:rPr lang="en-US" dirty="0">
                <a:latin typeface="Calibri" pitchFamily="34" charset="0"/>
                <a:cs typeface="Calibri" pitchFamily="34" charset="0"/>
              </a:rPr>
              <a:t>broad based </a:t>
            </a:r>
            <a:r>
              <a:rPr lang="en-US" dirty="0" smtClean="0">
                <a:latin typeface="Calibri" pitchFamily="34" charset="0"/>
                <a:cs typeface="Calibri" pitchFamily="34" charset="0"/>
              </a:rPr>
              <a:t>education</a:t>
            </a:r>
          </a:p>
          <a:p>
            <a:pPr marL="742950" lvl="2" indent="-342900" eaLnBrk="1" hangingPunct="1">
              <a:lnSpc>
                <a:spcPct val="90000"/>
              </a:lnSpc>
              <a:defRPr/>
            </a:pPr>
            <a:r>
              <a:rPr lang="en-US" dirty="0" smtClean="0">
                <a:latin typeface="Calibri" pitchFamily="34" charset="0"/>
                <a:cs typeface="Calibri" pitchFamily="34" charset="0"/>
              </a:rPr>
              <a:t>students </a:t>
            </a:r>
            <a:r>
              <a:rPr lang="en-US" dirty="0">
                <a:latin typeface="Calibri" pitchFamily="34" charset="0"/>
                <a:cs typeface="Calibri" pitchFamily="34" charset="0"/>
              </a:rPr>
              <a:t>spend more time preparing for ICAN examination while in the university instead of focusing on the </a:t>
            </a:r>
            <a:r>
              <a:rPr lang="en-US" dirty="0" err="1">
                <a:latin typeface="Calibri" pitchFamily="34" charset="0"/>
                <a:cs typeface="Calibri" pitchFamily="34" charset="0"/>
              </a:rPr>
              <a:t>B.Sc</a:t>
            </a:r>
            <a:r>
              <a:rPr lang="en-US" dirty="0">
                <a:latin typeface="Calibri" pitchFamily="34" charset="0"/>
                <a:cs typeface="Calibri" pitchFamily="34" charset="0"/>
              </a:rPr>
              <a:t> </a:t>
            </a:r>
            <a:r>
              <a:rPr lang="en-US" dirty="0" smtClean="0">
                <a:latin typeface="Calibri" pitchFamily="34" charset="0"/>
                <a:cs typeface="Calibri" pitchFamily="34" charset="0"/>
              </a:rPr>
              <a:t>curricula</a:t>
            </a:r>
            <a:endParaRPr lang="en-GB"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27</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386580506"/>
      </p:ext>
    </p:extLst>
  </p:cSld>
  <p:clrMapOvr>
    <a:masterClrMapping/>
  </p:clrMapOvr>
  <p:transition advTm="5133"/>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a:bodyPr>
          <a:lstStyle/>
          <a:p>
            <a:pPr marL="533400" lvl="0" indent="-533400" eaLnBrk="1" hangingPunct="1"/>
            <a:r>
              <a:rPr lang="en-GB" dirty="0" smtClean="0">
                <a:latin typeface="Calibri" pitchFamily="34" charset="0"/>
                <a:cs typeface="Calibri" pitchFamily="34" charset="0"/>
              </a:rPr>
              <a:t>… Challenges: The Nigerian Context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Another </a:t>
            </a:r>
            <a:r>
              <a:rPr lang="en-US" sz="2800" dirty="0">
                <a:latin typeface="Calibri" pitchFamily="34" charset="0"/>
                <a:cs typeface="Calibri" pitchFamily="34" charset="0"/>
              </a:rPr>
              <a:t>aspect of the narrowness of the accounting </a:t>
            </a:r>
            <a:r>
              <a:rPr lang="en-US" sz="2800" dirty="0" smtClean="0">
                <a:latin typeface="Calibri" pitchFamily="34" charset="0"/>
                <a:cs typeface="Calibri" pitchFamily="34" charset="0"/>
              </a:rPr>
              <a:t>curricular:</a:t>
            </a:r>
          </a:p>
          <a:p>
            <a:pPr marL="742950" lvl="2" indent="-342900" eaLnBrk="1" hangingPunct="1">
              <a:lnSpc>
                <a:spcPct val="90000"/>
              </a:lnSpc>
              <a:defRPr/>
            </a:pPr>
            <a:r>
              <a:rPr lang="en-US" dirty="0" smtClean="0">
                <a:latin typeface="Calibri" pitchFamily="34" charset="0"/>
                <a:cs typeface="Calibri" pitchFamily="34" charset="0"/>
              </a:rPr>
              <a:t>insufficient </a:t>
            </a:r>
            <a:r>
              <a:rPr lang="en-US" dirty="0">
                <a:latin typeface="Calibri" pitchFamily="34" charset="0"/>
                <a:cs typeface="Calibri" pitchFamily="34" charset="0"/>
              </a:rPr>
              <a:t>coverage of courses in ethics, financial management and corporate governance</a:t>
            </a:r>
            <a:r>
              <a:rPr lang="en-US" dirty="0" smtClean="0">
                <a:latin typeface="Calibri" pitchFamily="34" charset="0"/>
                <a:cs typeface="Calibri" pitchFamily="34" charset="0"/>
              </a:rPr>
              <a:t>.</a:t>
            </a: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This </a:t>
            </a:r>
            <a:r>
              <a:rPr lang="en-US" sz="2800" dirty="0" smtClean="0">
                <a:latin typeface="Calibri" pitchFamily="34" charset="0"/>
                <a:cs typeface="Calibri" pitchFamily="34" charset="0"/>
              </a:rPr>
              <a:t>shortcoming </a:t>
            </a:r>
            <a:r>
              <a:rPr lang="en-US" sz="2800" dirty="0">
                <a:latin typeface="Calibri" pitchFamily="34" charset="0"/>
                <a:cs typeface="Calibri" pitchFamily="34" charset="0"/>
              </a:rPr>
              <a:t>is particularly worrisome in this </a:t>
            </a:r>
            <a:r>
              <a:rPr lang="en-US" sz="2800" dirty="0" smtClean="0">
                <a:latin typeface="Calibri" pitchFamily="34" charset="0"/>
                <a:cs typeface="Calibri" pitchFamily="34" charset="0"/>
              </a:rPr>
              <a:t>age</a:t>
            </a:r>
          </a:p>
          <a:p>
            <a:pPr marL="742950" lvl="2" indent="-342900" eaLnBrk="1" hangingPunct="1">
              <a:lnSpc>
                <a:spcPct val="90000"/>
              </a:lnSpc>
              <a:defRPr/>
            </a:pPr>
            <a:r>
              <a:rPr lang="en-US" dirty="0" smtClean="0">
                <a:latin typeface="Calibri" pitchFamily="34" charset="0"/>
                <a:cs typeface="Calibri" pitchFamily="34" charset="0"/>
              </a:rPr>
              <a:t>in </a:t>
            </a:r>
            <a:r>
              <a:rPr lang="en-US" dirty="0">
                <a:latin typeface="Calibri" pitchFamily="34" charset="0"/>
                <a:cs typeface="Calibri" pitchFamily="34" charset="0"/>
              </a:rPr>
              <a:t>which most global financial crisis and big corporate failures have been attributed to failures in accounting audit and financial management practice </a:t>
            </a:r>
            <a:endParaRPr lang="en-US" dirty="0" smtClean="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28</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880147195"/>
      </p:ext>
    </p:extLst>
  </p:cSld>
  <p:clrMapOvr>
    <a:masterClrMapping/>
  </p:clrMapOvr>
  <p:transition advTm="5133"/>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a:bodyPr>
          <a:lstStyle/>
          <a:p>
            <a:pPr marL="533400" lvl="0" indent="-533400" eaLnBrk="1" hangingPunct="1"/>
            <a:r>
              <a:rPr lang="en-GB" dirty="0" smtClean="0">
                <a:latin typeface="Calibri" pitchFamily="34" charset="0"/>
                <a:cs typeface="Calibri" pitchFamily="34" charset="0"/>
              </a:rPr>
              <a:t>… Challenges: The Nigerian Context</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Similarly</a:t>
            </a:r>
            <a:r>
              <a:rPr lang="en-US" sz="2800" dirty="0">
                <a:latin typeface="Calibri" pitchFamily="34" charset="0"/>
                <a:cs typeface="Calibri" pitchFamily="34" charset="0"/>
              </a:rPr>
              <a:t>, the curriculum, as presently structured, </a:t>
            </a:r>
            <a:r>
              <a:rPr lang="en-US" sz="2800" dirty="0" smtClean="0">
                <a:latin typeface="Calibri" pitchFamily="34" charset="0"/>
                <a:cs typeface="Calibri" pitchFamily="34" charset="0"/>
              </a:rPr>
              <a:t>lacks </a:t>
            </a:r>
            <a:r>
              <a:rPr lang="en-US" sz="2800" dirty="0">
                <a:latin typeface="Calibri" pitchFamily="34" charset="0"/>
                <a:cs typeface="Calibri" pitchFamily="34" charset="0"/>
              </a:rPr>
              <a:t>enough exposure to </a:t>
            </a:r>
            <a:r>
              <a:rPr lang="en-US" sz="2800" dirty="0" smtClean="0">
                <a:latin typeface="Calibri" pitchFamily="34" charset="0"/>
                <a:cs typeface="Calibri" pitchFamily="34" charset="0"/>
              </a:rPr>
              <a:t>ICT courses</a:t>
            </a:r>
          </a:p>
          <a:p>
            <a:pPr marL="742950" lvl="2" indent="-342900" eaLnBrk="1" hangingPunct="1">
              <a:lnSpc>
                <a:spcPct val="90000"/>
              </a:lnSpc>
              <a:defRPr/>
            </a:pPr>
            <a:r>
              <a:rPr lang="en-US" dirty="0" smtClean="0">
                <a:latin typeface="Calibri" pitchFamily="34" charset="0"/>
                <a:cs typeface="Calibri" pitchFamily="34" charset="0"/>
              </a:rPr>
              <a:t>which </a:t>
            </a:r>
            <a:r>
              <a:rPr lang="en-US" dirty="0">
                <a:latin typeface="Calibri" pitchFamily="34" charset="0"/>
                <a:cs typeface="Calibri" pitchFamily="34" charset="0"/>
              </a:rPr>
              <a:t>equip students to address the modern day ICT challenges in accounting services </a:t>
            </a:r>
            <a:r>
              <a:rPr lang="en-US" dirty="0" smtClean="0">
                <a:latin typeface="Calibri" pitchFamily="34" charset="0"/>
                <a:cs typeface="Calibri" pitchFamily="34" charset="0"/>
              </a:rPr>
              <a:t>delivery</a:t>
            </a:r>
            <a:endParaRPr lang="en-GB"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Another serious limitation </a:t>
            </a:r>
            <a:r>
              <a:rPr lang="en-US" sz="2800" dirty="0" smtClean="0">
                <a:latin typeface="Calibri" pitchFamily="34" charset="0"/>
                <a:cs typeface="Calibri" pitchFamily="34" charset="0"/>
              </a:rPr>
              <a:t>is </a:t>
            </a:r>
            <a:r>
              <a:rPr lang="en-US" sz="2800" dirty="0">
                <a:latin typeface="Calibri" pitchFamily="34" charset="0"/>
                <a:cs typeface="Calibri" pitchFamily="34" charset="0"/>
              </a:rPr>
              <a:t>lack of exposure to practical work </a:t>
            </a:r>
            <a:r>
              <a:rPr lang="en-US" sz="2800" dirty="0" smtClean="0">
                <a:latin typeface="Calibri" pitchFamily="34" charset="0"/>
                <a:cs typeface="Calibri" pitchFamily="34" charset="0"/>
              </a:rPr>
              <a:t>experience</a:t>
            </a:r>
          </a:p>
          <a:p>
            <a:pPr marL="742950" lvl="2" indent="-342900" eaLnBrk="1" hangingPunct="1">
              <a:lnSpc>
                <a:spcPct val="90000"/>
              </a:lnSpc>
              <a:defRPr/>
            </a:pPr>
            <a:r>
              <a:rPr lang="en-US" dirty="0" smtClean="0">
                <a:latin typeface="Calibri" pitchFamily="34" charset="0"/>
                <a:cs typeface="Calibri" pitchFamily="34" charset="0"/>
              </a:rPr>
              <a:t>as </a:t>
            </a:r>
            <a:r>
              <a:rPr lang="en-US" dirty="0">
                <a:latin typeface="Calibri" pitchFamily="34" charset="0"/>
                <a:cs typeface="Calibri" pitchFamily="34" charset="0"/>
              </a:rPr>
              <a:t>originally envisaged by the industrial attachment component of the </a:t>
            </a:r>
            <a:r>
              <a:rPr lang="en-US" dirty="0" smtClean="0">
                <a:latin typeface="Calibri" pitchFamily="34" charset="0"/>
                <a:cs typeface="Calibri" pitchFamily="34" charset="0"/>
              </a:rPr>
              <a:t>curricula</a:t>
            </a:r>
            <a:endParaRPr lang="en-US" dirty="0">
              <a:latin typeface="Calibri" pitchFamily="34" charset="0"/>
              <a:cs typeface="Calibri" pitchFamily="34" charset="0"/>
            </a:endParaRPr>
          </a:p>
          <a:p>
            <a:pPr marL="742950" lvl="2" indent="-342900" eaLnBrk="1" hangingPunct="1">
              <a:lnSpc>
                <a:spcPct val="90000"/>
              </a:lnSpc>
              <a:defRPr/>
            </a:pPr>
            <a:r>
              <a:rPr lang="en-US" dirty="0" smtClean="0">
                <a:latin typeface="Calibri" pitchFamily="34" charset="0"/>
                <a:cs typeface="Calibri" pitchFamily="34" charset="0"/>
              </a:rPr>
              <a:t>Due an ever increasing number of accounting students</a:t>
            </a:r>
            <a:endParaRPr lang="en-US"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29</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976006558"/>
      </p:ext>
    </p:extLst>
  </p:cSld>
  <p:clrMapOvr>
    <a:masterClrMapping/>
  </p:clrMapOvr>
  <p:transition advTm="5133"/>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smtClean="0">
                <a:latin typeface="Calibri" pitchFamily="34" charset="0"/>
                <a:cs typeface="Calibri" pitchFamily="34" charset="0"/>
              </a:rPr>
              <a:t>The Accounting Profession</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The </a:t>
            </a:r>
            <a:r>
              <a:rPr lang="en-US" sz="2800" dirty="0">
                <a:latin typeface="Calibri" pitchFamily="34" charset="0"/>
                <a:cs typeface="Calibri" pitchFamily="34" charset="0"/>
              </a:rPr>
              <a:t>accounting profession </a:t>
            </a:r>
            <a:r>
              <a:rPr lang="en-US" sz="2800" dirty="0" smtClean="0">
                <a:latin typeface="Calibri" pitchFamily="34" charset="0"/>
                <a:cs typeface="Calibri" pitchFamily="34" charset="0"/>
              </a:rPr>
              <a:t>originated from </a:t>
            </a:r>
            <a:r>
              <a:rPr lang="en-US" sz="2800" dirty="0">
                <a:latin typeface="Calibri" pitchFamily="34" charset="0"/>
                <a:cs typeface="Calibri" pitchFamily="34" charset="0"/>
              </a:rPr>
              <a:t>emergence of the joint stock company </a:t>
            </a:r>
            <a:endParaRPr lang="en-US" sz="2800" dirty="0" smtClean="0">
              <a:latin typeface="Calibri" pitchFamily="34" charset="0"/>
              <a:cs typeface="Calibri" pitchFamily="34" charset="0"/>
            </a:endParaRPr>
          </a:p>
          <a:p>
            <a:pPr marL="742950" lvl="2" indent="-342900" eaLnBrk="1" hangingPunct="1">
              <a:lnSpc>
                <a:spcPct val="90000"/>
              </a:lnSpc>
              <a:defRPr/>
            </a:pPr>
            <a:r>
              <a:rPr lang="en-US" dirty="0" smtClean="0">
                <a:latin typeface="Calibri" pitchFamily="34" charset="0"/>
                <a:cs typeface="Calibri" pitchFamily="34" charset="0"/>
              </a:rPr>
              <a:t>and the </a:t>
            </a:r>
            <a:r>
              <a:rPr lang="en-US" dirty="0">
                <a:latin typeface="Calibri" pitchFamily="34" charset="0"/>
                <a:cs typeface="Calibri" pitchFamily="34" charset="0"/>
              </a:rPr>
              <a:t>consequent separation of ownership from </a:t>
            </a:r>
            <a:r>
              <a:rPr lang="en-US" dirty="0" smtClean="0">
                <a:latin typeface="Calibri" pitchFamily="34" charset="0"/>
                <a:cs typeface="Calibri" pitchFamily="34" charset="0"/>
              </a:rPr>
              <a:t>management</a:t>
            </a:r>
          </a:p>
          <a:p>
            <a:pPr marL="400050" lvl="2" indent="0" eaLnBrk="1" hangingPunct="1">
              <a:lnSpc>
                <a:spcPct val="90000"/>
              </a:lnSpc>
              <a:buNone/>
              <a:defRPr/>
            </a:pPr>
            <a:endParaRPr lang="en-US"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Triggered </a:t>
            </a:r>
            <a:r>
              <a:rPr lang="en-US" sz="2800" dirty="0">
                <a:latin typeface="Calibri" pitchFamily="34" charset="0"/>
                <a:cs typeface="Calibri" pitchFamily="34" charset="0"/>
              </a:rPr>
              <a:t>the  need  for  </a:t>
            </a:r>
            <a:r>
              <a:rPr lang="en-US" sz="2800" dirty="0" smtClean="0">
                <a:latin typeface="Calibri" pitchFamily="34" charset="0"/>
                <a:cs typeface="Calibri" pitchFamily="34" charset="0"/>
              </a:rPr>
              <a:t>independent </a:t>
            </a:r>
            <a:r>
              <a:rPr lang="en-US" sz="2800" dirty="0">
                <a:latin typeface="Calibri" pitchFamily="34" charset="0"/>
                <a:cs typeface="Calibri" pitchFamily="34" charset="0"/>
              </a:rPr>
              <a:t>and  informed opinion  on  the accounting of the owners’ funds entrusted to the management for their stewardship. </a:t>
            </a: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cSld>
  <p:clrMapOvr>
    <a:masterClrMapping/>
  </p:clrMapOvr>
  <p:transition advTm="5133"/>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62000"/>
            <a:ext cx="8382000" cy="1143000"/>
          </a:xfrm>
        </p:spPr>
        <p:txBody>
          <a:bodyPr>
            <a:normAutofit/>
          </a:bodyPr>
          <a:lstStyle/>
          <a:p>
            <a:pPr marL="533400" lvl="0" indent="-533400" eaLnBrk="1" hangingPunct="1"/>
            <a:r>
              <a:rPr lang="en-GB" dirty="0" smtClean="0">
                <a:latin typeface="Calibri" pitchFamily="34" charset="0"/>
                <a:cs typeface="Calibri" pitchFamily="34" charset="0"/>
              </a:rPr>
              <a:t>Keeping the Pandora’s Box Closed</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To overcome these challenges, accounting graduate must inculcate three competencies</a:t>
            </a:r>
          </a:p>
          <a:p>
            <a:pPr marL="742950" lvl="2" indent="-342900" eaLnBrk="1" hangingPunct="1">
              <a:lnSpc>
                <a:spcPct val="90000"/>
              </a:lnSpc>
              <a:defRPr/>
            </a:pPr>
            <a:r>
              <a:rPr lang="en-GB" dirty="0" smtClean="0">
                <a:latin typeface="Calibri" pitchFamily="34" charset="0"/>
                <a:cs typeface="Calibri" pitchFamily="34" charset="0"/>
              </a:rPr>
              <a:t>Education</a:t>
            </a:r>
          </a:p>
          <a:p>
            <a:pPr marL="742950" lvl="2" indent="-342900" eaLnBrk="1" hangingPunct="1">
              <a:lnSpc>
                <a:spcPct val="90000"/>
              </a:lnSpc>
              <a:defRPr/>
            </a:pPr>
            <a:r>
              <a:rPr lang="en-GB" dirty="0" smtClean="0">
                <a:latin typeface="Calibri" pitchFamily="34" charset="0"/>
                <a:cs typeface="Calibri" pitchFamily="34" charset="0"/>
              </a:rPr>
              <a:t>Skills</a:t>
            </a:r>
          </a:p>
          <a:p>
            <a:pPr marL="742950" lvl="2" indent="-342900" eaLnBrk="1" hangingPunct="1">
              <a:lnSpc>
                <a:spcPct val="90000"/>
              </a:lnSpc>
              <a:defRPr/>
            </a:pPr>
            <a:r>
              <a:rPr lang="en-GB" dirty="0" smtClean="0">
                <a:latin typeface="Calibri" pitchFamily="34" charset="0"/>
                <a:cs typeface="Calibri" pitchFamily="34" charset="0"/>
              </a:rPr>
              <a:t>Attitudes	</a:t>
            </a:r>
          </a:p>
          <a:p>
            <a:pPr marL="742950" lvl="2" indent="-342900" eaLnBrk="1" hangingPunct="1">
              <a:lnSpc>
                <a:spcPct val="90000"/>
              </a:lnSpc>
              <a:defRPr/>
            </a:pPr>
            <a:endParaRPr lang="en-GB" dirty="0" smtClean="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These developmental traits must be incorporated in the accounting curricula</a:t>
            </a: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30</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213844805"/>
      </p:ext>
    </p:extLst>
  </p:cSld>
  <p:clrMapOvr>
    <a:masterClrMapping/>
  </p:clrMapOvr>
  <p:transition advTm="5133"/>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GB" dirty="0" smtClean="0">
                <a:latin typeface="Calibri" pitchFamily="34" charset="0"/>
                <a:cs typeface="Calibri" pitchFamily="34" charset="0"/>
              </a:rPr>
              <a:t>… Keeping </a:t>
            </a:r>
            <a:r>
              <a:rPr lang="en-GB" dirty="0">
                <a:latin typeface="Calibri" pitchFamily="34" charset="0"/>
                <a:cs typeface="Calibri" pitchFamily="34" charset="0"/>
              </a:rPr>
              <a:t>the Pandora’s Box Closed</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Universities should </a:t>
            </a:r>
            <a:r>
              <a:rPr lang="en-US" sz="2800" dirty="0" smtClean="0">
                <a:latin typeface="Calibri" pitchFamily="34" charset="0"/>
                <a:cs typeface="Calibri" pitchFamily="34" charset="0"/>
              </a:rPr>
              <a:t>endeavor </a:t>
            </a:r>
            <a:r>
              <a:rPr lang="en-US" sz="2800" dirty="0">
                <a:latin typeface="Calibri" pitchFamily="34" charset="0"/>
                <a:cs typeface="Calibri" pitchFamily="34" charset="0"/>
              </a:rPr>
              <a:t>to put in place credible accounting degrees curricula</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The degree should be broad-based, rich </a:t>
            </a:r>
            <a:r>
              <a:rPr lang="en-US" sz="2800" dirty="0">
                <a:latin typeface="Calibri" pitchFamily="34" charset="0"/>
                <a:cs typeface="Calibri" pitchFamily="34" charset="0"/>
              </a:rPr>
              <a:t>in theory and </a:t>
            </a:r>
            <a:r>
              <a:rPr lang="en-US" sz="2800" dirty="0" smtClean="0">
                <a:latin typeface="Calibri" pitchFamily="34" charset="0"/>
                <a:cs typeface="Calibri" pitchFamily="34" charset="0"/>
              </a:rPr>
              <a:t>principles</a:t>
            </a:r>
          </a:p>
          <a:p>
            <a:pPr marL="742950" lvl="2" indent="-342900" eaLnBrk="1" hangingPunct="1">
              <a:lnSpc>
                <a:spcPct val="90000"/>
              </a:lnSpc>
              <a:defRPr/>
            </a:pPr>
            <a:r>
              <a:rPr lang="en-US" dirty="0" smtClean="0">
                <a:latin typeface="Calibri" pitchFamily="34" charset="0"/>
                <a:cs typeface="Calibri" pitchFamily="34" charset="0"/>
              </a:rPr>
              <a:t>to </a:t>
            </a:r>
            <a:r>
              <a:rPr lang="en-US" dirty="0">
                <a:latin typeface="Calibri" pitchFamily="34" charset="0"/>
                <a:cs typeface="Calibri" pitchFamily="34" charset="0"/>
              </a:rPr>
              <a:t>equip students adequately for </a:t>
            </a:r>
            <a:r>
              <a:rPr lang="en-US" dirty="0" smtClean="0">
                <a:latin typeface="Calibri" pitchFamily="34" charset="0"/>
                <a:cs typeface="Calibri" pitchFamily="34" charset="0"/>
              </a:rPr>
              <a:t>the </a:t>
            </a:r>
            <a:r>
              <a:rPr lang="en-US" dirty="0">
                <a:latin typeface="Calibri" pitchFamily="34" charset="0"/>
                <a:cs typeface="Calibri" pitchFamily="34" charset="0"/>
              </a:rPr>
              <a:t>diverse roles they may </a:t>
            </a:r>
            <a:r>
              <a:rPr lang="en-US" dirty="0" smtClean="0">
                <a:latin typeface="Calibri" pitchFamily="34" charset="0"/>
                <a:cs typeface="Calibri" pitchFamily="34" charset="0"/>
              </a:rPr>
              <a:t>play </a:t>
            </a:r>
            <a:r>
              <a:rPr lang="en-US" dirty="0">
                <a:latin typeface="Calibri" pitchFamily="34" charset="0"/>
                <a:cs typeface="Calibri" pitchFamily="34" charset="0"/>
              </a:rPr>
              <a:t>after graduation in the modern </a:t>
            </a:r>
            <a:r>
              <a:rPr lang="en-US" dirty="0" smtClean="0">
                <a:latin typeface="Calibri" pitchFamily="34" charset="0"/>
                <a:cs typeface="Calibri" pitchFamily="34" charset="0"/>
              </a:rPr>
              <a:t>economy</a:t>
            </a:r>
          </a:p>
          <a:p>
            <a:pPr marL="742950" lvl="2" indent="-342900" eaLnBrk="1" hangingPunct="1">
              <a:lnSpc>
                <a:spcPct val="90000"/>
              </a:lnSpc>
              <a:defRPr/>
            </a:pPr>
            <a:r>
              <a:rPr lang="en-US" dirty="0" smtClean="0">
                <a:latin typeface="Calibri" pitchFamily="34" charset="0"/>
                <a:cs typeface="Calibri" pitchFamily="34" charset="0"/>
              </a:rPr>
              <a:t>Include relevant courses on ICT, other areas mentioned and more</a:t>
            </a:r>
            <a:endParaRPr lang="en-US"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31</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340111422"/>
      </p:ext>
    </p:extLst>
  </p:cSld>
  <p:clrMapOvr>
    <a:masterClrMapping/>
  </p:clrMapOvr>
  <p:transition advTm="7425"/>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GB" dirty="0" smtClean="0">
                <a:latin typeface="Calibri" pitchFamily="34" charset="0"/>
                <a:cs typeface="Calibri" pitchFamily="34" charset="0"/>
              </a:rPr>
              <a:t>… Keeping </a:t>
            </a:r>
            <a:r>
              <a:rPr lang="en-GB" dirty="0">
                <a:latin typeface="Calibri" pitchFamily="34" charset="0"/>
                <a:cs typeface="Calibri" pitchFamily="34" charset="0"/>
              </a:rPr>
              <a:t>the Pandora’s Box Closed</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Skills</a:t>
            </a:r>
          </a:p>
          <a:p>
            <a:pPr marL="933450" lvl="1" indent="-533400" eaLnBrk="1" hangingPunct="1">
              <a:lnSpc>
                <a:spcPct val="90000"/>
              </a:lnSpc>
              <a:buFont typeface="+mj-lt"/>
              <a:buChar char="–"/>
              <a:defRPr/>
            </a:pPr>
            <a:r>
              <a:rPr lang="en-US" sz="2800" dirty="0">
                <a:latin typeface="Calibri" pitchFamily="34" charset="0"/>
                <a:cs typeface="Calibri" pitchFamily="34" charset="0"/>
              </a:rPr>
              <a:t>Effective accounting education delivery lays emphasis on skills building and  the development of problem solving  </a:t>
            </a:r>
            <a:r>
              <a:rPr lang="en-US" sz="2800" dirty="0" smtClean="0">
                <a:latin typeface="Calibri" pitchFamily="34" charset="0"/>
                <a:cs typeface="Calibri" pitchFamily="34" charset="0"/>
              </a:rPr>
              <a:t>techniques</a:t>
            </a:r>
            <a:endParaRPr lang="en-US" sz="2800" dirty="0">
              <a:latin typeface="Calibri" pitchFamily="34" charset="0"/>
              <a:cs typeface="Calibri" pitchFamily="34" charset="0"/>
            </a:endParaRPr>
          </a:p>
          <a:p>
            <a:pPr marL="933450" lvl="1" indent="-533400" eaLnBrk="1" hangingPunct="1">
              <a:lnSpc>
                <a:spcPct val="90000"/>
              </a:lnSpc>
              <a:buFont typeface="+mj-lt"/>
              <a:buChar char="–"/>
              <a:defRPr/>
            </a:pPr>
            <a:r>
              <a:rPr lang="en-US" sz="2800" dirty="0">
                <a:latin typeface="Calibri" pitchFamily="34" charset="0"/>
                <a:cs typeface="Calibri" pitchFamily="34" charset="0"/>
              </a:rPr>
              <a:t>ICT a major enabler</a:t>
            </a: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32</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4091469693"/>
      </p:ext>
    </p:extLst>
  </p:cSld>
  <p:clrMapOvr>
    <a:masterClrMapping/>
  </p:clrMapOvr>
  <p:transition advTm="7425"/>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GB" dirty="0" smtClean="0">
                <a:latin typeface="Calibri" pitchFamily="34" charset="0"/>
                <a:cs typeface="Calibri" pitchFamily="34" charset="0"/>
              </a:rPr>
              <a:t>… Keeping </a:t>
            </a:r>
            <a:r>
              <a:rPr lang="en-GB" dirty="0">
                <a:latin typeface="Calibri" pitchFamily="34" charset="0"/>
                <a:cs typeface="Calibri" pitchFamily="34" charset="0"/>
              </a:rPr>
              <a:t>the Pandora’s Box Closed</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Attitudes</a:t>
            </a:r>
            <a:endParaRPr lang="en-US" sz="2800" dirty="0">
              <a:latin typeface="Calibri" pitchFamily="34" charset="0"/>
              <a:cs typeface="Calibri" pitchFamily="34" charset="0"/>
            </a:endParaRPr>
          </a:p>
          <a:p>
            <a:pPr marL="933450" lvl="1" indent="-533400" eaLnBrk="1" hangingPunct="1">
              <a:lnSpc>
                <a:spcPct val="80000"/>
              </a:lnSpc>
              <a:buFont typeface="+mj-lt"/>
              <a:buChar char="–"/>
              <a:defRPr/>
            </a:pPr>
            <a:r>
              <a:rPr lang="en-US" sz="2800" dirty="0">
                <a:latin typeface="Calibri" pitchFamily="34" charset="0"/>
                <a:cs typeface="Calibri" pitchFamily="34" charset="0"/>
              </a:rPr>
              <a:t>Must demonstrate by conduct, a concern for upholding a value system within the profession and within the clientele</a:t>
            </a:r>
          </a:p>
          <a:p>
            <a:pPr marL="933450" lvl="1" indent="-533400" eaLnBrk="1" hangingPunct="1">
              <a:lnSpc>
                <a:spcPct val="80000"/>
              </a:lnSpc>
              <a:buFont typeface="+mj-lt"/>
              <a:buChar char="–"/>
              <a:defRPr/>
            </a:pPr>
            <a:r>
              <a:rPr lang="en-US" sz="2800" dirty="0">
                <a:latin typeface="Calibri" pitchFamily="34" charset="0"/>
                <a:cs typeface="Calibri" pitchFamily="34" charset="0"/>
              </a:rPr>
              <a:t>Create sensitivity to the need for greater ethical conduct</a:t>
            </a:r>
          </a:p>
          <a:p>
            <a:pPr marL="933450" lvl="1" indent="-533400" eaLnBrk="1" hangingPunct="1">
              <a:lnSpc>
                <a:spcPct val="90000"/>
              </a:lnSpc>
              <a:buFont typeface="+mj-lt"/>
              <a:buChar char="–"/>
              <a:defRPr/>
            </a:pPr>
            <a:endParaRPr lang="en-US"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33</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301299377"/>
      </p:ext>
    </p:extLst>
  </p:cSld>
  <p:clrMapOvr>
    <a:masterClrMapping/>
  </p:clrMapOvr>
  <p:transition advTm="7425"/>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GB" dirty="0" smtClean="0">
                <a:latin typeface="Calibri" pitchFamily="34" charset="0"/>
                <a:cs typeface="Calibri" pitchFamily="34" charset="0"/>
              </a:rPr>
              <a:t>Summary</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pPr marL="533400" indent="-533400" eaLnBrk="1" hangingPunct="1"/>
            <a:r>
              <a:rPr lang="en-US" dirty="0" smtClean="0">
                <a:latin typeface="Calibri" pitchFamily="34" charset="0"/>
                <a:cs typeface="Calibri" pitchFamily="34" charset="0"/>
              </a:rPr>
              <a:t>Accounting professionals owe huge responsibility to </a:t>
            </a:r>
            <a:r>
              <a:rPr lang="en-US" dirty="0">
                <a:latin typeface="Calibri" pitchFamily="34" charset="0"/>
                <a:cs typeface="Calibri" pitchFamily="34" charset="0"/>
              </a:rPr>
              <a:t>many stakeholders</a:t>
            </a:r>
          </a:p>
          <a:p>
            <a:pPr marL="933450" lvl="1" indent="-533400" eaLnBrk="1" hangingPunct="1"/>
            <a:r>
              <a:rPr lang="en-US" dirty="0" smtClean="0">
                <a:latin typeface="Calibri" pitchFamily="34" charset="0"/>
                <a:cs typeface="Calibri" pitchFamily="34" charset="0"/>
              </a:rPr>
              <a:t>provision of confidence and assurance of the finance industry</a:t>
            </a:r>
          </a:p>
          <a:p>
            <a:pPr marL="933450" lvl="1" indent="-533400" eaLnBrk="1" hangingPunct="1"/>
            <a:endParaRPr lang="en-US" dirty="0" smtClean="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To discharge this trust, accounting professionals have a number of roles, responsibilities and challenges</a:t>
            </a: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34</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718528405"/>
      </p:ext>
    </p:extLst>
  </p:cSld>
  <p:clrMapOvr>
    <a:masterClrMapping/>
  </p:clrMapOvr>
  <p:transition advTm="7425"/>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GB" dirty="0" smtClean="0">
                <a:latin typeface="Calibri" pitchFamily="34" charset="0"/>
                <a:cs typeface="Calibri" pitchFamily="34" charset="0"/>
              </a:rPr>
              <a:t>… Summary</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lnSpcReduction="10000"/>
          </a:bodyPr>
          <a:lstStyle/>
          <a:p>
            <a:pPr marL="533400" indent="-533400" eaLnBrk="1" hangingPunct="1"/>
            <a:r>
              <a:rPr lang="en-US" dirty="0" smtClean="0">
                <a:latin typeface="Calibri" pitchFamily="34" charset="0"/>
                <a:cs typeface="Calibri" pitchFamily="34" charset="0"/>
              </a:rPr>
              <a:t>Challenges to Accounting Profession</a:t>
            </a:r>
          </a:p>
          <a:p>
            <a:pPr marL="933450" lvl="1" indent="-533400" eaLnBrk="1" hangingPunct="1">
              <a:buFont typeface="+mj-lt"/>
              <a:buAutoNum type="arabicPeriod"/>
            </a:pPr>
            <a:r>
              <a:rPr lang="en-US" dirty="0" smtClean="0">
                <a:latin typeface="Calibri" pitchFamily="34" charset="0"/>
                <a:cs typeface="Calibri" pitchFamily="34" charset="0"/>
              </a:rPr>
              <a:t>Competence</a:t>
            </a:r>
          </a:p>
          <a:p>
            <a:pPr marL="933450" lvl="1" indent="-533400" eaLnBrk="1" hangingPunct="1">
              <a:buFont typeface="+mj-lt"/>
              <a:buAutoNum type="arabicPeriod"/>
            </a:pPr>
            <a:r>
              <a:rPr lang="en-US" dirty="0" smtClean="0">
                <a:latin typeface="Calibri" pitchFamily="34" charset="0"/>
                <a:cs typeface="Calibri" pitchFamily="34" charset="0"/>
              </a:rPr>
              <a:t>Globalization</a:t>
            </a:r>
          </a:p>
          <a:p>
            <a:pPr marL="933450" lvl="1" indent="-533400" eaLnBrk="1" hangingPunct="1">
              <a:buFont typeface="+mj-lt"/>
              <a:buAutoNum type="arabicPeriod"/>
            </a:pPr>
            <a:r>
              <a:rPr lang="en-US" dirty="0" smtClean="0">
                <a:latin typeface="Calibri" pitchFamily="34" charset="0"/>
                <a:cs typeface="Calibri" pitchFamily="34" charset="0"/>
              </a:rPr>
              <a:t>Information Technology</a:t>
            </a:r>
          </a:p>
          <a:p>
            <a:pPr marL="933450" lvl="1" indent="-533400" eaLnBrk="1" hangingPunct="1">
              <a:buFont typeface="+mj-lt"/>
              <a:buAutoNum type="arabicPeriod"/>
            </a:pPr>
            <a:r>
              <a:rPr lang="en-US" dirty="0" smtClean="0">
                <a:latin typeface="Calibri" pitchFamily="34" charset="0"/>
                <a:cs typeface="Calibri" pitchFamily="34" charset="0"/>
              </a:rPr>
              <a:t>Opportunities</a:t>
            </a:r>
          </a:p>
          <a:p>
            <a:pPr marL="933450" lvl="1" indent="-533400" eaLnBrk="1" hangingPunct="1">
              <a:buFont typeface="+mj-lt"/>
              <a:buAutoNum type="arabicPeriod"/>
            </a:pPr>
            <a:r>
              <a:rPr lang="en-US" dirty="0" smtClean="0">
                <a:latin typeface="Calibri" pitchFamily="34" charset="0"/>
                <a:cs typeface="Calibri" pitchFamily="34" charset="0"/>
              </a:rPr>
              <a:t>Independence</a:t>
            </a:r>
          </a:p>
          <a:p>
            <a:pPr marL="933450" lvl="1" indent="-533400" eaLnBrk="1" hangingPunct="1">
              <a:buFont typeface="+mj-lt"/>
              <a:buAutoNum type="arabicPeriod"/>
            </a:pPr>
            <a:r>
              <a:rPr lang="en-US" dirty="0" smtClean="0">
                <a:latin typeface="Calibri" pitchFamily="34" charset="0"/>
                <a:cs typeface="Calibri" pitchFamily="34" charset="0"/>
              </a:rPr>
              <a:t>Inter-disciplinary approach</a:t>
            </a:r>
          </a:p>
          <a:p>
            <a:pPr marL="933450" lvl="1" indent="-533400" eaLnBrk="1" hangingPunct="1">
              <a:buFont typeface="+mj-lt"/>
              <a:buAutoNum type="arabicPeriod"/>
            </a:pPr>
            <a:r>
              <a:rPr lang="en-US" dirty="0" smtClean="0">
                <a:latin typeface="Calibri" pitchFamily="34" charset="0"/>
                <a:cs typeface="Calibri" pitchFamily="34" charset="0"/>
              </a:rPr>
              <a:t>Value systems</a:t>
            </a:r>
          </a:p>
          <a:p>
            <a:pPr marL="933450" lvl="1" indent="-533400" eaLnBrk="1" hangingPunct="1">
              <a:buFont typeface="+mj-lt"/>
              <a:buAutoNum type="arabicPeriod"/>
            </a:pPr>
            <a:r>
              <a:rPr lang="en-US" dirty="0" smtClean="0">
                <a:latin typeface="Calibri" pitchFamily="34" charset="0"/>
                <a:cs typeface="Calibri" pitchFamily="34" charset="0"/>
              </a:rPr>
              <a:t>Suboptimal educational system</a:t>
            </a:r>
          </a:p>
          <a:p>
            <a:pPr marL="933450" lvl="1" indent="-533400" eaLnBrk="1" hangingPunct="1"/>
            <a:endParaRPr lang="en-US"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35</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272965837"/>
      </p:ext>
    </p:extLst>
  </p:cSld>
  <p:clrMapOvr>
    <a:masterClrMapping/>
  </p:clrMapOvr>
  <p:transition advTm="7425"/>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GB" dirty="0" smtClean="0">
                <a:latin typeface="Calibri" pitchFamily="34" charset="0"/>
                <a:cs typeface="Calibri" pitchFamily="34" charset="0"/>
              </a:rPr>
              <a:t>… Summary</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To keep the Pandora's box closed, accounting professionals must wear three developmental traits</a:t>
            </a:r>
          </a:p>
          <a:p>
            <a:pPr marL="857250" lvl="2" indent="-457200" eaLnBrk="1" hangingPunct="1">
              <a:lnSpc>
                <a:spcPct val="90000"/>
              </a:lnSpc>
              <a:buFont typeface="+mj-lt"/>
              <a:buAutoNum type="arabicPeriod"/>
              <a:defRPr/>
            </a:pPr>
            <a:r>
              <a:rPr lang="en-US" dirty="0" smtClean="0">
                <a:latin typeface="Calibri" pitchFamily="34" charset="0"/>
                <a:cs typeface="Calibri" pitchFamily="34" charset="0"/>
              </a:rPr>
              <a:t>Education</a:t>
            </a:r>
          </a:p>
          <a:p>
            <a:pPr marL="857250" lvl="2" indent="-457200" eaLnBrk="1" hangingPunct="1">
              <a:lnSpc>
                <a:spcPct val="90000"/>
              </a:lnSpc>
              <a:buFont typeface="+mj-lt"/>
              <a:buAutoNum type="arabicPeriod"/>
              <a:defRPr/>
            </a:pPr>
            <a:r>
              <a:rPr lang="en-US" dirty="0" smtClean="0">
                <a:latin typeface="Calibri" pitchFamily="34" charset="0"/>
                <a:cs typeface="Calibri" pitchFamily="34" charset="0"/>
              </a:rPr>
              <a:t>Skill development, </a:t>
            </a:r>
            <a:r>
              <a:rPr lang="en-US" dirty="0">
                <a:latin typeface="Calibri" pitchFamily="34" charset="0"/>
                <a:cs typeface="Calibri" pitchFamily="34" charset="0"/>
              </a:rPr>
              <a:t>and </a:t>
            </a:r>
            <a:endParaRPr lang="en-US" dirty="0" smtClean="0">
              <a:latin typeface="Calibri" pitchFamily="34" charset="0"/>
              <a:cs typeface="Calibri" pitchFamily="34" charset="0"/>
            </a:endParaRPr>
          </a:p>
          <a:p>
            <a:pPr marL="857250" lvl="2" indent="-457200" eaLnBrk="1" hangingPunct="1">
              <a:lnSpc>
                <a:spcPct val="90000"/>
              </a:lnSpc>
              <a:buFont typeface="+mj-lt"/>
              <a:buAutoNum type="arabicPeriod"/>
              <a:defRPr/>
            </a:pPr>
            <a:r>
              <a:rPr lang="en-US" dirty="0" smtClean="0">
                <a:latin typeface="Calibri" pitchFamily="34" charset="0"/>
                <a:cs typeface="Calibri" pitchFamily="34" charset="0"/>
              </a:rPr>
              <a:t>Good </a:t>
            </a:r>
            <a:r>
              <a:rPr lang="en-US" dirty="0">
                <a:latin typeface="Calibri" pitchFamily="34" charset="0"/>
                <a:cs typeface="Calibri" pitchFamily="34" charset="0"/>
              </a:rPr>
              <a:t>work </a:t>
            </a:r>
            <a:r>
              <a:rPr lang="en-US" dirty="0" smtClean="0">
                <a:latin typeface="Calibri" pitchFamily="34" charset="0"/>
                <a:cs typeface="Calibri" pitchFamily="34" charset="0"/>
              </a:rPr>
              <a:t>attitude</a:t>
            </a: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36</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2074865513"/>
      </p:ext>
    </p:extLst>
  </p:cSld>
  <p:clrMapOvr>
    <a:masterClrMapping/>
  </p:clrMapOvr>
  <p:transition advTm="7425"/>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GB" dirty="0" smtClean="0">
                <a:latin typeface="Calibri" pitchFamily="34" charset="0"/>
                <a:cs typeface="Calibri" pitchFamily="34" charset="0"/>
              </a:rPr>
              <a:t>… Summary</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These </a:t>
            </a:r>
            <a:r>
              <a:rPr lang="en-US" sz="2800" dirty="0">
                <a:latin typeface="Calibri" pitchFamily="34" charset="0"/>
                <a:cs typeface="Calibri" pitchFamily="34" charset="0"/>
              </a:rPr>
              <a:t>traits are interlocking and must all be catered for in the accounting </a:t>
            </a:r>
            <a:r>
              <a:rPr lang="en-US" sz="2800" dirty="0" smtClean="0">
                <a:latin typeface="Calibri" pitchFamily="34" charset="0"/>
                <a:cs typeface="Calibri" pitchFamily="34" charset="0"/>
              </a:rPr>
              <a:t>curricula</a:t>
            </a:r>
          </a:p>
          <a:p>
            <a:pPr marL="742950" lvl="2" indent="-342900" eaLnBrk="1" hangingPunct="1">
              <a:lnSpc>
                <a:spcPct val="90000"/>
              </a:lnSpc>
              <a:defRPr/>
            </a:pPr>
            <a:r>
              <a:rPr lang="en-US" dirty="0" smtClean="0">
                <a:latin typeface="Calibri" pitchFamily="34" charset="0"/>
                <a:cs typeface="Calibri" pitchFamily="34" charset="0"/>
              </a:rPr>
              <a:t>With ICT being a major component and enabler</a:t>
            </a:r>
            <a:endParaRPr lang="en-US"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37</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80445518"/>
      </p:ext>
    </p:extLst>
  </p:cSld>
  <p:clrMapOvr>
    <a:masterClrMapping/>
  </p:clrMapOvr>
  <p:transition advTm="7425"/>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GB" dirty="0" smtClean="0">
                <a:latin typeface="Calibri" pitchFamily="34" charset="0"/>
                <a:cs typeface="Calibri" pitchFamily="34" charset="0"/>
              </a:rPr>
              <a:t>… Summary</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a:bodyPr>
          <a:lstStyle/>
          <a:p>
            <a:pPr marL="533400" lvl="1" indent="-533400" eaLnBrk="1" hangingPunct="1">
              <a:lnSpc>
                <a:spcPct val="90000"/>
              </a:lnSpc>
              <a:buFont typeface="Wingdings" pitchFamily="2" charset="2"/>
              <a:buChar char="l"/>
              <a:defRPr/>
            </a:pPr>
            <a:endParaRPr lang="en-US" sz="2800" dirty="0" smtClean="0">
              <a:latin typeface="Calibri" pitchFamily="34" charset="0"/>
              <a:ea typeface="+mn-ea"/>
              <a:cs typeface="Calibri" pitchFamily="34" charset="0"/>
            </a:endParaRPr>
          </a:p>
          <a:p>
            <a:pPr marL="533400" lvl="1" indent="-533400" eaLnBrk="1" hangingPunct="1">
              <a:lnSpc>
                <a:spcPct val="90000"/>
              </a:lnSpc>
              <a:buFont typeface="Wingdings" pitchFamily="2" charset="2"/>
              <a:buChar char="l"/>
              <a:defRPr/>
            </a:pPr>
            <a:r>
              <a:rPr lang="en-US" sz="2800" dirty="0" smtClean="0">
                <a:latin typeface="Calibri" pitchFamily="34" charset="0"/>
                <a:ea typeface="+mn-ea"/>
                <a:cs typeface="Calibri" pitchFamily="34" charset="0"/>
              </a:rPr>
              <a:t>Finally</a:t>
            </a:r>
            <a:r>
              <a:rPr lang="en-US" sz="2800" dirty="0">
                <a:latin typeface="Calibri" pitchFamily="34" charset="0"/>
                <a:ea typeface="+mn-ea"/>
                <a:cs typeface="Calibri" pitchFamily="34" charset="0"/>
              </a:rPr>
              <a:t>, again, the profession has a significant role </a:t>
            </a:r>
            <a:r>
              <a:rPr lang="en-US" sz="2800" dirty="0" smtClean="0">
                <a:latin typeface="Calibri" pitchFamily="34" charset="0"/>
                <a:ea typeface="+mn-ea"/>
                <a:cs typeface="Calibri" pitchFamily="34" charset="0"/>
              </a:rPr>
              <a:t>as </a:t>
            </a:r>
            <a:r>
              <a:rPr lang="en-US" sz="2800" dirty="0">
                <a:latin typeface="Calibri" pitchFamily="34" charset="0"/>
                <a:ea typeface="+mn-ea"/>
                <a:cs typeface="Calibri" pitchFamily="34" charset="0"/>
              </a:rPr>
              <a:t>the conscience-keeper of the business world!</a:t>
            </a:r>
          </a:p>
          <a:p>
            <a:pPr marL="457200" lvl="1" indent="-457200" eaLnBrk="1" hangingPunct="1">
              <a:lnSpc>
                <a:spcPct val="90000"/>
              </a:lnSpc>
              <a:buFont typeface="+mj-lt"/>
              <a:buAutoNum type="arabicPeriod"/>
              <a:defRPr/>
            </a:pPr>
            <a:endParaRPr lang="en-US"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38</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3982175793"/>
      </p:ext>
    </p:extLst>
  </p:cSld>
  <p:clrMapOvr>
    <a:masterClrMapping/>
  </p:clrMapOvr>
  <p:transition advTm="7425"/>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indent="-533400" eaLnBrk="1" hangingPunct="1"/>
            <a:r>
              <a:rPr lang="en-US" dirty="0" smtClean="0">
                <a:latin typeface="Calibri" pitchFamily="34" charset="0"/>
                <a:cs typeface="Calibri" pitchFamily="34" charset="0"/>
              </a:rPr>
              <a:t>The End</a:t>
            </a:r>
          </a:p>
        </p:txBody>
      </p:sp>
      <p:sp>
        <p:nvSpPr>
          <p:cNvPr id="5123" name="2 - Θέση περιεχομένου"/>
          <p:cNvSpPr>
            <a:spLocks noGrp="1"/>
          </p:cNvSpPr>
          <p:nvPr>
            <p:ph idx="1"/>
          </p:nvPr>
        </p:nvSpPr>
        <p:spPr/>
        <p:txBody>
          <a:bodyPr>
            <a:normAutofit/>
          </a:bodyPr>
          <a:lstStyle/>
          <a:p>
            <a:pPr eaLnBrk="1" hangingPunct="1">
              <a:buNone/>
              <a:defRPr/>
            </a:pPr>
            <a:endParaRPr lang="en-US" dirty="0" smtClean="0">
              <a:latin typeface="Calibri" pitchFamily="34" charset="0"/>
              <a:cs typeface="Calibri" pitchFamily="34" charset="0"/>
            </a:endParaRPr>
          </a:p>
          <a:p>
            <a:pPr eaLnBrk="1" hangingPunct="1">
              <a:buNone/>
              <a:defRPr/>
            </a:pPr>
            <a:endParaRPr lang="en-US" dirty="0" smtClean="0">
              <a:latin typeface="Calibri" pitchFamily="34" charset="0"/>
              <a:cs typeface="Calibri" pitchFamily="34" charset="0"/>
            </a:endParaRPr>
          </a:p>
          <a:p>
            <a:pPr eaLnBrk="1" hangingPunct="1">
              <a:buNone/>
              <a:defRPr/>
            </a:pPr>
            <a:r>
              <a:rPr lang="en-US" sz="4800" dirty="0" smtClean="0">
                <a:latin typeface="Calibri" pitchFamily="34" charset="0"/>
                <a:cs typeface="Calibri" pitchFamily="34" charset="0"/>
              </a:rPr>
              <a:t>				Thank You</a:t>
            </a:r>
          </a:p>
          <a:p>
            <a:pPr lvl="1" eaLnBrk="1" hangingPunct="1">
              <a:defRPr/>
            </a:pPr>
            <a:endParaRPr lang="en-US" dirty="0" smtClean="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39</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cSld>
  <p:clrMapOvr>
    <a:masterClrMapping/>
  </p:clrMapOvr>
  <p:transition advTm="5397">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smtClean="0">
                <a:latin typeface="Calibri" pitchFamily="34" charset="0"/>
                <a:cs typeface="Calibri" pitchFamily="34" charset="0"/>
              </a:rPr>
              <a:t>… The Accounting Profession</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Justification of the profession  hinges on  confidence  of </a:t>
            </a:r>
            <a:r>
              <a:rPr lang="en-US" sz="2800" dirty="0">
                <a:latin typeface="Calibri" pitchFamily="34" charset="0"/>
                <a:cs typeface="Calibri" pitchFamily="34" charset="0"/>
              </a:rPr>
              <a:t>the investing </a:t>
            </a:r>
            <a:r>
              <a:rPr lang="en-US" sz="2800" dirty="0" smtClean="0">
                <a:latin typeface="Calibri" pitchFamily="34" charset="0"/>
                <a:cs typeface="Calibri" pitchFamily="34" charset="0"/>
              </a:rPr>
              <a:t>public</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Its continued </a:t>
            </a:r>
            <a:r>
              <a:rPr lang="en-US" sz="2800" dirty="0">
                <a:latin typeface="Calibri" pitchFamily="34" charset="0"/>
                <a:cs typeface="Calibri" pitchFamily="34" charset="0"/>
              </a:rPr>
              <a:t>relevance </a:t>
            </a:r>
            <a:r>
              <a:rPr lang="en-US" sz="2800" dirty="0" smtClean="0">
                <a:latin typeface="Calibri" pitchFamily="34" charset="0"/>
                <a:cs typeface="Calibri" pitchFamily="34" charset="0"/>
              </a:rPr>
              <a:t>tied </a:t>
            </a:r>
            <a:r>
              <a:rPr lang="en-US" sz="2800" dirty="0">
                <a:latin typeface="Calibri" pitchFamily="34" charset="0"/>
                <a:cs typeface="Calibri" pitchFamily="34" charset="0"/>
              </a:rPr>
              <a:t>up with retaining this </a:t>
            </a:r>
            <a:r>
              <a:rPr lang="en-US" sz="2800" dirty="0" smtClean="0">
                <a:latin typeface="Calibri" pitchFamily="34" charset="0"/>
                <a:cs typeface="Calibri" pitchFamily="34" charset="0"/>
              </a:rPr>
              <a:t>confidence</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Initially provided </a:t>
            </a:r>
            <a:r>
              <a:rPr lang="en-US" sz="2800" dirty="0">
                <a:latin typeface="Calibri" pitchFamily="34" charset="0"/>
                <a:cs typeface="Calibri" pitchFamily="34" charset="0"/>
              </a:rPr>
              <a:t>this confidence only to the shareholders of joint stock </a:t>
            </a:r>
            <a:r>
              <a:rPr lang="en-US" sz="2800" dirty="0" smtClean="0">
                <a:latin typeface="Calibri" pitchFamily="34" charset="0"/>
                <a:cs typeface="Calibri" pitchFamily="34" charset="0"/>
              </a:rPr>
              <a:t>companies</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Today,  </a:t>
            </a:r>
            <a:r>
              <a:rPr lang="en-US" sz="2800" dirty="0">
                <a:latin typeface="Calibri" pitchFamily="34" charset="0"/>
                <a:cs typeface="Calibri" pitchFamily="34" charset="0"/>
              </a:rPr>
              <a:t>it provides this assurance to a wider base of </a:t>
            </a:r>
            <a:r>
              <a:rPr lang="en-US" sz="2800" dirty="0" smtClean="0">
                <a:latin typeface="Calibri" pitchFamily="34" charset="0"/>
                <a:cs typeface="Calibri" pitchFamily="34" charset="0"/>
              </a:rPr>
              <a:t>stakeholders</a:t>
            </a:r>
          </a:p>
          <a:p>
            <a:pPr marL="742950" lvl="2" indent="-342900" eaLnBrk="1" hangingPunct="1">
              <a:lnSpc>
                <a:spcPct val="90000"/>
              </a:lnSpc>
              <a:defRPr/>
            </a:pPr>
            <a:r>
              <a:rPr lang="en-US" dirty="0" smtClean="0">
                <a:latin typeface="Calibri" pitchFamily="34" charset="0"/>
                <a:cs typeface="Calibri" pitchFamily="34" charset="0"/>
              </a:rPr>
              <a:t>government</a:t>
            </a:r>
            <a:r>
              <a:rPr lang="en-US" dirty="0">
                <a:latin typeface="Calibri" pitchFamily="34" charset="0"/>
                <a:cs typeface="Calibri" pitchFamily="34" charset="0"/>
              </a:rPr>
              <a:t>, the banking system, regulators and society itself.</a:t>
            </a:r>
            <a:endParaRPr lang="en-GB" dirty="0">
              <a:latin typeface="Calibri" pitchFamily="34" charset="0"/>
              <a:cs typeface="Calibri" pitchFamily="34" charset="0"/>
            </a:endParaRPr>
          </a:p>
          <a:p>
            <a:pPr marL="342900" lvl="1" indent="-342900" eaLnBrk="1" hangingPunct="1">
              <a:lnSpc>
                <a:spcPct val="90000"/>
              </a:lnSpc>
              <a:buFont typeface="Wingdings" pitchFamily="2" charset="2"/>
              <a:buChar char="l"/>
              <a:defRPr/>
            </a:pP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4</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645335974"/>
      </p:ext>
    </p:extLst>
  </p:cSld>
  <p:clrMapOvr>
    <a:masterClrMapping/>
  </p:clrMapOvr>
  <p:transition advTm="5133"/>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785794"/>
            <a:ext cx="8382000" cy="1131038"/>
          </a:xfrm>
        </p:spPr>
        <p:txBody>
          <a:bodyPr>
            <a:normAutofit/>
          </a:bodyPr>
          <a:lstStyle/>
          <a:p>
            <a:pPr marL="533400" indent="-533400" eaLnBrk="1" hangingPunct="1"/>
            <a:r>
              <a:rPr lang="en-GB" dirty="0" smtClean="0">
                <a:latin typeface="Calibri" pitchFamily="34" charset="0"/>
                <a:cs typeface="Calibri" pitchFamily="34" charset="0"/>
              </a:rPr>
              <a:t>References</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rmAutofit fontScale="92500" lnSpcReduction="10000"/>
          </a:bodyPr>
          <a:lstStyle/>
          <a:p>
            <a:pPr algn="just">
              <a:buFont typeface="+mj-lt"/>
              <a:buAutoNum type="arabicPeriod"/>
            </a:pPr>
            <a:r>
              <a:rPr lang="en-US" sz="1500" dirty="0" err="1" smtClean="0"/>
              <a:t>Olaolu</a:t>
            </a:r>
            <a:r>
              <a:rPr lang="en-US" sz="1500" dirty="0" smtClean="0"/>
              <a:t>, O</a:t>
            </a:r>
            <a:r>
              <a:rPr lang="en-US" sz="1500" i="1" dirty="0" smtClean="0"/>
              <a:t>, </a:t>
            </a:r>
            <a:r>
              <a:rPr lang="en-US" sz="1500" b="1" i="1" dirty="0"/>
              <a:t>Opportunities and Challenges for </a:t>
            </a:r>
            <a:r>
              <a:rPr lang="en-US" sz="1500" b="1" i="1" dirty="0" smtClean="0"/>
              <a:t>New Chartered Accountant</a:t>
            </a:r>
            <a:r>
              <a:rPr lang="en-US" sz="1500" dirty="0" smtClean="0"/>
              <a:t>, Induction Ceremony, Institute </a:t>
            </a:r>
            <a:r>
              <a:rPr lang="en-US" sz="1500" dirty="0"/>
              <a:t>Of </a:t>
            </a:r>
            <a:r>
              <a:rPr lang="en-US" sz="1500" dirty="0" smtClean="0"/>
              <a:t>Chartered Accountants </a:t>
            </a:r>
            <a:r>
              <a:rPr lang="en-US" sz="1500" dirty="0"/>
              <a:t>Of </a:t>
            </a:r>
            <a:r>
              <a:rPr lang="en-US" sz="1500" dirty="0" smtClean="0"/>
              <a:t>Nigeria, Monday </a:t>
            </a:r>
            <a:r>
              <a:rPr lang="en-US" sz="1500" dirty="0"/>
              <a:t>November </a:t>
            </a:r>
            <a:r>
              <a:rPr lang="en-US" sz="1500" dirty="0" smtClean="0"/>
              <a:t>3, 2014.</a:t>
            </a:r>
            <a:endParaRPr lang="en-GB" sz="1500" dirty="0"/>
          </a:p>
          <a:p>
            <a:pPr>
              <a:buFont typeface="+mj-lt"/>
              <a:buAutoNum type="arabicPeriod"/>
            </a:pPr>
            <a:r>
              <a:rPr lang="en-US" sz="1600" dirty="0" err="1" smtClean="0">
                <a:latin typeface="Calibri" pitchFamily="34" charset="0"/>
              </a:rPr>
              <a:t>Subbarao</a:t>
            </a:r>
            <a:r>
              <a:rPr lang="en-US" sz="1600" dirty="0" smtClean="0">
                <a:latin typeface="Calibri" pitchFamily="34" charset="0"/>
              </a:rPr>
              <a:t>, D., </a:t>
            </a:r>
            <a:r>
              <a:rPr lang="en-US" sz="1600" b="1" i="1" dirty="0">
                <a:latin typeface="Calibri" pitchFamily="34" charset="0"/>
              </a:rPr>
              <a:t>Challenges to the accounting profession – some </a:t>
            </a:r>
            <a:r>
              <a:rPr lang="en-US" sz="1600" b="1" i="1" dirty="0" smtClean="0">
                <a:latin typeface="Calibri" pitchFamily="34" charset="0"/>
              </a:rPr>
              <a:t>reflections, </a:t>
            </a:r>
            <a:r>
              <a:rPr lang="en-US" sz="1600" dirty="0" smtClean="0">
                <a:latin typeface="Calibri" pitchFamily="34" charset="0"/>
              </a:rPr>
              <a:t>Inaugural address, 26th </a:t>
            </a:r>
            <a:r>
              <a:rPr lang="en-US" sz="1600" dirty="0">
                <a:latin typeface="Calibri" pitchFamily="34" charset="0"/>
              </a:rPr>
              <a:t>Regional Conference of the Western India Regional Council of the Institute of </a:t>
            </a:r>
            <a:r>
              <a:rPr lang="en-US" sz="1600" dirty="0" smtClean="0">
                <a:latin typeface="Calibri" pitchFamily="34" charset="0"/>
              </a:rPr>
              <a:t>Chartered Accounts </a:t>
            </a:r>
            <a:r>
              <a:rPr lang="en-US" sz="1600" dirty="0">
                <a:latin typeface="Calibri" pitchFamily="34" charset="0"/>
              </a:rPr>
              <a:t>of India (ICAI), Mumbai, 16 December 2011</a:t>
            </a:r>
            <a:r>
              <a:rPr lang="en-US" sz="1600" dirty="0" smtClean="0">
                <a:latin typeface="Calibri" pitchFamily="34" charset="0"/>
              </a:rPr>
              <a:t>.</a:t>
            </a:r>
          </a:p>
          <a:p>
            <a:pPr>
              <a:buFont typeface="+mj-lt"/>
              <a:buAutoNum type="arabicPeriod"/>
            </a:pPr>
            <a:r>
              <a:rPr lang="en-GB" sz="1500" dirty="0">
                <a:latin typeface="Calibri" pitchFamily="34" charset="0"/>
              </a:rPr>
              <a:t>Benefits of ICT in </a:t>
            </a:r>
            <a:r>
              <a:rPr lang="en-GB" sz="1500" dirty="0" smtClean="0">
                <a:latin typeface="Calibri" pitchFamily="34" charset="0"/>
              </a:rPr>
              <a:t>accounting </a:t>
            </a:r>
            <a:r>
              <a:rPr lang="en-GB" sz="1500" dirty="0">
                <a:latin typeface="Calibri" pitchFamily="34" charset="0"/>
              </a:rPr>
              <a:t>and Book-keeping, </a:t>
            </a:r>
            <a:r>
              <a:rPr lang="en-GB" sz="1500" dirty="0">
                <a:latin typeface="Calibri" pitchFamily="34" charset="0"/>
                <a:hlinkClick r:id="rId3"/>
              </a:rPr>
              <a:t>http://</a:t>
            </a:r>
            <a:r>
              <a:rPr lang="en-GB" sz="1500" dirty="0" smtClean="0">
                <a:latin typeface="Calibri" pitchFamily="34" charset="0"/>
                <a:hlinkClick r:id="rId3"/>
              </a:rPr>
              <a:t>www.olevelprinciplesofaccounts.com/benefits-of-ict-in-accounting.html</a:t>
            </a:r>
            <a:r>
              <a:rPr lang="en-GB" sz="1500" dirty="0" smtClean="0">
                <a:latin typeface="Calibri" pitchFamily="34" charset="0"/>
              </a:rPr>
              <a:t>. Accessed, April 30, 2015.</a:t>
            </a:r>
            <a:endParaRPr lang="en-GB" sz="1500" dirty="0">
              <a:latin typeface="Calibri" pitchFamily="34" charset="0"/>
            </a:endParaRPr>
          </a:p>
          <a:p>
            <a:pPr>
              <a:buFont typeface="+mj-lt"/>
              <a:buAutoNum type="arabicPeriod"/>
            </a:pPr>
            <a:r>
              <a:rPr lang="en-US" sz="1500" dirty="0" err="1" smtClean="0">
                <a:latin typeface="Calibri" pitchFamily="34" charset="0"/>
              </a:rPr>
              <a:t>Okafor</a:t>
            </a:r>
            <a:r>
              <a:rPr lang="en-US" sz="1500" dirty="0">
                <a:latin typeface="Calibri" pitchFamily="34" charset="0"/>
              </a:rPr>
              <a:t>, R.G., </a:t>
            </a:r>
            <a:r>
              <a:rPr lang="en-US" sz="1500" b="1" i="1" dirty="0">
                <a:latin typeface="Calibri" pitchFamily="34" charset="0"/>
              </a:rPr>
              <a:t>Accounting Education in Nigerian Universities: Challenges and Prospects</a:t>
            </a:r>
            <a:r>
              <a:rPr lang="en-US" sz="1500" dirty="0">
                <a:latin typeface="Calibri" pitchFamily="34" charset="0"/>
              </a:rPr>
              <a:t>, Journal of Economics and Sustainable Development, Vol.3, No.14, 2012, ISSN 2222-1700 (Paper) ISSN 2222-2855 (Online</a:t>
            </a:r>
            <a:r>
              <a:rPr lang="en-US" sz="1500" dirty="0" smtClean="0">
                <a:latin typeface="Calibri" pitchFamily="34" charset="0"/>
              </a:rPr>
              <a:t>).</a:t>
            </a:r>
          </a:p>
          <a:p>
            <a:pPr>
              <a:buFont typeface="+mj-lt"/>
              <a:buAutoNum type="arabicPeriod"/>
            </a:pPr>
            <a:r>
              <a:rPr lang="en-GB" sz="1500" dirty="0">
                <a:latin typeface="Calibri" pitchFamily="34" charset="0"/>
              </a:rPr>
              <a:t>Krishna </a:t>
            </a:r>
            <a:r>
              <a:rPr lang="en-GB" sz="1500" dirty="0" err="1">
                <a:latin typeface="Calibri" pitchFamily="34" charset="0"/>
              </a:rPr>
              <a:t>Moorthy</a:t>
            </a:r>
            <a:r>
              <a:rPr lang="en-GB" sz="1500" dirty="0">
                <a:latin typeface="Calibri" pitchFamily="34" charset="0"/>
              </a:rPr>
              <a:t>, M., et al</a:t>
            </a:r>
            <a:r>
              <a:rPr lang="en-GB" sz="1500" i="1" dirty="0">
                <a:latin typeface="Calibri" pitchFamily="34" charset="0"/>
              </a:rPr>
              <a:t>., </a:t>
            </a:r>
            <a:r>
              <a:rPr lang="en-GB" sz="1500" b="1" i="1" dirty="0">
                <a:latin typeface="Calibri" pitchFamily="34" charset="0"/>
              </a:rPr>
              <a:t>The impact of information technology on internal auditing</a:t>
            </a:r>
            <a:r>
              <a:rPr lang="en-GB" sz="1500" dirty="0">
                <a:latin typeface="Calibri" pitchFamily="34" charset="0"/>
              </a:rPr>
              <a:t>, African Journal of Business Management Vol. 5(9), pp. 3523-3539, 4 May, 2011. Available online at </a:t>
            </a:r>
            <a:r>
              <a:rPr lang="en-GB" sz="1500" dirty="0">
                <a:latin typeface="Calibri" pitchFamily="34" charset="0"/>
                <a:hlinkClick r:id="rId4"/>
              </a:rPr>
              <a:t>http://</a:t>
            </a:r>
            <a:r>
              <a:rPr lang="en-GB" sz="1500" dirty="0" smtClean="0">
                <a:latin typeface="Calibri" pitchFamily="34" charset="0"/>
                <a:hlinkClick r:id="rId4"/>
              </a:rPr>
              <a:t>www.academicjournals.org/AJBM</a:t>
            </a:r>
            <a:endParaRPr lang="en-GB" sz="1500" dirty="0" smtClean="0">
              <a:latin typeface="Calibri" pitchFamily="34" charset="0"/>
            </a:endParaRPr>
          </a:p>
          <a:p>
            <a:pPr>
              <a:buFont typeface="+mj-lt"/>
              <a:buAutoNum type="arabicPeriod"/>
            </a:pPr>
            <a:r>
              <a:rPr lang="en-GB" sz="1500" b="1" i="1" dirty="0">
                <a:latin typeface="Calibri" pitchFamily="34" charset="0"/>
              </a:rPr>
              <a:t>Investigative Forensic Audit into the Allegations of Unremitted Funds into the Federation Accounts by the NNPC</a:t>
            </a:r>
            <a:r>
              <a:rPr lang="en-GB" sz="1500" dirty="0">
                <a:latin typeface="Calibri" pitchFamily="34" charset="0"/>
              </a:rPr>
              <a:t>, </a:t>
            </a:r>
            <a:r>
              <a:rPr lang="en-GB" sz="1500" dirty="0" smtClean="0">
                <a:latin typeface="Calibri" pitchFamily="34" charset="0"/>
              </a:rPr>
              <a:t>PricewaterhouseCoopers </a:t>
            </a:r>
            <a:r>
              <a:rPr lang="en-GB" sz="1500" dirty="0">
                <a:latin typeface="Calibri" pitchFamily="34" charset="0"/>
              </a:rPr>
              <a:t>Limited, February </a:t>
            </a:r>
            <a:r>
              <a:rPr lang="en-GB" sz="1500" dirty="0" smtClean="0">
                <a:latin typeface="Calibri" pitchFamily="34" charset="0"/>
              </a:rPr>
              <a:t>2015.</a:t>
            </a:r>
            <a:endParaRPr lang="en-GB" sz="1500" dirty="0">
              <a:latin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40</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44764187"/>
      </p:ext>
    </p:extLst>
  </p:cSld>
  <p:clrMapOvr>
    <a:masterClrMapping/>
  </p:clrMapOvr>
  <p:transition advTm="7425"/>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smtClean="0">
                <a:latin typeface="Calibri" pitchFamily="34" charset="0"/>
                <a:cs typeface="Calibri" pitchFamily="34" charset="0"/>
              </a:rPr>
              <a:t>… The Accounting Profession</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Thus, several </a:t>
            </a:r>
            <a:r>
              <a:rPr lang="en-US" sz="2800" dirty="0">
                <a:latin typeface="Calibri" pitchFamily="34" charset="0"/>
                <a:cs typeface="Calibri" pitchFamily="34" charset="0"/>
              </a:rPr>
              <a:t>stakeholders depend upon the accounting </a:t>
            </a:r>
            <a:r>
              <a:rPr lang="en-US" sz="2800" dirty="0" smtClean="0">
                <a:latin typeface="Calibri" pitchFamily="34" charset="0"/>
                <a:cs typeface="Calibri" pitchFamily="34" charset="0"/>
              </a:rPr>
              <a:t>profession</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The </a:t>
            </a:r>
            <a:r>
              <a:rPr lang="en-US" sz="2800" dirty="0">
                <a:latin typeface="Calibri" pitchFamily="34" charset="0"/>
                <a:cs typeface="Calibri" pitchFamily="34" charset="0"/>
              </a:rPr>
              <a:t>profession </a:t>
            </a:r>
            <a:r>
              <a:rPr lang="en-US" sz="2800" dirty="0" smtClean="0">
                <a:latin typeface="Calibri" pitchFamily="34" charset="0"/>
                <a:cs typeface="Calibri" pitchFamily="34" charset="0"/>
              </a:rPr>
              <a:t>must continue </a:t>
            </a:r>
            <a:r>
              <a:rPr lang="en-US" sz="2800" dirty="0">
                <a:latin typeface="Calibri" pitchFamily="34" charset="0"/>
                <a:cs typeface="Calibri" pitchFamily="34" charset="0"/>
              </a:rPr>
              <a:t>to inspire the trust and confidence of the </a:t>
            </a:r>
            <a:r>
              <a:rPr lang="en-US" sz="2800" dirty="0" smtClean="0">
                <a:latin typeface="Calibri" pitchFamily="34" charset="0"/>
                <a:cs typeface="Calibri" pitchFamily="34" charset="0"/>
              </a:rPr>
              <a:t>stakeholders</a:t>
            </a:r>
          </a:p>
          <a:p>
            <a:pPr marL="742950" lvl="2" indent="-342900" eaLnBrk="1" hangingPunct="1">
              <a:lnSpc>
                <a:spcPct val="90000"/>
              </a:lnSpc>
              <a:defRPr/>
            </a:pPr>
            <a:r>
              <a:rPr lang="en-US" dirty="0" smtClean="0">
                <a:latin typeface="Calibri" pitchFamily="34" charset="0"/>
                <a:cs typeface="Calibri" pitchFamily="34" charset="0"/>
              </a:rPr>
              <a:t>if </a:t>
            </a:r>
            <a:r>
              <a:rPr lang="en-US" dirty="0">
                <a:latin typeface="Calibri" pitchFamily="34" charset="0"/>
                <a:cs typeface="Calibri" pitchFamily="34" charset="0"/>
              </a:rPr>
              <a:t>it has to remain </a:t>
            </a:r>
            <a:r>
              <a:rPr lang="en-US" dirty="0" smtClean="0">
                <a:latin typeface="Calibri" pitchFamily="34" charset="0"/>
                <a:cs typeface="Calibri" pitchFamily="34" charset="0"/>
              </a:rPr>
              <a:t>relevant and </a:t>
            </a:r>
            <a:r>
              <a:rPr lang="en-US" dirty="0">
                <a:latin typeface="Calibri" pitchFamily="34" charset="0"/>
                <a:cs typeface="Calibri" pitchFamily="34" charset="0"/>
              </a:rPr>
              <a:t>value </a:t>
            </a:r>
            <a:r>
              <a:rPr lang="en-US" dirty="0" smtClean="0">
                <a:latin typeface="Calibri" pitchFamily="34" charset="0"/>
                <a:cs typeface="Calibri" pitchFamily="34" charset="0"/>
              </a:rPr>
              <a:t>adding</a:t>
            </a: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To do their work, professionals have a number of roles and responsibilities</a:t>
            </a:r>
          </a:p>
          <a:p>
            <a:pPr marL="742950" lvl="2" indent="-342900" eaLnBrk="1" hangingPunct="1">
              <a:lnSpc>
                <a:spcPct val="90000"/>
              </a:lnSpc>
              <a:defRPr/>
            </a:pPr>
            <a:endParaRPr lang="en-GB"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5</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4202350857"/>
      </p:ext>
    </p:extLst>
  </p:cSld>
  <p:clrMapOvr>
    <a:masterClrMapping/>
  </p:clrMapOvr>
  <p:transition advTm="5133"/>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smtClean="0">
                <a:latin typeface="Calibri" pitchFamily="34" charset="0"/>
                <a:cs typeface="Calibri" pitchFamily="34" charset="0"/>
              </a:rPr>
              <a:t>Role of Chartered Accountants</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Prepare </a:t>
            </a:r>
            <a:r>
              <a:rPr lang="en-GB" sz="2800" dirty="0">
                <a:latin typeface="Calibri" pitchFamily="34" charset="0"/>
                <a:cs typeface="Calibri" pitchFamily="34" charset="0"/>
              </a:rPr>
              <a:t>profit and loss statements on behalf of a </a:t>
            </a:r>
            <a:r>
              <a:rPr lang="en-GB" sz="2800" dirty="0" smtClean="0">
                <a:latin typeface="Calibri" pitchFamily="34" charset="0"/>
                <a:cs typeface="Calibri" pitchFamily="34" charset="0"/>
              </a:rPr>
              <a:t>business</a:t>
            </a:r>
            <a:endParaRPr lang="en-GB"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GB" sz="2800" dirty="0">
                <a:latin typeface="Calibri" pitchFamily="34" charset="0"/>
                <a:cs typeface="Calibri" pitchFamily="34" charset="0"/>
              </a:rPr>
              <a:t>Set up accounting practices and procedures for new companies and advise on how to manage </a:t>
            </a:r>
            <a:r>
              <a:rPr lang="en-GB" sz="2800" dirty="0" smtClean="0">
                <a:latin typeface="Calibri" pitchFamily="34" charset="0"/>
                <a:cs typeface="Calibri" pitchFamily="34" charset="0"/>
              </a:rPr>
              <a:t>these</a:t>
            </a:r>
            <a:endParaRPr lang="en-GB"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GB" sz="2800" dirty="0">
                <a:latin typeface="Calibri" pitchFamily="34" charset="0"/>
                <a:cs typeface="Calibri" pitchFamily="34" charset="0"/>
              </a:rPr>
              <a:t>Analyse budgets and other financial information and advise where savings could be </a:t>
            </a:r>
            <a:r>
              <a:rPr lang="en-GB" sz="2800" dirty="0" smtClean="0">
                <a:latin typeface="Calibri" pitchFamily="34" charset="0"/>
                <a:cs typeface="Calibri" pitchFamily="34" charset="0"/>
              </a:rPr>
              <a:t>made</a:t>
            </a: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6</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2534728051"/>
      </p:ext>
    </p:extLst>
  </p:cSld>
  <p:clrMapOvr>
    <a:masterClrMapping/>
  </p:clrMapOvr>
  <p:transition advTm="5133"/>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smtClean="0">
                <a:latin typeface="Calibri" pitchFamily="34" charset="0"/>
                <a:cs typeface="Calibri" pitchFamily="34" charset="0"/>
              </a:rPr>
              <a:t>… Role of Chartered Accountants</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Help </a:t>
            </a:r>
            <a:r>
              <a:rPr lang="en-GB" sz="2800" dirty="0">
                <a:latin typeface="Calibri" pitchFamily="34" charset="0"/>
                <a:cs typeface="Calibri" pitchFamily="34" charset="0"/>
              </a:rPr>
              <a:t>to produce budgets for businesses and implement strategies for cost </a:t>
            </a:r>
            <a:r>
              <a:rPr lang="en-GB" sz="2800" dirty="0" smtClean="0">
                <a:latin typeface="Calibri" pitchFamily="34" charset="0"/>
                <a:cs typeface="Calibri" pitchFamily="34" charset="0"/>
              </a:rPr>
              <a:t>savings</a:t>
            </a:r>
            <a:endParaRPr lang="en-GB"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GB" sz="2800" dirty="0">
                <a:latin typeface="Calibri" pitchFamily="34" charset="0"/>
                <a:cs typeface="Calibri" pitchFamily="34" charset="0"/>
              </a:rPr>
              <a:t>Ensure company accounts and tax returns are prepared and filed correctly and on </a:t>
            </a:r>
            <a:r>
              <a:rPr lang="en-GB" sz="2800" dirty="0" smtClean="0">
                <a:latin typeface="Calibri" pitchFamily="34" charset="0"/>
                <a:cs typeface="Calibri" pitchFamily="34" charset="0"/>
              </a:rPr>
              <a:t>time</a:t>
            </a:r>
          </a:p>
          <a:p>
            <a:pPr marL="0" lvl="1" indent="0" eaLnBrk="1" hangingPunct="1">
              <a:lnSpc>
                <a:spcPct val="90000"/>
              </a:lnSpc>
              <a:buNone/>
              <a:defRPr/>
            </a:pP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7</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77989799"/>
      </p:ext>
    </p:extLst>
  </p:cSld>
  <p:clrMapOvr>
    <a:masterClrMapping/>
  </p:clrMapOvr>
  <p:transition advTm="5133"/>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marL="533400" lvl="0" indent="-533400" eaLnBrk="1" hangingPunct="1"/>
            <a:r>
              <a:rPr lang="en-GB" dirty="0">
                <a:latin typeface="Calibri" pitchFamily="34" charset="0"/>
                <a:cs typeface="Calibri" pitchFamily="34" charset="0"/>
              </a:rPr>
              <a:t>… Role of Chartered Accountants</a:t>
            </a:r>
            <a:endParaRPr lang="en-US" dirty="0" smtClean="0">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GB" sz="2800" dirty="0">
                <a:latin typeface="Calibri" pitchFamily="34" charset="0"/>
                <a:cs typeface="Calibri" pitchFamily="34" charset="0"/>
              </a:rPr>
              <a:t>Accountancy is one of the most detailed and diverse roles in the finance industry</a:t>
            </a:r>
          </a:p>
          <a:p>
            <a:pPr marL="742950" lvl="2" indent="-342900" eaLnBrk="1" hangingPunct="1">
              <a:lnSpc>
                <a:spcPct val="90000"/>
              </a:lnSpc>
              <a:defRPr/>
            </a:pPr>
            <a:r>
              <a:rPr lang="en-GB" dirty="0">
                <a:latin typeface="Calibri" pitchFamily="34" charset="0"/>
                <a:cs typeface="Calibri" pitchFamily="34" charset="0"/>
              </a:rPr>
              <a:t>Thus, Accountants require competency in many areas</a:t>
            </a:r>
            <a:r>
              <a:rPr lang="en-GB" dirty="0" smtClean="0">
                <a:latin typeface="Calibri" pitchFamily="34" charset="0"/>
                <a:cs typeface="Calibri" pitchFamily="34" charset="0"/>
              </a:rPr>
              <a:t>.</a:t>
            </a:r>
            <a:endParaRPr lang="en-GB"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GB" sz="2800" dirty="0">
                <a:latin typeface="Calibri" pitchFamily="34" charset="0"/>
                <a:cs typeface="Calibri" pitchFamily="34" charset="0"/>
              </a:rPr>
              <a:t>Accountants require high standards for both competence and behaviour</a:t>
            </a:r>
          </a:p>
          <a:p>
            <a:pPr marL="742950" lvl="2" indent="-342900" eaLnBrk="1" hangingPunct="1">
              <a:lnSpc>
                <a:spcPct val="90000"/>
              </a:lnSpc>
              <a:defRPr/>
            </a:pPr>
            <a:r>
              <a:rPr lang="en-GB" dirty="0">
                <a:latin typeface="Calibri" pitchFamily="34" charset="0"/>
                <a:cs typeface="Calibri" pitchFamily="34" charset="0"/>
              </a:rPr>
              <a:t>Lest they fail [in] their job, harm their organization/their own reputation/the whole industry</a:t>
            </a:r>
            <a:r>
              <a:rPr lang="en-GB" dirty="0" smtClean="0">
                <a:latin typeface="Calibri" pitchFamily="34" charset="0"/>
                <a:cs typeface="Calibri" pitchFamily="34" charset="0"/>
              </a:rPr>
              <a:t>.</a:t>
            </a:r>
          </a:p>
          <a:p>
            <a:pPr marL="342900" lvl="1" indent="-342900" eaLnBrk="1" hangingPunct="1">
              <a:lnSpc>
                <a:spcPct val="90000"/>
              </a:lnSpc>
              <a:buFont typeface="Wingdings" pitchFamily="2" charset="2"/>
              <a:buChar char="l"/>
              <a:defRPr/>
            </a:pPr>
            <a:r>
              <a:rPr lang="en-US" sz="2800" dirty="0">
                <a:latin typeface="Calibri" pitchFamily="34" charset="0"/>
                <a:cs typeface="Calibri" pitchFamily="34" charset="0"/>
              </a:rPr>
              <a:t>S</a:t>
            </a:r>
            <a:r>
              <a:rPr lang="en-US" sz="2800" dirty="0" smtClean="0">
                <a:latin typeface="Calibri" pitchFamily="34" charset="0"/>
                <a:cs typeface="Calibri" pitchFamily="34" charset="0"/>
              </a:rPr>
              <a:t>everal challenges that could erode confidence must be addressed</a:t>
            </a:r>
            <a:endParaRPr lang="en-GB" sz="28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8</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1552705399"/>
      </p:ext>
    </p:extLst>
  </p:cSld>
  <p:clrMapOvr>
    <a:masterClrMapping/>
  </p:clrMapOvr>
  <p:transition advTm="5133"/>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marL="533400" lvl="0" indent="-533400" eaLnBrk="1" hangingPunct="1"/>
            <a:r>
              <a:rPr lang="en-GB" dirty="0" smtClean="0">
                <a:latin typeface="Calibri" pitchFamily="34" charset="0"/>
                <a:cs typeface="Calibri" pitchFamily="34" charset="0"/>
              </a:rPr>
              <a:t>Challenges to the Profession: </a:t>
            </a:r>
            <a:r>
              <a:rPr lang="en-GB" dirty="0" smtClean="0">
                <a:solidFill>
                  <a:srgbClr val="FF0000"/>
                </a:solidFill>
                <a:latin typeface="Calibri" pitchFamily="34" charset="0"/>
                <a:cs typeface="Calibri" pitchFamily="34" charset="0"/>
              </a:rPr>
              <a:t>Competence</a:t>
            </a:r>
            <a:endParaRPr lang="en-US" dirty="0" smtClean="0">
              <a:solidFill>
                <a:srgbClr val="FF0000"/>
              </a:solidFill>
              <a:latin typeface="Calibri" pitchFamily="34" charset="0"/>
              <a:cs typeface="Calibri" pitchFamily="34" charset="0"/>
            </a:endParaRPr>
          </a:p>
        </p:txBody>
      </p:sp>
      <p:sp>
        <p:nvSpPr>
          <p:cNvPr id="5123" name="2 - Θέση περιεχομένου"/>
          <p:cNvSpPr>
            <a:spLocks noGrp="1"/>
          </p:cNvSpPr>
          <p:nvPr>
            <p:ph idx="1"/>
          </p:nvPr>
        </p:nvSpPr>
        <p:spPr/>
        <p:txBody>
          <a:bodyPr>
            <a:noAutofit/>
          </a:bodyPr>
          <a:lstStyle/>
          <a:p>
            <a:pPr marL="342900" lvl="1" indent="-342900" eaLnBrk="1" hangingPunct="1">
              <a:lnSpc>
                <a:spcPct val="90000"/>
              </a:lnSpc>
              <a:buFont typeface="Wingdings" pitchFamily="2" charset="2"/>
              <a:buChar char="l"/>
              <a:defRPr/>
            </a:pPr>
            <a:r>
              <a:rPr lang="en-GB" sz="2800" dirty="0" smtClean="0">
                <a:latin typeface="Calibri" pitchFamily="34" charset="0"/>
                <a:cs typeface="Calibri" pitchFamily="34" charset="0"/>
              </a:rPr>
              <a:t>The financial sector growing in complexity, new financial instruments emerging</a:t>
            </a: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Knowledge </a:t>
            </a:r>
            <a:r>
              <a:rPr lang="en-US" sz="2800" dirty="0">
                <a:latin typeface="Calibri" pitchFamily="34" charset="0"/>
                <a:cs typeface="Calibri" pitchFamily="34" charset="0"/>
              </a:rPr>
              <a:t>base of the profession </a:t>
            </a:r>
            <a:r>
              <a:rPr lang="en-US" sz="2800" dirty="0" smtClean="0">
                <a:latin typeface="Calibri" pitchFamily="34" charset="0"/>
                <a:cs typeface="Calibri" pitchFamily="34" charset="0"/>
              </a:rPr>
              <a:t>must keep </a:t>
            </a:r>
            <a:r>
              <a:rPr lang="en-US" sz="2800" dirty="0">
                <a:latin typeface="Calibri" pitchFamily="34" charset="0"/>
                <a:cs typeface="Calibri" pitchFamily="34" charset="0"/>
              </a:rPr>
              <a:t>pace with </a:t>
            </a:r>
            <a:r>
              <a:rPr lang="en-US" sz="2800" dirty="0" smtClean="0">
                <a:latin typeface="Calibri" pitchFamily="34" charset="0"/>
                <a:cs typeface="Calibri" pitchFamily="34" charset="0"/>
              </a:rPr>
              <a:t>the new practices </a:t>
            </a:r>
            <a:r>
              <a:rPr lang="en-US" sz="2800" dirty="0">
                <a:latin typeface="Calibri" pitchFamily="34" charset="0"/>
                <a:cs typeface="Calibri" pitchFamily="34" charset="0"/>
              </a:rPr>
              <a:t>and </a:t>
            </a:r>
            <a:r>
              <a:rPr lang="en-US" sz="2800" dirty="0" smtClean="0">
                <a:latin typeface="Calibri" pitchFamily="34" charset="0"/>
                <a:cs typeface="Calibri" pitchFamily="34" charset="0"/>
              </a:rPr>
              <a:t>innovations</a:t>
            </a:r>
            <a:endParaRPr lang="en-US" sz="2800" dirty="0">
              <a:latin typeface="Calibri" pitchFamily="34" charset="0"/>
              <a:cs typeface="Calibri" pitchFamily="34" charset="0"/>
            </a:endParaRPr>
          </a:p>
          <a:p>
            <a:pPr marL="342900" lvl="1" indent="-342900" eaLnBrk="1" hangingPunct="1">
              <a:lnSpc>
                <a:spcPct val="90000"/>
              </a:lnSpc>
              <a:buFont typeface="Wingdings" pitchFamily="2" charset="2"/>
              <a:buChar char="l"/>
              <a:defRPr/>
            </a:pPr>
            <a:r>
              <a:rPr lang="en-US" sz="2800" dirty="0" smtClean="0">
                <a:latin typeface="Calibri" pitchFamily="34" charset="0"/>
                <a:cs typeface="Calibri" pitchFamily="34" charset="0"/>
              </a:rPr>
              <a:t>Requirements</a:t>
            </a:r>
          </a:p>
          <a:p>
            <a:pPr marL="742950" lvl="2" indent="-342900" eaLnBrk="1" hangingPunct="1">
              <a:lnSpc>
                <a:spcPct val="90000"/>
              </a:lnSpc>
              <a:defRPr/>
            </a:pPr>
            <a:r>
              <a:rPr lang="en-GB" dirty="0" smtClean="0">
                <a:latin typeface="Calibri" pitchFamily="34" charset="0"/>
                <a:cs typeface="Calibri" pitchFamily="34" charset="0"/>
              </a:rPr>
              <a:t>Continual review and update of curriculum</a:t>
            </a:r>
          </a:p>
          <a:p>
            <a:pPr marL="742950" lvl="2" indent="-342900" eaLnBrk="1" hangingPunct="1">
              <a:lnSpc>
                <a:spcPct val="90000"/>
              </a:lnSpc>
              <a:defRPr/>
            </a:pPr>
            <a:r>
              <a:rPr lang="en-GB" dirty="0" smtClean="0">
                <a:latin typeface="Calibri" pitchFamily="34" charset="0"/>
                <a:cs typeface="Calibri" pitchFamily="34" charset="0"/>
              </a:rPr>
              <a:t>Active, diversified and constantly updated continuing professional education program</a:t>
            </a:r>
            <a:endParaRPr lang="en-GB"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pPr>
              <a:defRPr/>
            </a:pPr>
            <a:fld id="{9462602C-A4EC-4D9D-9A8F-256C3207ACD5}" type="slidenum">
              <a:rPr lang="el-GR" smtClean="0"/>
              <a:pPr>
                <a:defRPr/>
              </a:pPr>
              <a:t>9</a:t>
            </a:fld>
            <a:endParaRPr lang="el-GR"/>
          </a:p>
        </p:txBody>
      </p:sp>
      <p:sp>
        <p:nvSpPr>
          <p:cNvPr id="4" name="Footer Placeholder 3"/>
          <p:cNvSpPr>
            <a:spLocks noGrp="1"/>
          </p:cNvSpPr>
          <p:nvPr>
            <p:ph type="ftr" sz="quarter" idx="11"/>
          </p:nvPr>
        </p:nvSpPr>
        <p:spPr/>
        <p:txBody>
          <a:bodyPr/>
          <a:lstStyle/>
          <a:p>
            <a:pPr>
              <a:defRPr/>
            </a:pPr>
            <a:r>
              <a:rPr lang="en-GB" smtClean="0"/>
              <a:t>May 6, 2015, SPS Auditorium ABU, Zaria</a:t>
            </a:r>
            <a:endParaRPr lang="el-GR" dirty="0"/>
          </a:p>
        </p:txBody>
      </p:sp>
      <p:sp>
        <p:nvSpPr>
          <p:cNvPr id="5" name="Date Placeholder 4"/>
          <p:cNvSpPr>
            <a:spLocks noGrp="1"/>
          </p:cNvSpPr>
          <p:nvPr>
            <p:ph type="dt" sz="half" idx="10"/>
          </p:nvPr>
        </p:nvSpPr>
        <p:spPr/>
        <p:txBody>
          <a:bodyPr/>
          <a:lstStyle/>
          <a:p>
            <a:pPr algn="l">
              <a:defRPr/>
            </a:pPr>
            <a:r>
              <a:rPr lang="en-US" smtClean="0"/>
              <a:t>10th ICAN Zonal Conference, ZAZZAU 2015</a:t>
            </a:r>
            <a:endParaRPr lang="el-GR" dirty="0"/>
          </a:p>
        </p:txBody>
      </p:sp>
    </p:spTree>
    <p:extLst>
      <p:ext uri="{BB962C8B-B14F-4D97-AF65-F5344CB8AC3E}">
        <p14:creationId xmlns:p14="http://schemas.microsoft.com/office/powerpoint/2010/main" val="927212854"/>
      </p:ext>
    </p:extLst>
  </p:cSld>
  <p:clrMapOvr>
    <a:masterClrMapping/>
  </p:clrMapOvr>
  <p:transition advTm="5133"/>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9255</TotalTime>
  <Words>6337</Words>
  <Application>Microsoft Office PowerPoint</Application>
  <PresentationFormat>On-screen Show (4:3)</PresentationFormat>
  <Paragraphs>523</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Capsules</vt:lpstr>
      <vt:lpstr>Chartered Accountants and IT: Opening the Pandora’s Box</vt:lpstr>
      <vt:lpstr>Outline</vt:lpstr>
      <vt:lpstr>The Accounting Profession</vt:lpstr>
      <vt:lpstr>… The Accounting Profession</vt:lpstr>
      <vt:lpstr>… The Accounting Profession</vt:lpstr>
      <vt:lpstr>Role of Chartered Accountants</vt:lpstr>
      <vt:lpstr>… Role of Chartered Accountants</vt:lpstr>
      <vt:lpstr>… Role of Chartered Accountants</vt:lpstr>
      <vt:lpstr>Challenges to the Profession: Competence</vt:lpstr>
      <vt:lpstr>… Challenges to the Profession: Competence</vt:lpstr>
      <vt:lpstr>Challenges to the Profession: Globalization</vt:lpstr>
      <vt:lpstr>… Challenges to the Profession: Globalization</vt:lpstr>
      <vt:lpstr>Challenges to the Profession: IT</vt:lpstr>
      <vt:lpstr>… Challenges to the Profession: IT</vt:lpstr>
      <vt:lpstr>… Challenges to the Profession: IT</vt:lpstr>
      <vt:lpstr>… Challenges to the Profession: IT</vt:lpstr>
      <vt:lpstr>Challenges to the Profession: Opportunities</vt:lpstr>
      <vt:lpstr>… Challenges to the Profession: Opportunities</vt:lpstr>
      <vt:lpstr>Challenges to the Profession: Independence</vt:lpstr>
      <vt:lpstr>Challenges to the Profession: Independence</vt:lpstr>
      <vt:lpstr>Challenges to the Profession: Inter-disciplinary Approach</vt:lpstr>
      <vt:lpstr>Challenges to the Profession: Value Systems</vt:lpstr>
      <vt:lpstr>… Challenges to the Profession: Value Systems</vt:lpstr>
      <vt:lpstr>… Challenges to the Profession: Value Systems</vt:lpstr>
      <vt:lpstr>Challenges: The Nigerian Context</vt:lpstr>
      <vt:lpstr>… Challenges: The Nigerian Context</vt:lpstr>
      <vt:lpstr>… Challenges: The Nigerian Context</vt:lpstr>
      <vt:lpstr>… Challenges: The Nigerian Context</vt:lpstr>
      <vt:lpstr>… Challenges: The Nigerian Context</vt:lpstr>
      <vt:lpstr>Keeping the Pandora’s Box Closed</vt:lpstr>
      <vt:lpstr>… Keeping the Pandora’s Box Closed</vt:lpstr>
      <vt:lpstr>… Keeping the Pandora’s Box Closed</vt:lpstr>
      <vt:lpstr>… Keeping the Pandora’s Box Closed</vt:lpstr>
      <vt:lpstr>Summary</vt:lpstr>
      <vt:lpstr>… Summary</vt:lpstr>
      <vt:lpstr>… Summary</vt:lpstr>
      <vt:lpstr>… Summary</vt:lpstr>
      <vt:lpstr>… Summary</vt:lpstr>
      <vt:lpstr>The End</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Discussion of Some Intuitions of Defeasible Reasoning</dc:title>
  <dc:creator>ics</dc:creator>
  <cp:lastModifiedBy>NITDA-04</cp:lastModifiedBy>
  <cp:revision>688</cp:revision>
  <cp:lastPrinted>2015-05-02T13:37:46Z</cp:lastPrinted>
  <dcterms:created xsi:type="dcterms:W3CDTF">2004-05-04T16:01:26Z</dcterms:created>
  <dcterms:modified xsi:type="dcterms:W3CDTF">2015-05-06T08:42:09Z</dcterms:modified>
</cp:coreProperties>
</file>