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422" r:id="rId2"/>
    <p:sldId id="451" r:id="rId3"/>
    <p:sldId id="440" r:id="rId4"/>
    <p:sldId id="503" r:id="rId5"/>
    <p:sldId id="505" r:id="rId6"/>
    <p:sldId id="506" r:id="rId7"/>
    <p:sldId id="479" r:id="rId8"/>
    <p:sldId id="491" r:id="rId9"/>
    <p:sldId id="504" r:id="rId10"/>
    <p:sldId id="450" r:id="rId11"/>
    <p:sldId id="472" r:id="rId12"/>
  </p:sldIdLst>
  <p:sldSz cx="9906000" cy="6858000" type="A4"/>
  <p:notesSz cx="9299575" cy="70215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A400"/>
    <a:srgbClr val="FC0108"/>
    <a:srgbClr val="FCFEB9"/>
    <a:srgbClr val="00FF00"/>
    <a:srgbClr val="F95AB7"/>
    <a:srgbClr val="E18295"/>
    <a:srgbClr val="97B52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55" autoAdjust="0"/>
    <p:restoredTop sz="92512" autoAdjust="0"/>
  </p:normalViewPr>
  <p:slideViewPr>
    <p:cSldViewPr>
      <p:cViewPr>
        <p:scale>
          <a:sx n="80" d="100"/>
          <a:sy n="80" d="100"/>
        </p:scale>
        <p:origin x="-600" y="-156"/>
      </p:cViewPr>
      <p:guideLst>
        <p:guide orient="horz" pos="2112"/>
        <p:guide pos="3120"/>
      </p:guideLst>
    </p:cSldViewPr>
  </p:slideViewPr>
  <p:outlineViewPr>
    <p:cViewPr>
      <p:scale>
        <a:sx n="33" d="100"/>
        <a:sy n="33" d="100"/>
      </p:scale>
      <p:origin x="0" y="345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452" y="-96"/>
      </p:cViewPr>
      <p:guideLst>
        <p:guide orient="horz" pos="1260"/>
        <p:guide pos="37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4029075" cy="3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69" tIns="0" rIns="20069" bIns="0" numCol="1" anchor="t" anchorCtr="0" compatLnSpc="1">
            <a:prstTxWarp prst="textNoShape">
              <a:avLst/>
            </a:prstTxWarp>
          </a:bodyPr>
          <a:lstStyle>
            <a:lvl1pPr algn="l" defTabSz="964524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0500" y="-1588"/>
            <a:ext cx="4029075" cy="3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69" tIns="0" rIns="20069" bIns="0" numCol="1" anchor="t" anchorCtr="0" compatLnSpc="1">
            <a:prstTxWarp prst="textNoShape">
              <a:avLst/>
            </a:prstTxWarp>
          </a:bodyPr>
          <a:lstStyle>
            <a:lvl1pPr algn="r" defTabSz="964524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70675"/>
            <a:ext cx="4029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69" tIns="0" rIns="20069" bIns="0" numCol="1" anchor="b" anchorCtr="0" compatLnSpc="1">
            <a:prstTxWarp prst="textNoShape">
              <a:avLst/>
            </a:prstTxWarp>
          </a:bodyPr>
          <a:lstStyle>
            <a:lvl1pPr algn="l" defTabSz="964524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0500" y="6670675"/>
            <a:ext cx="4029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69" tIns="0" rIns="20069" bIns="0" numCol="1" anchor="b" anchorCtr="0" compatLnSpc="1">
            <a:prstTxWarp prst="textNoShape">
              <a:avLst/>
            </a:prstTxWarp>
          </a:bodyPr>
          <a:lstStyle>
            <a:lvl1pPr algn="r" defTabSz="964524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4DDD2E-F16E-447E-9520-DF02607BE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51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4029075" cy="3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69" tIns="0" rIns="20069" bIns="0" numCol="1" anchor="t" anchorCtr="0" compatLnSpc="1">
            <a:prstTxWarp prst="textNoShape">
              <a:avLst/>
            </a:prstTxWarp>
          </a:bodyPr>
          <a:lstStyle>
            <a:lvl1pPr algn="l" defTabSz="964524">
              <a:defRPr sz="11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0500" y="-1588"/>
            <a:ext cx="4029075" cy="3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69" tIns="0" rIns="20069" bIns="0" numCol="1" anchor="t" anchorCtr="0" compatLnSpc="1">
            <a:prstTxWarp prst="textNoShape">
              <a:avLst/>
            </a:prstTxWarp>
          </a:bodyPr>
          <a:lstStyle>
            <a:lvl1pPr algn="r" defTabSz="964524">
              <a:defRPr sz="11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70675"/>
            <a:ext cx="4029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69" tIns="0" rIns="20069" bIns="0" numCol="1" anchor="b" anchorCtr="0" compatLnSpc="1">
            <a:prstTxWarp prst="textNoShape">
              <a:avLst/>
            </a:prstTxWarp>
          </a:bodyPr>
          <a:lstStyle>
            <a:lvl1pPr algn="l" defTabSz="964524">
              <a:defRPr sz="11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0500" y="6670675"/>
            <a:ext cx="4029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69" tIns="0" rIns="20069" bIns="0" numCol="1" anchor="b" anchorCtr="0" compatLnSpc="1">
            <a:prstTxWarp prst="textNoShape">
              <a:avLst/>
            </a:prstTxWarp>
          </a:bodyPr>
          <a:lstStyle>
            <a:lvl1pPr algn="r" defTabSz="964524">
              <a:defRPr sz="11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CB70273-1233-4482-BDD1-FA4311F20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335338"/>
            <a:ext cx="6819900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97" tIns="46826" rIns="96997" bIns="468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54313" y="530225"/>
            <a:ext cx="3792537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8774113" y="6731000"/>
            <a:ext cx="4318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6997" tIns="46826" rIns="96997" bIns="46826" anchor="ctr">
            <a:spAutoFit/>
          </a:bodyPr>
          <a:lstStyle/>
          <a:p>
            <a:pPr algn="r" defTabSz="964524">
              <a:defRPr/>
            </a:pPr>
            <a:fld id="{61D72918-FF03-40EB-902C-A5854C667F5F}" type="slidenum">
              <a:rPr lang="en-US" sz="1500">
                <a:solidFill>
                  <a:schemeClr val="tx1"/>
                </a:solidFill>
                <a:latin typeface="Arial" charset="0"/>
              </a:rPr>
              <a:pPr algn="r" defTabSz="964524">
                <a:defRPr/>
              </a:pPr>
              <a:t>‹#›</a:t>
            </a:fld>
            <a:endParaRPr lang="en-US" sz="15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01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FDD2A12C-838A-4991-95A5-E4B663CBCDDA}" type="slidenum">
              <a:rPr lang="en-US" smtClean="0"/>
              <a:pPr defTabSz="963613"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85720BD8-C6FB-4A86-A6E6-45C0EDEA9EF6}" type="slidenum">
              <a:rPr lang="en-US" smtClean="0"/>
              <a:pPr defTabSz="963613"/>
              <a:t>10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48C43424-80EB-4E63-8AAB-90E99C07731B}" type="slidenum">
              <a:rPr lang="en-US" smtClean="0"/>
              <a:pPr defTabSz="963613"/>
              <a:t>11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FCF47048-8FFD-4A35-BD05-70A0E49427FA}" type="slidenum">
              <a:rPr lang="en-US" smtClean="0"/>
              <a:pPr defTabSz="963613"/>
              <a:t>2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4772032A-C01A-4000-ACF9-E968FBE7853B}" type="slidenum">
              <a:rPr lang="en-US" smtClean="0"/>
              <a:pPr defTabSz="963613"/>
              <a:t>3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37617F3E-AFAC-4873-ADE5-01EE5A2266F0}" type="slidenum">
              <a:rPr lang="en-US" smtClean="0"/>
              <a:pPr defTabSz="963613"/>
              <a:t>4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C6247570-2B5E-452F-836F-D4CB9B7B8416}" type="slidenum">
              <a:rPr lang="en-US" smtClean="0"/>
              <a:pPr defTabSz="963613"/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C6247570-2B5E-452F-836F-D4CB9B7B8416}" type="slidenum">
              <a:rPr lang="en-US" smtClean="0"/>
              <a:pPr defTabSz="963613"/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0B347A0B-0399-44FF-ABD8-E2B915D47F8B}" type="slidenum">
              <a:rPr lang="en-US" smtClean="0"/>
              <a:pPr defTabSz="963613"/>
              <a:t>7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24A0E0E7-5ABF-47FD-BE7B-6846A50AB82E}" type="slidenum">
              <a:rPr lang="en-US" smtClean="0"/>
              <a:pPr defTabSz="963613"/>
              <a:t>8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6C9D42D3-445A-4524-BE67-CBB1A3261858}" type="slidenum">
              <a:rPr lang="en-US" smtClean="0"/>
              <a:pPr defTabSz="963613"/>
              <a:t>9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530225"/>
            <a:ext cx="3792538" cy="2625725"/>
          </a:xfrm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35338"/>
            <a:ext cx="6823075" cy="31591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830" tIns="48916" rIns="97830" bIns="48916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491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491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92163"/>
            <a:ext cx="4876800" cy="5699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792163"/>
            <a:ext cx="4876800" cy="5699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1113" y="685800"/>
            <a:ext cx="9894887" cy="152400"/>
            <a:chOff x="0" y="900"/>
            <a:chExt cx="5753" cy="96"/>
          </a:xfrm>
        </p:grpSpPr>
        <p:sp>
          <p:nvSpPr>
            <p:cNvPr id="411651" name="Rectangle 3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FC0128">
                    <a:gamma/>
                    <a:shade val="49804"/>
                    <a:invGamma/>
                  </a:srgbClr>
                </a:gs>
                <a:gs pos="50000">
                  <a:srgbClr val="FC0128"/>
                </a:gs>
                <a:gs pos="100000">
                  <a:srgbClr val="FC0128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52" name="Rectangle 4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D989B8">
                    <a:gamma/>
                    <a:shade val="69804"/>
                    <a:invGamma/>
                  </a:srgbClr>
                </a:gs>
                <a:gs pos="50000">
                  <a:srgbClr val="D989B8"/>
                </a:gs>
                <a:gs pos="100000">
                  <a:srgbClr val="D989B8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92163"/>
            <a:ext cx="9906000" cy="569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655" name="Line 7"/>
          <p:cNvSpPr>
            <a:spLocks noChangeShapeType="1"/>
          </p:cNvSpPr>
          <p:nvPr/>
        </p:nvSpPr>
        <p:spPr bwMode="auto">
          <a:xfrm>
            <a:off x="0" y="6543675"/>
            <a:ext cx="9904413" cy="0"/>
          </a:xfrm>
          <a:prstGeom prst="line">
            <a:avLst/>
          </a:prstGeom>
          <a:noFill/>
          <a:ln w="50800">
            <a:solidFill>
              <a:srgbClr val="E18295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6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4116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69100" y="65532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April 23, 2015</a:t>
            </a:r>
            <a:endParaRPr lang="en-US"/>
          </a:p>
        </p:txBody>
      </p:sp>
      <p:sp>
        <p:nvSpPr>
          <p:cNvPr id="411658" name="Rectangle 10"/>
          <p:cNvSpPr>
            <a:spLocks noChangeArrowheads="1"/>
          </p:cNvSpPr>
          <p:nvPr/>
        </p:nvSpPr>
        <p:spPr bwMode="auto">
          <a:xfrm>
            <a:off x="4581525" y="6583363"/>
            <a:ext cx="7413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defRPr/>
            </a:pPr>
            <a:fld id="{FF56B835-DD32-47F6-8D6F-A4B7E17198AE}" type="slidenum">
              <a:rPr lang="en-US" sz="1200"/>
              <a:pPr>
                <a:defRPr/>
              </a:pPr>
              <a:t>‹#›</a:t>
            </a:fld>
            <a:endParaRPr lang="en-US" sz="12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10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10" charset="2"/>
        <a:buChar char="l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halu@abu.edu.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oco/ocos042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oco/ocos042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205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endParaRPr lang="en-US" smtClean="0">
              <a:cs typeface="Times New Roman" pitchFamily="18" charset="0"/>
            </a:endParaRPr>
          </a:p>
        </p:txBody>
      </p:sp>
      <p:sp>
        <p:nvSpPr>
          <p:cNvPr id="205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32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Job Opportunities for Graduates of Computing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Prof. S. B. Junaidu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Director, Institute of Computing &amp; ICT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Ahmadu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Bello University, Zaria, Nigeria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hlinkClick r:id="rId3"/>
              </a:rPr>
              <a:t>sahalu@abu.edu.ng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en-US" sz="32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sz="32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32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Dialogue ICT University, Kaduna</a:t>
            </a:r>
            <a:endParaRPr lang="en-US">
              <a:latin typeface="Calibri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Summary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92163"/>
            <a:ext cx="9601200" cy="5684837"/>
          </a:xfrm>
        </p:spPr>
        <p:txBody>
          <a:bodyPr/>
          <a:lstStyle/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Businesses and new technologies/applications are creating job opportunities for computing specialists</a:t>
            </a: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 bachelor’s degree aims to prepare graduates for a broad range of job opportunities</a:t>
            </a: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Workers must be able to learn new technologies quickly for these constantly evolving occupations</a:t>
            </a: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Employment is expected to increase much faster than the average as organizations continue to expand their use of technology</a:t>
            </a: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Dialogue ICT University, Kaduna</a:t>
            </a:r>
            <a:endParaRPr lang="en-US">
              <a:latin typeface="Calibri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The End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92163"/>
            <a:ext cx="9753600" cy="5684837"/>
          </a:xfrm>
        </p:spPr>
        <p:txBody>
          <a:bodyPr/>
          <a:lstStyle/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28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28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SzTx/>
              <a:buFont typeface="Wingdings" pitchFamily="2" charset="2"/>
              <a:buNone/>
            </a:pPr>
            <a:endParaRPr lang="en-US" sz="28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40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Welcome </a:t>
            </a:r>
            <a:r>
              <a:rPr lang="en-US" sz="40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to</a:t>
            </a:r>
            <a:endParaRPr lang="en-US" sz="40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40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Dialogue ICT University, Kaduna</a:t>
            </a:r>
          </a:p>
          <a:p>
            <a:pPr algn="ctr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sz="40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(DICTU, Proposed)</a:t>
            </a:r>
            <a:endParaRPr lang="en-US" sz="40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1025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Job Opportunities for Graduates of Computing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20763"/>
            <a:ext cx="9677400" cy="530383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Monotype Sorts" pitchFamily="10" charset="2"/>
              <a:buNone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Opportunity Creators</a:t>
            </a: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Nature of Work</a:t>
            </a: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Skills Requirements</a:t>
            </a: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Job Outlook</a:t>
            </a: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Earnings</a:t>
            </a: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Summary</a:t>
            </a: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Dialogue ICT University, Kaduna</a:t>
            </a:r>
            <a:endParaRPr lang="en-US">
              <a:latin typeface="Calibri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906000" cy="58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Opportunity Creators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9448800" cy="5562600"/>
          </a:xfrm>
        </p:spPr>
        <p:txBody>
          <a:bodyPr/>
          <a:lstStyle/>
          <a:p>
            <a:pPr marL="457200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Computing graduates find work in every industry sector</a:t>
            </a:r>
          </a:p>
          <a:p>
            <a:pPr lvl="1"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As all businesses rely on IT to </a:t>
            </a:r>
            <a:r>
              <a:rPr lang="en-US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some extent</a:t>
            </a: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Electronic businesses are generating large volumes of data that must be stored securely, efficiently, and extracted effectively</a:t>
            </a: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The growth of the Internet and the expansion of the World Wide Web have generated a variety of occupations</a:t>
            </a: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Monotype Sorts" pitchFamily="10" charset="2"/>
              <a:buNone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These developments have generated a need for highly trained workers proficient in various job functions</a:t>
            </a:r>
          </a:p>
          <a:p>
            <a:pPr marL="457200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indent="-457200" algn="just">
              <a:buClr>
                <a:srgbClr val="000000"/>
              </a:buClr>
              <a:buSzTx/>
              <a:buFont typeface="Wingdings" pitchFamily="2" charset="2"/>
              <a:buNone/>
              <a:defRPr/>
            </a:pPr>
            <a:endParaRPr lang="en-US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Dialogue ICT University, Kaduna</a:t>
            </a:r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"/>
            <a:ext cx="9906000" cy="58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Nature of Work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9601200" cy="5638800"/>
          </a:xfrm>
        </p:spPr>
        <p:txBody>
          <a:bodyPr>
            <a:normAutofit lnSpcReduction="10000"/>
          </a:bodyPr>
          <a:lstStyle/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+mj-lt"/>
              <a:buAutoNum type="arabicPeriod"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Database Administrators</a:t>
            </a:r>
          </a:p>
          <a:p>
            <a:pPr marL="857250" lvl="2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7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Work with database management systems software and determine ways to organize, store and retrieve data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7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In many cases, database administrators must integrate data from outdated systems into a new system</a:t>
            </a:r>
          </a:p>
          <a:p>
            <a:pPr marL="857250" lvl="2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sz="29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+mj-lt"/>
              <a:buAutoNum type="arabicPeriod"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Times New Roman" pitchFamily="18" charset="0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etwork Architects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7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Design, test, and evaluate systems such as local area networks (LANs), wide area networks (WANs), the Internet, intranets, and other data communications systems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7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Work with or provide solutions requiring both hardware and software systems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Dialogue ICT University, Kaduna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"/>
            <a:ext cx="9906000" cy="58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… Nature of Work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9601200" cy="5638800"/>
          </a:xfrm>
        </p:spPr>
        <p:txBody>
          <a:bodyPr>
            <a:normAutofit/>
          </a:bodyPr>
          <a:lstStyle/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514350" lvl="1" indent="-514350" algn="just">
              <a:lnSpc>
                <a:spcPct val="90000"/>
              </a:lnSpc>
              <a:buClr>
                <a:srgbClr val="000000"/>
              </a:buClr>
              <a:buSzTx/>
              <a:buFontTx/>
              <a:buNone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3.  Software Engineers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Cover a variety of occupations related to the design, development, and maintenance of software artifacts</a:t>
            </a:r>
          </a:p>
          <a:p>
            <a:pPr marL="857250" lvl="2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Examples:</a:t>
            </a:r>
          </a:p>
          <a:p>
            <a:pPr marL="1314450" lvl="3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100" i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Webmasters</a:t>
            </a:r>
            <a:r>
              <a:rPr lang="en-US" sz="21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are responsible for all technical aspects of a Web site, including performance issues such as speed of access, and for approving the content of the site</a:t>
            </a:r>
          </a:p>
          <a:p>
            <a:pPr marL="1314450" lvl="3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100" i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Internet developers </a:t>
            </a:r>
            <a:r>
              <a:rPr lang="en-US" sz="21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or </a:t>
            </a:r>
            <a:r>
              <a:rPr lang="en-US" sz="2100" i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Web developers</a:t>
            </a:r>
            <a:r>
              <a:rPr lang="en-US" sz="21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, also called </a:t>
            </a:r>
            <a:r>
              <a:rPr lang="en-US" sz="2100" i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Web designers</a:t>
            </a:r>
            <a:r>
              <a:rPr lang="en-US" sz="21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, are responsible for day-to-day site creation and design.</a:t>
            </a:r>
          </a:p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Tx/>
              <a:buNone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Times New Roman" pitchFamily="18" charset="0"/>
              </a:rPr>
              <a:t>4.  Theorists, researchers, or inventors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Leverage their theoretical expertise to improve existing systems and/or create new systems/technologies/tools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Dialogue ICT University, Kaduna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"/>
            <a:ext cx="9906000" cy="58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… Nature of Work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9601200" cy="5638800"/>
          </a:xfrm>
        </p:spPr>
        <p:txBody>
          <a:bodyPr>
            <a:normAutofit/>
          </a:bodyPr>
          <a:lstStyle/>
          <a:p>
            <a:pPr marL="457200" lvl="1" indent="-4572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514350" lvl="1" indent="-514350" algn="just">
              <a:lnSpc>
                <a:spcPct val="90000"/>
              </a:lnSpc>
              <a:buClr>
                <a:srgbClr val="000000"/>
              </a:buClr>
              <a:buSzTx/>
              <a:buFontTx/>
              <a:buNone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5.  Teaching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Potentially available at various levels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One of the most secure and satisfying </a:t>
            </a: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jobs, </a:t>
            </a: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ever!</a:t>
            </a:r>
          </a:p>
          <a:p>
            <a:pPr marL="857250" lvl="2" indent="-457200" algn="just">
              <a:buClr>
                <a:srgbClr val="000000"/>
              </a:buClr>
              <a:buSzTx/>
              <a:buNone/>
              <a:defRPr/>
            </a:pPr>
            <a:endParaRPr lang="en-US" sz="29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lvl="1" indent="-457200" algn="just">
              <a:lnSpc>
                <a:spcPct val="110000"/>
              </a:lnSpc>
              <a:buClr>
                <a:srgbClr val="000000"/>
              </a:buClr>
              <a:buSzTx/>
              <a:buFontTx/>
              <a:buNone/>
              <a:defRPr/>
            </a:pPr>
            <a:r>
              <a:rPr lang="en-US" sz="31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6.  Entrepreneurs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9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Job creators rather than job seekers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Dialogue ICT University, Kaduna</a:t>
            </a:r>
            <a:endParaRPr lang="en-US">
              <a:latin typeface="Calibri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"/>
            <a:ext cx="9906000" cy="58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Skills Requirements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9448800" cy="5562600"/>
          </a:xfrm>
        </p:spPr>
        <p:txBody>
          <a:bodyPr>
            <a:normAutofit fontScale="92500" lnSpcReduction="10000"/>
          </a:bodyPr>
          <a:lstStyle/>
          <a:p>
            <a:pPr marL="457200" lvl="1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Times New Roman" pitchFamily="18" charset="0"/>
              </a:rPr>
              <a:t>A bachelor’s degree is a prerequisite for many jobs; but some jobs may require only  diplomas</a:t>
            </a:r>
          </a:p>
          <a:p>
            <a:pPr marL="457200" lvl="1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ea typeface="+mn-ea"/>
              <a:cs typeface="Times New Roman" pitchFamily="18" charset="0"/>
            </a:endParaRPr>
          </a:p>
          <a:p>
            <a:pPr marL="457200" lvl="1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Times New Roman" pitchFamily="18" charset="0"/>
              </a:rPr>
              <a:t>Employers look for professionals with an ever-broader background and range of skills: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Times New Roman" pitchFamily="18" charset="0"/>
              </a:rPr>
              <a:t>technical knowledge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Times New Roman" pitchFamily="18" charset="0"/>
              </a:rPr>
              <a:t>communication and,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Times New Roman" pitchFamily="18" charset="0"/>
              </a:rPr>
              <a:t>other interpersonal skills</a:t>
            </a:r>
          </a:p>
          <a:p>
            <a:pPr marL="857250" lvl="2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rgbClr val="000000"/>
              </a:solidFill>
              <a:latin typeface="Calibri" pitchFamily="34" charset="0"/>
              <a:ea typeface="+mn-ea"/>
              <a:cs typeface="Times New Roman" pitchFamily="18" charset="0"/>
            </a:endParaRPr>
          </a:p>
          <a:p>
            <a:pPr marL="457200" lvl="1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Rapidly changing technology requires an increasing level of skill and education on the part of workers in these occupations</a:t>
            </a:r>
          </a:p>
          <a:p>
            <a:pPr marL="457200" lvl="1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lvl="1" indent="-457200" algn="just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Times New Roman" pitchFamily="18" charset="0"/>
              </a:rPr>
              <a:t>Jobseekers can enhance their employment opportunities by earning certifications, most of which are offered through private companies, with many related to specific products.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Dialogue ICT University, Kaduna</a:t>
            </a:r>
            <a:endParaRPr lang="en-US">
              <a:latin typeface="Calibri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"/>
            <a:ext cx="9906000" cy="58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Job Outlook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9448800" cy="5562600"/>
          </a:xfrm>
        </p:spPr>
        <p:txBody>
          <a:bodyPr/>
          <a:lstStyle/>
          <a:p>
            <a:pPr marL="457200" indent="-457200" algn="just"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Careers in computing are projected to be one of the fastest growing occupations over the next decade (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hlinkClick r:id="rId3"/>
              </a:rPr>
              <a:t>http://www.bls.gov/oco/ocos042.htm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): 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905000"/>
            <a:ext cx="9101138" cy="431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Dialogue ICT University, Kaduna</a:t>
            </a:r>
            <a:endParaRPr lang="en-US">
              <a:latin typeface="Calibri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"/>
            <a:ext cx="9906000" cy="58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Earnings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9448800" cy="5562600"/>
          </a:xfrm>
        </p:spPr>
        <p:txBody>
          <a:bodyPr/>
          <a:lstStyle/>
          <a:p>
            <a:pPr marL="457200" indent="-457200" algn="just"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Robert Half International, a firm providing specialized staffing services, noted the following salary ranges for computer-related occupations in their 2007 Salary Guide (see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hlinkClick r:id="rId3"/>
              </a:rPr>
              <a:t>http://www.bls.gov/oco/ocos042.htm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):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2362200"/>
          <a:ext cx="5819549" cy="3657600"/>
        </p:xfrm>
        <a:graphic>
          <a:graphicData uri="http://schemas.openxmlformats.org/drawingml/2006/table">
            <a:tbl>
              <a:tblPr/>
              <a:tblGrid>
                <a:gridCol w="3108770"/>
                <a:gridCol w="2710779"/>
              </a:tblGrid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Database manager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$84,750 - $116,000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Network architect 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78,000 - 112,250 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Database developer 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73,500 - 103,000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Senior web developer 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71,000 - 102,000 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Database administrator 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70,250 - 102,000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Network manager 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68,750 - 93,000 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Web developer 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54,750 - 81,500 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LAN/WAN administrator 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51,000 - 71,500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Web administrator 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49,750 - 74,750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Web designer </a:t>
                      </a:r>
                      <a:endParaRPr lang="en-US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47,000 - 71,500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Telecommunications specialist 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47,500 - 69,500</a:t>
                      </a:r>
                      <a:endParaRPr lang="en-US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April 23,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102">
  <a:themeElements>
    <a:clrScheme name="">
      <a:dk1>
        <a:srgbClr val="474747"/>
      </a:dk1>
      <a:lt1>
        <a:srgbClr val="FFFFFF"/>
      </a:lt1>
      <a:dk2>
        <a:srgbClr val="2013D0"/>
      </a:dk2>
      <a:lt2>
        <a:srgbClr val="FC0128"/>
      </a:lt2>
      <a:accent1>
        <a:srgbClr val="DC0081"/>
      </a:accent1>
      <a:accent2>
        <a:srgbClr val="FAFD00"/>
      </a:accent2>
      <a:accent3>
        <a:srgbClr val="ABAAE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ICS102">
      <a:majorFont>
        <a:latin typeface="Book Antiqu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ICS10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S10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S10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Z:\Lecture Slides\ICS102.pot</Template>
  <TotalTime>1490434887</TotalTime>
  <Pages>12</Pages>
  <Words>709</Words>
  <Application>Microsoft Office PowerPoint</Application>
  <PresentationFormat>A4 Paper (210x297 mm)</PresentationFormat>
  <Paragraphs>148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ICS102</vt:lpstr>
      <vt:lpstr>PowerPoint Presentation</vt:lpstr>
      <vt:lpstr>Job Opportunities for Graduates of Computing</vt:lpstr>
      <vt:lpstr>Opportunity Creators</vt:lpstr>
      <vt:lpstr>Nature of Work</vt:lpstr>
      <vt:lpstr>… Nature of Work</vt:lpstr>
      <vt:lpstr>… Nature of Work</vt:lpstr>
      <vt:lpstr>Skills Requirements</vt:lpstr>
      <vt:lpstr>Job Outlook</vt:lpstr>
      <vt:lpstr>Earnings</vt:lpstr>
      <vt:lpstr>Summary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Computing</dc:title>
  <dc:creator>ICS102 Fall 2001</dc:creator>
  <cp:lastModifiedBy>NITDA-04</cp:lastModifiedBy>
  <cp:revision>962</cp:revision>
  <cp:lastPrinted>1997-10-14T11:04:46Z</cp:lastPrinted>
  <dcterms:created xsi:type="dcterms:W3CDTF">1996-03-24T15:53:46Z</dcterms:created>
  <dcterms:modified xsi:type="dcterms:W3CDTF">2015-04-23T12:49:37Z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ghanta@ccse.kfupm.edu.sa</vt:lpwstr>
  </property>
  <property fmtid="{D5CDD505-2E9C-101B-9397-08002B2CF9AE}" pid="8" name="HomePage">
    <vt:lpwstr>http://pc-ghanta.ccse.kfupm.edu.sa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g:\Temp</vt:lpwstr>
  </property>
</Properties>
</file>