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256" r:id="rId2"/>
    <p:sldId id="309" r:id="rId3"/>
    <p:sldId id="401" r:id="rId4"/>
    <p:sldId id="390" r:id="rId5"/>
    <p:sldId id="406" r:id="rId6"/>
    <p:sldId id="407" r:id="rId7"/>
    <p:sldId id="408" r:id="rId8"/>
    <p:sldId id="409" r:id="rId9"/>
    <p:sldId id="410" r:id="rId10"/>
    <p:sldId id="392" r:id="rId11"/>
    <p:sldId id="411" r:id="rId12"/>
    <p:sldId id="412" r:id="rId13"/>
    <p:sldId id="413" r:id="rId14"/>
    <p:sldId id="414" r:id="rId15"/>
    <p:sldId id="415" r:id="rId16"/>
    <p:sldId id="393" r:id="rId17"/>
    <p:sldId id="416" r:id="rId18"/>
    <p:sldId id="417" r:id="rId19"/>
    <p:sldId id="419" r:id="rId20"/>
    <p:sldId id="399" r:id="rId21"/>
    <p:sldId id="398" r:id="rId22"/>
    <p:sldId id="431" r:id="rId23"/>
    <p:sldId id="421" r:id="rId24"/>
    <p:sldId id="422" r:id="rId25"/>
    <p:sldId id="423" r:id="rId26"/>
    <p:sldId id="424" r:id="rId27"/>
    <p:sldId id="425" r:id="rId28"/>
    <p:sldId id="426" r:id="rId29"/>
    <p:sldId id="428" r:id="rId30"/>
    <p:sldId id="429" r:id="rId31"/>
    <p:sldId id="430" r:id="rId32"/>
    <p:sldId id="400" r:id="rId33"/>
    <p:sldId id="324" r:id="rId34"/>
  </p:sldIdLst>
  <p:sldSz cx="9144000" cy="6858000" type="screen4x3"/>
  <p:notesSz cx="7010400" cy="92964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299" autoAdjust="0"/>
  </p:normalViewPr>
  <p:slideViewPr>
    <p:cSldViewPr>
      <p:cViewPr>
        <p:scale>
          <a:sx n="50" d="100"/>
          <a:sy n="50" d="100"/>
        </p:scale>
        <p:origin x="-148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3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1938" y="-108"/>
      </p:cViewPr>
      <p:guideLst>
        <p:guide orient="horz" pos="2928"/>
        <p:guide pos="22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0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CA853-36DB-4292-BB22-A29D6D352F66}" type="datetimeFigureOut">
              <a:rPr lang="en-US" smtClean="0"/>
              <a:pPr/>
              <a:t>8/2/2015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3AAE0-7FAE-460D-97FE-EDE3ED729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86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6" y="4416427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96E32E6-7AC8-479F-A765-9577E33BE6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8119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75ECC8-4B2F-4A66-BF2C-7BE3C9D94203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10</a:t>
            </a:fld>
            <a:endParaRPr 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11</a:t>
            </a:fld>
            <a:endParaRPr 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12</a:t>
            </a:fld>
            <a:endParaRPr 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13</a:t>
            </a:fld>
            <a:endParaRPr 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14</a:t>
            </a:fld>
            <a:endParaRPr lang="el-G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SBRS – School of Basic &amp; Remedial Studies, </a:t>
            </a:r>
            <a:r>
              <a:rPr lang="en-US" dirty="0" err="1" smtClean="0"/>
              <a:t>Funtua</a:t>
            </a:r>
            <a:endParaRPr lang="en-US" dirty="0" smtClean="0"/>
          </a:p>
          <a:p>
            <a:r>
              <a:rPr lang="en-US" dirty="0" smtClean="0"/>
              <a:t>DAC – Division of Agricultural Colleges: </a:t>
            </a:r>
            <a:r>
              <a:rPr lang="en-US" dirty="0" err="1" smtClean="0"/>
              <a:t>Samaru</a:t>
            </a:r>
            <a:r>
              <a:rPr lang="en-US" dirty="0" smtClean="0"/>
              <a:t>, </a:t>
            </a:r>
            <a:r>
              <a:rPr lang="en-US" dirty="0" err="1" smtClean="0"/>
              <a:t>Kabba</a:t>
            </a:r>
            <a:r>
              <a:rPr lang="en-US" dirty="0" smtClean="0"/>
              <a:t> &amp; Kaduna</a:t>
            </a:r>
          </a:p>
          <a:p>
            <a:r>
              <a:rPr lang="en-US" dirty="0" smtClean="0"/>
              <a:t>DSS – Demonstration Secondary School (on-going)</a:t>
            </a:r>
          </a:p>
          <a:p>
            <a:r>
              <a:rPr lang="en-US" dirty="0" smtClean="0"/>
              <a:t>IJMB – Interim Joint Matriculation Board (upcoming)</a:t>
            </a:r>
          </a:p>
          <a:p>
            <a:r>
              <a:rPr lang="en-US" dirty="0" smtClean="0"/>
              <a:t>NWRI –</a:t>
            </a:r>
            <a:r>
              <a:rPr lang="en-US" baseline="0" dirty="0" smtClean="0"/>
              <a:t> National Water Resources Institute, Kaduna</a:t>
            </a:r>
          </a:p>
          <a:p>
            <a:r>
              <a:rPr lang="en-US" baseline="0" dirty="0" smtClean="0"/>
              <a:t>KASU – Kaduna State University, Kaduna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15</a:t>
            </a:fld>
            <a:endParaRPr lang="el-G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16</a:t>
            </a:fld>
            <a:endParaRPr lang="el-G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17</a:t>
            </a:fld>
            <a:endParaRPr lang="el-G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18</a:t>
            </a:fld>
            <a:endParaRPr lang="el-G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19</a:t>
            </a:fld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C7A130-F23B-42D5-8B40-A2E42C032619}" type="slidenum">
              <a:rPr lang="el-GR" smtClean="0"/>
              <a:pPr/>
              <a:t>2</a:t>
            </a:fld>
            <a:endParaRPr lang="el-G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20</a:t>
            </a:fld>
            <a:endParaRPr lang="el-G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21</a:t>
            </a:fld>
            <a:endParaRPr lang="el-G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22</a:t>
            </a:fld>
            <a:endParaRPr lang="el-G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23</a:t>
            </a:fld>
            <a:endParaRPr lang="el-G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24</a:t>
            </a:fld>
            <a:endParaRPr lang="el-G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25</a:t>
            </a:fld>
            <a:endParaRPr lang="el-G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26</a:t>
            </a:fld>
            <a:endParaRPr lang="el-G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27</a:t>
            </a:fld>
            <a:endParaRPr lang="el-G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28</a:t>
            </a:fld>
            <a:endParaRPr lang="el-G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29</a:t>
            </a:fld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3</a:t>
            </a:fld>
            <a:endParaRPr lang="el-G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30</a:t>
            </a:fld>
            <a:endParaRPr lang="el-G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31</a:t>
            </a:fld>
            <a:endParaRPr lang="el-G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32</a:t>
            </a:fld>
            <a:endParaRPr lang="el-G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33</a:t>
            </a:fld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4</a:t>
            </a:fld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5</a:t>
            </a:fld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6</a:t>
            </a:fld>
            <a:endParaRPr 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7</a:t>
            </a:fld>
            <a:endParaRPr 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8</a:t>
            </a:fld>
            <a:endParaRPr 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9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CA62832A-EF83-49C6-A85C-56AED5A759B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1B9EF-CAB6-4AA1-9F1A-FA39F04CA5A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622BE-DBE7-4FC0-994A-108C51E617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/>
              <a:t>Kλικ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784725" y="6248401"/>
            <a:ext cx="5155427" cy="204935"/>
          </a:xfrm>
          <a:ln/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4429124" y="6237312"/>
            <a:ext cx="4463356" cy="251864"/>
          </a:xfrm>
          <a:ln/>
        </p:spPr>
        <p:txBody>
          <a:bodyPr/>
          <a:lstStyle>
            <a:lvl1pPr algn="r"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2602C-A4EC-4D9D-9A8F-256C3207ACD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1ED17-A65A-470F-8158-29734117B3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EB2DB-4113-4C7F-A4B8-EABE7388AC8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CB5D3-9845-492F-B093-BF217E8A1F7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B32EA-4FC2-491A-BDCF-9775693BB31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C9B20-F2F1-4D77-A5B9-9530FCAB273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D3B76-9130-4A69-AE76-9C70344D633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C3EC0-4281-41AC-BBC9-E65ECD13BE9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D23100E-C101-4C94-82A2-48BD6098360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8458200" cy="1905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000" dirty="0" smtClean="0">
                <a:latin typeface="Calibri" pitchFamily="34" charset="0"/>
              </a:rPr>
              <a:t>Automation as Catalyst for Quality Service Delivery: Case Study of Select ABU Applications</a:t>
            </a:r>
            <a:endParaRPr lang="el-GR" sz="3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708920"/>
            <a:ext cx="4572000" cy="2160240"/>
          </a:xfrm>
        </p:spPr>
        <p:txBody>
          <a:bodyPr/>
          <a:lstStyle/>
          <a:p>
            <a:pPr eaLnBrk="1" hangingPunct="1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Prof. SB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Junaidu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Workshop for Deans &amp;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HoDs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Ahmadu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Bello University, Zaria, Nigeria</a:t>
            </a:r>
          </a:p>
          <a:p>
            <a:pPr eaLnBrk="1" hangingPunct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August 5, 2015</a:t>
            </a:r>
          </a:p>
        </p:txBody>
      </p:sp>
    </p:spTree>
  </p:cSld>
  <p:clrMapOvr>
    <a:masterClrMapping/>
  </p:clrMapOvr>
  <p:transition advTm="6427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Students Portal: Development History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T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he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University outsourced development of an EDUPORTAL University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Management, in 2006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Portal was to include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Student registration system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Examination processing software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Timetabling software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Bursary support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Human resource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management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</p:cSld>
  <p:clrMapOvr>
    <a:masterClrMapping/>
  </p:clrMapOvr>
  <p:transition advTm="6396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 fontScale="90000"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Students Portal: Development History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The outsourced portal led to dramatic increase in registration fees collection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Up by about </a:t>
            </a:r>
            <a:r>
              <a:rPr lang="en-US" strike="dblStrike" dirty="0">
                <a:latin typeface="Calibri" pitchFamily="34" charset="0"/>
                <a:cs typeface="Calibri" pitchFamily="34" charset="0"/>
              </a:rPr>
              <a:t>N</a:t>
            </a:r>
            <a:r>
              <a:rPr lang="en-US" dirty="0">
                <a:latin typeface="Calibri" pitchFamily="34" charset="0"/>
                <a:cs typeface="Calibri" pitchFamily="34" charset="0"/>
              </a:rPr>
              <a:t>100m in the first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year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Net proceeds from sale of Access Cards shared annually between contractor and university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First 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year 	    –  70:30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Second year –  70:30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Third year     –  70:30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Fourth year   –  65:35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Fifth year       –  </a:t>
            </a:r>
            <a:r>
              <a:rPr lang="en-US" dirty="0">
                <a:latin typeface="Calibri" pitchFamily="34" charset="0"/>
                <a:cs typeface="Calibri" pitchFamily="34" charset="0"/>
              </a:rPr>
              <a:t>60:40  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61469853"/>
      </p:ext>
    </p:extLst>
  </p:cSld>
  <p:clrMapOvr>
    <a:masterClrMapping/>
  </p:clrMapOvr>
  <p:transition advTm="6396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 fontScale="90000"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Students Portal: Development History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Up to 2009, outsourced portal had problems</a:t>
            </a: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Students registration support remained a big burden on the University</a:t>
            </a: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Key components, e.g., Exam Processing software, not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developed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One motivation for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ExamsLOGIC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Proposal for alternative portal presented to University Management, December 2010</a:t>
            </a:r>
          </a:p>
          <a:p>
            <a:pPr marL="400050" lvl="2" indent="0" eaLnBrk="1" hangingPunct="1">
              <a:lnSpc>
                <a:spcPct val="90000"/>
              </a:lnSpc>
              <a:buNone/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2783141"/>
      </p:ext>
    </p:extLst>
  </p:cSld>
  <p:clrMapOvr>
    <a:masterClrMapping/>
  </p:clrMapOvr>
  <p:transition advTm="6396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 fontScale="90000"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Students Portal: Development History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A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Software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Development Committee created, May 27,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2011</a:t>
            </a: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The Committee developed the in-house portal within 6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months</a:t>
            </a: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In-house portal became operational during 2011/2012 session for PG students</a:t>
            </a:r>
          </a:p>
          <a:p>
            <a:pPr marL="400050" lvl="2" indent="0" eaLnBrk="1" hangingPunct="1">
              <a:lnSpc>
                <a:spcPct val="90000"/>
              </a:lnSpc>
              <a:buNone/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48113429"/>
      </p:ext>
    </p:extLst>
  </p:cSld>
  <p:clrMapOvr>
    <a:masterClrMapping/>
  </p:clrMapOvr>
  <p:transition advTm="6396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Students Portal: Key Features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3000" dirty="0" smtClean="0">
                <a:latin typeface="Calibri" pitchFamily="34" charset="0"/>
                <a:cs typeface="Calibri" pitchFamily="34" charset="0"/>
              </a:rPr>
              <a:t>Use cases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800" dirty="0">
                <a:latin typeface="Calibri" pitchFamily="34" charset="0"/>
              </a:rPr>
              <a:t>Fees payment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800" dirty="0">
                <a:latin typeface="Calibri" pitchFamily="34" charset="0"/>
              </a:rPr>
              <a:t>Course registration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800" dirty="0">
                <a:latin typeface="Calibri" pitchFamily="34" charset="0"/>
              </a:rPr>
              <a:t>Accommodation </a:t>
            </a:r>
            <a:r>
              <a:rPr lang="en-US" sz="2800" dirty="0" smtClean="0">
                <a:latin typeface="Calibri" pitchFamily="34" charset="0"/>
              </a:rPr>
              <a:t>booking</a:t>
            </a:r>
          </a:p>
          <a:p>
            <a:pPr lvl="1">
              <a:lnSpc>
                <a:spcPct val="90000"/>
              </a:lnSpc>
              <a:defRPr/>
            </a:pPr>
            <a:endParaRPr lang="en-US" sz="2800" dirty="0">
              <a:latin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3000" dirty="0">
                <a:latin typeface="Calibri" pitchFamily="34" charset="0"/>
                <a:cs typeface="Calibri" pitchFamily="34" charset="0"/>
              </a:rPr>
              <a:t>Information </a:t>
            </a:r>
            <a:r>
              <a:rPr lang="en-US" sz="3000" dirty="0" err="1">
                <a:latin typeface="Calibri" pitchFamily="34" charset="0"/>
                <a:cs typeface="Calibri" pitchFamily="34" charset="0"/>
              </a:rPr>
              <a:t>portlets</a:t>
            </a:r>
            <a:endParaRPr lang="en-US" sz="3000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GB" sz="2800" dirty="0">
                <a:latin typeface="Calibri" pitchFamily="34" charset="0"/>
              </a:rPr>
              <a:t>End-of-semester result slips</a:t>
            </a:r>
          </a:p>
          <a:p>
            <a:pPr lvl="1"/>
            <a:r>
              <a:rPr lang="en-GB" sz="2800" dirty="0" smtClean="0">
                <a:latin typeface="Calibri" pitchFamily="34" charset="0"/>
              </a:rPr>
              <a:t>Payment </a:t>
            </a:r>
            <a:r>
              <a:rPr lang="en-GB" sz="2800" dirty="0">
                <a:latin typeface="Calibri" pitchFamily="34" charset="0"/>
              </a:rPr>
              <a:t>records</a:t>
            </a:r>
          </a:p>
          <a:p>
            <a:pPr lvl="1"/>
            <a:r>
              <a:rPr lang="en-GB" sz="2800" dirty="0">
                <a:latin typeface="Calibri" pitchFamily="34" charset="0"/>
              </a:rPr>
              <a:t>Registration records</a:t>
            </a:r>
          </a:p>
          <a:p>
            <a:pPr lvl="1"/>
            <a:r>
              <a:rPr lang="en-GB" sz="2800" dirty="0" smtClean="0">
                <a:latin typeface="Calibri" pitchFamily="34" charset="0"/>
              </a:rPr>
              <a:t>Accommodation </a:t>
            </a:r>
            <a:r>
              <a:rPr lang="en-GB" sz="2800" dirty="0">
                <a:latin typeface="Calibri" pitchFamily="34" charset="0"/>
              </a:rPr>
              <a:t>records</a:t>
            </a: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marL="400050" lvl="2" indent="0" eaLnBrk="1" hangingPunct="1">
              <a:lnSpc>
                <a:spcPct val="90000"/>
              </a:lnSpc>
              <a:buNone/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9408387"/>
      </p:ext>
    </p:extLst>
  </p:cSld>
  <p:clrMapOvr>
    <a:masterClrMapping/>
  </p:clrMapOvr>
  <p:transition advTm="6396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Students Portal: Deployment &amp; Use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sz="3600" dirty="0">
                <a:latin typeface="Calibri" pitchFamily="34" charset="0"/>
              </a:rPr>
              <a:t>Deployed </a:t>
            </a:r>
            <a:r>
              <a:rPr lang="en-US" sz="3600" dirty="0" smtClean="0">
                <a:latin typeface="Calibri" pitchFamily="34" charset="0"/>
              </a:rPr>
              <a:t> &amp; in use by PG, UG and </a:t>
            </a:r>
            <a:r>
              <a:rPr lang="en-US" sz="3600" dirty="0" err="1" smtClean="0">
                <a:latin typeface="Calibri" pitchFamily="34" charset="0"/>
              </a:rPr>
              <a:t>subdegree</a:t>
            </a:r>
            <a:r>
              <a:rPr lang="en-US" sz="3600" dirty="0" smtClean="0">
                <a:latin typeface="Calibri" pitchFamily="34" charset="0"/>
              </a:rPr>
              <a:t> students since 2011/2012 session</a:t>
            </a:r>
          </a:p>
          <a:p>
            <a:pPr eaLnBrk="1" hangingPunct="1">
              <a:defRPr/>
            </a:pPr>
            <a:endParaRPr lang="en-US" sz="3600" dirty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3600" dirty="0" smtClean="0">
                <a:latin typeface="Calibri" pitchFamily="34" charset="0"/>
              </a:rPr>
              <a:t>Saves </a:t>
            </a:r>
            <a:r>
              <a:rPr lang="en-US" sz="3600" dirty="0">
                <a:latin typeface="Calibri" pitchFamily="34" charset="0"/>
              </a:rPr>
              <a:t>ABU millions of naira </a:t>
            </a:r>
            <a:r>
              <a:rPr lang="en-US" sz="3600" dirty="0" smtClean="0">
                <a:latin typeface="Calibri" pitchFamily="34" charset="0"/>
              </a:rPr>
              <a:t>annually</a:t>
            </a:r>
          </a:p>
          <a:p>
            <a:pPr eaLnBrk="1" hangingPunct="1">
              <a:defRPr/>
            </a:pPr>
            <a:endParaRPr lang="en-US" sz="36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3600" dirty="0" smtClean="0">
                <a:latin typeface="Calibri" pitchFamily="34" charset="0"/>
              </a:rPr>
              <a:t>Versions developed for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Calibri" pitchFamily="34" charset="0"/>
              </a:rPr>
              <a:t>Other units of the University (SBRS </a:t>
            </a:r>
            <a:r>
              <a:rPr lang="en-US" sz="3200" dirty="0" err="1" smtClean="0">
                <a:latin typeface="Calibri" pitchFamily="34" charset="0"/>
              </a:rPr>
              <a:t>Funtua</a:t>
            </a:r>
            <a:r>
              <a:rPr lang="en-US" sz="3200" dirty="0" smtClean="0">
                <a:latin typeface="Calibri" pitchFamily="34" charset="0"/>
              </a:rPr>
              <a:t>, DAC)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Calibri" pitchFamily="34" charset="0"/>
              </a:rPr>
              <a:t>Other clients (NWRI, KASU)</a:t>
            </a:r>
            <a:endParaRPr lang="en-US" sz="3200" dirty="0">
              <a:latin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marL="400050" lvl="2" indent="0" eaLnBrk="1" hangingPunct="1">
              <a:lnSpc>
                <a:spcPct val="90000"/>
              </a:lnSpc>
              <a:buNone/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37096679"/>
      </p:ext>
    </p:extLst>
  </p:cSld>
  <p:clrMapOvr>
    <a:masterClrMapping/>
  </p:clrMapOvr>
  <p:transition advTm="6396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Staff Portal: Development History 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Developed side-by-side the student portal</a:t>
            </a:r>
          </a:p>
          <a:p>
            <a:pPr eaLnBrk="1" hangingPunct="1">
              <a:defRPr/>
            </a:pPr>
            <a:r>
              <a:rPr lang="en-US" sz="3200" dirty="0" smtClean="0">
                <a:latin typeface="Calibri" pitchFamily="34" charset="0"/>
              </a:rPr>
              <a:t>Purpose 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Calibri" pitchFamily="34" charset="0"/>
              </a:rPr>
              <a:t>Provide a one-sto</a:t>
            </a:r>
            <a:r>
              <a:rPr lang="en-US" dirty="0" smtClean="0">
                <a:latin typeface="Calibri" pitchFamily="34" charset="0"/>
              </a:rPr>
              <a:t>p-shop for staff services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</a:rPr>
              <a:t>Ease information exchange during staff promotion exercises 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</a:rPr>
              <a:t>Seamless integration with existing and upcoming applications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</a:rPr>
              <a:t>Increase efficiency and save cost</a:t>
            </a:r>
          </a:p>
          <a:p>
            <a:pPr lvl="1" eaLnBrk="1" hangingPunct="1">
              <a:defRPr/>
            </a:pPr>
            <a:endParaRPr lang="en-US" sz="2400" dirty="0" smtClean="0">
              <a:latin typeface="Calibri" pitchFamily="34" charset="0"/>
            </a:endParaRPr>
          </a:p>
          <a:p>
            <a:pPr marL="742950" lvl="2" indent="-342900">
              <a:buNone/>
              <a:defRPr/>
            </a:pPr>
            <a:endParaRPr lang="en-US" sz="3000" dirty="0" smtClean="0">
              <a:solidFill>
                <a:srgbClr val="C00000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Staff Portal: Key Features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3000" dirty="0">
                <a:latin typeface="Calibri" pitchFamily="34" charset="0"/>
                <a:cs typeface="Calibri" pitchFamily="34" charset="0"/>
              </a:rPr>
              <a:t>Use cases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Exam Officer uses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800" dirty="0" err="1" smtClean="0">
                <a:latin typeface="Calibri" pitchFamily="34" charset="0"/>
              </a:rPr>
              <a:t>HoD</a:t>
            </a:r>
            <a:r>
              <a:rPr lang="en-US" sz="2800" dirty="0" smtClean="0">
                <a:latin typeface="Calibri" pitchFamily="34" charset="0"/>
              </a:rPr>
              <a:t>, Deans/Director uses</a:t>
            </a:r>
            <a:endParaRPr lang="en-US" sz="2800" dirty="0">
              <a:latin typeface="Calibri" pitchFamily="34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Other staff uses</a:t>
            </a:r>
            <a:endParaRPr lang="en-US" sz="2800" dirty="0">
              <a:latin typeface="Calibri" pitchFamily="34" charset="0"/>
            </a:endParaRPr>
          </a:p>
          <a:p>
            <a:pPr lvl="1">
              <a:lnSpc>
                <a:spcPct val="90000"/>
              </a:lnSpc>
              <a:defRPr/>
            </a:pPr>
            <a:endParaRPr lang="en-US" sz="2800" dirty="0">
              <a:latin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3000" dirty="0">
                <a:latin typeface="Calibri" pitchFamily="34" charset="0"/>
                <a:cs typeface="Calibri" pitchFamily="34" charset="0"/>
              </a:rPr>
              <a:t>Information </a:t>
            </a:r>
            <a:r>
              <a:rPr lang="en-US" sz="3000" dirty="0" err="1">
                <a:latin typeface="Calibri" pitchFamily="34" charset="0"/>
                <a:cs typeface="Calibri" pitchFamily="34" charset="0"/>
              </a:rPr>
              <a:t>portlets</a:t>
            </a:r>
            <a:endParaRPr lang="en-US" sz="3000" dirty="0">
              <a:latin typeface="Calibri" pitchFamily="34" charset="0"/>
              <a:cs typeface="Calibri" pitchFamily="34" charset="0"/>
            </a:endParaRPr>
          </a:p>
          <a:p>
            <a:pPr lvl="1">
              <a:defRPr/>
            </a:pPr>
            <a:r>
              <a:rPr lang="en-US" sz="2800" dirty="0">
                <a:latin typeface="Calibri" pitchFamily="34" charset="0"/>
              </a:rPr>
              <a:t>Electronic Pay Slip</a:t>
            </a:r>
          </a:p>
          <a:p>
            <a:pPr lvl="1">
              <a:defRPr/>
            </a:pPr>
            <a:r>
              <a:rPr lang="en-US" sz="2800" dirty="0">
                <a:latin typeface="Calibri" pitchFamily="34" charset="0"/>
              </a:rPr>
              <a:t>Teaching Records</a:t>
            </a:r>
          </a:p>
          <a:p>
            <a:pPr lvl="1">
              <a:defRPr/>
            </a:pPr>
            <a:r>
              <a:rPr lang="en-US" sz="2800" dirty="0">
                <a:latin typeface="Calibri" pitchFamily="34" charset="0"/>
              </a:rPr>
              <a:t>Research Records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8846056"/>
      </p:ext>
    </p:extLst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Staff Portal: Deployment &amp; Use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sz="3600" dirty="0">
                <a:latin typeface="Calibri" pitchFamily="34" charset="0"/>
              </a:rPr>
              <a:t>Deployed  &amp; in use </a:t>
            </a:r>
            <a:r>
              <a:rPr lang="en-US" sz="3600" dirty="0" smtClean="0">
                <a:latin typeface="Calibri" pitchFamily="34" charset="0"/>
              </a:rPr>
              <a:t>since </a:t>
            </a:r>
            <a:r>
              <a:rPr lang="en-US" sz="3600" dirty="0">
                <a:latin typeface="Calibri" pitchFamily="34" charset="0"/>
              </a:rPr>
              <a:t>2011/2012 session</a:t>
            </a:r>
          </a:p>
          <a:p>
            <a:pPr eaLnBrk="1" hangingPunct="1">
              <a:defRPr/>
            </a:pPr>
            <a:endParaRPr lang="en-US" sz="3600" dirty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3600" dirty="0" smtClean="0">
                <a:latin typeface="Calibri" pitchFamily="34" charset="0"/>
              </a:rPr>
              <a:t>Versions </a:t>
            </a:r>
            <a:r>
              <a:rPr lang="en-US" sz="3600" dirty="0">
                <a:latin typeface="Calibri" pitchFamily="34" charset="0"/>
              </a:rPr>
              <a:t>developed for</a:t>
            </a:r>
          </a:p>
          <a:p>
            <a:pPr lvl="1" eaLnBrk="1" hangingPunct="1">
              <a:defRPr/>
            </a:pPr>
            <a:r>
              <a:rPr lang="en-US" sz="3200" dirty="0">
                <a:latin typeface="Calibri" pitchFamily="34" charset="0"/>
              </a:rPr>
              <a:t>Other units of the </a:t>
            </a:r>
            <a:r>
              <a:rPr lang="en-US" sz="3200" dirty="0" smtClean="0">
                <a:latin typeface="Calibri" pitchFamily="34" charset="0"/>
              </a:rPr>
              <a:t>University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Calibri" pitchFamily="34" charset="0"/>
              </a:rPr>
              <a:t>Other clients</a:t>
            </a:r>
          </a:p>
          <a:p>
            <a:pPr lvl="1" eaLnBrk="1" hangingPunct="1">
              <a:defRPr/>
            </a:pPr>
            <a:endParaRPr lang="en-US" sz="32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3600" dirty="0" smtClean="0">
                <a:latin typeface="Calibri" pitchFamily="34" charset="0"/>
              </a:rPr>
              <a:t>Issues: Usage advocacy and staff training</a:t>
            </a:r>
            <a:endParaRPr lang="en-US" sz="3600" dirty="0">
              <a:latin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07457038"/>
      </p:ext>
    </p:extLst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HRMIS: Development History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Initiated after successful deployment of students portal, April 2012</a:t>
            </a:r>
          </a:p>
          <a:p>
            <a:pPr eaLnBrk="1" hangingPunct="1">
              <a:defRPr/>
            </a:pP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Motivation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Employee records management tedious, inefficient and error-prone</a:t>
            </a:r>
          </a:p>
          <a:p>
            <a:pPr lvl="1"/>
            <a:r>
              <a:rPr lang="en-US" dirty="0">
                <a:latin typeface="Calibri" pitchFamily="34" charset="0"/>
                <a:cs typeface="Calibri" pitchFamily="34" charset="0"/>
              </a:rPr>
              <a:t>D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ata maintained by different University organs inconsistent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Generation of data for Management decisions time-consuming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8736569"/>
      </p:ext>
    </p:extLst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Outline</a:t>
            </a:r>
            <a:endParaRPr lang="el-GR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Introduction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Case-study Applications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Other Applications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Software Development Team Members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In-House Automation Dividends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Challenges &amp; Recommendations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Summary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</p:cSld>
  <p:clrMapOvr>
    <a:masterClrMapping/>
  </p:clrMapOvr>
  <p:transition advTm="7956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HRMIS: Key Functionalities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Recruitment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3200" dirty="0">
                <a:latin typeface="Calibri" pitchFamily="34" charset="0"/>
                <a:cs typeface="Calibri" pitchFamily="34" charset="0"/>
              </a:rPr>
              <a:t>Promotion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Leave 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Management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3200" dirty="0">
                <a:latin typeface="Calibri" pitchFamily="34" charset="0"/>
                <a:cs typeface="Calibri" pitchFamily="34" charset="0"/>
              </a:rPr>
              <a:t>Payroll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Training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3200" dirty="0">
                <a:latin typeface="Calibri" pitchFamily="34" charset="0"/>
                <a:cs typeface="Calibri" pitchFamily="34" charset="0"/>
              </a:rPr>
              <a:t>System 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Control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Reports Manager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  <a:p>
            <a:pPr eaLnBrk="1" hangingPunct="1">
              <a:defRPr/>
            </a:pP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marL="742950" lvl="2" indent="-342900">
              <a:buNone/>
              <a:defRPr/>
            </a:pPr>
            <a:endParaRPr lang="en-US" sz="3000" dirty="0" smtClean="0">
              <a:solidFill>
                <a:srgbClr val="C00000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HRMIS: Deployment &amp; Use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Most modules completed</a:t>
            </a:r>
          </a:p>
          <a:p>
            <a:pPr eaLnBrk="1" hangingPunct="1">
              <a:defRPr/>
            </a:pP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Deployment hindered by dearth of data &amp; changing requirements</a:t>
            </a:r>
          </a:p>
          <a:p>
            <a:pPr eaLnBrk="1" hangingPunct="1">
              <a:defRPr/>
            </a:pP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Versions developed for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Nigerian universities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Funded by NITDA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Other Applications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-400050" eaLnBrk="1" hangingPunct="1">
              <a:lnSpc>
                <a:spcPct val="90000"/>
              </a:lnSpc>
              <a:defRPr/>
            </a:pPr>
            <a:r>
              <a:rPr lang="en-US" dirty="0" err="1">
                <a:latin typeface="Calibri" pitchFamily="34" charset="0"/>
                <a:cs typeface="Calibri" pitchFamily="34" charset="0"/>
              </a:rPr>
              <a:t>eForms</a:t>
            </a:r>
            <a:r>
              <a:rPr lang="en-US" dirty="0">
                <a:latin typeface="Calibri" pitchFamily="34" charset="0"/>
                <a:cs typeface="Calibri" pitchFamily="34" charset="0"/>
              </a:rPr>
              <a:t> Portal</a:t>
            </a:r>
          </a:p>
          <a:p>
            <a:pPr marL="0" indent="-400050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KADA-Legend</a:t>
            </a:r>
          </a:p>
          <a:p>
            <a:pPr marL="0" indent="-400050" eaLnBrk="1" hangingPunct="1">
              <a:lnSpc>
                <a:spcPct val="90000"/>
              </a:lnSpc>
              <a:defRPr/>
            </a:pPr>
            <a:r>
              <a:rPr lang="en-US" dirty="0" err="1">
                <a:latin typeface="Calibri" pitchFamily="34" charset="0"/>
                <a:cs typeface="Calibri" pitchFamily="34" charset="0"/>
              </a:rPr>
              <a:t>TestLEAD</a:t>
            </a:r>
            <a:r>
              <a:rPr lang="en-US" dirty="0">
                <a:latin typeface="Calibri" pitchFamily="34" charset="0"/>
                <a:cs typeface="Calibri" pitchFamily="34" charset="0"/>
              </a:rPr>
              <a:t> CBT</a:t>
            </a:r>
          </a:p>
          <a:p>
            <a:pPr marL="0" indent="-400050" eaLnBrk="1" hangingPunct="1">
              <a:lnSpc>
                <a:spcPct val="90000"/>
              </a:lnSpc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Facility Manager</a:t>
            </a:r>
          </a:p>
          <a:p>
            <a:pPr marL="0" indent="-400050" eaLnBrk="1" hangingPunct="1">
              <a:lnSpc>
                <a:spcPct val="90000"/>
              </a:lnSpc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Alumni Portal</a:t>
            </a:r>
          </a:p>
          <a:p>
            <a:pPr marL="0" indent="-400050" eaLnBrk="1" hangingPunct="1">
              <a:lnSpc>
                <a:spcPct val="90000"/>
              </a:lnSpc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Electronic Transcript</a:t>
            </a:r>
          </a:p>
          <a:p>
            <a:pPr marL="0" indent="-400050" eaLnBrk="1" hangingPunct="1">
              <a:lnSpc>
                <a:spcPct val="90000"/>
              </a:lnSpc>
              <a:defRPr/>
            </a:pPr>
            <a:r>
              <a:rPr lang="en-US" dirty="0" err="1" smtClean="0">
                <a:latin typeface="Calibri" pitchFamily="34" charset="0"/>
                <a:cs typeface="Calibri" pitchFamily="34" charset="0"/>
              </a:rPr>
              <a:t>PayEazy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-400050" eaLnBrk="1" hangingPunct="1">
              <a:lnSpc>
                <a:spcPct val="90000"/>
              </a:lnSpc>
              <a:defRPr/>
            </a:pPr>
            <a:r>
              <a:rPr lang="en-US" dirty="0" err="1">
                <a:latin typeface="Calibri" pitchFamily="34" charset="0"/>
                <a:cs typeface="Calibri" pitchFamily="34" charset="0"/>
              </a:rPr>
              <a:t>BrownSugar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eBursary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61207430"/>
      </p:ext>
    </p:extLst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GB" dirty="0">
                <a:latin typeface="Calibri" pitchFamily="34" charset="0"/>
                <a:cs typeface="Calibri" pitchFamily="34" charset="0"/>
              </a:rPr>
              <a:t>Software Development Team Members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1" hangingPunct="1"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Software Development Team comprises 25 members from different departments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ICICT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Mathematics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Electrical Engineering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Registry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Bursary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33400" lvl="0" indent="-533400" eaLnBrk="1" hangingPunct="1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3293433"/>
      </p:ext>
    </p:extLst>
  </p:cSld>
  <p:clrMapOvr>
    <a:masterClrMapping/>
  </p:clrMapOvr>
  <p:transition advTm="5413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33400" indent="-533400" eaLnBrk="1" hangingPunct="1"/>
            <a:r>
              <a:rPr lang="en-GB" dirty="0" smtClean="0">
                <a:latin typeface="Calibri" pitchFamily="34" charset="0"/>
                <a:cs typeface="Calibri" pitchFamily="34" charset="0"/>
              </a:rPr>
              <a:t>… Software </a:t>
            </a:r>
            <a:r>
              <a:rPr lang="en-GB" dirty="0">
                <a:latin typeface="Calibri" pitchFamily="34" charset="0"/>
                <a:cs typeface="Calibri" pitchFamily="34" charset="0"/>
              </a:rPr>
              <a:t>Development Team Members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63988" y="1844824"/>
            <a:ext cx="5672308" cy="2024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9564" y="4149080"/>
            <a:ext cx="5726732" cy="2035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4056086"/>
      </p:ext>
    </p:extLst>
  </p:cSld>
  <p:clrMapOvr>
    <a:masterClrMapping/>
  </p:clrMapOvr>
  <p:transition advTm="5413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33400" indent="-533400" eaLnBrk="1" hangingPunct="1"/>
            <a:r>
              <a:rPr lang="en-GB" dirty="0" smtClean="0">
                <a:latin typeface="Calibri" pitchFamily="34" charset="0"/>
                <a:cs typeface="Calibri" pitchFamily="34" charset="0"/>
              </a:rPr>
              <a:t>… Software </a:t>
            </a:r>
            <a:r>
              <a:rPr lang="en-GB" dirty="0">
                <a:latin typeface="Calibri" pitchFamily="34" charset="0"/>
                <a:cs typeface="Calibri" pitchFamily="34" charset="0"/>
              </a:rPr>
              <a:t>Development Team Members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9367" y="1772816"/>
            <a:ext cx="5601493" cy="2017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6966" y="4005064"/>
            <a:ext cx="5763346" cy="2050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21126179"/>
      </p:ext>
    </p:extLst>
  </p:cSld>
  <p:clrMapOvr>
    <a:masterClrMapping/>
  </p:clrMapOvr>
  <p:transition advTm="5413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33400" indent="-533400" eaLnBrk="1" hangingPunct="1"/>
            <a:r>
              <a:rPr lang="en-GB" dirty="0" smtClean="0">
                <a:latin typeface="Calibri" pitchFamily="34" charset="0"/>
                <a:cs typeface="Calibri" pitchFamily="34" charset="0"/>
              </a:rPr>
              <a:t>… Software </a:t>
            </a:r>
            <a:r>
              <a:rPr lang="en-GB" dirty="0">
                <a:latin typeface="Calibri" pitchFamily="34" charset="0"/>
                <a:cs typeface="Calibri" pitchFamily="34" charset="0"/>
              </a:rPr>
              <a:t>Development Team Members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312" y="1844824"/>
            <a:ext cx="5443068" cy="1913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6629" y="4077072"/>
            <a:ext cx="5679667" cy="1954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9017309"/>
      </p:ext>
    </p:extLst>
  </p:cSld>
  <p:clrMapOvr>
    <a:masterClrMapping/>
  </p:clrMapOvr>
  <p:transition advTm="5413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33400" indent="-533400" eaLnBrk="1" hangingPunct="1"/>
            <a:r>
              <a:rPr lang="en-GB" dirty="0" smtClean="0">
                <a:latin typeface="Calibri" pitchFamily="34" charset="0"/>
                <a:cs typeface="Calibri" pitchFamily="34" charset="0"/>
              </a:rPr>
              <a:t>… Software </a:t>
            </a:r>
            <a:r>
              <a:rPr lang="en-GB" dirty="0">
                <a:latin typeface="Calibri" pitchFamily="34" charset="0"/>
                <a:cs typeface="Calibri" pitchFamily="34" charset="0"/>
              </a:rPr>
              <a:t>Development Team Members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3995" y="1844824"/>
            <a:ext cx="6204991" cy="20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7687" y="4077072"/>
            <a:ext cx="6068649" cy="2113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8999917"/>
      </p:ext>
    </p:extLst>
  </p:cSld>
  <p:clrMapOvr>
    <a:masterClrMapping/>
  </p:clrMapOvr>
  <p:transition advTm="5413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33400" indent="-533400" eaLnBrk="1" hangingPunct="1"/>
            <a:r>
              <a:rPr lang="en-GB" dirty="0" smtClean="0">
                <a:latin typeface="Calibri" pitchFamily="34" charset="0"/>
                <a:cs typeface="Calibri" pitchFamily="34" charset="0"/>
              </a:rPr>
              <a:t>… Software </a:t>
            </a:r>
            <a:r>
              <a:rPr lang="en-GB" dirty="0">
                <a:latin typeface="Calibri" pitchFamily="34" charset="0"/>
                <a:cs typeface="Calibri" pitchFamily="34" charset="0"/>
              </a:rPr>
              <a:t>Development Team Members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3950" y="2578968"/>
            <a:ext cx="18161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61661743"/>
      </p:ext>
    </p:extLst>
  </p:cSld>
  <p:clrMapOvr>
    <a:masterClrMapping/>
  </p:clrMapOvr>
  <p:transition advTm="5413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8382000" cy="1131038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>
                <a:latin typeface="Calibri" pitchFamily="34" charset="0"/>
                <a:cs typeface="Calibri" pitchFamily="34" charset="0"/>
              </a:rPr>
              <a:t>In-House Automation Dividends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Cost saving</a:t>
            </a:r>
          </a:p>
          <a:p>
            <a:pPr marL="933450" lvl="1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What ABU generates is what ABU gets!</a:t>
            </a:r>
          </a:p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Leadership</a:t>
            </a:r>
          </a:p>
          <a:p>
            <a:pPr marL="933450" lvl="1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Pace-setting in in-house application development</a:t>
            </a:r>
          </a:p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Leveraging &amp; developing local skills base</a:t>
            </a:r>
          </a:p>
          <a:p>
            <a:pPr marL="933450" lvl="1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A win-win for ABU and its personnel</a:t>
            </a:r>
          </a:p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Data localization</a:t>
            </a:r>
          </a:p>
          <a:p>
            <a:pPr marL="933450" lvl="1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ABU’s data remains in ABU’s sleeves!</a:t>
            </a:r>
          </a:p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Freedom, independence &amp; flexibility</a:t>
            </a:r>
          </a:p>
          <a:p>
            <a:pPr marL="742950" lvl="2" indent="-342900">
              <a:buNone/>
              <a:defRPr/>
            </a:pPr>
            <a:endParaRPr lang="en-US" sz="3000" dirty="0" smtClean="0">
              <a:solidFill>
                <a:srgbClr val="C00000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7363892"/>
      </p:ext>
    </p:extLst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Introduction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Diffusion of IT in areas of human endeavor well acknowledged</a:t>
            </a: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Automation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widely employed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to create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eCampus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742950" lvl="2" indent="-342900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University typically outsource solutions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defRPr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ABU initiated in-house software development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Compliment &amp; leverage infrastructural investment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</p:cSld>
  <p:clrMapOvr>
    <a:masterClrMapping/>
  </p:clrMapOvr>
  <p:transition advTm="5133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8382000" cy="1131038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Challenges &amp; Recommendations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Lack of complete data for some applications</a:t>
            </a:r>
          </a:p>
          <a:p>
            <a:pPr marL="933450" lvl="1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Personnel, Alumni</a:t>
            </a:r>
          </a:p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Change management problems</a:t>
            </a:r>
          </a:p>
          <a:p>
            <a:pPr marL="933450" lvl="1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Attitude of application users</a:t>
            </a:r>
          </a:p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Lack of a purpose-built CBT Center</a:t>
            </a:r>
          </a:p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Lack of advocacy on developed applications</a:t>
            </a:r>
          </a:p>
          <a:p>
            <a:pPr marL="933450" lvl="1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For both local and commercial purposes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7872548"/>
      </p:ext>
    </p:extLst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8382000" cy="1131038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Challenges &amp; Recommendations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A special Task Force be created to compile complete personnel and alumni records</a:t>
            </a:r>
          </a:p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Examination management process be changed to involve Academic staff less</a:t>
            </a:r>
          </a:p>
          <a:p>
            <a:pPr marL="933450" lvl="1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Proposal under development</a:t>
            </a:r>
          </a:p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A modern, high-capacity CBT Center urgently needed</a:t>
            </a:r>
          </a:p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Student &amp; Staff ICT Competency training and general advocacy to be expanded and sustained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31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016034"/>
      </p:ext>
    </p:extLst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Summary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Outlined the need to employ technology for increased efficiency &amp; quality service delivery</a:t>
            </a:r>
          </a:p>
          <a:p>
            <a:pPr eaLnBrk="1" hangingPunct="1">
              <a:defRPr/>
            </a:pP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defRPr/>
            </a:pPr>
            <a:r>
              <a:rPr lang="en-US" sz="3200" dirty="0" smtClean="0">
                <a:latin typeface="Calibri" pitchFamily="34" charset="0"/>
              </a:rPr>
              <a:t>A case study of select automation projects case study</a:t>
            </a:r>
          </a:p>
          <a:p>
            <a:pPr lvl="1" eaLnBrk="1" hangingPunct="1">
              <a:defRPr/>
            </a:pPr>
            <a:r>
              <a:rPr lang="en-US" sz="2400" dirty="0" err="1" smtClean="0">
                <a:latin typeface="Calibri" pitchFamily="34" charset="0"/>
              </a:rPr>
              <a:t>ExamsLOGIC</a:t>
            </a:r>
            <a:r>
              <a:rPr lang="en-US" sz="2400" dirty="0" smtClean="0">
                <a:latin typeface="Calibri" pitchFamily="34" charset="0"/>
              </a:rPr>
              <a:t> 2.0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</a:rPr>
              <a:t>Students Portal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</a:rPr>
              <a:t>Staff Portal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Calibri" pitchFamily="34" charset="0"/>
              </a:rPr>
              <a:t>HRMIS</a:t>
            </a:r>
          </a:p>
          <a:p>
            <a:pPr marL="742950" lvl="2" indent="-342900">
              <a:buNone/>
              <a:defRPr/>
            </a:pPr>
            <a:endParaRPr lang="en-US" sz="3000" dirty="0" smtClean="0">
              <a:solidFill>
                <a:srgbClr val="C00000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32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The End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buNone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buNone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buNone/>
              <a:defRPr/>
            </a:pPr>
            <a:r>
              <a:rPr lang="en-US" sz="4800" dirty="0" smtClean="0">
                <a:latin typeface="Calibri" pitchFamily="34" charset="0"/>
                <a:cs typeface="Calibri" pitchFamily="34" charset="0"/>
              </a:rPr>
              <a:t>				Thank You</a:t>
            </a: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33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</p:cSld>
  <p:clrMapOvr>
    <a:masterClrMapping/>
  </p:clrMapOvr>
  <p:transition advTm="5397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Introduction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Prior to 2008, many processes and services in the University were managed manually</a:t>
            </a: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Many man-hours (and, of course, money!) wasted, as a result </a:t>
            </a: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Solutions provided, where provided, were patchy and/or inefficient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</p:cSld>
  <p:clrMapOvr>
    <a:masterClrMapping/>
  </p:clrMapOvr>
  <p:transition advTm="5133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algn="ctr" eaLnBrk="1" hangingPunct="1"/>
            <a:r>
              <a:rPr lang="en-US" dirty="0" err="1">
                <a:latin typeface="Calibri" pitchFamily="34" charset="0"/>
                <a:cs typeface="Calibri" pitchFamily="34" charset="0"/>
              </a:rPr>
              <a:t>ExamsLOGIC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2.0: Development History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A robust exam results processing software</a:t>
            </a: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Developed by Mathematics Department in 2009</a:t>
            </a: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Deployed for pilot use at 12 departments in 2010</a:t>
            </a: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Made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official University Exam Software by Senate in August 2011</a:t>
            </a:r>
            <a:endParaRPr lang="en-US" sz="28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None/>
              <a:defRPr/>
            </a:pP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33400" lvl="0" indent="-533400" eaLnBrk="1" hangingPunct="1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8097542"/>
      </p:ext>
    </p:extLst>
  </p:cSld>
  <p:clrMapOvr>
    <a:masterClrMapping/>
  </p:clrMapOvr>
  <p:transition advTm="5413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algn="ctr" eaLnBrk="1" hangingPunct="1"/>
            <a:r>
              <a:rPr lang="en-US" dirty="0" err="1">
                <a:latin typeface="Calibri" pitchFamily="34" charset="0"/>
                <a:cs typeface="Calibri" pitchFamily="34" charset="0"/>
              </a:rPr>
              <a:t>ExamsLOGIC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2.0: Key Features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eaLnBrk="1" hangingPunct="1">
              <a:defRPr/>
            </a:pPr>
            <a:r>
              <a:rPr lang="en-GB" dirty="0">
                <a:latin typeface="Calibri" pitchFamily="34" charset="0"/>
              </a:rPr>
              <a:t>Automatic tracking of students based on program requirements</a:t>
            </a:r>
          </a:p>
          <a:p>
            <a:pPr lvl="0" eaLnBrk="1" hangingPunct="1">
              <a:defRPr/>
            </a:pPr>
            <a:endParaRPr lang="en-GB" dirty="0">
              <a:latin typeface="Calibri" pitchFamily="34" charset="0"/>
            </a:endParaRPr>
          </a:p>
          <a:p>
            <a:pPr lvl="0" eaLnBrk="1" hangingPunct="1">
              <a:defRPr/>
            </a:pPr>
            <a:r>
              <a:rPr lang="en-GB" dirty="0">
                <a:latin typeface="Calibri" pitchFamily="34" charset="0"/>
              </a:rPr>
              <a:t>Automatic tracking of probations, deferments &amp; examination malpractice cases</a:t>
            </a:r>
          </a:p>
          <a:p>
            <a:pPr lvl="0" eaLnBrk="1" hangingPunct="1">
              <a:defRPr/>
            </a:pPr>
            <a:endParaRPr lang="en-GB" dirty="0">
              <a:latin typeface="Calibri" pitchFamily="34" charset="0"/>
            </a:endParaRPr>
          </a:p>
          <a:p>
            <a:pPr lvl="0" eaLnBrk="1" hangingPunct="1">
              <a:defRPr/>
            </a:pPr>
            <a:r>
              <a:rPr lang="en-GB" dirty="0">
                <a:latin typeface="Calibri" pitchFamily="34" charset="0"/>
              </a:rPr>
              <a:t>Easy generation of transcripts and other report </a:t>
            </a:r>
            <a:r>
              <a:rPr lang="en-GB" dirty="0" smtClean="0">
                <a:latin typeface="Calibri" pitchFamily="34" charset="0"/>
              </a:rPr>
              <a:t>types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33400" lvl="0" indent="-533400" eaLnBrk="1" hangingPunct="1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840686"/>
      </p:ext>
    </p:extLst>
  </p:cSld>
  <p:clrMapOvr>
    <a:masterClrMapping/>
  </p:clrMapOvr>
  <p:transition advTm="5413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algn="ctr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ExamsLOGIC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2.0: Key Features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dirty="0">
                <a:latin typeface="Calibri" pitchFamily="34" charset="0"/>
              </a:rPr>
              <a:t>Migration and validation of past examination results</a:t>
            </a:r>
          </a:p>
          <a:p>
            <a:pPr eaLnBrk="1" hangingPunct="1">
              <a:defRPr/>
            </a:pPr>
            <a:endParaRPr lang="en-GB" dirty="0">
              <a:latin typeface="Calibri" pitchFamily="34" charset="0"/>
            </a:endParaRPr>
          </a:p>
          <a:p>
            <a:pPr lvl="0" eaLnBrk="1" hangingPunct="1">
              <a:defRPr/>
            </a:pPr>
            <a:r>
              <a:rPr lang="en-GB" dirty="0">
                <a:latin typeface="Calibri" pitchFamily="34" charset="0"/>
              </a:rPr>
              <a:t>Elimination of human errors caused by manual data entry </a:t>
            </a:r>
          </a:p>
          <a:p>
            <a:pPr lvl="0" eaLnBrk="1" hangingPunct="1">
              <a:defRPr/>
            </a:pPr>
            <a:endParaRPr lang="en-GB" dirty="0">
              <a:latin typeface="Calibri" pitchFamily="34" charset="0"/>
            </a:endParaRPr>
          </a:p>
          <a:p>
            <a:pPr lvl="0" eaLnBrk="1" hangingPunct="1">
              <a:defRPr/>
            </a:pPr>
            <a:r>
              <a:rPr lang="en-GB" dirty="0">
                <a:latin typeface="Calibri" pitchFamily="34" charset="0"/>
              </a:rPr>
              <a:t>Multi-criteria results moderation </a:t>
            </a:r>
            <a:r>
              <a:rPr lang="en-GB" dirty="0" smtClean="0">
                <a:latin typeface="Calibri" pitchFamily="34" charset="0"/>
              </a:rPr>
              <a:t>support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51144394"/>
      </p:ext>
    </p:extLst>
  </p:cSld>
  <p:clrMapOvr>
    <a:masterClrMapping/>
  </p:clrMapOvr>
  <p:transition advTm="5413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algn="ctr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ExamsLOGIC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2.0: Key Features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dirty="0">
                <a:latin typeface="Calibri" pitchFamily="34" charset="0"/>
              </a:rPr>
              <a:t>Implementation of new NUC requirement of abolishing Pass Degree</a:t>
            </a:r>
          </a:p>
          <a:p>
            <a:pPr lvl="0" eaLnBrk="1" hangingPunct="1">
              <a:defRPr/>
            </a:pPr>
            <a:endParaRPr lang="en-GB" dirty="0">
              <a:latin typeface="Calibri" pitchFamily="34" charset="0"/>
            </a:endParaRPr>
          </a:p>
          <a:p>
            <a:pPr lvl="0" eaLnBrk="1" hangingPunct="1">
              <a:defRPr/>
            </a:pPr>
            <a:r>
              <a:rPr lang="en-GB" dirty="0">
                <a:latin typeface="Calibri" pitchFamily="34" charset="0"/>
              </a:rPr>
              <a:t>Support for multi-level user categories</a:t>
            </a:r>
          </a:p>
          <a:p>
            <a:pPr lvl="0" eaLnBrk="1" hangingPunct="1">
              <a:defRPr/>
            </a:pPr>
            <a:endParaRPr lang="en-GB" dirty="0">
              <a:latin typeface="Calibri" pitchFamily="34" charset="0"/>
            </a:endParaRPr>
          </a:p>
          <a:p>
            <a:pPr lvl="0" eaLnBrk="1" hangingPunct="1">
              <a:defRPr/>
            </a:pPr>
            <a:r>
              <a:rPr lang="en-GB" dirty="0">
                <a:latin typeface="Calibri" pitchFamily="34" charset="0"/>
              </a:rPr>
              <a:t>User activity logging </a:t>
            </a:r>
          </a:p>
          <a:p>
            <a:pPr lvl="0" eaLnBrk="1" hangingPunct="1">
              <a:defRPr/>
            </a:pPr>
            <a:endParaRPr lang="en-GB" dirty="0">
              <a:latin typeface="Calibri" pitchFamily="34" charset="0"/>
            </a:endParaRPr>
          </a:p>
          <a:p>
            <a:pPr lvl="0" eaLnBrk="1" hangingPunct="1">
              <a:defRPr/>
            </a:pPr>
            <a:r>
              <a:rPr lang="en-GB" dirty="0">
                <a:latin typeface="Calibri" pitchFamily="34" charset="0"/>
              </a:rPr>
              <a:t>Easy data backup and </a:t>
            </a:r>
            <a:r>
              <a:rPr lang="en-GB" dirty="0" smtClean="0">
                <a:latin typeface="Calibri" pitchFamily="34" charset="0"/>
              </a:rPr>
              <a:t>restoration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70572261"/>
      </p:ext>
    </p:extLst>
  </p:cSld>
  <p:clrMapOvr>
    <a:masterClrMapping/>
  </p:clrMapOvr>
  <p:transition advTm="5413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algn="ctr" eaLnBrk="1" hangingPunct="1"/>
            <a:r>
              <a:rPr lang="en-US" dirty="0" err="1" smtClean="0">
                <a:latin typeface="Calibri" pitchFamily="34" charset="0"/>
                <a:cs typeface="Calibri" pitchFamily="34" charset="0"/>
              </a:rPr>
              <a:t>ExamsLOGIC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2.0: Deployment &amp; Use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GB" dirty="0" err="1" smtClean="0">
                <a:latin typeface="Calibri" pitchFamily="34" charset="0"/>
              </a:rPr>
              <a:t>ExamsLOGIC</a:t>
            </a:r>
            <a:r>
              <a:rPr lang="en-GB" dirty="0" smtClean="0">
                <a:latin typeface="Calibri" pitchFamily="34" charset="0"/>
              </a:rPr>
              <a:t>  deployed all departments of the University</a:t>
            </a:r>
          </a:p>
          <a:p>
            <a:pPr lvl="1" eaLnBrk="1" hangingPunct="1">
              <a:defRPr/>
            </a:pPr>
            <a:r>
              <a:rPr lang="en-GB" dirty="0" smtClean="0">
                <a:latin typeface="Calibri" pitchFamily="34" charset="0"/>
              </a:rPr>
              <a:t>Except the peculiar faculty of Medicine</a:t>
            </a:r>
            <a:endParaRPr lang="en-GB" dirty="0">
              <a:latin typeface="Calibri" pitchFamily="34" charset="0"/>
            </a:endParaRPr>
          </a:p>
          <a:p>
            <a:pPr lvl="0" eaLnBrk="1" hangingPunct="1">
              <a:defRPr/>
            </a:pPr>
            <a:endParaRPr lang="en-GB" dirty="0">
              <a:latin typeface="Calibri" pitchFamily="34" charset="0"/>
            </a:endParaRPr>
          </a:p>
          <a:p>
            <a:pPr lvl="0" eaLnBrk="1" hangingPunct="1">
              <a:defRPr/>
            </a:pPr>
            <a:r>
              <a:rPr lang="en-GB" dirty="0" smtClean="0">
                <a:latin typeface="Calibri" pitchFamily="34" charset="0"/>
              </a:rPr>
              <a:t>Being used to settle degree classification issues</a:t>
            </a:r>
            <a:endParaRPr lang="en-GB" dirty="0">
              <a:latin typeface="Calibri" pitchFamily="34" charset="0"/>
            </a:endParaRPr>
          </a:p>
          <a:p>
            <a:pPr lvl="0" eaLnBrk="1" hangingPunct="1">
              <a:defRPr/>
            </a:pPr>
            <a:endParaRPr lang="en-GB" dirty="0">
              <a:latin typeface="Calibri" pitchFamily="34" charset="0"/>
            </a:endParaRPr>
          </a:p>
          <a:p>
            <a:pPr lvl="0" eaLnBrk="1" hangingPunct="1">
              <a:defRPr/>
            </a:pPr>
            <a:r>
              <a:rPr lang="en-GB" dirty="0" smtClean="0">
                <a:latin typeface="Calibri" pitchFamily="34" charset="0"/>
              </a:rPr>
              <a:t>Versions developed for</a:t>
            </a:r>
          </a:p>
          <a:p>
            <a:pPr lvl="1" eaLnBrk="1" hangingPunct="1">
              <a:defRPr/>
            </a:pPr>
            <a:r>
              <a:rPr lang="en-GB" dirty="0" smtClean="0">
                <a:latin typeface="Calibri" pitchFamily="34" charset="0"/>
              </a:rPr>
              <a:t>Postgraduate programs</a:t>
            </a:r>
          </a:p>
          <a:p>
            <a:pPr lvl="1" eaLnBrk="1" hangingPunct="1">
              <a:defRPr/>
            </a:pPr>
            <a:r>
              <a:rPr lang="en-GB" dirty="0" err="1" smtClean="0">
                <a:latin typeface="Calibri" pitchFamily="34" charset="0"/>
              </a:rPr>
              <a:t>Subdegree</a:t>
            </a:r>
            <a:r>
              <a:rPr lang="en-GB" dirty="0" smtClean="0">
                <a:latin typeface="Calibri" pitchFamily="34" charset="0"/>
              </a:rPr>
              <a:t> programs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78648583"/>
      </p:ext>
    </p:extLst>
  </p:cSld>
  <p:clrMapOvr>
    <a:masterClrMapping/>
  </p:clrMapOvr>
  <p:transition advTm="5413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7069</TotalTime>
  <Words>1502</Words>
  <Application>Microsoft Office PowerPoint</Application>
  <PresentationFormat>On-screen Show (4:3)</PresentationFormat>
  <Paragraphs>357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Capsules</vt:lpstr>
      <vt:lpstr>Automation as Catalyst for Quality Service Delivery: Case Study of Select ABU Applications</vt:lpstr>
      <vt:lpstr>Outline</vt:lpstr>
      <vt:lpstr>Introduction</vt:lpstr>
      <vt:lpstr>… Introduction</vt:lpstr>
      <vt:lpstr>ExamsLOGIC 2.0: Development History</vt:lpstr>
      <vt:lpstr>ExamsLOGIC 2.0: Key Features</vt:lpstr>
      <vt:lpstr>… ExamsLOGIC 2.0: Key Features</vt:lpstr>
      <vt:lpstr>… ExamsLOGIC 2.0: Key Features</vt:lpstr>
      <vt:lpstr>ExamsLOGIC 2.0: Deployment &amp; Use</vt:lpstr>
      <vt:lpstr>Students Portal: Development History</vt:lpstr>
      <vt:lpstr>… Students Portal: Development History</vt:lpstr>
      <vt:lpstr>… Students Portal: Development History</vt:lpstr>
      <vt:lpstr>… Students Portal: Development History</vt:lpstr>
      <vt:lpstr>Students Portal: Key Features</vt:lpstr>
      <vt:lpstr>Students Portal: Deployment &amp; Use</vt:lpstr>
      <vt:lpstr>Staff Portal: Development History </vt:lpstr>
      <vt:lpstr>Staff Portal: Key Features</vt:lpstr>
      <vt:lpstr>Staff Portal: Deployment &amp; Use</vt:lpstr>
      <vt:lpstr>HRMIS: Development History</vt:lpstr>
      <vt:lpstr>HRMIS: Key Functionalities</vt:lpstr>
      <vt:lpstr>HRMIS: Deployment &amp; Use</vt:lpstr>
      <vt:lpstr>Other Applications</vt:lpstr>
      <vt:lpstr>Software Development Team Members</vt:lpstr>
      <vt:lpstr>… Software Development Team Members</vt:lpstr>
      <vt:lpstr>… Software Development Team Members</vt:lpstr>
      <vt:lpstr>… Software Development Team Members</vt:lpstr>
      <vt:lpstr>… Software Development Team Members</vt:lpstr>
      <vt:lpstr>… Software Development Team Members</vt:lpstr>
      <vt:lpstr>In-House Automation Dividends</vt:lpstr>
      <vt:lpstr>Challenges &amp; Recommendations</vt:lpstr>
      <vt:lpstr>… Challenges &amp; Recommendations</vt:lpstr>
      <vt:lpstr>Summary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NITDA-04</cp:lastModifiedBy>
  <cp:revision>551</cp:revision>
  <dcterms:created xsi:type="dcterms:W3CDTF">2004-05-04T16:01:26Z</dcterms:created>
  <dcterms:modified xsi:type="dcterms:W3CDTF">2015-08-02T20:32:48Z</dcterms:modified>
</cp:coreProperties>
</file>