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9" r:id="rId3"/>
    <p:sldId id="390" r:id="rId4"/>
    <p:sldId id="401" r:id="rId5"/>
    <p:sldId id="391" r:id="rId6"/>
    <p:sldId id="371" r:id="rId7"/>
    <p:sldId id="394" r:id="rId8"/>
    <p:sldId id="369" r:id="rId9"/>
    <p:sldId id="377" r:id="rId10"/>
    <p:sldId id="358" r:id="rId11"/>
    <p:sldId id="395" r:id="rId12"/>
    <p:sldId id="392" r:id="rId13"/>
    <p:sldId id="393" r:id="rId14"/>
    <p:sldId id="396" r:id="rId15"/>
    <p:sldId id="397" r:id="rId16"/>
    <p:sldId id="399" r:id="rId17"/>
    <p:sldId id="398" r:id="rId18"/>
    <p:sldId id="404" r:id="rId19"/>
    <p:sldId id="400" r:id="rId20"/>
    <p:sldId id="403" r:id="rId21"/>
    <p:sldId id="402" r:id="rId22"/>
    <p:sldId id="405" r:id="rId23"/>
    <p:sldId id="324" r:id="rId24"/>
  </p:sldIdLst>
  <p:sldSz cx="9144000" cy="6858000" type="screen4x3"/>
  <p:notesSz cx="7010400" cy="92964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0" autoAdjust="0"/>
  </p:normalViewPr>
  <p:slideViewPr>
    <p:cSldViewPr>
      <p:cViewPr>
        <p:scale>
          <a:sx n="50" d="100"/>
          <a:sy n="50" d="100"/>
        </p:scale>
        <p:origin x="-146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938" y="-108"/>
      </p:cViewPr>
      <p:guideLst>
        <p:guide orient="horz" pos="2928"/>
        <p:guide pos="220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CA853-36DB-4292-BB22-A29D6D352F66}" type="datetimeFigureOut">
              <a:rPr lang="en-US" smtClean="0"/>
              <a:pPr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3AAE0-7FAE-460D-97FE-EDE3ED729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6427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6E32E6-7AC8-479F-A765-9577E33BE6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5ECC8-4B2F-4A66-BF2C-7BE3C9D94203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10</a:t>
            </a:fld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11</a:t>
            </a:fld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12</a:t>
            </a:fld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13</a:t>
            </a:fld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14</a:t>
            </a:fld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15</a:t>
            </a:fld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16</a:t>
            </a:fld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17</a:t>
            </a:fld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18</a:t>
            </a:fld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19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7A130-F23B-42D5-8B40-A2E42C032619}" type="slidenum">
              <a:rPr lang="el-GR" smtClean="0"/>
              <a:pPr/>
              <a:t>2</a:t>
            </a:fld>
            <a:endParaRPr 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20</a:t>
            </a:fld>
            <a:endParaRPr lang="el-G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21</a:t>
            </a:fld>
            <a:endParaRPr lang="el-G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22</a:t>
            </a:fld>
            <a:endParaRPr lang="el-G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23</a:t>
            </a:fld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3</a:t>
            </a:fld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4</a:t>
            </a:fld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5</a:t>
            </a:fld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6</a:t>
            </a:fld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7</a:t>
            </a:fld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8</a:t>
            </a:fld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5ADF-930D-4217-9208-FA706FD27A82}" type="slidenum">
              <a:rPr lang="el-GR" smtClean="0"/>
              <a:pPr/>
              <a:t>9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A62832A-EF83-49C6-A85C-56AED5A759B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1B9EF-CAB6-4AA1-9F1A-FA39F04CA5A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622BE-DBE7-4FC0-994A-108C51E617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Kλικ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784725" y="6248401"/>
            <a:ext cx="5155427" cy="204935"/>
          </a:xfrm>
          <a:ln/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4429124" y="6237312"/>
            <a:ext cx="4463356" cy="251864"/>
          </a:xfrm>
          <a:ln/>
        </p:spPr>
        <p:txBody>
          <a:bodyPr/>
          <a:lstStyle>
            <a:lvl1pPr algn="r"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2602C-A4EC-4D9D-9A8F-256C3207AC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1ED17-A65A-470F-8158-29734117B3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EB2DB-4113-4C7F-A4B8-EABE7388AC8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CB5D3-9845-492F-B093-BF217E8A1F7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B32EA-4FC2-491A-BDCF-9775693BB3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C9B20-F2F1-4D77-A5B9-9530FCAB27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D3B76-9130-4A69-AE76-9C70344D63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C3EC0-4281-41AC-BBC9-E65ECD13BE9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 smtClean="0"/>
              <a:t>Workshop for Deans &amp; HoDs, ABU, Zaria</a:t>
            </a:r>
            <a:endParaRPr lang="el-GR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Assembly Hall, ABU, Zaria</a:t>
            </a:r>
            <a:endParaRPr lang="el-GR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D23100E-C101-4C94-82A2-48BD6098360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In-House-SoftwareDevelopment-BigPicture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Efficient &amp; Quality Service Delivery through Automation: A Case Study of Three Applications</a:t>
            </a:r>
            <a:endParaRPr lang="el-GR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708920"/>
            <a:ext cx="4572000" cy="2160240"/>
          </a:xfrm>
        </p:spPr>
        <p:txBody>
          <a:bodyPr/>
          <a:lstStyle/>
          <a:p>
            <a:pPr eaLnBrk="1" hangingPunct="1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Prof. SB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Junaidu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Workshop for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Deans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&amp;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HoDs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Ahmadu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Bello University, Zaria, Nigeria</a:t>
            </a:r>
          </a:p>
          <a:p>
            <a:pPr eaLnBrk="1" hangingPunct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May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28, 2014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advTm="642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1.0: Exams Officers Assessment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4544" y="3212976"/>
            <a:ext cx="9815657" cy="125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02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1.0: Exams Officers Assessment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692696" y="2348880"/>
            <a:ext cx="13847771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02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Application 2: Students Portal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Issues with old students portal</a:t>
            </a:r>
            <a:endParaRPr lang="en-US" sz="30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514350">
              <a:defRPr/>
            </a:pPr>
            <a:r>
              <a:rPr lang="en-US" dirty="0" smtClean="0">
                <a:latin typeface="Calibri" pitchFamily="34" charset="0"/>
              </a:rPr>
              <a:t>Outsourced to a Bank</a:t>
            </a:r>
          </a:p>
          <a:p>
            <a:pPr marL="914400" lvl="1" indent="-514350">
              <a:defRPr/>
            </a:pPr>
            <a:r>
              <a:rPr lang="en-US" dirty="0" smtClean="0">
                <a:latin typeface="Calibri" pitchFamily="34" charset="0"/>
              </a:rPr>
              <a:t>Financially demanding</a:t>
            </a:r>
          </a:p>
          <a:p>
            <a:pPr marL="914400" lvl="1" indent="-514350">
              <a:defRPr/>
            </a:pPr>
            <a:r>
              <a:rPr lang="en-US" dirty="0" smtClean="0">
                <a:latin typeface="Calibri" pitchFamily="34" charset="0"/>
              </a:rPr>
              <a:t>Not robust and mature for years</a:t>
            </a:r>
          </a:p>
          <a:p>
            <a:pPr marL="914400" lvl="1" indent="-514350">
              <a:defRPr/>
            </a:pPr>
            <a:r>
              <a:rPr lang="en-US" dirty="0" smtClean="0">
                <a:latin typeface="Calibri" pitchFamily="34" charset="0"/>
              </a:rPr>
              <a:t>Lacked essential elements of a portal</a:t>
            </a:r>
          </a:p>
          <a:p>
            <a:pPr marL="914400" lvl="1" indent="-514350">
              <a:defRPr/>
            </a:pPr>
            <a:r>
              <a:rPr lang="en-US" dirty="0" smtClean="0">
                <a:latin typeface="Calibri" pitchFamily="34" charset="0"/>
              </a:rPr>
              <a:t>Not </a:t>
            </a:r>
            <a:r>
              <a:rPr lang="en-US" dirty="0" smtClean="0">
                <a:latin typeface="Calibri" pitchFamily="34" charset="0"/>
              </a:rPr>
              <a:t>interfaced with other applications</a:t>
            </a:r>
          </a:p>
          <a:p>
            <a:pPr marL="1314450" lvl="2" indent="-514350">
              <a:defRPr/>
            </a:pPr>
            <a:r>
              <a:rPr lang="en-US" dirty="0" smtClean="0">
                <a:latin typeface="Calibri" pitchFamily="34" charset="0"/>
              </a:rPr>
              <a:t>Lacked own payment gateway, exam </a:t>
            </a:r>
            <a:r>
              <a:rPr lang="en-US" dirty="0" smtClean="0">
                <a:latin typeface="Calibri" pitchFamily="34" charset="0"/>
              </a:rPr>
              <a:t>processor and staff </a:t>
            </a:r>
            <a:r>
              <a:rPr lang="en-US" dirty="0" smtClean="0">
                <a:latin typeface="Calibri" pitchFamily="34" charset="0"/>
              </a:rPr>
              <a:t>portal to interface with</a:t>
            </a:r>
            <a:endParaRPr lang="en-US" dirty="0" smtClean="0">
              <a:latin typeface="Calibri" pitchFamily="34" charset="0"/>
            </a:endParaRPr>
          </a:p>
          <a:p>
            <a:pPr marL="914400" lvl="1" indent="-514350">
              <a:defRPr/>
            </a:pPr>
            <a:r>
              <a:rPr lang="en-US" dirty="0" smtClean="0">
                <a:latin typeface="Calibri" pitchFamily="34" charset="0"/>
              </a:rPr>
              <a:t>ABU not fully in-charge of collections and data!</a:t>
            </a:r>
          </a:p>
          <a:p>
            <a:pPr marL="914400" lvl="1" indent="-514350">
              <a:defRPr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639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Application 2: Students Portal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Project Goal</a:t>
            </a:r>
          </a:p>
          <a:p>
            <a:pPr lvl="1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To develop an alternative portal that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addresses </a:t>
            </a:r>
            <a:r>
              <a:rPr lang="en-US" sz="2800" dirty="0" smtClean="0">
                <a:latin typeface="Calibri" pitchFamily="34" charset="0"/>
              </a:rPr>
              <a:t>the shortcomings of the old </a:t>
            </a:r>
            <a:r>
              <a:rPr lang="en-US" sz="2800" dirty="0" smtClean="0">
                <a:latin typeface="Calibri" pitchFamily="34" charset="0"/>
              </a:rPr>
              <a:t>portal and more</a:t>
            </a:r>
            <a:endParaRPr lang="en-US" sz="2800" dirty="0" smtClean="0">
              <a:latin typeface="Calibri" pitchFamily="34" charset="0"/>
            </a:endParaRP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is </a:t>
            </a:r>
            <a:r>
              <a:rPr lang="en-US" sz="2800" dirty="0" smtClean="0">
                <a:latin typeface="Calibri" pitchFamily="34" charset="0"/>
              </a:rPr>
              <a:t>completely </a:t>
            </a:r>
            <a:r>
              <a:rPr lang="en-US" sz="2800" dirty="0" smtClean="0">
                <a:latin typeface="Calibri" pitchFamily="34" charset="0"/>
              </a:rPr>
              <a:t>ABU-driven &amp; ABU-owned</a:t>
            </a:r>
            <a:endParaRPr lang="en-US" sz="2800" dirty="0" smtClean="0">
              <a:latin typeface="Calibri" pitchFamily="34" charset="0"/>
            </a:endParaRP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makes </a:t>
            </a:r>
            <a:r>
              <a:rPr lang="en-US" sz="2800" dirty="0" smtClean="0">
                <a:latin typeface="Calibri" pitchFamily="34" charset="0"/>
              </a:rPr>
              <a:t>ABU a pace-setter in in-house application development</a:t>
            </a: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Application 2: Students Portal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Results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Robust students portal developed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Deployed during 2011-2012 session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Used for (PG, UG, Diploma and Certificate)</a:t>
            </a:r>
          </a:p>
          <a:p>
            <a:pPr lvl="3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Fees payment</a:t>
            </a:r>
          </a:p>
          <a:p>
            <a:pPr lvl="3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Course registration</a:t>
            </a:r>
          </a:p>
          <a:p>
            <a:pPr lvl="3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Accommodation booking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Saves ABU millions of naira annually</a:t>
            </a: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Application 3: HRMIS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Motivation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Employee records management tedious, inefficient and error-prone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Inconsistent/incoherent data maintained by different University organs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Generation of data for Management decisions time-consuming</a:t>
            </a:r>
          </a:p>
          <a:p>
            <a:pPr lvl="1"/>
            <a:r>
              <a:rPr lang="en-US" dirty="0" smtClean="0">
                <a:latin typeface="Calibri" pitchFamily="34" charset="0"/>
                <a:cs typeface="Calibri" pitchFamily="34" charset="0"/>
              </a:rPr>
              <a:t>Lack of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friendl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y interface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with other data sources</a:t>
            </a: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Application 3: HRMIS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Project Goal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develop a database-driven Human Resource Management Information System for ABU Employees</a:t>
            </a:r>
          </a:p>
          <a:p>
            <a:pPr eaLnBrk="1" hangingPunct="1">
              <a:defRPr/>
            </a:pP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Application 3: HRMIS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Results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Robust HRMIS application developed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Addresses the shortcomings identified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Interfaces </a:t>
            </a:r>
            <a:r>
              <a:rPr lang="en-US" sz="2800" dirty="0" smtClean="0">
                <a:latin typeface="Calibri" pitchFamily="34" charset="0"/>
              </a:rPr>
              <a:t>with the staff portal for efficient and cost-effective management of</a:t>
            </a:r>
          </a:p>
          <a:p>
            <a:pPr lvl="3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Employee records</a:t>
            </a:r>
          </a:p>
          <a:p>
            <a:pPr lvl="3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Promotion processing</a:t>
            </a: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Application 3: HRMIS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Results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Attracted a national grant of &gt;</a:t>
            </a:r>
            <a:r>
              <a:rPr lang="en-US" sz="2800" strike="dblStrike" dirty="0" smtClean="0">
                <a:latin typeface="Calibri" pitchFamily="34" charset="0"/>
              </a:rPr>
              <a:t>N</a:t>
            </a:r>
            <a:r>
              <a:rPr lang="en-US" sz="2800" dirty="0" smtClean="0">
                <a:latin typeface="Calibri" pitchFamily="34" charset="0"/>
              </a:rPr>
              <a:t>25m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Scaled to cater for Nigerian Universities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Six universities selected in pilot projects</a:t>
            </a:r>
            <a:endParaRPr lang="en-US" sz="2800" dirty="0" smtClean="0">
              <a:latin typeface="Calibri" pitchFamily="34" charset="0"/>
            </a:endParaRP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Summary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Presented how technology used to increase efficiency and quality service delivery in ABU</a:t>
            </a:r>
          </a:p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</a:rPr>
              <a:t>Used three automation projects as case study</a:t>
            </a:r>
          </a:p>
          <a:p>
            <a:pPr lvl="1" eaLnBrk="1" hangingPunct="1">
              <a:defRPr/>
            </a:pPr>
            <a:r>
              <a:rPr lang="en-US" sz="2400" dirty="0" err="1" smtClean="0">
                <a:latin typeface="Calibri" pitchFamily="34" charset="0"/>
              </a:rPr>
              <a:t>ExamsLOGIC</a:t>
            </a:r>
            <a:r>
              <a:rPr lang="en-US" sz="2400" dirty="0" smtClean="0">
                <a:latin typeface="Calibri" pitchFamily="34" charset="0"/>
              </a:rPr>
              <a:t> 1.0</a:t>
            </a:r>
          </a:p>
          <a:p>
            <a:pPr lvl="1" eaLnBrk="1" hangingPunct="1">
              <a:defRPr/>
            </a:pPr>
            <a:r>
              <a:rPr lang="en-US" dirty="0" smtClean="0">
                <a:latin typeface="Calibri" pitchFamily="34" charset="0"/>
              </a:rPr>
              <a:t>Students Portal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Calibri" pitchFamily="34" charset="0"/>
              </a:rPr>
              <a:t>HRMIS</a:t>
            </a: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Outline</a:t>
            </a:r>
            <a:endParaRPr lang="el-GR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Introduction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Software Automation Roadmap at ABU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Case-study Applications</a:t>
            </a:r>
          </a:p>
          <a:p>
            <a:pPr marL="933450" lvl="1" indent="-533400" eaLnBrk="1" hangingPunct="1">
              <a:buFont typeface="Wingdings" pitchFamily="2" charset="2"/>
              <a:buAutoNum type="arabicPeriod"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1.0</a:t>
            </a:r>
          </a:p>
          <a:p>
            <a:pPr marL="933450" lvl="1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Students Portal</a:t>
            </a:r>
          </a:p>
          <a:p>
            <a:pPr marL="933450" lvl="1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HRMIS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Summary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956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Summary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Other Applications</a:t>
            </a:r>
          </a:p>
          <a:p>
            <a:pPr lvl="1" eaLnBrk="1" hangingPunct="1">
              <a:defRPr/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Staff Web Portal</a:t>
            </a:r>
          </a:p>
          <a:p>
            <a:pPr lvl="1" eaLnBrk="1" hangingPunct="1">
              <a:defRPr/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Recruitment portal</a:t>
            </a:r>
          </a:p>
          <a:p>
            <a:pPr lvl="1" eaLnBrk="1" hangingPunct="1">
              <a:defRPr/>
            </a:pPr>
            <a:r>
              <a:rPr lang="en-US" sz="1800" dirty="0" smtClean="0">
                <a:latin typeface="Calibri" pitchFamily="34" charset="0"/>
                <a:cs typeface="Calibri" pitchFamily="34" charset="0"/>
              </a:rPr>
              <a:t>ABU Facility Manager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KADA-Legend 1.0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BrownSugar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eBursary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SmartBay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Hospital Manager</a:t>
            </a:r>
          </a:p>
          <a:p>
            <a:pPr lvl="1" eaLnBrk="1" hangingPunct="1">
              <a:defRPr/>
            </a:pP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eTranscript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&amp; Certificate Verification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Payroll</a:t>
            </a:r>
          </a:p>
          <a:p>
            <a:pPr lvl="1" eaLnBrk="1" hangingPunct="1">
              <a:defRPr/>
            </a:pP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sz="1800" dirty="0" smtClean="0">
              <a:latin typeface="Calibri" pitchFamily="34" charset="0"/>
              <a:cs typeface="Calibri" pitchFamily="34" charset="0"/>
            </a:endParaRP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8382000" cy="1131038"/>
          </a:xfrm>
        </p:spPr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Summary—In-House Automation Dividends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Cost saving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What ABU generates is what ABU gets!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Leadership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Pace-setting in in-house application development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Leveraging &amp; developing local skills base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 win-win for ABU and its personnel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Data localization</a:t>
            </a: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ABU’s data is in ABU’s sleeves!</a:t>
            </a: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Freedom, independence &amp; flexibility</a:t>
            </a:r>
          </a:p>
          <a:p>
            <a:pPr marL="742950" lvl="2" indent="-342900">
              <a:buNone/>
              <a:defRPr/>
            </a:pPr>
            <a:endParaRPr lang="en-US" sz="3000" dirty="0" smtClean="0">
              <a:solidFill>
                <a:srgbClr val="C000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8382000" cy="1131038"/>
          </a:xfrm>
        </p:spPr>
        <p:txBody>
          <a:bodyPr>
            <a:normAutofit fontScale="90000"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Summary—In-House Automation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Challenges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Unnecessary (re)training demands on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As one Exam Officer  leaves and another comes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Unprincipled use of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Data loss: Lack of proper maintenance and frequent reformatting of computers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Lack of advocacy </a:t>
            </a:r>
            <a:r>
              <a:rPr lang="en-US" smtClean="0">
                <a:latin typeface="Calibri" pitchFamily="34" charset="0"/>
                <a:cs typeface="Calibri" pitchFamily="34" charset="0"/>
              </a:rPr>
              <a:t>on developed applications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933450" lvl="1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For both local and commercial purposes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425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The End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None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None/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buNone/>
              <a:defRPr/>
            </a:pPr>
            <a:r>
              <a:rPr lang="en-US" sz="4800" dirty="0" smtClean="0">
                <a:latin typeface="Calibri" pitchFamily="34" charset="0"/>
                <a:cs typeface="Calibri" pitchFamily="34" charset="0"/>
              </a:rPr>
              <a:t>				Thank You</a:t>
            </a: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5397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Introduction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Prior to 2008, many processes and services in the University were managed manually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Many man-hours (and, of course, money!) wasted, as a result </a:t>
            </a: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Solutions provided, where provided, were patchy and/or inefficient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513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Introduction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Diffusion of IT in areas of human Endeavour well acknowledged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Can be employed  to enable efficiency and quality of service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Our goal in initiating in-house software development at ABU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513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Software Automation Roadmap at ABU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Software development fronts at ABU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Mathematics Department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IACC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Software Development Committee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" pitchFamily="2" charset="2"/>
              <a:buChar char="l"/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Automation </a:t>
            </a:r>
            <a:r>
              <a:rPr lang="en-US" dirty="0" smtClean="0">
                <a:latin typeface="Calibri" pitchFamily="34" charset="0"/>
                <a:cs typeface="Calibri" pitchFamily="34" charset="0"/>
                <a:hlinkClick r:id="rId3" action="ppaction://hlinkfile"/>
              </a:rPr>
              <a:t>Big Picture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781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Application 1: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1.0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Issues with previous Exam Packages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Data entry was tedious, monotonous, record-at-a-time and error-prone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Do not track students based on program requirements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G</a:t>
            </a:r>
            <a:r>
              <a:rPr lang="en-US" sz="2800" dirty="0" smtClean="0">
                <a:latin typeface="Calibri" pitchFamily="34" charset="0"/>
              </a:rPr>
              <a:t>eneration of Faculty and Senate results submission formats was time-consuming and error-prone</a:t>
            </a:r>
          </a:p>
          <a:p>
            <a:pPr eaLnBrk="1" hangingPunct="1">
              <a:buNone/>
              <a:defRPr/>
            </a:pP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33400" lvl="0" indent="-533400" eaLnBrk="1" hangingPunct="1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Application 1: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1.0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Issues with previous Exam Packages</a:t>
            </a:r>
          </a:p>
          <a:p>
            <a:pPr marL="971550" lvl="1" indent="-514350" eaLnBrk="1" hangingPunct="1">
              <a:buFont typeface="+mj-lt"/>
              <a:buAutoNum type="arabicPeriod" startAt="4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Do not interface with University portals</a:t>
            </a:r>
          </a:p>
          <a:p>
            <a:pPr marL="914400" lvl="1" indent="-457200" eaLnBrk="1" hangingPunct="1">
              <a:buFont typeface="+mj-lt"/>
              <a:buAutoNum type="arabicPeriod" startAt="4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Supported only physical results exchange among departments</a:t>
            </a:r>
          </a:p>
          <a:p>
            <a:pPr marL="914400" lvl="1" indent="-457200" eaLnBrk="1" hangingPunct="1">
              <a:buFont typeface="+mj-lt"/>
              <a:buAutoNum type="arabicPeriod" startAt="4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Supported limited statistical reports</a:t>
            </a:r>
          </a:p>
          <a:p>
            <a:pPr marL="914400" lvl="1" indent="-457200" eaLnBrk="1" hangingPunct="1">
              <a:buFont typeface="+mj-lt"/>
              <a:buAutoNum type="arabicPeriod" startAt="4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Lacked flexibility in generation of transcripts</a:t>
            </a:r>
          </a:p>
          <a:p>
            <a:pPr eaLnBrk="1" hangingPunct="1">
              <a:buNone/>
              <a:defRPr/>
            </a:pP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33400" lvl="0" indent="-533400" eaLnBrk="1" hangingPunct="1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5413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Application 1: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1.0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Project Goal</a:t>
            </a:r>
          </a:p>
          <a:p>
            <a:pPr lvl="1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To develop an examination processing system that is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User-friendly 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Robust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Customizable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Calibri" pitchFamily="34" charset="0"/>
              </a:rPr>
              <a:t>Extensible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4961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785794"/>
            <a:ext cx="7924800" cy="111920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… Application 1: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ExamsLOGIC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1.0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>
                <a:latin typeface="Calibri" pitchFamily="34" charset="0"/>
              </a:rPr>
              <a:t>Result</a:t>
            </a:r>
          </a:p>
          <a:p>
            <a:pPr marL="914400" lvl="1" indent="-514350"/>
            <a:r>
              <a:rPr lang="en-US" dirty="0" smtClean="0">
                <a:latin typeface="Calibri" pitchFamily="34" charset="0"/>
              </a:rPr>
              <a:t>Software code-named </a:t>
            </a:r>
            <a:r>
              <a:rPr lang="en-US" dirty="0" err="1" smtClean="0">
                <a:latin typeface="Calibri" pitchFamily="34" charset="0"/>
              </a:rPr>
              <a:t>ExamsLOGIC</a:t>
            </a:r>
            <a:r>
              <a:rPr lang="en-US" dirty="0" smtClean="0">
                <a:latin typeface="Calibri" pitchFamily="34" charset="0"/>
              </a:rPr>
              <a:t> 1.0</a:t>
            </a:r>
          </a:p>
          <a:p>
            <a:pPr marL="914400" lvl="1" indent="-514350"/>
            <a:r>
              <a:rPr lang="en-US" dirty="0" smtClean="0">
                <a:latin typeface="Calibri" pitchFamily="34" charset="0"/>
              </a:rPr>
              <a:t>Meets the project’s goal</a:t>
            </a:r>
          </a:p>
          <a:p>
            <a:pPr marL="914400" lvl="1" indent="-514350"/>
            <a:r>
              <a:rPr lang="en-US" dirty="0" smtClean="0">
                <a:latin typeface="Calibri" pitchFamily="34" charset="0"/>
              </a:rPr>
              <a:t>Deployed in all departments in ABU and its affiliate programs, except faculty of medicine</a:t>
            </a:r>
          </a:p>
          <a:p>
            <a:pPr marL="914400" lvl="1" indent="-514350"/>
            <a:r>
              <a:rPr lang="en-US" dirty="0" smtClean="0">
                <a:latin typeface="Calibri" pitchFamily="34" charset="0"/>
              </a:rPr>
              <a:t>Versions for </a:t>
            </a:r>
            <a:r>
              <a:rPr lang="en-US" dirty="0" smtClean="0">
                <a:latin typeface="Calibri" pitchFamily="34" charset="0"/>
              </a:rPr>
              <a:t>PG programs, Diplomas &amp; SBRS developed</a:t>
            </a:r>
            <a:endParaRPr lang="en-US" dirty="0" smtClean="0">
              <a:latin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defRPr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Workshop for Deans &amp; HoDs, ABU, Zaria</a:t>
            </a:r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62602C-A4EC-4D9D-9A8F-256C3207ACD5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Assembly Hall, ABU, Zaria</a:t>
            </a:r>
            <a:endParaRPr lang="el-GR" dirty="0"/>
          </a:p>
        </p:txBody>
      </p:sp>
    </p:spTree>
  </p:cSld>
  <p:clrMapOvr>
    <a:masterClrMapping/>
  </p:clrMapOvr>
  <p:transition advTm="5756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6709</TotalTime>
  <Words>1043</Words>
  <Application>Microsoft Office PowerPoint</Application>
  <PresentationFormat>On-screen Show (4:3)</PresentationFormat>
  <Paragraphs>232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Capsules</vt:lpstr>
      <vt:lpstr>Efficient &amp; Quality Service Delivery through Automation: A Case Study of Three Applications</vt:lpstr>
      <vt:lpstr>Outline</vt:lpstr>
      <vt:lpstr>Introduction</vt:lpstr>
      <vt:lpstr>… Introduction</vt:lpstr>
      <vt:lpstr>Software Automation Roadmap at ABU</vt:lpstr>
      <vt:lpstr>… Application 1: ExamsLOGIC 1.0</vt:lpstr>
      <vt:lpstr>… Application 1: ExamsLOGIC 1.0</vt:lpstr>
      <vt:lpstr>… Application 1: ExamsLOGIC 1.0</vt:lpstr>
      <vt:lpstr>… Application 1: ExamsLOGIC 1.0</vt:lpstr>
      <vt:lpstr>ExamsLOGIC 1.0: Exams Officers Assessment</vt:lpstr>
      <vt:lpstr>… ExamsLOGIC 1.0: Exams Officers Assessment</vt:lpstr>
      <vt:lpstr>Application 2: Students Portal</vt:lpstr>
      <vt:lpstr>… Application 2: Students Portal</vt:lpstr>
      <vt:lpstr>… Application 2: Students Portal</vt:lpstr>
      <vt:lpstr>Application 3: HRMIS</vt:lpstr>
      <vt:lpstr>Application 3: HRMIS</vt:lpstr>
      <vt:lpstr>… Application 3: HRMIS</vt:lpstr>
      <vt:lpstr>… Application 3: HRMIS</vt:lpstr>
      <vt:lpstr>Summary</vt:lpstr>
      <vt:lpstr>… Summary</vt:lpstr>
      <vt:lpstr>… Summary—In-House Automation Dividends</vt:lpstr>
      <vt:lpstr>… Summary—In-House Automation Challenges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prof</cp:lastModifiedBy>
  <cp:revision>504</cp:revision>
  <dcterms:created xsi:type="dcterms:W3CDTF">2004-05-04T16:01:26Z</dcterms:created>
  <dcterms:modified xsi:type="dcterms:W3CDTF">2014-05-27T06:59:05Z</dcterms:modified>
</cp:coreProperties>
</file>