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34"/>
  </p:notesMasterIdLst>
  <p:handoutMasterIdLst>
    <p:handoutMasterId r:id="rId35"/>
  </p:handoutMasterIdLst>
  <p:sldIdLst>
    <p:sldId id="256" r:id="rId2"/>
    <p:sldId id="309" r:id="rId3"/>
    <p:sldId id="314" r:id="rId4"/>
    <p:sldId id="370" r:id="rId5"/>
    <p:sldId id="377" r:id="rId6"/>
    <p:sldId id="378" r:id="rId7"/>
    <p:sldId id="384" r:id="rId8"/>
    <p:sldId id="387" r:id="rId9"/>
    <p:sldId id="398" r:id="rId10"/>
    <p:sldId id="399" r:id="rId11"/>
    <p:sldId id="400" r:id="rId12"/>
    <p:sldId id="412" r:id="rId13"/>
    <p:sldId id="381" r:id="rId14"/>
    <p:sldId id="407" r:id="rId15"/>
    <p:sldId id="409" r:id="rId16"/>
    <p:sldId id="383" r:id="rId17"/>
    <p:sldId id="408" r:id="rId18"/>
    <p:sldId id="373" r:id="rId19"/>
    <p:sldId id="404" r:id="rId20"/>
    <p:sldId id="405" r:id="rId21"/>
    <p:sldId id="410" r:id="rId22"/>
    <p:sldId id="401" r:id="rId23"/>
    <p:sldId id="402" r:id="rId24"/>
    <p:sldId id="364" r:id="rId25"/>
    <p:sldId id="403" r:id="rId26"/>
    <p:sldId id="406" r:id="rId27"/>
    <p:sldId id="414" r:id="rId28"/>
    <p:sldId id="413" r:id="rId29"/>
    <p:sldId id="375" r:id="rId30"/>
    <p:sldId id="372" r:id="rId31"/>
    <p:sldId id="397" r:id="rId32"/>
    <p:sldId id="324" r:id="rId33"/>
  </p:sldIdLst>
  <p:sldSz cx="9144000" cy="6858000" type="screen4x3"/>
  <p:notesSz cx="6797675" cy="987425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34615" autoAdjust="0"/>
    <p:restoredTop sz="86469" autoAdjust="0"/>
  </p:normalViewPr>
  <p:slideViewPr>
    <p:cSldViewPr>
      <p:cViewPr>
        <p:scale>
          <a:sx n="50" d="100"/>
          <a:sy n="50" d="100"/>
        </p:scale>
        <p:origin x="-702" y="-336"/>
      </p:cViewPr>
      <p:guideLst>
        <p:guide orient="horz" pos="2160"/>
        <p:guide pos="2880"/>
      </p:guideLst>
    </p:cSldViewPr>
  </p:slideViewPr>
  <p:outlineViewPr>
    <p:cViewPr>
      <p:scale>
        <a:sx n="33" d="100"/>
        <a:sy n="33" d="100"/>
      </p:scale>
      <p:origin x="0" y="2165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6" d="100"/>
          <a:sy n="46" d="100"/>
        </p:scale>
        <p:origin x="-1938" y="-108"/>
      </p:cViewPr>
      <p:guideLst>
        <p:guide orient="horz" pos="3110"/>
        <p:guide pos="214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44" cy="4940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9663" y="0"/>
            <a:ext cx="2946443" cy="494050"/>
          </a:xfrm>
          <a:prstGeom prst="rect">
            <a:avLst/>
          </a:prstGeom>
        </p:spPr>
        <p:txBody>
          <a:bodyPr vert="horz" lIns="91440" tIns="45720" rIns="91440" bIns="45720" rtlCol="0"/>
          <a:lstStyle>
            <a:lvl1pPr algn="r">
              <a:defRPr sz="1200"/>
            </a:lvl1pPr>
          </a:lstStyle>
          <a:p>
            <a:fld id="{CAECA853-36DB-4292-BB22-A29D6D352F66}" type="datetimeFigureOut">
              <a:rPr lang="en-US" smtClean="0"/>
              <a:pPr/>
              <a:t>11/20/2012</a:t>
            </a:fld>
            <a:endParaRPr lang="en-US"/>
          </a:p>
        </p:txBody>
      </p:sp>
      <p:sp>
        <p:nvSpPr>
          <p:cNvPr id="4" name="Footer Placeholder 3"/>
          <p:cNvSpPr>
            <a:spLocks noGrp="1"/>
          </p:cNvSpPr>
          <p:nvPr>
            <p:ph type="ftr" sz="quarter" idx="2"/>
          </p:nvPr>
        </p:nvSpPr>
        <p:spPr>
          <a:xfrm>
            <a:off x="0" y="9378514"/>
            <a:ext cx="2946444" cy="4940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663" y="9378514"/>
            <a:ext cx="2946443" cy="494050"/>
          </a:xfrm>
          <a:prstGeom prst="rect">
            <a:avLst/>
          </a:prstGeom>
        </p:spPr>
        <p:txBody>
          <a:bodyPr vert="horz" lIns="91440" tIns="45720" rIns="91440" bIns="45720" rtlCol="0" anchor="b"/>
          <a:lstStyle>
            <a:lvl1pPr algn="r">
              <a:defRPr sz="1200"/>
            </a:lvl1pPr>
          </a:lstStyle>
          <a:p>
            <a:fld id="{64D3AAE0-7FAE-460D-97FE-EDE3ED729DE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1" y="1"/>
            <a:ext cx="2946275" cy="49405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vl1pPr>
          </a:lstStyle>
          <a:p>
            <a:pPr>
              <a:defRPr/>
            </a:pPr>
            <a:endParaRPr lang="el-GR"/>
          </a:p>
        </p:txBody>
      </p:sp>
      <p:sp>
        <p:nvSpPr>
          <p:cNvPr id="39939" name="Rectangle 3"/>
          <p:cNvSpPr>
            <a:spLocks noGrp="1" noChangeArrowheads="1"/>
          </p:cNvSpPr>
          <p:nvPr>
            <p:ph type="dt" idx="1"/>
          </p:nvPr>
        </p:nvSpPr>
        <p:spPr bwMode="auto">
          <a:xfrm>
            <a:off x="3849863" y="1"/>
            <a:ext cx="2946275" cy="49405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vl1pPr>
          </a:lstStyle>
          <a:p>
            <a:pPr>
              <a:defRPr/>
            </a:pPr>
            <a:endParaRPr lang="el-GR"/>
          </a:p>
        </p:txBody>
      </p:sp>
      <p:sp>
        <p:nvSpPr>
          <p:cNvPr id="34820" name="Rectangle 4"/>
          <p:cNvSpPr>
            <a:spLocks noGrp="1" noRot="1" noChangeAspect="1" noChangeArrowheads="1" noTextEdit="1"/>
          </p:cNvSpPr>
          <p:nvPr>
            <p:ph type="sldImg" idx="2"/>
          </p:nvPr>
        </p:nvSpPr>
        <p:spPr bwMode="auto">
          <a:xfrm>
            <a:off x="930275" y="739775"/>
            <a:ext cx="4937125" cy="3703638"/>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680384" y="4690946"/>
            <a:ext cx="5436909" cy="4443076"/>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l-GR" noProof="0" smtClean="0"/>
              <a:t>Click to edit Master text styles</a:t>
            </a:r>
          </a:p>
          <a:p>
            <a:pPr lvl="1"/>
            <a:r>
              <a:rPr lang="el-GR" noProof="0" smtClean="0"/>
              <a:t>Second level</a:t>
            </a:r>
          </a:p>
          <a:p>
            <a:pPr lvl="2"/>
            <a:r>
              <a:rPr lang="el-GR" noProof="0" smtClean="0"/>
              <a:t>Third level</a:t>
            </a:r>
          </a:p>
          <a:p>
            <a:pPr lvl="3"/>
            <a:r>
              <a:rPr lang="el-GR" noProof="0" smtClean="0"/>
              <a:t>Fourth level</a:t>
            </a:r>
          </a:p>
          <a:p>
            <a:pPr lvl="4"/>
            <a:r>
              <a:rPr lang="el-GR" noProof="0" smtClean="0"/>
              <a:t>Fifth level</a:t>
            </a:r>
          </a:p>
        </p:txBody>
      </p:sp>
      <p:sp>
        <p:nvSpPr>
          <p:cNvPr id="39942" name="Rectangle 6"/>
          <p:cNvSpPr>
            <a:spLocks noGrp="1" noChangeArrowheads="1"/>
          </p:cNvSpPr>
          <p:nvPr>
            <p:ph type="ftr" sz="quarter" idx="4"/>
          </p:nvPr>
        </p:nvSpPr>
        <p:spPr bwMode="auto">
          <a:xfrm>
            <a:off x="1" y="9378514"/>
            <a:ext cx="2946275" cy="49405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vl1pPr>
          </a:lstStyle>
          <a:p>
            <a:pPr>
              <a:defRPr/>
            </a:pPr>
            <a:endParaRPr lang="el-GR"/>
          </a:p>
        </p:txBody>
      </p:sp>
      <p:sp>
        <p:nvSpPr>
          <p:cNvPr id="39943" name="Rectangle 7"/>
          <p:cNvSpPr>
            <a:spLocks noGrp="1" noChangeArrowheads="1"/>
          </p:cNvSpPr>
          <p:nvPr>
            <p:ph type="sldNum" sz="quarter" idx="5"/>
          </p:nvPr>
        </p:nvSpPr>
        <p:spPr bwMode="auto">
          <a:xfrm>
            <a:off x="3849863" y="9378514"/>
            <a:ext cx="2946275" cy="49405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vl1pPr>
          </a:lstStyle>
          <a:p>
            <a:pPr>
              <a:defRPr/>
            </a:pPr>
            <a:fld id="{596E32E6-7AC8-479F-A765-9577E33BE67F}" type="slidenum">
              <a:rPr lang="el-GR"/>
              <a:pPr>
                <a:defRPr/>
              </a:pPr>
              <a:t>‹#›</a:t>
            </a:fld>
            <a:endParaRPr 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8" Type="http://schemas.openxmlformats.org/officeDocument/2006/relationships/hyperlink" Target="http://www.thefreedictionary.com/fabric" TargetMode="External"/><Relationship Id="rId13" Type="http://schemas.openxmlformats.org/officeDocument/2006/relationships/hyperlink" Target="http://www.thefreedictionary.com/frame" TargetMode="External"/><Relationship Id="rId3" Type="http://schemas.openxmlformats.org/officeDocument/2006/relationships/hyperlink" Target="http://www.thefreedictionary.com/system" TargetMode="External"/><Relationship Id="rId7" Type="http://schemas.openxmlformats.org/officeDocument/2006/relationships/hyperlink" Target="http://www.thefreedictionary.com/arrangement" TargetMode="External"/><Relationship Id="rId12" Type="http://schemas.openxmlformats.org/officeDocument/2006/relationships/hyperlink" Target="http://www.thefreedictionary.com/body" TargetMode="External"/><Relationship Id="rId2" Type="http://schemas.openxmlformats.org/officeDocument/2006/relationships/slide" Target="../slides/slide3.xml"/><Relationship Id="rId16" Type="http://schemas.openxmlformats.org/officeDocument/2006/relationships/hyperlink" Target="http://www.thefreedictionary.com/skeleton" TargetMode="External"/><Relationship Id="rId1" Type="http://schemas.openxmlformats.org/officeDocument/2006/relationships/notesMaster" Target="../notesMasters/notesMaster1.xml"/><Relationship Id="rId6" Type="http://schemas.openxmlformats.org/officeDocument/2006/relationships/hyperlink" Target="http://www.thefreedictionary.com/scheme" TargetMode="External"/><Relationship Id="rId11" Type="http://schemas.openxmlformats.org/officeDocument/2006/relationships/hyperlink" Target="http://www.thefreedictionary.com/structure" TargetMode="External"/><Relationship Id="rId5" Type="http://schemas.openxmlformats.org/officeDocument/2006/relationships/hyperlink" Target="http://www.thefreedictionary.com/order" TargetMode="External"/><Relationship Id="rId15" Type="http://schemas.openxmlformats.org/officeDocument/2006/relationships/hyperlink" Target="http://www.thefreedictionary.com/shell" TargetMode="External"/><Relationship Id="rId10" Type="http://schemas.openxmlformats.org/officeDocument/2006/relationships/hyperlink" Target="http://www.thefreedictionary.com/frame+of+reference" TargetMode="External"/><Relationship Id="rId4" Type="http://schemas.openxmlformats.org/officeDocument/2006/relationships/hyperlink" Target="http://www.thefreedictionary.com/plan" TargetMode="External"/><Relationship Id="rId9" Type="http://schemas.openxmlformats.org/officeDocument/2006/relationships/hyperlink" Target="http://www.thefreedictionary.com/schema" TargetMode="External"/><Relationship Id="rId14" Type="http://schemas.openxmlformats.org/officeDocument/2006/relationships/hyperlink" Target="http://www.thefreedictionary.com/foundation" TargetMode="Externa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C875ECC8-4B2F-4A66-BF2C-7BE3C9D94203}" type="slidenum">
              <a:rPr lang="el-GR" smtClean="0"/>
              <a:pPr/>
              <a:t>1</a:t>
            </a:fld>
            <a:endParaRPr lang="el-GR"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dirty="0" smtClean="0">
              <a:latin typeface="Calibri" pitchFamily="34" charset="0"/>
              <a:cs typeface="Calibri" pitchFamily="34" charset="0"/>
            </a:endParaRPr>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10</a:t>
            </a:fld>
            <a:endParaRPr lang="el-G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pPr eaLnBrk="1" hangingPunct="1">
              <a:defRPr/>
            </a:pPr>
            <a:r>
              <a:rPr lang="en-GB" sz="3000" dirty="0" smtClean="0">
                <a:latin typeface="Calibri" pitchFamily="34" charset="0"/>
                <a:cs typeface="Calibri" pitchFamily="34" charset="0"/>
              </a:rPr>
              <a:t>Requirements for outsourcing/</a:t>
            </a:r>
            <a:r>
              <a:rPr lang="en-GB" sz="3000" dirty="0" err="1" smtClean="0">
                <a:latin typeface="Calibri" pitchFamily="34" charset="0"/>
                <a:cs typeface="Calibri" pitchFamily="34" charset="0"/>
              </a:rPr>
              <a:t>offshoring</a:t>
            </a:r>
            <a:endParaRPr lang="en-GB" sz="3000" dirty="0" smtClean="0">
              <a:latin typeface="Calibri" pitchFamily="34" charset="0"/>
              <a:cs typeface="Calibri" pitchFamily="34" charset="0"/>
            </a:endParaRPr>
          </a:p>
          <a:p>
            <a:pPr lvl="1" eaLnBrk="1" hangingPunct="1">
              <a:defRPr/>
            </a:pPr>
            <a:r>
              <a:rPr lang="en-GB" dirty="0" err="1" smtClean="0">
                <a:latin typeface="Calibri" pitchFamily="34" charset="0"/>
              </a:rPr>
              <a:t>Favorable</a:t>
            </a:r>
            <a:r>
              <a:rPr lang="en-GB" dirty="0" smtClean="0">
                <a:latin typeface="Calibri" pitchFamily="34" charset="0"/>
              </a:rPr>
              <a:t> costs (staffing, facilities, </a:t>
            </a:r>
            <a:r>
              <a:rPr lang="en-GB" dirty="0" err="1" smtClean="0">
                <a:latin typeface="Calibri" pitchFamily="34" charset="0"/>
              </a:rPr>
              <a:t>telecomms</a:t>
            </a:r>
            <a:r>
              <a:rPr lang="en-GB" dirty="0" smtClean="0">
                <a:latin typeface="Calibri" pitchFamily="34" charset="0"/>
              </a:rPr>
              <a:t>, etc)</a:t>
            </a:r>
          </a:p>
          <a:p>
            <a:pPr lvl="2" eaLnBrk="1" hangingPunct="1">
              <a:defRPr/>
            </a:pPr>
            <a:r>
              <a:rPr lang="en-GB" dirty="0" smtClean="0">
                <a:latin typeface="Calibri" pitchFamily="34" charset="0"/>
              </a:rPr>
              <a:t>Financial incentives</a:t>
            </a:r>
          </a:p>
          <a:p>
            <a:pPr lvl="1" eaLnBrk="1" hangingPunct="1">
              <a:defRPr/>
            </a:pPr>
            <a:r>
              <a:rPr lang="en-GB" dirty="0" smtClean="0">
                <a:latin typeface="Calibri" pitchFamily="34" charset="0"/>
              </a:rPr>
              <a:t>Good human resources (availability &amp; quality)</a:t>
            </a:r>
          </a:p>
          <a:p>
            <a:pPr lvl="1" eaLnBrk="1" hangingPunct="1">
              <a:defRPr/>
            </a:pPr>
            <a:r>
              <a:rPr lang="en-GB" dirty="0" smtClean="0">
                <a:latin typeface="Calibri" pitchFamily="34" charset="0"/>
              </a:rPr>
              <a:t>Functional business environment (available, quality and reliable infrastructure, legal and political systems)</a:t>
            </a:r>
          </a:p>
          <a:p>
            <a:pPr lvl="2" eaLnBrk="1" hangingPunct="1">
              <a:defRPr/>
            </a:pPr>
            <a:r>
              <a:rPr lang="en-GB" dirty="0" smtClean="0">
                <a:latin typeface="Calibri" pitchFamily="34" charset="0"/>
                <a:cs typeface="Calibri" pitchFamily="34" charset="0"/>
              </a:rPr>
              <a:t>Infrastructure</a:t>
            </a:r>
          </a:p>
          <a:p>
            <a:pPr lvl="2" eaLnBrk="1" hangingPunct="1">
              <a:defRPr/>
            </a:pPr>
            <a:r>
              <a:rPr lang="en-GB" dirty="0" smtClean="0">
                <a:latin typeface="Calibri" pitchFamily="34" charset="0"/>
                <a:cs typeface="Calibri" pitchFamily="34" charset="0"/>
              </a:rPr>
              <a:t>Regulatory policies</a:t>
            </a:r>
          </a:p>
          <a:p>
            <a:pPr lvl="2" eaLnBrk="1" hangingPunct="1">
              <a:defRPr/>
            </a:pPr>
            <a:r>
              <a:rPr lang="en-GB" dirty="0" smtClean="0">
                <a:latin typeface="Calibri" pitchFamily="34" charset="0"/>
                <a:cs typeface="Calibri" pitchFamily="34" charset="0"/>
              </a:rPr>
              <a:t>Economic stability</a:t>
            </a:r>
          </a:p>
          <a:p>
            <a:pPr lvl="2" eaLnBrk="1" hangingPunct="1">
              <a:defRPr/>
            </a:pPr>
            <a:r>
              <a:rPr lang="en-GB" dirty="0" smtClean="0">
                <a:latin typeface="Calibri" pitchFamily="34" charset="0"/>
                <a:cs typeface="Calibri" pitchFamily="34" charset="0"/>
              </a:rPr>
              <a:t>Political stability</a:t>
            </a:r>
            <a:endParaRPr lang="en-US" i="1" dirty="0" smtClean="0">
              <a:latin typeface="Calibri" pitchFamily="34" charset="0"/>
              <a:cs typeface="Calibri" pitchFamily="34" charset="0"/>
            </a:endParaRPr>
          </a:p>
          <a:p>
            <a:endParaRPr lang="en-US" dirty="0" smtClean="0">
              <a:latin typeface="Calibri" pitchFamily="34" charset="0"/>
              <a:cs typeface="Calibri" pitchFamily="34" charset="0"/>
            </a:endParaRPr>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11</a:t>
            </a:fld>
            <a:endParaRPr lang="el-G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pPr lvl="1" eaLnBrk="1" hangingPunct="1">
              <a:defRPr/>
            </a:pPr>
            <a:r>
              <a:rPr lang="en-GB" sz="2600" dirty="0" smtClean="0">
                <a:latin typeface="Calibri" pitchFamily="34" charset="0"/>
                <a:cs typeface="Calibri" pitchFamily="34" charset="0"/>
              </a:rPr>
              <a:t>Dr. Baba </a:t>
            </a:r>
            <a:r>
              <a:rPr lang="en-GB" sz="2600" dirty="0" err="1" smtClean="0">
                <a:latin typeface="Calibri" pitchFamily="34" charset="0"/>
                <a:cs typeface="Calibri" pitchFamily="34" charset="0"/>
              </a:rPr>
              <a:t>Adamu</a:t>
            </a:r>
            <a:r>
              <a:rPr lang="en-GB" sz="2600" dirty="0" smtClean="0">
                <a:latin typeface="Calibri" pitchFamily="34" charset="0"/>
                <a:cs typeface="Calibri" pitchFamily="34" charset="0"/>
              </a:rPr>
              <a:t>, SA to VP on ICT, said there are three key elements (three T’s)</a:t>
            </a:r>
            <a:r>
              <a:rPr lang="en-GB" sz="2600" baseline="0" dirty="0" smtClean="0">
                <a:latin typeface="Calibri" pitchFamily="34" charset="0"/>
                <a:cs typeface="Calibri" pitchFamily="34" charset="0"/>
              </a:rPr>
              <a:t> for</a:t>
            </a:r>
            <a:r>
              <a:rPr lang="en-GB" sz="2600" dirty="0" smtClean="0">
                <a:latin typeface="Calibri" pitchFamily="34" charset="0"/>
                <a:cs typeface="Calibri" pitchFamily="34" charset="0"/>
              </a:rPr>
              <a:t> individual &amp; national</a:t>
            </a:r>
            <a:r>
              <a:rPr lang="en-GB" sz="2600" baseline="0" dirty="0" smtClean="0">
                <a:latin typeface="Calibri" pitchFamily="34" charset="0"/>
                <a:cs typeface="Calibri" pitchFamily="34" charset="0"/>
              </a:rPr>
              <a:t> transformation:</a:t>
            </a:r>
          </a:p>
          <a:p>
            <a:pPr lvl="1" eaLnBrk="1" hangingPunct="1">
              <a:defRPr/>
            </a:pPr>
            <a:r>
              <a:rPr lang="en-GB" sz="2600" dirty="0" smtClean="0">
                <a:latin typeface="Calibri" pitchFamily="34" charset="0"/>
                <a:cs typeface="Calibri" pitchFamily="34" charset="0"/>
              </a:rPr>
              <a:t>Talent: access to education, knowledge, innovation &amp; creativity</a:t>
            </a:r>
          </a:p>
          <a:p>
            <a:pPr lvl="1" eaLnBrk="1" hangingPunct="1">
              <a:defRPr/>
            </a:pPr>
            <a:r>
              <a:rPr lang="en-GB" sz="2600" dirty="0" smtClean="0">
                <a:latin typeface="Calibri" pitchFamily="34" charset="0"/>
                <a:cs typeface="Calibri" pitchFamily="34" charset="0"/>
              </a:rPr>
              <a:t>Tolerance: ability to work together</a:t>
            </a:r>
          </a:p>
          <a:p>
            <a:pPr lvl="1" eaLnBrk="1" hangingPunct="1">
              <a:defRPr/>
            </a:pPr>
            <a:r>
              <a:rPr lang="en-GB" sz="2600" dirty="0" smtClean="0">
                <a:latin typeface="Calibri" pitchFamily="34" charset="0"/>
                <a:cs typeface="Calibri" pitchFamily="34" charset="0"/>
              </a:rPr>
              <a:t>Technology: better, faster and more efficient</a:t>
            </a:r>
            <a:endParaRPr lang="en-US" sz="2600" dirty="0" smtClean="0">
              <a:latin typeface="Calibri" pitchFamily="34" charset="0"/>
              <a:cs typeface="Calibri" pitchFamily="34" charset="0"/>
            </a:endParaRPr>
          </a:p>
          <a:p>
            <a:endParaRPr lang="en-US" dirty="0" smtClean="0">
              <a:latin typeface="Calibri" pitchFamily="34" charset="0"/>
              <a:cs typeface="Calibri" pitchFamily="34" charset="0"/>
            </a:endParaRPr>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12</a:t>
            </a:fld>
            <a:endParaRPr lang="el-G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GB" sz="1200" kern="1200" baseline="0" dirty="0" smtClean="0">
                <a:solidFill>
                  <a:schemeClr val="tx1"/>
                </a:solidFill>
                <a:latin typeface="Arial" charset="0"/>
                <a:ea typeface="+mn-ea"/>
                <a:cs typeface="+mn-cs"/>
              </a:rPr>
              <a:t>The talent pool assessment in the LRI begins with the annual number</a:t>
            </a:r>
          </a:p>
          <a:p>
            <a:r>
              <a:rPr lang="en-GB" sz="1200" kern="1200" baseline="0" dirty="0" smtClean="0">
                <a:solidFill>
                  <a:schemeClr val="tx1"/>
                </a:solidFill>
                <a:latin typeface="Arial" charset="0"/>
                <a:ea typeface="+mn-ea"/>
                <a:cs typeface="+mn-cs"/>
              </a:rPr>
              <a:t>of university graduates in each of several subjects that are of interest to</a:t>
            </a:r>
          </a:p>
          <a:p>
            <a:r>
              <a:rPr lang="en-GB" sz="1200" kern="1200" baseline="0" dirty="0" smtClean="0">
                <a:solidFill>
                  <a:schemeClr val="tx1"/>
                </a:solidFill>
                <a:latin typeface="Arial" charset="0"/>
                <a:ea typeface="+mn-ea"/>
                <a:cs typeface="+mn-cs"/>
              </a:rPr>
              <a:t>IT/ITES firms. Generalists, business specialists, engineers, and those</a:t>
            </a:r>
          </a:p>
          <a:p>
            <a:r>
              <a:rPr lang="en-GB" sz="1200" kern="1200" baseline="0" dirty="0" smtClean="0">
                <a:solidFill>
                  <a:schemeClr val="tx1"/>
                </a:solidFill>
                <a:latin typeface="Arial" charset="0"/>
                <a:ea typeface="+mn-ea"/>
                <a:cs typeface="+mn-cs"/>
              </a:rPr>
              <a:t>with other technical specialties are typically of interest to the industry.</a:t>
            </a:r>
          </a:p>
          <a:p>
            <a:r>
              <a:rPr lang="en-GB" sz="1200" kern="1200" baseline="0" dirty="0" smtClean="0">
                <a:solidFill>
                  <a:schemeClr val="tx1"/>
                </a:solidFill>
                <a:latin typeface="Arial" charset="0"/>
                <a:ea typeface="+mn-ea"/>
                <a:cs typeface="+mn-cs"/>
              </a:rPr>
              <a:t>This number is then whittled down to understand how many of</a:t>
            </a:r>
          </a:p>
          <a:p>
            <a:r>
              <a:rPr lang="en-GB" sz="1200" kern="1200" baseline="0" dirty="0" smtClean="0">
                <a:solidFill>
                  <a:schemeClr val="tx1"/>
                </a:solidFill>
                <a:latin typeface="Arial" charset="0"/>
                <a:ea typeface="+mn-ea"/>
                <a:cs typeface="+mn-cs"/>
              </a:rPr>
              <a:t>these graduates are (a) suitable for employment (that is, they meet a</a:t>
            </a:r>
          </a:p>
          <a:p>
            <a:r>
              <a:rPr lang="en-GB" sz="1200" kern="1200" baseline="0" dirty="0" smtClean="0">
                <a:solidFill>
                  <a:schemeClr val="tx1"/>
                </a:solidFill>
                <a:latin typeface="Arial" charset="0"/>
                <a:ea typeface="+mn-ea"/>
                <a:cs typeface="+mn-cs"/>
              </a:rPr>
              <a:t>minimum standard of quality for working in the offshore industry and</a:t>
            </a:r>
          </a:p>
          <a:p>
            <a:r>
              <a:rPr lang="en-GB" sz="1200" kern="1200" baseline="0" dirty="0" smtClean="0">
                <a:solidFill>
                  <a:schemeClr val="tx1"/>
                </a:solidFill>
                <a:latin typeface="Arial" charset="0"/>
                <a:ea typeface="+mn-ea"/>
                <a:cs typeface="+mn-cs"/>
              </a:rPr>
              <a:t>have the necessary technical and language skills), (b) willing to work</a:t>
            </a:r>
          </a:p>
          <a:p>
            <a:r>
              <a:rPr lang="en-GB" sz="1200" kern="1200" baseline="0" dirty="0" smtClean="0">
                <a:solidFill>
                  <a:schemeClr val="tx1"/>
                </a:solidFill>
                <a:latin typeface="Arial" charset="0"/>
                <a:ea typeface="+mn-ea"/>
                <a:cs typeface="+mn-cs"/>
              </a:rPr>
              <a:t>in this industry (this is a function of both the standing of the industry</a:t>
            </a:r>
          </a:p>
          <a:p>
            <a:r>
              <a:rPr lang="en-GB" sz="1200" kern="1200" baseline="0" dirty="0" smtClean="0">
                <a:solidFill>
                  <a:schemeClr val="tx1"/>
                </a:solidFill>
                <a:latin typeface="Arial" charset="0"/>
                <a:ea typeface="+mn-ea"/>
                <a:cs typeface="+mn-cs"/>
              </a:rPr>
              <a:t>and of other job options available), (c) accessible (that is, they live in</a:t>
            </a:r>
          </a:p>
          <a:p>
            <a:r>
              <a:rPr lang="en-GB" sz="1200" kern="1200" baseline="0" dirty="0" smtClean="0">
                <a:solidFill>
                  <a:schemeClr val="tx1"/>
                </a:solidFill>
                <a:latin typeface="Arial" charset="0"/>
                <a:ea typeface="+mn-ea"/>
                <a:cs typeface="+mn-cs"/>
              </a:rPr>
              <a:t>close proximity to a proposed </a:t>
            </a:r>
            <a:r>
              <a:rPr lang="en-GB" sz="1200" kern="1200" baseline="0" dirty="0" err="1" smtClean="0">
                <a:solidFill>
                  <a:schemeClr val="tx1"/>
                </a:solidFill>
                <a:latin typeface="Arial" charset="0"/>
                <a:ea typeface="+mn-ea"/>
                <a:cs typeface="+mn-cs"/>
              </a:rPr>
              <a:t>offshoring</a:t>
            </a:r>
            <a:r>
              <a:rPr lang="en-GB" sz="1200" kern="1200" baseline="0" dirty="0" smtClean="0">
                <a:solidFill>
                  <a:schemeClr val="tx1"/>
                </a:solidFill>
                <a:latin typeface="Arial" charset="0"/>
                <a:ea typeface="+mn-ea"/>
                <a:cs typeface="+mn-cs"/>
              </a:rPr>
              <a:t> site or are willing to move</a:t>
            </a:r>
          </a:p>
          <a:p>
            <a:r>
              <a:rPr lang="en-GB" sz="1200" kern="1200" baseline="0" dirty="0" smtClean="0">
                <a:solidFill>
                  <a:schemeClr val="tx1"/>
                </a:solidFill>
                <a:latin typeface="Arial" charset="0"/>
                <a:ea typeface="+mn-ea"/>
                <a:cs typeface="+mn-cs"/>
              </a:rPr>
              <a:t>there), and (d) trainable (that is, of the </a:t>
            </a:r>
            <a:r>
              <a:rPr lang="en-GB" sz="1200" kern="1200" baseline="0" dirty="0" err="1" smtClean="0">
                <a:solidFill>
                  <a:schemeClr val="tx1"/>
                </a:solidFill>
                <a:latin typeface="Arial" charset="0"/>
                <a:ea typeface="+mn-ea"/>
                <a:cs typeface="+mn-cs"/>
              </a:rPr>
              <a:t>nonsuitable</a:t>
            </a:r>
            <a:r>
              <a:rPr lang="en-GB" sz="1200" kern="1200" baseline="0" dirty="0" smtClean="0">
                <a:solidFill>
                  <a:schemeClr val="tx1"/>
                </a:solidFill>
                <a:latin typeface="Arial" charset="0"/>
                <a:ea typeface="+mn-ea"/>
                <a:cs typeface="+mn-cs"/>
              </a:rPr>
              <a:t> cohort, how many</a:t>
            </a:r>
          </a:p>
          <a:p>
            <a:r>
              <a:rPr lang="en-GB" sz="1200" kern="1200" baseline="0" dirty="0" smtClean="0">
                <a:solidFill>
                  <a:schemeClr val="tx1"/>
                </a:solidFill>
                <a:latin typeface="Arial" charset="0"/>
                <a:ea typeface="+mn-ea"/>
                <a:cs typeface="+mn-cs"/>
              </a:rPr>
              <a:t>can, with a short training course, move to the suitable category).</a:t>
            </a:r>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13</a:t>
            </a:fld>
            <a:endParaRPr lang="el-G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GB" dirty="0" smtClean="0">
                <a:latin typeface="Calibri" pitchFamily="34" charset="0"/>
              </a:rPr>
              <a:t> </a:t>
            </a:r>
            <a:r>
              <a:rPr lang="en-GB" sz="1200" kern="1200" baseline="0" dirty="0" smtClean="0">
                <a:solidFill>
                  <a:schemeClr val="tx1"/>
                </a:solidFill>
                <a:latin typeface="Arial" charset="0"/>
                <a:ea typeface="+mn-ea"/>
                <a:cs typeface="+mn-cs"/>
              </a:rPr>
              <a:t>Low-wage countries included in the in-depth study were: Brazil, China, Czech Republic, Hungary,</a:t>
            </a:r>
          </a:p>
          <a:p>
            <a:r>
              <a:rPr lang="en-GB" sz="1200" kern="1200" baseline="0" dirty="0" smtClean="0">
                <a:solidFill>
                  <a:schemeClr val="tx1"/>
                </a:solidFill>
                <a:latin typeface="Arial" charset="0"/>
                <a:ea typeface="+mn-ea"/>
                <a:cs typeface="+mn-cs"/>
              </a:rPr>
              <a:t>India, Malaysia, Mexico, Philippines, Poland, and Russia; other low-wage countries studied were:</a:t>
            </a:r>
          </a:p>
          <a:p>
            <a:r>
              <a:rPr lang="it-IT" sz="1200" kern="1200" baseline="0" dirty="0" smtClean="0">
                <a:solidFill>
                  <a:schemeClr val="tx1"/>
                </a:solidFill>
                <a:latin typeface="Arial" charset="0"/>
                <a:ea typeface="+mn-ea"/>
                <a:cs typeface="+mn-cs"/>
              </a:rPr>
              <a:t>Argentina, Bulgaria, Chile, Colombia, Croatia, Estonia, Indonesia, Latvia, Lithuania, Romania,</a:t>
            </a:r>
          </a:p>
          <a:p>
            <a:r>
              <a:rPr lang="en-GB" sz="800" kern="1200" baseline="0" dirty="0" smtClean="0">
                <a:solidFill>
                  <a:schemeClr val="tx1"/>
                </a:solidFill>
                <a:latin typeface="Arial" charset="0"/>
                <a:ea typeface="+mn-ea"/>
                <a:cs typeface="+mn-cs"/>
              </a:rPr>
              <a:t>Slovakia, Slovenia, South Africa, Thailand, Turkey, Ukraine, Venezuela, and Vietnam.</a:t>
            </a:r>
          </a:p>
          <a:p>
            <a:endParaRPr lang="en-GB" sz="800" kern="1200" baseline="0" dirty="0" smtClean="0">
              <a:solidFill>
                <a:schemeClr val="tx1"/>
              </a:solidFill>
              <a:latin typeface="Arial" charset="0"/>
              <a:ea typeface="+mn-ea"/>
              <a:cs typeface="+mn-cs"/>
            </a:endParaRPr>
          </a:p>
          <a:p>
            <a:r>
              <a:rPr lang="en-GB" dirty="0" smtClean="0">
                <a:latin typeface="Calibri" pitchFamily="34" charset="0"/>
              </a:rPr>
              <a:t>a lack of cultural fit, which can be seen in interpersonal skills and attitudes towards teamwork and flexible working hours.</a:t>
            </a:r>
            <a:endParaRPr lang="en-US" dirty="0" smtClean="0">
              <a:latin typeface="Calibri" pitchFamily="34" charset="0"/>
              <a:cs typeface="Calibri"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14</a:t>
            </a:fld>
            <a:endParaRPr lang="el-G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GB" dirty="0" smtClean="0">
                <a:latin typeface="Calibri" pitchFamily="34" charset="0"/>
              </a:rPr>
              <a:t> </a:t>
            </a:r>
            <a:r>
              <a:rPr lang="en-GB" sz="1200" kern="1200" baseline="0" dirty="0" smtClean="0">
                <a:solidFill>
                  <a:schemeClr val="tx1"/>
                </a:solidFill>
                <a:latin typeface="Arial" charset="0"/>
                <a:ea typeface="+mn-ea"/>
                <a:cs typeface="+mn-cs"/>
              </a:rPr>
              <a:t>Low-wage countries included in the in-depth study were: Brazil, China, Czech Republic, Hungary,</a:t>
            </a:r>
          </a:p>
          <a:p>
            <a:r>
              <a:rPr lang="en-GB" sz="1200" kern="1200" baseline="0" dirty="0" smtClean="0">
                <a:solidFill>
                  <a:schemeClr val="tx1"/>
                </a:solidFill>
                <a:latin typeface="Arial" charset="0"/>
                <a:ea typeface="+mn-ea"/>
                <a:cs typeface="+mn-cs"/>
              </a:rPr>
              <a:t>India, Malaysia, Mexico, Philippines, Poland, and Russia; other low-wage countries studied were:</a:t>
            </a:r>
          </a:p>
          <a:p>
            <a:r>
              <a:rPr lang="it-IT" sz="1200" kern="1200" baseline="0" dirty="0" smtClean="0">
                <a:solidFill>
                  <a:schemeClr val="tx1"/>
                </a:solidFill>
                <a:latin typeface="Arial" charset="0"/>
                <a:ea typeface="+mn-ea"/>
                <a:cs typeface="+mn-cs"/>
              </a:rPr>
              <a:t>Argentina, Bulgaria, Chile, Colombia, Croatia, Estonia, Indonesia, Latvia, Lithuania, Romania,</a:t>
            </a:r>
          </a:p>
          <a:p>
            <a:r>
              <a:rPr lang="en-GB" sz="800" kern="1200" baseline="0" dirty="0" smtClean="0">
                <a:solidFill>
                  <a:schemeClr val="tx1"/>
                </a:solidFill>
                <a:latin typeface="Arial" charset="0"/>
                <a:ea typeface="+mn-ea"/>
                <a:cs typeface="+mn-cs"/>
              </a:rPr>
              <a:t>Slovakia, Slovenia, South Africa, Thailand, Turkey, Ukraine, Venezuela, and Vietnam.</a:t>
            </a:r>
          </a:p>
          <a:p>
            <a:endParaRPr lang="en-GB" sz="800" kern="1200" baseline="0" dirty="0" smtClean="0">
              <a:solidFill>
                <a:schemeClr val="tx1"/>
              </a:solidFill>
              <a:latin typeface="Arial" charset="0"/>
              <a:ea typeface="+mn-ea"/>
              <a:cs typeface="+mn-cs"/>
            </a:endParaRPr>
          </a:p>
          <a:p>
            <a:r>
              <a:rPr lang="en-GB" dirty="0" smtClean="0">
                <a:latin typeface="Calibri" pitchFamily="34" charset="0"/>
              </a:rPr>
              <a:t>a lack of cultural fit, which can be seen in interpersonal skills and attitudes towards teamwork and flexible working hours.</a:t>
            </a:r>
            <a:endParaRPr lang="en-US" dirty="0" smtClean="0">
              <a:latin typeface="Calibri" pitchFamily="34" charset="0"/>
              <a:cs typeface="Calibri"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15</a:t>
            </a:fld>
            <a:endParaRPr lang="el-G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GB" dirty="0" smtClean="0"/>
              <a:t>Nigerian universities are plagued with acute shortage of academic staff as only 37, 504 lecturers are employed to teach in the nation’s public universities.</a:t>
            </a:r>
          </a:p>
          <a:p>
            <a:r>
              <a:rPr lang="en-GB" dirty="0" smtClean="0"/>
              <a:t>According to the report of the National Economic Empowerment and Development Strategy (NEEDS) Committee set up by the federal government to look into the problems of universities, it states clearly that the poor academic ranking of Nigerian universities is tied to the gross under-staffing of the institutions.</a:t>
            </a:r>
          </a:p>
          <a:p>
            <a:r>
              <a:rPr lang="en-GB" dirty="0" smtClean="0"/>
              <a:t>Presenting the report to the National Economic Council on November 9, 2012, the Minister of Education, Professor </a:t>
            </a:r>
            <a:r>
              <a:rPr lang="en-GB" dirty="0" err="1" smtClean="0"/>
              <a:t>Ruqayyatu</a:t>
            </a:r>
            <a:r>
              <a:rPr lang="en-GB" dirty="0" smtClean="0"/>
              <a:t> Ahmed </a:t>
            </a:r>
            <a:r>
              <a:rPr lang="en-GB" dirty="0" err="1" smtClean="0"/>
              <a:t>Rufa’I</a:t>
            </a:r>
            <a:r>
              <a:rPr lang="en-GB" dirty="0" smtClean="0"/>
              <a:t>, noted that most state-owned universities rely on visiting lecturers to run their academic programmes.</a:t>
            </a:r>
          </a:p>
          <a:p>
            <a:r>
              <a:rPr lang="en-GB" dirty="0" smtClean="0"/>
              <a:t>According to the report, exclusively obtained by </a:t>
            </a:r>
            <a:r>
              <a:rPr lang="en-GB" i="1" dirty="0" smtClean="0"/>
              <a:t>Blueprint</a:t>
            </a:r>
            <a:r>
              <a:rPr lang="en-GB" dirty="0" smtClean="0"/>
              <a:t>, revealed that many Nigerian universities depend heavily on under-qualified “recycled staff as visiting, adjunct, sabbatical and contract lecturers.” It showed that out of the total of 37,504 lecturers in the Nigerian universities, only about 75 percent are engaged on a full-time basis. Also, only 43 percent of them have PhDs with only 44 percent in the required bracket of senior lecturers to professors. In short, out of the 124 universities in the country, only seven have up to 60 percent of their teaching staff with PhD.</a:t>
            </a:r>
          </a:p>
          <a:p>
            <a:r>
              <a:rPr lang="en-GB" dirty="0" smtClean="0"/>
              <a:t>The report also notes that there are some universities where the total number of professors is not more than 5, while the total number of PhD holders is not more than 30. The report further lamented that the Kano state University of Science and Technology, </a:t>
            </a:r>
            <a:r>
              <a:rPr lang="en-GB" dirty="0" err="1" smtClean="0"/>
              <a:t>Wudil</a:t>
            </a:r>
            <a:r>
              <a:rPr lang="en-GB" dirty="0" smtClean="0"/>
              <a:t>, established 11 years ago has only a professor and 25 PhDs.</a:t>
            </a:r>
          </a:p>
          <a:p>
            <a:r>
              <a:rPr lang="en-GB" dirty="0" smtClean="0"/>
              <a:t>The </a:t>
            </a:r>
            <a:r>
              <a:rPr lang="en-GB" dirty="0" err="1" smtClean="0"/>
              <a:t>Ondo</a:t>
            </a:r>
            <a:r>
              <a:rPr lang="en-GB" dirty="0" smtClean="0"/>
              <a:t> state University of Science and Technology, which was established in 2008, has only </a:t>
            </a:r>
            <a:r>
              <a:rPr lang="en-GB" dirty="0" err="1" smtClean="0"/>
              <a:t>only</a:t>
            </a:r>
            <a:r>
              <a:rPr lang="en-GB" dirty="0" smtClean="0"/>
              <a:t> 29 lecturers.</a:t>
            </a:r>
          </a:p>
          <a:p>
            <a:r>
              <a:rPr lang="en-GB" dirty="0" smtClean="0"/>
              <a:t>According to the report, Nigeria has one of the highest lecturer/student’s ratio, with the National Open University, University of Abuja and Lagos State University having a ration of 1:363; 1:122; 1:114 ratio respectively, as against 1:4; 1:9;1:4 and 1:3 at Harvard, MIT, Yale and Cambridge universities, respectively.</a:t>
            </a:r>
          </a:p>
          <a:p>
            <a:r>
              <a:rPr lang="en-GB" dirty="0" smtClean="0"/>
              <a:t>Most Nigerian lecturers, the NEEDS report says, are not exposed academically to the extent that over 80 percent of their publications are in local journals, majority of which have no visibility in the international knowledge community, adding that the last three years, only two registered patents are owned by Nigerian academics, while none of them is in the league of Nobel Laureates or even a nominee for the Nobel Prize.</a:t>
            </a:r>
          </a:p>
          <a:p>
            <a:r>
              <a:rPr lang="en-GB" dirty="0" smtClean="0"/>
              <a:t>Another worrisome aspect of the report was the revelation that the current student enrolment of the universities is a reversal of the National Policy with science to non-science ratio of 68:32 instead of 60:40 ratio.</a:t>
            </a:r>
          </a:p>
          <a:p>
            <a:r>
              <a:rPr lang="en-GB" dirty="0" smtClean="0"/>
              <a:t>“There are numerically more support staff in the services of the universities than the teaching staff they are meant to support, while more expenditure is incurred in administration and routine functions than in core academic matters. Worst of all, “over 70 percent of non-teaching staff does not have first degrees showing low professionalism,” the report noted.</a:t>
            </a:r>
          </a:p>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16</a:t>
            </a:fld>
            <a:endParaRPr lang="el-G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GB" dirty="0" smtClean="0"/>
              <a:t>Nigerian universities are plagued with acute shortage of academic staff as only 37, 504 lecturers are employed to teach in the nation’s public universities.</a:t>
            </a:r>
          </a:p>
          <a:p>
            <a:r>
              <a:rPr lang="en-GB" dirty="0" smtClean="0"/>
              <a:t>According to the report of the National Economic Empowerment and Development Strategy (NEEDS) Committee set up by the federal government to look into the problems of universities, it states clearly that the poor academic ranking of Nigerian universities is tied to the gross under-staffing of the institutions.</a:t>
            </a:r>
          </a:p>
          <a:p>
            <a:r>
              <a:rPr lang="en-GB" dirty="0" smtClean="0"/>
              <a:t>Presenting the report to the National Economic Council on November 9, 2012, the Minister of Education, Professor </a:t>
            </a:r>
            <a:r>
              <a:rPr lang="en-GB" dirty="0" err="1" smtClean="0"/>
              <a:t>Ruqayyatu</a:t>
            </a:r>
            <a:r>
              <a:rPr lang="en-GB" dirty="0" smtClean="0"/>
              <a:t> Ahmed </a:t>
            </a:r>
            <a:r>
              <a:rPr lang="en-GB" dirty="0" err="1" smtClean="0"/>
              <a:t>Rufa’I</a:t>
            </a:r>
            <a:r>
              <a:rPr lang="en-GB" dirty="0" smtClean="0"/>
              <a:t>, noted that most state-owned universities rely on visiting lecturers to run their academic programmes.</a:t>
            </a:r>
          </a:p>
          <a:p>
            <a:r>
              <a:rPr lang="en-GB" dirty="0" smtClean="0"/>
              <a:t>According to the report, exclusively obtained by </a:t>
            </a:r>
            <a:r>
              <a:rPr lang="en-GB" i="1" dirty="0" smtClean="0"/>
              <a:t>Blueprint</a:t>
            </a:r>
            <a:r>
              <a:rPr lang="en-GB" dirty="0" smtClean="0"/>
              <a:t>, revealed that many Nigerian universities depend heavily on under-qualified “recycled staff as visiting, adjunct, sabbatical and contract lecturers.” It showed that out of the total of 37,504 lecturers in the Nigerian universities, only about 75 percent are engaged on a full-time basis. Also, only 43 percent of them have PhDs with only 44 percent in the required bracket of senior lecturers to professors. In short, out of the 124 universities in the country, only seven have up to 60 percent of their teaching staff with PhD.</a:t>
            </a:r>
          </a:p>
          <a:p>
            <a:r>
              <a:rPr lang="en-GB" dirty="0" smtClean="0"/>
              <a:t>The report also notes that there are some universities where the total number of professors is not more than 5, while the total number of PhD holders is not more than 30. The report further lamented that the Kano state University of Science and Technology, </a:t>
            </a:r>
            <a:r>
              <a:rPr lang="en-GB" dirty="0" err="1" smtClean="0"/>
              <a:t>Wudil</a:t>
            </a:r>
            <a:r>
              <a:rPr lang="en-GB" dirty="0" smtClean="0"/>
              <a:t>, established 11 years ago has only a professor and 25 PhDs.</a:t>
            </a:r>
          </a:p>
          <a:p>
            <a:r>
              <a:rPr lang="en-GB" dirty="0" smtClean="0"/>
              <a:t>The </a:t>
            </a:r>
            <a:r>
              <a:rPr lang="en-GB" dirty="0" err="1" smtClean="0"/>
              <a:t>Ondo</a:t>
            </a:r>
            <a:r>
              <a:rPr lang="en-GB" dirty="0" smtClean="0"/>
              <a:t> state University of Science and Technology, which was established in 2008, has only </a:t>
            </a:r>
            <a:r>
              <a:rPr lang="en-GB" dirty="0" err="1" smtClean="0"/>
              <a:t>only</a:t>
            </a:r>
            <a:r>
              <a:rPr lang="en-GB" dirty="0" smtClean="0"/>
              <a:t> 29 lecturers.</a:t>
            </a:r>
          </a:p>
          <a:p>
            <a:r>
              <a:rPr lang="en-GB" dirty="0" smtClean="0"/>
              <a:t>According to the report, Nigeria has one of the highest lecturer/student’s ratio, with the National Open University, University of Abuja and Lagos State University having a ration of 1:363; 1:122; 1:114 ratio respectively, as against 1:4; 1:9;1:4 and 1:3 at Harvard, MIT, Yale and Cambridge universities, respectively.</a:t>
            </a:r>
          </a:p>
          <a:p>
            <a:r>
              <a:rPr lang="en-GB" dirty="0" smtClean="0"/>
              <a:t>Most Nigerian lecturers, the NEEDS report says, are not exposed academically to the extent that over 80 percent of their publications are in local journals, majority of which have no visibility in the international knowledge community, adding that the last three years, only two registered patents are owned by Nigerian academics, while none of them is in the league of Nobel Laureates or even a nominee for the Nobel Prize.</a:t>
            </a:r>
          </a:p>
          <a:p>
            <a:r>
              <a:rPr lang="en-GB" dirty="0" smtClean="0"/>
              <a:t>Another worrisome aspect of the report was the revelation that the current student enrolment of the universities is a reversal of the National Policy with science to non-science ratio of 68:32 instead of 60:40 ratio.</a:t>
            </a:r>
          </a:p>
          <a:p>
            <a:r>
              <a:rPr lang="en-GB" dirty="0" smtClean="0"/>
              <a:t>“There are numerically more support staff in the services of the universities than the teaching staff they are meant to support, while more expenditure is incurred in administration and routine functions than in core academic matters. Worst of all, “over 70 percent of non-teaching staff does not have first degrees showing low professionalism,” the report noted.</a:t>
            </a:r>
          </a:p>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17</a:t>
            </a:fld>
            <a:endParaRPr lang="el-G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GB" dirty="0" smtClean="0"/>
              <a:t>Meanwhile, Montevideo, Budapest and San Jose simply haven't produced enough cost savings, skilled workers--or flashy ad campaigns--to increase their attractiveness to outsourcing buyers, says Wilson. He notes that no real changes occurred in each city's actual risk year-over-year, which leads to an important point: The </a:t>
            </a:r>
            <a:r>
              <a:rPr lang="en-GB" dirty="0" err="1" smtClean="0"/>
              <a:t>Datamonitor</a:t>
            </a:r>
            <a:r>
              <a:rPr lang="en-GB" dirty="0" smtClean="0"/>
              <a:t> survey respondents' take on particular outsourcing hubs aren't always accurate. Brown and Wilson fact-checked several categories against actual data from such sources as the United Nations and the CIA Fact Book and uncovered several discrepancies.</a:t>
            </a:r>
          </a:p>
          <a:p>
            <a:r>
              <a:rPr lang="en-GB" dirty="0" smtClean="0"/>
              <a:t>For example, while those polled said Lagos, Nigeria, Lahore, Pakistan, and Medellin, Colombia were the least safe in terms of violent crime and police protection, in reality Costa Rica, India and Sri Lanka had the fewest police per capita, and the Dominican Republic, Colombia and Brazil had the highest violent crime rate, according to March 2010 statistics from the CIA World </a:t>
            </a:r>
            <a:r>
              <a:rPr lang="en-GB" dirty="0" err="1" smtClean="0"/>
              <a:t>Factbook</a:t>
            </a:r>
            <a:r>
              <a:rPr lang="en-GB" dirty="0" smtClean="0"/>
              <a:t>.</a:t>
            </a:r>
          </a:p>
          <a:p>
            <a:r>
              <a:rPr lang="en-GB" dirty="0" smtClean="0"/>
              <a:t>Also, Lagos, Lahore and Medellin were thought to have the least secure IT infrastructure, when in fact Bangladesh, Belarus and Ghana have the dubious distinction of the fewest secure internet servers per capita, also according to March figures from the CIA. Lagos, Lahore and Medellin also ranked high in poll taker's minds when it came to terrorist threats, when Israel, Colombia and Thailand may in fact be more vulnerable, again according to March CIA data.</a:t>
            </a:r>
          </a:p>
          <a:p>
            <a:r>
              <a:rPr lang="en-GB" dirty="0" smtClean="0"/>
              <a:t>The survey results demonstrate that when it comes to outsourcing, assumptions often trump actuality. "Even the perception of risk factors such as high crime, corruption or terrorist threat can paralyze a region's offshore business momentum," says Brown. "That required sense of security can be destroyed, even in the most vibrant and progressive of communities, entirely on what is perceived by the corporate decision maker."</a:t>
            </a:r>
          </a:p>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18</a:t>
            </a:fld>
            <a:endParaRPr lang="el-G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GB" sz="1200" kern="1200" baseline="0" dirty="0" smtClean="0">
                <a:solidFill>
                  <a:schemeClr val="tx1"/>
                </a:solidFill>
                <a:latin typeface="Arial" charset="0"/>
                <a:ea typeface="+mn-ea"/>
                <a:cs typeface="+mn-cs"/>
              </a:rPr>
              <a:t>In India, long-term investment in world-class technology institutes</a:t>
            </a:r>
          </a:p>
          <a:p>
            <a:r>
              <a:rPr lang="en-GB" sz="1200" kern="1200" baseline="0" dirty="0" smtClean="0">
                <a:solidFill>
                  <a:schemeClr val="tx1"/>
                </a:solidFill>
                <a:latin typeface="Arial" charset="0"/>
                <a:ea typeface="+mn-ea"/>
                <a:cs typeface="+mn-cs"/>
              </a:rPr>
              <a:t>produced a critical mass of technology leaders able to compete globally.</a:t>
            </a:r>
          </a:p>
          <a:p>
            <a:r>
              <a:rPr lang="en-GB" sz="1200" kern="1200" baseline="0" dirty="0" smtClean="0">
                <a:solidFill>
                  <a:schemeClr val="tx1"/>
                </a:solidFill>
                <a:latin typeface="Arial" charset="0"/>
                <a:ea typeface="+mn-ea"/>
                <a:cs typeface="+mn-cs"/>
              </a:rPr>
              <a:t>In the state of Andhra Pradesh, for example, education policies in</a:t>
            </a:r>
          </a:p>
          <a:p>
            <a:r>
              <a:rPr lang="en-GB" sz="1200" kern="1200" baseline="0" dirty="0" smtClean="0">
                <a:solidFill>
                  <a:schemeClr val="tx1"/>
                </a:solidFill>
                <a:latin typeface="Arial" charset="0"/>
                <a:ea typeface="+mn-ea"/>
                <a:cs typeface="+mn-cs"/>
              </a:rPr>
              <a:t>the late 1990s and early 2000s liberalized entry of private technology</a:t>
            </a:r>
          </a:p>
          <a:p>
            <a:r>
              <a:rPr lang="en-GB" sz="1200" kern="1200" baseline="0" dirty="0" smtClean="0">
                <a:solidFill>
                  <a:schemeClr val="tx1"/>
                </a:solidFill>
                <a:latin typeface="Arial" charset="0"/>
                <a:ea typeface="+mn-ea"/>
                <a:cs typeface="+mn-cs"/>
              </a:rPr>
              <a:t>institutes in the tertiary education market, multiplying the number of</a:t>
            </a:r>
          </a:p>
          <a:p>
            <a:r>
              <a:rPr lang="en-GB" sz="1200" kern="1200" baseline="0" dirty="0" smtClean="0">
                <a:solidFill>
                  <a:schemeClr val="tx1"/>
                </a:solidFill>
                <a:latin typeface="Arial" charset="0"/>
                <a:ea typeface="+mn-ea"/>
                <a:cs typeface="+mn-cs"/>
              </a:rPr>
              <a:t>engineering graduates available for the IT sector in only a few years.</a:t>
            </a:r>
          </a:p>
          <a:p>
            <a:r>
              <a:rPr lang="en-GB" sz="1200" kern="1200" baseline="0" dirty="0" smtClean="0">
                <a:solidFill>
                  <a:schemeClr val="tx1"/>
                </a:solidFill>
                <a:latin typeface="Arial" charset="0"/>
                <a:ea typeface="+mn-ea"/>
                <a:cs typeface="+mn-cs"/>
              </a:rPr>
              <a:t>The Software Technology Parks of India (STPI) initiative that was</a:t>
            </a:r>
          </a:p>
          <a:p>
            <a:r>
              <a:rPr lang="en-GB" sz="1200" kern="1200" baseline="0" dirty="0" smtClean="0">
                <a:solidFill>
                  <a:schemeClr val="tx1"/>
                </a:solidFill>
                <a:latin typeface="Arial" charset="0"/>
                <a:ea typeface="+mn-ea"/>
                <a:cs typeface="+mn-cs"/>
              </a:rPr>
              <a:t>launched by the government in 1991 to overcome infrastructural and</a:t>
            </a:r>
          </a:p>
          <a:p>
            <a:r>
              <a:rPr lang="en-GB" sz="1200" kern="1200" baseline="0" dirty="0" smtClean="0">
                <a:solidFill>
                  <a:schemeClr val="tx1"/>
                </a:solidFill>
                <a:latin typeface="Arial" charset="0"/>
                <a:ea typeface="+mn-ea"/>
                <a:cs typeface="+mn-cs"/>
              </a:rPr>
              <a:t>procedural constraints by providing data communication facilities,</a:t>
            </a:r>
          </a:p>
          <a:p>
            <a:r>
              <a:rPr lang="en-GB" sz="1200" kern="1200" baseline="0" dirty="0" smtClean="0">
                <a:solidFill>
                  <a:schemeClr val="tx1"/>
                </a:solidFill>
                <a:latin typeface="Arial" charset="0"/>
                <a:ea typeface="+mn-ea"/>
                <a:cs typeface="+mn-cs"/>
              </a:rPr>
              <a:t>office space, and “single window” statutory services were extremely</a:t>
            </a:r>
          </a:p>
          <a:p>
            <a:r>
              <a:rPr lang="en-GB" sz="1200" kern="1200" baseline="0" dirty="0" smtClean="0">
                <a:solidFill>
                  <a:schemeClr val="tx1"/>
                </a:solidFill>
                <a:latin typeface="Arial" charset="0"/>
                <a:ea typeface="+mn-ea"/>
                <a:cs typeface="+mn-cs"/>
              </a:rPr>
              <a:t>beneficial. The technology parks proved essential to the growth of</a:t>
            </a:r>
          </a:p>
          <a:p>
            <a:r>
              <a:rPr lang="en-GB" sz="1200" kern="1200" baseline="0" dirty="0" smtClean="0">
                <a:solidFill>
                  <a:schemeClr val="tx1"/>
                </a:solidFill>
                <a:latin typeface="Arial" charset="0"/>
                <a:ea typeface="+mn-ea"/>
                <a:cs typeface="+mn-cs"/>
              </a:rPr>
              <a:t>the industry given the broader context of deficient infrastructure and</a:t>
            </a:r>
          </a:p>
          <a:p>
            <a:r>
              <a:rPr lang="en-GB" sz="1200" kern="1200" baseline="0" dirty="0" smtClean="0">
                <a:solidFill>
                  <a:schemeClr val="tx1"/>
                </a:solidFill>
                <a:latin typeface="Arial" charset="0"/>
                <a:ea typeface="+mn-ea"/>
                <a:cs typeface="+mn-cs"/>
              </a:rPr>
              <a:t>bureaucratic red tape. India’s telecommunications policies of 1994</a:t>
            </a:r>
          </a:p>
          <a:p>
            <a:r>
              <a:rPr lang="en-GB" sz="1200" kern="1200" baseline="0" dirty="0" smtClean="0">
                <a:solidFill>
                  <a:schemeClr val="tx1"/>
                </a:solidFill>
                <a:latin typeface="Arial" charset="0"/>
                <a:ea typeface="+mn-ea"/>
                <a:cs typeface="+mn-cs"/>
              </a:rPr>
              <a:t>and 1999 also allowed private sector investments into the sector and</a:t>
            </a:r>
          </a:p>
          <a:p>
            <a:r>
              <a:rPr lang="en-GB" sz="1200" kern="1200" baseline="0" dirty="0" smtClean="0">
                <a:solidFill>
                  <a:schemeClr val="tx1"/>
                </a:solidFill>
                <a:latin typeface="Arial" charset="0"/>
                <a:ea typeface="+mn-ea"/>
                <a:cs typeface="+mn-cs"/>
              </a:rPr>
              <a:t>cleared the path for establishment of alternative international gateways</a:t>
            </a:r>
          </a:p>
          <a:p>
            <a:r>
              <a:rPr lang="en-GB" sz="1200" kern="1200" baseline="0" dirty="0" smtClean="0">
                <a:solidFill>
                  <a:schemeClr val="tx1"/>
                </a:solidFill>
                <a:latin typeface="Arial" charset="0"/>
                <a:ea typeface="+mn-ea"/>
                <a:cs typeface="+mn-cs"/>
              </a:rPr>
              <a:t>that were also critical to development of the IT services and</a:t>
            </a:r>
          </a:p>
          <a:p>
            <a:r>
              <a:rPr lang="en-GB" sz="1200" kern="1200" baseline="0" dirty="0" smtClean="0">
                <a:solidFill>
                  <a:schemeClr val="tx1"/>
                </a:solidFill>
                <a:latin typeface="Arial" charset="0"/>
                <a:ea typeface="+mn-ea"/>
                <a:cs typeface="+mn-cs"/>
              </a:rPr>
              <a:t>ITES industries.</a:t>
            </a:r>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19</a:t>
            </a:fld>
            <a:endParaRPr lang="el-G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p:spPr>
        <p:txBody>
          <a:bodyPr/>
          <a:lstStyle/>
          <a:p>
            <a:endParaRPr lang="en-US" smtClean="0"/>
          </a:p>
        </p:txBody>
      </p:sp>
      <p:sp>
        <p:nvSpPr>
          <p:cNvPr id="36868" name="Slide Number Placeholder 3"/>
          <p:cNvSpPr>
            <a:spLocks noGrp="1"/>
          </p:cNvSpPr>
          <p:nvPr>
            <p:ph type="sldNum" sz="quarter" idx="5"/>
          </p:nvPr>
        </p:nvSpPr>
        <p:spPr>
          <a:noFill/>
        </p:spPr>
        <p:txBody>
          <a:bodyPr/>
          <a:lstStyle/>
          <a:p>
            <a:fld id="{D2C7A130-F23B-42D5-8B40-A2E42C032619}" type="slidenum">
              <a:rPr lang="el-GR" smtClean="0"/>
              <a:pPr/>
              <a:t>2</a:t>
            </a:fld>
            <a:endParaRPr lang="el-G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GB" sz="1200" kern="1200" baseline="0" dirty="0" smtClean="0">
                <a:solidFill>
                  <a:schemeClr val="tx1"/>
                </a:solidFill>
                <a:latin typeface="Arial" charset="0"/>
                <a:ea typeface="+mn-ea"/>
                <a:cs typeface="+mn-cs"/>
              </a:rPr>
              <a:t>In India, long-term investment in world-class technology institutes</a:t>
            </a:r>
          </a:p>
          <a:p>
            <a:r>
              <a:rPr lang="en-GB" sz="1200" kern="1200" baseline="0" dirty="0" smtClean="0">
                <a:solidFill>
                  <a:schemeClr val="tx1"/>
                </a:solidFill>
                <a:latin typeface="Arial" charset="0"/>
                <a:ea typeface="+mn-ea"/>
                <a:cs typeface="+mn-cs"/>
              </a:rPr>
              <a:t>produced a critical mass of technology leaders able to compete globally.</a:t>
            </a:r>
          </a:p>
          <a:p>
            <a:r>
              <a:rPr lang="en-GB" sz="1200" kern="1200" baseline="0" dirty="0" smtClean="0">
                <a:solidFill>
                  <a:schemeClr val="tx1"/>
                </a:solidFill>
                <a:latin typeface="Arial" charset="0"/>
                <a:ea typeface="+mn-ea"/>
                <a:cs typeface="+mn-cs"/>
              </a:rPr>
              <a:t>In the state of Andhra Pradesh, for example, education policies in</a:t>
            </a:r>
          </a:p>
          <a:p>
            <a:r>
              <a:rPr lang="en-GB" sz="1200" kern="1200" baseline="0" dirty="0" smtClean="0">
                <a:solidFill>
                  <a:schemeClr val="tx1"/>
                </a:solidFill>
                <a:latin typeface="Arial" charset="0"/>
                <a:ea typeface="+mn-ea"/>
                <a:cs typeface="+mn-cs"/>
              </a:rPr>
              <a:t>the late 1990s and early 2000s liberalized entry of private technology</a:t>
            </a:r>
          </a:p>
          <a:p>
            <a:r>
              <a:rPr lang="en-GB" sz="1200" kern="1200" baseline="0" dirty="0" smtClean="0">
                <a:solidFill>
                  <a:schemeClr val="tx1"/>
                </a:solidFill>
                <a:latin typeface="Arial" charset="0"/>
                <a:ea typeface="+mn-ea"/>
                <a:cs typeface="+mn-cs"/>
              </a:rPr>
              <a:t>institutes in the tertiary education market, multiplying the number of</a:t>
            </a:r>
          </a:p>
          <a:p>
            <a:r>
              <a:rPr lang="en-GB" sz="1200" kern="1200" baseline="0" dirty="0" smtClean="0">
                <a:solidFill>
                  <a:schemeClr val="tx1"/>
                </a:solidFill>
                <a:latin typeface="Arial" charset="0"/>
                <a:ea typeface="+mn-ea"/>
                <a:cs typeface="+mn-cs"/>
              </a:rPr>
              <a:t>engineering graduates available for the IT sector in only a few years.</a:t>
            </a:r>
          </a:p>
          <a:p>
            <a:r>
              <a:rPr lang="en-GB" sz="1200" kern="1200" baseline="0" dirty="0" smtClean="0">
                <a:solidFill>
                  <a:schemeClr val="tx1"/>
                </a:solidFill>
                <a:latin typeface="Arial" charset="0"/>
                <a:ea typeface="+mn-ea"/>
                <a:cs typeface="+mn-cs"/>
              </a:rPr>
              <a:t>The Software Technology Parks of India (STPI) initiative that was</a:t>
            </a:r>
          </a:p>
          <a:p>
            <a:r>
              <a:rPr lang="en-GB" sz="1200" kern="1200" baseline="0" dirty="0" smtClean="0">
                <a:solidFill>
                  <a:schemeClr val="tx1"/>
                </a:solidFill>
                <a:latin typeface="Arial" charset="0"/>
                <a:ea typeface="+mn-ea"/>
                <a:cs typeface="+mn-cs"/>
              </a:rPr>
              <a:t>launched by the government in 1991 to overcome infrastructural and</a:t>
            </a:r>
          </a:p>
          <a:p>
            <a:r>
              <a:rPr lang="en-GB" sz="1200" kern="1200" baseline="0" dirty="0" smtClean="0">
                <a:solidFill>
                  <a:schemeClr val="tx1"/>
                </a:solidFill>
                <a:latin typeface="Arial" charset="0"/>
                <a:ea typeface="+mn-ea"/>
                <a:cs typeface="+mn-cs"/>
              </a:rPr>
              <a:t>procedural constraints by providing data communication facilities,</a:t>
            </a:r>
          </a:p>
          <a:p>
            <a:r>
              <a:rPr lang="en-GB" sz="1200" kern="1200" baseline="0" dirty="0" smtClean="0">
                <a:solidFill>
                  <a:schemeClr val="tx1"/>
                </a:solidFill>
                <a:latin typeface="Arial" charset="0"/>
                <a:ea typeface="+mn-ea"/>
                <a:cs typeface="+mn-cs"/>
              </a:rPr>
              <a:t>office space, and “single window” statutory services were extremely</a:t>
            </a:r>
          </a:p>
          <a:p>
            <a:r>
              <a:rPr lang="en-GB" sz="1200" kern="1200" baseline="0" dirty="0" smtClean="0">
                <a:solidFill>
                  <a:schemeClr val="tx1"/>
                </a:solidFill>
                <a:latin typeface="Arial" charset="0"/>
                <a:ea typeface="+mn-ea"/>
                <a:cs typeface="+mn-cs"/>
              </a:rPr>
              <a:t>beneficial. The technology parks proved essential to the growth of</a:t>
            </a:r>
          </a:p>
          <a:p>
            <a:r>
              <a:rPr lang="en-GB" sz="1200" kern="1200" baseline="0" dirty="0" smtClean="0">
                <a:solidFill>
                  <a:schemeClr val="tx1"/>
                </a:solidFill>
                <a:latin typeface="Arial" charset="0"/>
                <a:ea typeface="+mn-ea"/>
                <a:cs typeface="+mn-cs"/>
              </a:rPr>
              <a:t>the industry given the broader context of deficient infrastructure and</a:t>
            </a:r>
          </a:p>
          <a:p>
            <a:r>
              <a:rPr lang="en-GB" sz="1200" kern="1200" baseline="0" dirty="0" smtClean="0">
                <a:solidFill>
                  <a:schemeClr val="tx1"/>
                </a:solidFill>
                <a:latin typeface="Arial" charset="0"/>
                <a:ea typeface="+mn-ea"/>
                <a:cs typeface="+mn-cs"/>
              </a:rPr>
              <a:t>bureaucratic red tape. India’s telecommunications policies of 1994</a:t>
            </a:r>
          </a:p>
          <a:p>
            <a:r>
              <a:rPr lang="en-GB" sz="1200" kern="1200" baseline="0" dirty="0" smtClean="0">
                <a:solidFill>
                  <a:schemeClr val="tx1"/>
                </a:solidFill>
                <a:latin typeface="Arial" charset="0"/>
                <a:ea typeface="+mn-ea"/>
                <a:cs typeface="+mn-cs"/>
              </a:rPr>
              <a:t>and 1999 also allowed private sector investments into the sector and</a:t>
            </a:r>
          </a:p>
          <a:p>
            <a:r>
              <a:rPr lang="en-GB" sz="1200" kern="1200" baseline="0" dirty="0" smtClean="0">
                <a:solidFill>
                  <a:schemeClr val="tx1"/>
                </a:solidFill>
                <a:latin typeface="Arial" charset="0"/>
                <a:ea typeface="+mn-ea"/>
                <a:cs typeface="+mn-cs"/>
              </a:rPr>
              <a:t>cleared the path for establishment of alternative international gateways</a:t>
            </a:r>
          </a:p>
          <a:p>
            <a:r>
              <a:rPr lang="en-GB" sz="1200" kern="1200" baseline="0" dirty="0" smtClean="0">
                <a:solidFill>
                  <a:schemeClr val="tx1"/>
                </a:solidFill>
                <a:latin typeface="Arial" charset="0"/>
                <a:ea typeface="+mn-ea"/>
                <a:cs typeface="+mn-cs"/>
              </a:rPr>
              <a:t>that were also critical to development of the IT services and</a:t>
            </a:r>
          </a:p>
          <a:p>
            <a:r>
              <a:rPr lang="en-GB" sz="1200" kern="1200" baseline="0" dirty="0" smtClean="0">
                <a:solidFill>
                  <a:schemeClr val="tx1"/>
                </a:solidFill>
                <a:latin typeface="Arial" charset="0"/>
                <a:ea typeface="+mn-ea"/>
                <a:cs typeface="+mn-cs"/>
              </a:rPr>
              <a:t>ITES industries.</a:t>
            </a:r>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20</a:t>
            </a:fld>
            <a:endParaRPr lang="el-G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21</a:t>
            </a:fld>
            <a:endParaRPr lang="el-GR"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GB" dirty="0" smtClean="0"/>
              <a:t>To cope with this level of complexity the Eleventh Plan has given a very high priority to Higher Education (See Volume II, Chapter 1). Initiatives such as </a:t>
            </a:r>
          </a:p>
          <a:p>
            <a:pPr lvl="1"/>
            <a:r>
              <a:rPr lang="en-GB" dirty="0" smtClean="0"/>
              <a:t>establishing 30 new Central universities,</a:t>
            </a:r>
          </a:p>
          <a:p>
            <a:pPr lvl="1"/>
            <a:r>
              <a:rPr lang="en-GB" dirty="0" smtClean="0"/>
              <a:t>5 new IISERs, </a:t>
            </a:r>
          </a:p>
          <a:p>
            <a:pPr lvl="1"/>
            <a:r>
              <a:rPr lang="en-GB" dirty="0" smtClean="0"/>
              <a:t>8 IITs, </a:t>
            </a:r>
          </a:p>
          <a:p>
            <a:pPr lvl="1"/>
            <a:r>
              <a:rPr lang="en-GB" dirty="0" smtClean="0"/>
              <a:t>7 IIMs, </a:t>
            </a:r>
          </a:p>
          <a:p>
            <a:pPr lvl="1"/>
            <a:r>
              <a:rPr lang="en-GB" dirty="0" smtClean="0"/>
              <a:t>20 IIITs, etc. </a:t>
            </a:r>
          </a:p>
          <a:p>
            <a:r>
              <a:rPr lang="en-GB" dirty="0" smtClean="0"/>
              <a:t>are aimed at meeting that part of the challenge of skill development.</a:t>
            </a:r>
          </a:p>
          <a:p>
            <a:r>
              <a:rPr lang="en-GB" dirty="0" smtClean="0"/>
              <a:t>In this Chapter, however, it is proposed to focus on </a:t>
            </a:r>
            <a:r>
              <a:rPr lang="en-GB" dirty="0" err="1" smtClean="0"/>
              <a:t>massscale</a:t>
            </a:r>
            <a:endParaRPr lang="en-GB" dirty="0" smtClean="0"/>
          </a:p>
          <a:p>
            <a:r>
              <a:rPr lang="en-GB" dirty="0" smtClean="0"/>
              <a:t>skill development in different trades through</a:t>
            </a:r>
          </a:p>
          <a:p>
            <a:r>
              <a:rPr lang="en-GB" dirty="0" smtClean="0"/>
              <a:t>specially developed training modules delivered by </a:t>
            </a:r>
            <a:r>
              <a:rPr lang="en-GB" dirty="0" err="1" smtClean="0"/>
              <a:t>ITIs,</a:t>
            </a:r>
            <a:r>
              <a:rPr lang="en-GB" sz="1200" kern="1200" baseline="0" dirty="0" err="1" smtClean="0">
                <a:solidFill>
                  <a:schemeClr val="tx1"/>
                </a:solidFill>
                <a:latin typeface="Arial" charset="0"/>
                <a:ea typeface="+mn-ea"/>
                <a:cs typeface="+mn-cs"/>
              </a:rPr>
              <a:t>Polytechnics</a:t>
            </a:r>
            <a:r>
              <a:rPr lang="en-GB" sz="1200" kern="1200" baseline="0" dirty="0" smtClean="0">
                <a:solidFill>
                  <a:schemeClr val="tx1"/>
                </a:solidFill>
                <a:latin typeface="Arial" charset="0"/>
                <a:ea typeface="+mn-ea"/>
                <a:cs typeface="+mn-cs"/>
              </a:rPr>
              <a:t>, vocational schools, etc. The Eleventh Plan</a:t>
            </a:r>
          </a:p>
          <a:p>
            <a:r>
              <a:rPr lang="en-GB" sz="1200" kern="1200" baseline="0" dirty="0" smtClean="0">
                <a:solidFill>
                  <a:schemeClr val="tx1"/>
                </a:solidFill>
                <a:latin typeface="Arial" charset="0"/>
                <a:ea typeface="+mn-ea"/>
                <a:cs typeface="+mn-cs"/>
              </a:rPr>
              <a:t>aims at launching a National Skill Development Mission</a:t>
            </a:r>
          </a:p>
          <a:p>
            <a:r>
              <a:rPr lang="en-GB" sz="1200" kern="1200" baseline="0" dirty="0" smtClean="0">
                <a:solidFill>
                  <a:schemeClr val="tx1"/>
                </a:solidFill>
                <a:latin typeface="Arial" charset="0"/>
                <a:ea typeface="+mn-ea"/>
                <a:cs typeface="+mn-cs"/>
              </a:rPr>
              <a:t>which will bring about a paradigm change in handling</a:t>
            </a:r>
          </a:p>
          <a:p>
            <a:r>
              <a:rPr lang="en-GB" sz="1200" kern="1200" baseline="0" dirty="0" smtClean="0">
                <a:solidFill>
                  <a:schemeClr val="tx1"/>
                </a:solidFill>
                <a:latin typeface="Arial" charset="0"/>
                <a:ea typeface="+mn-ea"/>
                <a:cs typeface="+mn-cs"/>
              </a:rPr>
              <a:t>of ‘Skill Development’ programmes and initiatives.</a:t>
            </a:r>
          </a:p>
          <a:p>
            <a:endParaRPr lang="en-GB" sz="1200" kern="1200" baseline="0" dirty="0" smtClean="0">
              <a:solidFill>
                <a:schemeClr val="tx1"/>
              </a:solidFill>
              <a:latin typeface="Arial" charset="0"/>
              <a:ea typeface="+mn-ea"/>
              <a:cs typeface="+mn-cs"/>
            </a:endParaRPr>
          </a:p>
          <a:p>
            <a:r>
              <a:rPr lang="en-GB" sz="1200" kern="1200" baseline="0" dirty="0" smtClean="0">
                <a:solidFill>
                  <a:schemeClr val="tx1"/>
                </a:solidFill>
                <a:latin typeface="Arial" charset="0"/>
                <a:ea typeface="+mn-ea"/>
                <a:cs typeface="+mn-cs"/>
              </a:rPr>
              <a:t>In China, for</a:t>
            </a:r>
          </a:p>
          <a:p>
            <a:r>
              <a:rPr lang="en-GB" sz="1200" kern="1200" baseline="0" dirty="0" smtClean="0">
                <a:solidFill>
                  <a:schemeClr val="tx1"/>
                </a:solidFill>
                <a:latin typeface="Arial" charset="0"/>
                <a:ea typeface="+mn-ea"/>
                <a:cs typeface="+mn-cs"/>
              </a:rPr>
              <a:t>example, there exist about 4000 short duration modular</a:t>
            </a:r>
          </a:p>
          <a:p>
            <a:r>
              <a:rPr lang="en-GB" sz="1200" kern="1200" baseline="0" dirty="0" smtClean="0">
                <a:solidFill>
                  <a:schemeClr val="tx1"/>
                </a:solidFill>
                <a:latin typeface="Arial" charset="0"/>
                <a:ea typeface="+mn-ea"/>
                <a:cs typeface="+mn-cs"/>
              </a:rPr>
              <a:t>courses which provide skills more closely tailored to</a:t>
            </a:r>
          </a:p>
          <a:p>
            <a:r>
              <a:rPr lang="en-GB" sz="1200" kern="1200" baseline="0" dirty="0" smtClean="0">
                <a:solidFill>
                  <a:schemeClr val="tx1"/>
                </a:solidFill>
                <a:latin typeface="Arial" charset="0"/>
                <a:ea typeface="+mn-ea"/>
                <a:cs typeface="+mn-cs"/>
              </a:rPr>
              <a:t>employment requirement.</a:t>
            </a:r>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22</a:t>
            </a:fld>
            <a:endParaRPr lang="el-GR"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23</a:t>
            </a:fld>
            <a:endParaRPr lang="el-GR"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GB" dirty="0" smtClean="0"/>
              <a:t>When examining policies related to the talent pool, institutional mechanisms for aligning skills development with the needs and requirements of the industry is in our view the most important factor for success.</a:t>
            </a:r>
          </a:p>
          <a:p>
            <a:pPr lvl="1"/>
            <a:r>
              <a:rPr lang="en-GB" dirty="0" smtClean="0"/>
              <a:t>Create partnership between industry and academia to facilitate training programs at the universities to meet industry needs.</a:t>
            </a:r>
            <a:endParaRPr lang="en-GB" smtClean="0"/>
          </a:p>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24</a:t>
            </a:fld>
            <a:endParaRPr lang="el-GR"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GB" kern="1200" dirty="0" smtClean="0">
                <a:latin typeface="Arial" charset="0"/>
              </a:rPr>
              <a:t>Introduce standardized national level tests similar to Scholastic Aptitude Test (SAT), Graduate</a:t>
            </a:r>
          </a:p>
          <a:p>
            <a:r>
              <a:rPr lang="fr-FR" kern="1200" dirty="0" smtClean="0">
                <a:latin typeface="Arial" charset="0"/>
              </a:rPr>
              <a:t>Record </a:t>
            </a:r>
            <a:r>
              <a:rPr lang="fr-FR" kern="1200" dirty="0" err="1" smtClean="0">
                <a:latin typeface="Arial" charset="0"/>
              </a:rPr>
              <a:t>Examination</a:t>
            </a:r>
            <a:r>
              <a:rPr lang="fr-FR" kern="1200" dirty="0" smtClean="0">
                <a:latin typeface="Arial" charset="0"/>
              </a:rPr>
              <a:t> (GRE), Management Aptitude</a:t>
            </a:r>
          </a:p>
          <a:p>
            <a:r>
              <a:rPr lang="en-GB" kern="1200" dirty="0" smtClean="0">
                <a:latin typeface="Arial" charset="0"/>
              </a:rPr>
              <a:t>Test (MAT) etc., for benchmarking of students seeking</a:t>
            </a:r>
          </a:p>
          <a:p>
            <a:r>
              <a:rPr lang="en-GB" kern="1200" dirty="0" smtClean="0">
                <a:latin typeface="Arial" charset="0"/>
              </a:rPr>
              <a:t>admissions in undergraduate and postgraduate</a:t>
            </a:r>
          </a:p>
          <a:p>
            <a:r>
              <a:rPr lang="en-GB" kern="1200" dirty="0" smtClean="0">
                <a:latin typeface="Arial" charset="0"/>
              </a:rPr>
              <a:t>institutes in India.</a:t>
            </a:r>
          </a:p>
          <a:p>
            <a:endParaRPr lang="en-US" dirty="0" smtClean="0"/>
          </a:p>
          <a:p>
            <a:r>
              <a:rPr lang="en-GB" sz="1200" kern="1200" baseline="0" dirty="0" smtClean="0">
                <a:solidFill>
                  <a:schemeClr val="tx1"/>
                </a:solidFill>
                <a:latin typeface="Arial" charset="0"/>
                <a:ea typeface="+mn-ea"/>
                <a:cs typeface="+mn-cs"/>
              </a:rPr>
              <a:t> Introduction of a common nation-wide benchmark</a:t>
            </a:r>
          </a:p>
          <a:p>
            <a:r>
              <a:rPr lang="en-GB" sz="1200" kern="1200" baseline="0" dirty="0" smtClean="0">
                <a:solidFill>
                  <a:schemeClr val="tx1"/>
                </a:solidFill>
                <a:latin typeface="Arial" charset="0"/>
                <a:ea typeface="+mn-ea"/>
                <a:cs typeface="+mn-cs"/>
              </a:rPr>
              <a:t>for assessing graduating students and inclusion of</a:t>
            </a:r>
          </a:p>
          <a:p>
            <a:r>
              <a:rPr lang="en-GB" sz="1200" kern="1200" baseline="0" dirty="0" smtClean="0">
                <a:solidFill>
                  <a:schemeClr val="tx1"/>
                </a:solidFill>
                <a:latin typeface="Arial" charset="0"/>
                <a:ea typeface="+mn-ea"/>
                <a:cs typeface="+mn-cs"/>
              </a:rPr>
              <a:t>industry needs in this assessment process.</a:t>
            </a:r>
          </a:p>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25</a:t>
            </a:fld>
            <a:endParaRPr lang="el-GR"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t>Create task forces to provide specialist retraining of graduates in electronics and computer science to boost the capability of responding to industry needs</a:t>
            </a:r>
          </a:p>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26</a:t>
            </a:fld>
            <a:endParaRPr lang="el-GR"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GB" sz="1200" kern="1200" baseline="0" dirty="0" smtClean="0">
                <a:solidFill>
                  <a:schemeClr val="tx1"/>
                </a:solidFill>
                <a:latin typeface="Arial" charset="0"/>
                <a:ea typeface="+mn-ea"/>
                <a:cs typeface="+mn-cs"/>
              </a:rPr>
              <a:t>Establish a ‘Credible accreditation system’ and a</a:t>
            </a:r>
          </a:p>
          <a:p>
            <a:r>
              <a:rPr lang="en-GB" sz="1200" kern="1200" baseline="0" dirty="0" smtClean="0">
                <a:solidFill>
                  <a:schemeClr val="tx1"/>
                </a:solidFill>
                <a:latin typeface="Arial" charset="0"/>
                <a:ea typeface="+mn-ea"/>
                <a:cs typeface="+mn-cs"/>
              </a:rPr>
              <a:t>‘guidance framework’ for all accrediting agencies, set</a:t>
            </a:r>
          </a:p>
          <a:p>
            <a:r>
              <a:rPr lang="en-GB" sz="1200" kern="1200" baseline="0" dirty="0" smtClean="0">
                <a:solidFill>
                  <a:schemeClr val="tx1"/>
                </a:solidFill>
                <a:latin typeface="Arial" charset="0"/>
                <a:ea typeface="+mn-ea"/>
                <a:cs typeface="+mn-cs"/>
              </a:rPr>
              <a:t>up by various ministries and or by industry associations.</a:t>
            </a:r>
          </a:p>
          <a:p>
            <a:r>
              <a:rPr lang="en-GB" sz="1200" kern="1200" baseline="0" dirty="0" smtClean="0">
                <a:solidFill>
                  <a:schemeClr val="tx1"/>
                </a:solidFill>
                <a:latin typeface="Arial" charset="0"/>
                <a:ea typeface="+mn-ea"/>
                <a:cs typeface="+mn-cs"/>
              </a:rPr>
              <a:t>Get them to move progressively away from regulation</a:t>
            </a:r>
          </a:p>
          <a:p>
            <a:r>
              <a:rPr lang="en-GB" sz="1200" kern="1200" baseline="0" dirty="0" smtClean="0">
                <a:solidFill>
                  <a:schemeClr val="tx1"/>
                </a:solidFill>
                <a:latin typeface="Arial" charset="0"/>
                <a:ea typeface="+mn-ea"/>
                <a:cs typeface="+mn-cs"/>
              </a:rPr>
              <a:t>to performance measurement and rating/ranking</a:t>
            </a:r>
          </a:p>
          <a:p>
            <a:r>
              <a:rPr lang="en-GB" sz="1200" kern="1200" baseline="0" dirty="0" smtClean="0">
                <a:solidFill>
                  <a:schemeClr val="tx1"/>
                </a:solidFill>
                <a:latin typeface="Arial" charset="0"/>
                <a:ea typeface="+mn-ea"/>
                <a:cs typeface="+mn-cs"/>
              </a:rPr>
              <a:t>of institutions. Rate institutions on standardized</a:t>
            </a:r>
          </a:p>
          <a:p>
            <a:r>
              <a:rPr lang="en-GB" sz="1200" kern="1200" baseline="0" dirty="0" smtClean="0">
                <a:solidFill>
                  <a:schemeClr val="tx1"/>
                </a:solidFill>
                <a:latin typeface="Arial" charset="0"/>
                <a:ea typeface="+mn-ea"/>
                <a:cs typeface="+mn-cs"/>
              </a:rPr>
              <a:t>outcomes, for example, percentage graduates placed, pre</a:t>
            </a:r>
          </a:p>
          <a:p>
            <a:r>
              <a:rPr lang="en-GB" sz="1200" kern="1200" baseline="0" dirty="0" smtClean="0">
                <a:solidFill>
                  <a:schemeClr val="tx1"/>
                </a:solidFill>
                <a:latin typeface="Arial" charset="0"/>
                <a:ea typeface="+mn-ea"/>
                <a:cs typeface="+mn-cs"/>
              </a:rPr>
              <a:t>and post course wage differentials, dropout rates, etc</a:t>
            </a:r>
          </a:p>
          <a:p>
            <a:r>
              <a:rPr lang="en-US" dirty="0" smtClean="0"/>
              <a:t>http://planningcommission.nic.in/plans/planrel/fiveyr/11th/11_v1/11v1_ch5.pdf (page 92)</a:t>
            </a:r>
          </a:p>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27</a:t>
            </a:fld>
            <a:endParaRPr lang="el-GR"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t>Create task forces to provide specialist retraining of graduates in electronics and computer science to boost the capability of responding to industry needs</a:t>
            </a:r>
          </a:p>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28</a:t>
            </a:fld>
            <a:endParaRPr lang="el-GR"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29</a:t>
            </a:fld>
            <a:endParaRPr lang="el-G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GB" sz="1200" dirty="0" smtClean="0"/>
              <a:t>framework </a:t>
            </a:r>
            <a:r>
              <a:rPr lang="en-GB" sz="1200" i="1" dirty="0" smtClean="0"/>
              <a:t>noun</a:t>
            </a:r>
            <a:r>
              <a:rPr lang="en-GB" sz="1200" dirty="0" smtClean="0"/>
              <a:t> </a:t>
            </a:r>
            <a:r>
              <a:rPr lang="en-GB" sz="1200" b="1" dirty="0" smtClean="0"/>
              <a:t>1.</a:t>
            </a:r>
            <a:r>
              <a:rPr lang="en-GB" sz="1200" dirty="0" smtClean="0"/>
              <a:t> </a:t>
            </a:r>
            <a:r>
              <a:rPr lang="en-GB" sz="1200" dirty="0" smtClean="0">
                <a:hlinkClick r:id="rId3" action="ppaction://hlinkfile"/>
              </a:rPr>
              <a:t>system</a:t>
            </a:r>
            <a:r>
              <a:rPr lang="en-GB" sz="1200" dirty="0" smtClean="0"/>
              <a:t>, </a:t>
            </a:r>
            <a:r>
              <a:rPr lang="en-GB" sz="1200" dirty="0" smtClean="0">
                <a:hlinkClick r:id="rId4" action="ppaction://hlinkfile"/>
              </a:rPr>
              <a:t>plan</a:t>
            </a:r>
            <a:r>
              <a:rPr lang="en-GB" sz="1200" dirty="0" smtClean="0"/>
              <a:t>, </a:t>
            </a:r>
            <a:r>
              <a:rPr lang="en-GB" sz="1200" dirty="0" smtClean="0">
                <a:hlinkClick r:id="rId5" action="ppaction://hlinkfile"/>
              </a:rPr>
              <a:t>order</a:t>
            </a:r>
            <a:r>
              <a:rPr lang="en-GB" sz="1200" dirty="0" smtClean="0"/>
              <a:t>, </a:t>
            </a:r>
            <a:r>
              <a:rPr lang="en-GB" sz="1200" dirty="0" smtClean="0">
                <a:hlinkClick r:id="rId6" action="ppaction://hlinkfile"/>
              </a:rPr>
              <a:t>scheme</a:t>
            </a:r>
            <a:r>
              <a:rPr lang="en-GB" sz="1200" dirty="0" smtClean="0"/>
              <a:t>, </a:t>
            </a:r>
            <a:r>
              <a:rPr lang="en-GB" sz="1200" dirty="0" smtClean="0">
                <a:hlinkClick r:id="rId7" action="ppaction://hlinkfile"/>
              </a:rPr>
              <a:t>arrangement</a:t>
            </a:r>
            <a:r>
              <a:rPr lang="en-GB" sz="1200" dirty="0" smtClean="0"/>
              <a:t>, </a:t>
            </a:r>
            <a:r>
              <a:rPr lang="en-GB" sz="1200" dirty="0" smtClean="0">
                <a:hlinkClick r:id="rId8" action="ppaction://hlinkfile"/>
              </a:rPr>
              <a:t>fabric</a:t>
            </a:r>
            <a:r>
              <a:rPr lang="en-GB" sz="1200" dirty="0" smtClean="0"/>
              <a:t>, </a:t>
            </a:r>
            <a:r>
              <a:rPr lang="en-GB" sz="1200" dirty="0" smtClean="0">
                <a:hlinkClick r:id="rId9" action="ppaction://hlinkfile"/>
              </a:rPr>
              <a:t>schema</a:t>
            </a:r>
            <a:r>
              <a:rPr lang="en-GB" sz="1200" dirty="0" smtClean="0"/>
              <a:t>, </a:t>
            </a:r>
            <a:r>
              <a:rPr lang="en-GB" sz="1200" dirty="0" smtClean="0">
                <a:hlinkClick r:id="rId10" action="ppaction://hlinkfile"/>
              </a:rPr>
              <a:t>frame of reference</a:t>
            </a:r>
            <a:r>
              <a:rPr lang="en-GB" sz="1200" dirty="0" smtClean="0"/>
              <a:t>, the bare bones within the framework of federal regulations</a:t>
            </a:r>
          </a:p>
          <a:p>
            <a:r>
              <a:rPr lang="en-GB" sz="1200" b="1" dirty="0" smtClean="0"/>
              <a:t>2.</a:t>
            </a:r>
            <a:r>
              <a:rPr lang="en-GB" sz="1200" dirty="0" smtClean="0"/>
              <a:t> </a:t>
            </a:r>
            <a:r>
              <a:rPr lang="en-GB" sz="1200" dirty="0" smtClean="0">
                <a:hlinkClick r:id="rId11" action="ppaction://hlinkfile"/>
              </a:rPr>
              <a:t>structure</a:t>
            </a:r>
            <a:r>
              <a:rPr lang="en-GB" sz="1200" dirty="0" smtClean="0"/>
              <a:t>, </a:t>
            </a:r>
            <a:r>
              <a:rPr lang="en-GB" sz="1200" dirty="0" smtClean="0">
                <a:hlinkClick r:id="rId12" action="ppaction://hlinkfile"/>
              </a:rPr>
              <a:t>body</a:t>
            </a:r>
            <a:r>
              <a:rPr lang="en-GB" sz="1200" dirty="0" smtClean="0"/>
              <a:t>, </a:t>
            </a:r>
            <a:r>
              <a:rPr lang="en-GB" sz="1200" dirty="0" smtClean="0">
                <a:hlinkClick r:id="rId13" action="ppaction://hlinkfile"/>
              </a:rPr>
              <a:t>frame</a:t>
            </a:r>
            <a:r>
              <a:rPr lang="en-GB" sz="1200" dirty="0" smtClean="0"/>
              <a:t>, </a:t>
            </a:r>
            <a:r>
              <a:rPr lang="en-GB" sz="1200" dirty="0" smtClean="0">
                <a:hlinkClick r:id="rId14" action="ppaction://hlinkfile"/>
              </a:rPr>
              <a:t>foundation</a:t>
            </a:r>
            <a:r>
              <a:rPr lang="en-GB" sz="1200" dirty="0" smtClean="0"/>
              <a:t>, </a:t>
            </a:r>
            <a:r>
              <a:rPr lang="en-GB" sz="1200" dirty="0" smtClean="0">
                <a:hlinkClick r:id="rId15" action="ppaction://hlinkfile"/>
              </a:rPr>
              <a:t>shell</a:t>
            </a:r>
            <a:r>
              <a:rPr lang="en-GB" sz="1200" dirty="0" smtClean="0"/>
              <a:t>, </a:t>
            </a:r>
            <a:r>
              <a:rPr lang="en-GB" sz="1200" dirty="0" smtClean="0">
                <a:hlinkClick r:id="rId8" action="ppaction://hlinkfile"/>
              </a:rPr>
              <a:t>fabric</a:t>
            </a:r>
            <a:r>
              <a:rPr lang="en-GB" sz="1200" dirty="0" smtClean="0"/>
              <a:t>, </a:t>
            </a:r>
            <a:r>
              <a:rPr lang="en-GB" sz="1200" dirty="0" smtClean="0">
                <a:hlinkClick r:id="rId16" action="ppaction://hlinkfile"/>
              </a:rPr>
              <a:t>skeleton</a:t>
            </a:r>
            <a:r>
              <a:rPr lang="en-GB" sz="1200" dirty="0" smtClean="0"/>
              <a:t> wooden shelves on a steel framework</a:t>
            </a:r>
          </a:p>
          <a:p>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GB" sz="1200" dirty="0" smtClean="0"/>
              <a:t>human capital </a:t>
            </a:r>
            <a:r>
              <a:rPr lang="en-GB" sz="1200" i="1" dirty="0" smtClean="0"/>
              <a:t>n</a:t>
            </a:r>
            <a:r>
              <a:rPr lang="en-GB" sz="1200" dirty="0" smtClean="0"/>
              <a:t> (Economics) </a:t>
            </a:r>
            <a:r>
              <a:rPr lang="en-GB" sz="1200" i="1" dirty="0" smtClean="0"/>
              <a:t>Economics</a:t>
            </a:r>
            <a:r>
              <a:rPr lang="en-GB" sz="1200" dirty="0" smtClean="0"/>
              <a:t> the abilities and skills of any individual, </a:t>
            </a:r>
            <a:r>
              <a:rPr lang="en-GB" sz="1200" dirty="0" err="1" smtClean="0"/>
              <a:t>esp</a:t>
            </a:r>
            <a:r>
              <a:rPr lang="en-GB" sz="1200" dirty="0" smtClean="0"/>
              <a:t> those acquired through investment in education and training, that enhance potential income earning</a:t>
            </a:r>
          </a:p>
          <a:p>
            <a:endParaRPr lang="en-US" dirty="0" smtClean="0"/>
          </a:p>
          <a:p>
            <a:r>
              <a:rPr lang="en-US" dirty="0" smtClean="0"/>
              <a:t>http://www.punchng.com/business/technology/nitda-to-stimulate-it-local-content-with-e-nigeria/:</a:t>
            </a:r>
          </a:p>
          <a:p>
            <a:r>
              <a:rPr lang="en-GB" dirty="0" err="1" smtClean="0"/>
              <a:t>Angaye</a:t>
            </a:r>
            <a:r>
              <a:rPr lang="en-GB" dirty="0" smtClean="0"/>
              <a:t> said the theme had been carefully chosen to key into the transformation agenda of the present administration and to discourage capital flight that was associated with importation of IT knowledge, products and services.</a:t>
            </a:r>
          </a:p>
          <a:p>
            <a:endParaRPr lang="en-GB" dirty="0" smtClean="0"/>
          </a:p>
          <a:p>
            <a:r>
              <a:rPr lang="en-GB" dirty="0" smtClean="0"/>
              <a:t>Stakeholders at the conference, he said, would brainstorm on how to harness the development and marshal the roadmap for speedy development and deployment of IT in Nigeria. “It is believed that the conference will have a positive impact on our GDP growth by creating jobs for our teeming unemployed youths in the country and transform our nation to regional hub for IT products and services,” he said.</a:t>
            </a:r>
          </a:p>
          <a:p>
            <a:r>
              <a:rPr lang="en-GB" dirty="0" smtClean="0"/>
              <a:t>http://www.punchng.com/business/technology/it-sector-growing-by-30-nitda/:</a:t>
            </a:r>
          </a:p>
          <a:p>
            <a:r>
              <a:rPr lang="en-GB" dirty="0" smtClean="0"/>
              <a:t>The National Information Technology Development Agency has said the country’s Information and Communication Technology sector is growing by 30 per cent, second only to China’s.</a:t>
            </a:r>
          </a:p>
          <a:p>
            <a:r>
              <a:rPr lang="en-GB" dirty="0" smtClean="0"/>
              <a:t>This was the central theme of a paper presented by the Director-General, NITDA, Prof. </a:t>
            </a:r>
            <a:r>
              <a:rPr lang="en-GB" dirty="0" err="1" smtClean="0"/>
              <a:t>Cleopas</a:t>
            </a:r>
            <a:r>
              <a:rPr lang="en-GB" dirty="0" smtClean="0"/>
              <a:t> </a:t>
            </a:r>
            <a:r>
              <a:rPr lang="en-GB" dirty="0" err="1" smtClean="0"/>
              <a:t>Angaye</a:t>
            </a:r>
            <a:r>
              <a:rPr lang="en-GB" dirty="0" smtClean="0"/>
              <a:t>, at the Institute of Software Practitioners of Nigeria’s conference on Cloud and the future of software in the country held in </a:t>
            </a:r>
            <a:r>
              <a:rPr lang="en-GB" dirty="0" err="1" smtClean="0"/>
              <a:t>Tinapa</a:t>
            </a:r>
            <a:r>
              <a:rPr lang="en-GB" dirty="0" smtClean="0"/>
              <a:t>, Cross River State.</a:t>
            </a:r>
          </a:p>
          <a:p>
            <a:r>
              <a:rPr lang="en-GB" dirty="0" smtClean="0"/>
              <a:t>He said growth in Nigeria and other countries of the world would push the outsourcing market, currently standing at $500bn, to about $1.65tn by 2020.</a:t>
            </a:r>
          </a:p>
          <a:p>
            <a:endParaRPr lang="en-US" dirty="0" smtClean="0"/>
          </a:p>
          <a:p>
            <a:r>
              <a:rPr lang="en-US" dirty="0" smtClean="0"/>
              <a:t>http://www.thisdaylive.com/articles/johnson-ezekwesili-among-discussants-at-e-nigeria-conference/128015/:</a:t>
            </a:r>
          </a:p>
          <a:p>
            <a:r>
              <a:rPr lang="en-GB" dirty="0" smtClean="0"/>
              <a:t>Johnson will use the occasion to further advance her vision of a robust Information Technology (IT) sector for Nigeria. The Director-General of NITDA Professor </a:t>
            </a:r>
            <a:r>
              <a:rPr lang="en-GB" dirty="0" err="1" smtClean="0"/>
              <a:t>Cleopas</a:t>
            </a:r>
            <a:r>
              <a:rPr lang="en-GB" dirty="0" smtClean="0"/>
              <a:t> </a:t>
            </a:r>
            <a:r>
              <a:rPr lang="en-GB" dirty="0" err="1" smtClean="0"/>
              <a:t>Angaye</a:t>
            </a:r>
            <a:r>
              <a:rPr lang="en-GB" dirty="0" smtClean="0"/>
              <a:t> will also provide added insight into discussions that will focus on examining and proffering appropriate strategies that would enhance Nigerian content in IT products and services and developing requisite framework for empowering indigenous IT entrepreneurs in order to contribute to Nigeria’s Gross Domestic Products (GDP).</a:t>
            </a:r>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3</a:t>
            </a:fld>
            <a:endParaRPr lang="el-GR"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30</a:t>
            </a:fld>
            <a:endParaRPr lang="el-GR"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31</a:t>
            </a:fld>
            <a:endParaRPr lang="el-GR"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32</a:t>
            </a:fld>
            <a:endParaRPr lang="el-G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4</a:t>
            </a:fld>
            <a:endParaRPr lang="el-G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5</a:t>
            </a:fld>
            <a:endParaRPr lang="el-G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6</a:t>
            </a:fld>
            <a:endParaRPr lang="el-G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GB" dirty="0" smtClean="0">
                <a:latin typeface="Calibri" pitchFamily="34" charset="0"/>
                <a:cs typeface="Calibri" pitchFamily="34" charset="0"/>
              </a:rPr>
              <a:t>The percentage of total the workforce engaged in services is expanding at a rapid pace</a:t>
            </a:r>
            <a:r>
              <a:rPr lang="en-US" dirty="0" smtClean="0">
                <a:latin typeface="Calibri" pitchFamily="34" charset="0"/>
                <a:cs typeface="Calibri" pitchFamily="34" charset="0"/>
              </a:rPr>
              <a:t>,</a:t>
            </a:r>
            <a:r>
              <a:rPr lang="en-US" baseline="0" dirty="0" smtClean="0">
                <a:latin typeface="Calibri" pitchFamily="34" charset="0"/>
                <a:cs typeface="Calibri" pitchFamily="34" charset="0"/>
              </a:rPr>
              <a:t> which </a:t>
            </a:r>
            <a:r>
              <a:rPr lang="en-US" baseline="0" dirty="0" err="1" smtClean="0">
                <a:latin typeface="Calibri" pitchFamily="34" charset="0"/>
                <a:cs typeface="Calibri" pitchFamily="34" charset="0"/>
              </a:rPr>
              <a:t>demostrates</a:t>
            </a:r>
            <a:r>
              <a:rPr lang="en-US" baseline="0" dirty="0" smtClean="0">
                <a:latin typeface="Calibri" pitchFamily="34" charset="0"/>
                <a:cs typeface="Calibri" pitchFamily="34" charset="0"/>
              </a:rPr>
              <a:t> the job-creating nature of services sectors. </a:t>
            </a:r>
            <a:r>
              <a:rPr lang="en-GB" sz="1200" kern="1200" baseline="0" dirty="0" smtClean="0">
                <a:solidFill>
                  <a:schemeClr val="tx1"/>
                </a:solidFill>
                <a:latin typeface="Arial" charset="0"/>
                <a:ea typeface="+mn-ea"/>
                <a:cs typeface="+mn-cs"/>
              </a:rPr>
              <a:t>Furthermore, since many service sector</a:t>
            </a:r>
          </a:p>
          <a:p>
            <a:r>
              <a:rPr lang="en-GB" sz="1200" kern="1200" baseline="0" dirty="0" smtClean="0">
                <a:solidFill>
                  <a:schemeClr val="tx1"/>
                </a:solidFill>
                <a:latin typeface="Arial" charset="0"/>
                <a:ea typeface="+mn-ea"/>
                <a:cs typeface="+mn-cs"/>
              </a:rPr>
              <a:t>jobs are relatively well paid, it is estimated by UNCTAD that each new position generates a</a:t>
            </a:r>
          </a:p>
          <a:p>
            <a:r>
              <a:rPr lang="en-GB" sz="1200" kern="1200" baseline="0" dirty="0" smtClean="0">
                <a:solidFill>
                  <a:schemeClr val="tx1"/>
                </a:solidFill>
                <a:latin typeface="Arial" charset="0"/>
                <a:ea typeface="+mn-ea"/>
                <a:cs typeface="+mn-cs"/>
              </a:rPr>
              <a:t>further three jobs in the rest of the economy.5</a:t>
            </a:r>
            <a:endParaRPr lang="en-US" dirty="0" smtClean="0">
              <a:latin typeface="Calibri" pitchFamily="34" charset="0"/>
              <a:cs typeface="Calibri" pitchFamily="34" charset="0"/>
            </a:endParaRPr>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7</a:t>
            </a:fld>
            <a:endParaRPr lang="el-G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GB" sz="1200" kern="1200" baseline="0" dirty="0" smtClean="0">
                <a:solidFill>
                  <a:schemeClr val="tx1"/>
                </a:solidFill>
                <a:latin typeface="Arial" charset="0"/>
                <a:ea typeface="+mn-ea"/>
                <a:cs typeface="+mn-cs"/>
              </a:rPr>
              <a:t>UNCTAD (United Nations Conference on Trade and Development). 2008.</a:t>
            </a:r>
          </a:p>
          <a:p>
            <a:r>
              <a:rPr lang="en-GB" sz="1200" i="1" kern="1200" baseline="0" dirty="0" smtClean="0">
                <a:solidFill>
                  <a:schemeClr val="tx1"/>
                </a:solidFill>
                <a:latin typeface="Arial" charset="0"/>
                <a:ea typeface="+mn-ea"/>
                <a:cs typeface="+mn-cs"/>
              </a:rPr>
              <a:t>Globalization for Development: The International Trade Perspective. New York:</a:t>
            </a:r>
          </a:p>
          <a:p>
            <a:r>
              <a:rPr lang="en-GB" sz="1200" kern="1200" baseline="0" dirty="0" smtClean="0">
                <a:solidFill>
                  <a:schemeClr val="tx1"/>
                </a:solidFill>
                <a:latin typeface="Arial" charset="0"/>
                <a:ea typeface="+mn-ea"/>
                <a:cs typeface="+mn-cs"/>
              </a:rPr>
              <a:t>United Nations. http://www.unctad.org/en/docs/ditc20071_en.pdf.</a:t>
            </a:r>
            <a:endParaRPr lang="en-US" dirty="0" smtClean="0">
              <a:latin typeface="Calibri" pitchFamily="34" charset="0"/>
              <a:cs typeface="Calibri" pitchFamily="34" charset="0"/>
            </a:endParaRPr>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8</a:t>
            </a:fld>
            <a:endParaRPr lang="el-G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dirty="0" smtClean="0">
              <a:latin typeface="Calibri" pitchFamily="34" charset="0"/>
              <a:cs typeface="Calibri" pitchFamily="34" charset="0"/>
            </a:endParaRPr>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9</a:t>
            </a:fld>
            <a:endParaRPr 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a:defRPr/>
              </a:pPr>
              <a:endParaRPr kumimoji="1" lang="en-US" sz="240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a:defRPr/>
              </a:pPr>
              <a:endParaRPr kumimoji="1" lang="en-US" sz="2400">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pPr>
                <a:defRPr/>
              </a:pPr>
              <a:endParaRPr lang="en-US"/>
            </a:p>
          </p:txBody>
        </p:sp>
        <p:sp>
          <p:nvSpPr>
            <p:cNvPr id="9"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pPr>
                <a:defRPr/>
              </a:pPr>
              <a:endParaRPr lang="en-US"/>
            </a:p>
          </p:txBody>
        </p:sp>
      </p:grpSp>
      <p:sp>
        <p:nvSpPr>
          <p:cNvPr id="5128"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l-GR"/>
              <a:t>Click to edit Master subtitle style</a:t>
            </a:r>
          </a:p>
        </p:txBody>
      </p:sp>
      <p:sp>
        <p:nvSpPr>
          <p:cNvPr id="5132"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l-GR"/>
              <a:t>Click to edit Master title style</a:t>
            </a:r>
          </a:p>
        </p:txBody>
      </p:sp>
      <p:sp>
        <p:nvSpPr>
          <p:cNvPr id="10" name="Rectangle 9"/>
          <p:cNvSpPr>
            <a:spLocks noGrp="1" noChangeArrowheads="1"/>
          </p:cNvSpPr>
          <p:nvPr>
            <p:ph type="dt" sz="quarter" idx="10"/>
          </p:nvPr>
        </p:nvSpPr>
        <p:spPr/>
        <p:txBody>
          <a:bodyPr/>
          <a:lstStyle>
            <a:lvl1pPr>
              <a:defRPr>
                <a:solidFill>
                  <a:schemeClr val="bg1"/>
                </a:solidFill>
              </a:defRPr>
            </a:lvl1pPr>
          </a:lstStyle>
          <a:p>
            <a:pPr>
              <a:defRPr/>
            </a:pPr>
            <a:r>
              <a:rPr lang="en-US" smtClean="0"/>
              <a:t>Developing Human Capital for IT in Nigeria</a:t>
            </a:r>
            <a:endParaRPr lang="el-GR"/>
          </a:p>
        </p:txBody>
      </p:sp>
      <p:sp>
        <p:nvSpPr>
          <p:cNvPr id="11" name="Rectangle 10"/>
          <p:cNvSpPr>
            <a:spLocks noGrp="1" noChangeArrowheads="1"/>
          </p:cNvSpPr>
          <p:nvPr>
            <p:ph type="ftr" sz="quarter" idx="11"/>
          </p:nvPr>
        </p:nvSpPr>
        <p:spPr/>
        <p:txBody>
          <a:bodyPr/>
          <a:lstStyle>
            <a:lvl1pPr algn="r">
              <a:defRPr/>
            </a:lvl1pPr>
          </a:lstStyle>
          <a:p>
            <a:pPr>
              <a:defRPr/>
            </a:pPr>
            <a:r>
              <a:rPr lang="en-US" smtClean="0"/>
              <a:t>November 20, 2012@Transcorp Hilton, Abuja</a:t>
            </a:r>
            <a:endParaRPr lang="el-GR"/>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a:lvl1pPr>
          </a:lstStyle>
          <a:p>
            <a:pPr>
              <a:defRPr/>
            </a:pPr>
            <a:fld id="{CA62832A-EF83-49C6-A85C-56AED5A759B6}"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r>
              <a:rPr lang="en-US" smtClean="0"/>
              <a:t>Developing Human Capital for IT in Nigeria</a:t>
            </a:r>
            <a:endParaRPr lang="el-GR"/>
          </a:p>
        </p:txBody>
      </p:sp>
      <p:sp>
        <p:nvSpPr>
          <p:cNvPr id="5" name="Rectangle 12"/>
          <p:cNvSpPr>
            <a:spLocks noGrp="1" noChangeArrowheads="1"/>
          </p:cNvSpPr>
          <p:nvPr>
            <p:ph type="ftr" sz="quarter" idx="11"/>
          </p:nvPr>
        </p:nvSpPr>
        <p:spPr>
          <a:ln/>
        </p:spPr>
        <p:txBody>
          <a:bodyPr/>
          <a:lstStyle>
            <a:lvl1pPr>
              <a:defRPr/>
            </a:lvl1pPr>
          </a:lstStyle>
          <a:p>
            <a:pPr>
              <a:defRPr/>
            </a:pPr>
            <a:r>
              <a:rPr lang="en-US" smtClean="0"/>
              <a:t>November 20, 2012@Transcorp Hilton, Abuja</a:t>
            </a:r>
            <a:endParaRPr lang="el-GR"/>
          </a:p>
        </p:txBody>
      </p:sp>
      <p:sp>
        <p:nvSpPr>
          <p:cNvPr id="6" name="Rectangle 13"/>
          <p:cNvSpPr>
            <a:spLocks noGrp="1" noChangeArrowheads="1"/>
          </p:cNvSpPr>
          <p:nvPr>
            <p:ph type="sldNum" sz="quarter" idx="12"/>
          </p:nvPr>
        </p:nvSpPr>
        <p:spPr>
          <a:ln/>
        </p:spPr>
        <p:txBody>
          <a:bodyPr/>
          <a:lstStyle>
            <a:lvl1pPr>
              <a:defRPr/>
            </a:lvl1pPr>
          </a:lstStyle>
          <a:p>
            <a:pPr>
              <a:defRPr/>
            </a:pPr>
            <a:fld id="{D301B9EF-CAB6-4AA1-9F1A-FA39F04CA5AB}"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05600" y="762000"/>
            <a:ext cx="1981200" cy="5324475"/>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762000" y="762000"/>
            <a:ext cx="5791200" cy="532447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r>
              <a:rPr lang="en-US" smtClean="0"/>
              <a:t>Developing Human Capital for IT in Nigeria</a:t>
            </a:r>
            <a:endParaRPr lang="el-GR"/>
          </a:p>
        </p:txBody>
      </p:sp>
      <p:sp>
        <p:nvSpPr>
          <p:cNvPr id="5" name="Rectangle 12"/>
          <p:cNvSpPr>
            <a:spLocks noGrp="1" noChangeArrowheads="1"/>
          </p:cNvSpPr>
          <p:nvPr>
            <p:ph type="ftr" sz="quarter" idx="11"/>
          </p:nvPr>
        </p:nvSpPr>
        <p:spPr>
          <a:ln/>
        </p:spPr>
        <p:txBody>
          <a:bodyPr/>
          <a:lstStyle>
            <a:lvl1pPr>
              <a:defRPr/>
            </a:lvl1pPr>
          </a:lstStyle>
          <a:p>
            <a:pPr>
              <a:defRPr/>
            </a:pPr>
            <a:r>
              <a:rPr lang="en-US" smtClean="0"/>
              <a:t>November 20, 2012@Transcorp Hilton, Abuja</a:t>
            </a:r>
            <a:endParaRPr lang="el-GR"/>
          </a:p>
        </p:txBody>
      </p:sp>
      <p:sp>
        <p:nvSpPr>
          <p:cNvPr id="6" name="Rectangle 13"/>
          <p:cNvSpPr>
            <a:spLocks noGrp="1" noChangeArrowheads="1"/>
          </p:cNvSpPr>
          <p:nvPr>
            <p:ph type="sldNum" sz="quarter" idx="12"/>
          </p:nvPr>
        </p:nvSpPr>
        <p:spPr>
          <a:ln/>
        </p:spPr>
        <p:txBody>
          <a:bodyPr/>
          <a:lstStyle>
            <a:lvl1pPr>
              <a:defRPr/>
            </a:lvl1pPr>
          </a:lstStyle>
          <a:p>
            <a:pPr>
              <a:defRPr/>
            </a:pPr>
            <a:fld id="{798622BE-DBE7-4FC0-994A-108C51E617B7}"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idx="1"/>
          </p:nvPr>
        </p:nvSpPr>
        <p:spPr/>
        <p:txBody>
          <a:bodyPr/>
          <a:lstStyle/>
          <a:p>
            <a:pPr lvl="0"/>
            <a:r>
              <a:rPr lang="el-GR" dirty="0" smtClean="0"/>
              <a:t>Kλικ για επεξεργασία των στυλ του υποδείγματος</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n-US" dirty="0"/>
          </a:p>
        </p:txBody>
      </p:sp>
      <p:sp>
        <p:nvSpPr>
          <p:cNvPr id="4" name="Rectangle 11"/>
          <p:cNvSpPr>
            <a:spLocks noGrp="1" noChangeArrowheads="1"/>
          </p:cNvSpPr>
          <p:nvPr>
            <p:ph type="dt" sz="half" idx="10"/>
          </p:nvPr>
        </p:nvSpPr>
        <p:spPr>
          <a:xfrm>
            <a:off x="784725" y="6248401"/>
            <a:ext cx="3930151" cy="323871"/>
          </a:xfrm>
          <a:ln/>
        </p:spPr>
        <p:txBody>
          <a:bodyPr/>
          <a:lstStyle>
            <a:lvl1pPr>
              <a:defRPr/>
            </a:lvl1pPr>
          </a:lstStyle>
          <a:p>
            <a:pPr algn="l">
              <a:defRPr/>
            </a:pPr>
            <a:r>
              <a:rPr lang="en-US" smtClean="0"/>
              <a:t>Developing Human Capital for IT in Nigeria</a:t>
            </a:r>
            <a:endParaRPr lang="el-GR" dirty="0"/>
          </a:p>
        </p:txBody>
      </p:sp>
      <p:sp>
        <p:nvSpPr>
          <p:cNvPr id="5" name="Rectangle 12"/>
          <p:cNvSpPr>
            <a:spLocks noGrp="1" noChangeArrowheads="1"/>
          </p:cNvSpPr>
          <p:nvPr>
            <p:ph type="ftr" sz="quarter" idx="11"/>
          </p:nvPr>
        </p:nvSpPr>
        <p:spPr>
          <a:xfrm>
            <a:off x="4429124" y="6286520"/>
            <a:ext cx="4463356" cy="251864"/>
          </a:xfrm>
          <a:ln/>
        </p:spPr>
        <p:txBody>
          <a:bodyPr/>
          <a:lstStyle>
            <a:lvl1pPr>
              <a:defRPr/>
            </a:lvl1pPr>
          </a:lstStyle>
          <a:p>
            <a:pPr>
              <a:defRPr/>
            </a:pPr>
            <a:r>
              <a:rPr lang="en-US" smtClean="0"/>
              <a:t>November 20, 2012@Transcorp Hilton, Abuja</a:t>
            </a:r>
            <a:endParaRPr lang="el-GR" dirty="0"/>
          </a:p>
        </p:txBody>
      </p:sp>
      <p:sp>
        <p:nvSpPr>
          <p:cNvPr id="6" name="Rectangle 13"/>
          <p:cNvSpPr>
            <a:spLocks noGrp="1" noChangeArrowheads="1"/>
          </p:cNvSpPr>
          <p:nvPr>
            <p:ph type="sldNum" sz="quarter" idx="12"/>
          </p:nvPr>
        </p:nvSpPr>
        <p:spPr>
          <a:ln/>
        </p:spPr>
        <p:txBody>
          <a:bodyPr/>
          <a:lstStyle>
            <a:lvl1pPr>
              <a:defRPr/>
            </a:lvl1pPr>
          </a:lstStyle>
          <a:p>
            <a:pPr>
              <a:defRPr/>
            </a:pPr>
            <a:fld id="{9462602C-A4EC-4D9D-9A8F-256C3207ACD5}"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Rectangle 11"/>
          <p:cNvSpPr>
            <a:spLocks noGrp="1" noChangeArrowheads="1"/>
          </p:cNvSpPr>
          <p:nvPr>
            <p:ph type="dt" sz="half" idx="10"/>
          </p:nvPr>
        </p:nvSpPr>
        <p:spPr>
          <a:ln/>
        </p:spPr>
        <p:txBody>
          <a:bodyPr/>
          <a:lstStyle>
            <a:lvl1pPr>
              <a:defRPr/>
            </a:lvl1pPr>
          </a:lstStyle>
          <a:p>
            <a:pPr>
              <a:defRPr/>
            </a:pPr>
            <a:r>
              <a:rPr lang="en-US" smtClean="0"/>
              <a:t>Developing Human Capital for IT in Nigeria</a:t>
            </a:r>
            <a:endParaRPr lang="el-GR"/>
          </a:p>
        </p:txBody>
      </p:sp>
      <p:sp>
        <p:nvSpPr>
          <p:cNvPr id="5" name="Rectangle 12"/>
          <p:cNvSpPr>
            <a:spLocks noGrp="1" noChangeArrowheads="1"/>
          </p:cNvSpPr>
          <p:nvPr>
            <p:ph type="ftr" sz="quarter" idx="11"/>
          </p:nvPr>
        </p:nvSpPr>
        <p:spPr>
          <a:ln/>
        </p:spPr>
        <p:txBody>
          <a:bodyPr/>
          <a:lstStyle>
            <a:lvl1pPr>
              <a:defRPr/>
            </a:lvl1pPr>
          </a:lstStyle>
          <a:p>
            <a:pPr>
              <a:defRPr/>
            </a:pPr>
            <a:r>
              <a:rPr lang="en-US" smtClean="0"/>
              <a:t>November 20, 2012@Transcorp Hilton, Abuja</a:t>
            </a:r>
            <a:endParaRPr lang="el-GR"/>
          </a:p>
        </p:txBody>
      </p:sp>
      <p:sp>
        <p:nvSpPr>
          <p:cNvPr id="6" name="Rectangle 13"/>
          <p:cNvSpPr>
            <a:spLocks noGrp="1" noChangeArrowheads="1"/>
          </p:cNvSpPr>
          <p:nvPr>
            <p:ph type="sldNum" sz="quarter" idx="12"/>
          </p:nvPr>
        </p:nvSpPr>
        <p:spPr>
          <a:ln/>
        </p:spPr>
        <p:txBody>
          <a:bodyPr/>
          <a:lstStyle>
            <a:lvl1pPr>
              <a:defRPr/>
            </a:lvl1pPr>
          </a:lstStyle>
          <a:p>
            <a:pPr>
              <a:defRPr/>
            </a:pPr>
            <a:fld id="{E9C1ED17-A65A-470F-8158-29734117B3CD}"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περιεχομένου"/>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r>
              <a:rPr lang="en-US" smtClean="0"/>
              <a:t>Developing Human Capital for IT in Nigeria</a:t>
            </a:r>
            <a:endParaRPr lang="el-GR"/>
          </a:p>
        </p:txBody>
      </p:sp>
      <p:sp>
        <p:nvSpPr>
          <p:cNvPr id="6" name="Rectangle 12"/>
          <p:cNvSpPr>
            <a:spLocks noGrp="1" noChangeArrowheads="1"/>
          </p:cNvSpPr>
          <p:nvPr>
            <p:ph type="ftr" sz="quarter" idx="11"/>
          </p:nvPr>
        </p:nvSpPr>
        <p:spPr>
          <a:ln/>
        </p:spPr>
        <p:txBody>
          <a:bodyPr/>
          <a:lstStyle>
            <a:lvl1pPr>
              <a:defRPr/>
            </a:lvl1pPr>
          </a:lstStyle>
          <a:p>
            <a:pPr>
              <a:defRPr/>
            </a:pPr>
            <a:r>
              <a:rPr lang="en-US" smtClean="0"/>
              <a:t>November 20, 2012@Transcorp Hilton, Abuja</a:t>
            </a:r>
            <a:endParaRPr lang="el-GR"/>
          </a:p>
        </p:txBody>
      </p:sp>
      <p:sp>
        <p:nvSpPr>
          <p:cNvPr id="7" name="Rectangle 13"/>
          <p:cNvSpPr>
            <a:spLocks noGrp="1" noChangeArrowheads="1"/>
          </p:cNvSpPr>
          <p:nvPr>
            <p:ph type="sldNum" sz="quarter" idx="12"/>
          </p:nvPr>
        </p:nvSpPr>
        <p:spPr>
          <a:ln/>
        </p:spPr>
        <p:txBody>
          <a:bodyPr/>
          <a:lstStyle>
            <a:lvl1pPr>
              <a:defRPr/>
            </a:lvl1pPr>
          </a:lstStyle>
          <a:p>
            <a:pPr>
              <a:defRPr/>
            </a:pPr>
            <a:fld id="{304EB2DB-4113-4C7F-A4B8-EABE7388AC81}"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r>
              <a:rPr lang="en-US" smtClean="0"/>
              <a:t>Developing Human Capital for IT in Nigeria</a:t>
            </a:r>
            <a:endParaRPr lang="el-GR"/>
          </a:p>
        </p:txBody>
      </p:sp>
      <p:sp>
        <p:nvSpPr>
          <p:cNvPr id="8" name="Rectangle 12"/>
          <p:cNvSpPr>
            <a:spLocks noGrp="1" noChangeArrowheads="1"/>
          </p:cNvSpPr>
          <p:nvPr>
            <p:ph type="ftr" sz="quarter" idx="11"/>
          </p:nvPr>
        </p:nvSpPr>
        <p:spPr>
          <a:ln/>
        </p:spPr>
        <p:txBody>
          <a:bodyPr/>
          <a:lstStyle>
            <a:lvl1pPr>
              <a:defRPr/>
            </a:lvl1pPr>
          </a:lstStyle>
          <a:p>
            <a:pPr>
              <a:defRPr/>
            </a:pPr>
            <a:r>
              <a:rPr lang="en-US" smtClean="0"/>
              <a:t>November 20, 2012@Transcorp Hilton, Abuja</a:t>
            </a:r>
            <a:endParaRPr lang="el-GR"/>
          </a:p>
        </p:txBody>
      </p:sp>
      <p:sp>
        <p:nvSpPr>
          <p:cNvPr id="9" name="Rectangle 13"/>
          <p:cNvSpPr>
            <a:spLocks noGrp="1" noChangeArrowheads="1"/>
          </p:cNvSpPr>
          <p:nvPr>
            <p:ph type="sldNum" sz="quarter" idx="12"/>
          </p:nvPr>
        </p:nvSpPr>
        <p:spPr>
          <a:ln/>
        </p:spPr>
        <p:txBody>
          <a:bodyPr/>
          <a:lstStyle>
            <a:lvl1pPr>
              <a:defRPr/>
            </a:lvl1pPr>
          </a:lstStyle>
          <a:p>
            <a:pPr>
              <a:defRPr/>
            </a:pPr>
            <a:fld id="{E79CB5D3-9845-492F-B093-BF217E8A1F75}"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r>
              <a:rPr lang="en-US" smtClean="0"/>
              <a:t>Developing Human Capital for IT in Nigeria</a:t>
            </a:r>
            <a:endParaRPr lang="el-GR"/>
          </a:p>
        </p:txBody>
      </p:sp>
      <p:sp>
        <p:nvSpPr>
          <p:cNvPr id="4" name="Rectangle 12"/>
          <p:cNvSpPr>
            <a:spLocks noGrp="1" noChangeArrowheads="1"/>
          </p:cNvSpPr>
          <p:nvPr>
            <p:ph type="ftr" sz="quarter" idx="11"/>
          </p:nvPr>
        </p:nvSpPr>
        <p:spPr>
          <a:ln/>
        </p:spPr>
        <p:txBody>
          <a:bodyPr/>
          <a:lstStyle>
            <a:lvl1pPr>
              <a:defRPr/>
            </a:lvl1pPr>
          </a:lstStyle>
          <a:p>
            <a:pPr>
              <a:defRPr/>
            </a:pPr>
            <a:r>
              <a:rPr lang="en-US" smtClean="0"/>
              <a:t>November 20, 2012@Transcorp Hilton, Abuja</a:t>
            </a:r>
            <a:endParaRPr lang="el-GR"/>
          </a:p>
        </p:txBody>
      </p:sp>
      <p:sp>
        <p:nvSpPr>
          <p:cNvPr id="5" name="Rectangle 13"/>
          <p:cNvSpPr>
            <a:spLocks noGrp="1" noChangeArrowheads="1"/>
          </p:cNvSpPr>
          <p:nvPr>
            <p:ph type="sldNum" sz="quarter" idx="12"/>
          </p:nvPr>
        </p:nvSpPr>
        <p:spPr>
          <a:ln/>
        </p:spPr>
        <p:txBody>
          <a:bodyPr/>
          <a:lstStyle>
            <a:lvl1pPr>
              <a:defRPr/>
            </a:lvl1pPr>
          </a:lstStyle>
          <a:p>
            <a:pPr>
              <a:defRPr/>
            </a:pPr>
            <a:fld id="{B05B32EA-4FC2-491A-BDCF-9775693BB31C}"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r>
              <a:rPr lang="en-US" smtClean="0"/>
              <a:t>Developing Human Capital for IT in Nigeria</a:t>
            </a:r>
            <a:endParaRPr lang="el-GR"/>
          </a:p>
        </p:txBody>
      </p:sp>
      <p:sp>
        <p:nvSpPr>
          <p:cNvPr id="3" name="Rectangle 12"/>
          <p:cNvSpPr>
            <a:spLocks noGrp="1" noChangeArrowheads="1"/>
          </p:cNvSpPr>
          <p:nvPr>
            <p:ph type="ftr" sz="quarter" idx="11"/>
          </p:nvPr>
        </p:nvSpPr>
        <p:spPr>
          <a:ln/>
        </p:spPr>
        <p:txBody>
          <a:bodyPr/>
          <a:lstStyle>
            <a:lvl1pPr>
              <a:defRPr/>
            </a:lvl1pPr>
          </a:lstStyle>
          <a:p>
            <a:pPr>
              <a:defRPr/>
            </a:pPr>
            <a:r>
              <a:rPr lang="en-US" smtClean="0"/>
              <a:t>November 20, 2012@Transcorp Hilton, Abuja</a:t>
            </a:r>
            <a:endParaRPr lang="el-GR"/>
          </a:p>
        </p:txBody>
      </p:sp>
      <p:sp>
        <p:nvSpPr>
          <p:cNvPr id="4" name="Rectangle 13"/>
          <p:cNvSpPr>
            <a:spLocks noGrp="1" noChangeArrowheads="1"/>
          </p:cNvSpPr>
          <p:nvPr>
            <p:ph type="sldNum" sz="quarter" idx="12"/>
          </p:nvPr>
        </p:nvSpPr>
        <p:spPr>
          <a:ln/>
        </p:spPr>
        <p:txBody>
          <a:bodyPr/>
          <a:lstStyle>
            <a:lvl1pPr>
              <a:defRPr/>
            </a:lvl1pPr>
          </a:lstStyle>
          <a:p>
            <a:pPr>
              <a:defRPr/>
            </a:pPr>
            <a:fld id="{DD3C9B20-F2F1-4D77-A5B9-9530FCAB2735}"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lstStyle>
            <a:lvl1pPr algn="l">
              <a:defRPr sz="2000" b="1"/>
            </a:lvl1pPr>
          </a:lstStyle>
          <a:p>
            <a:r>
              <a:rPr lang="el-GR" smtClean="0"/>
              <a:t>Kλικ για επεξεργασία του τίτλου</a:t>
            </a:r>
            <a:endParaRPr lang="en-US"/>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11"/>
          <p:cNvSpPr>
            <a:spLocks noGrp="1" noChangeArrowheads="1"/>
          </p:cNvSpPr>
          <p:nvPr>
            <p:ph type="dt" sz="half" idx="10"/>
          </p:nvPr>
        </p:nvSpPr>
        <p:spPr>
          <a:ln/>
        </p:spPr>
        <p:txBody>
          <a:bodyPr/>
          <a:lstStyle>
            <a:lvl1pPr>
              <a:defRPr/>
            </a:lvl1pPr>
          </a:lstStyle>
          <a:p>
            <a:pPr>
              <a:defRPr/>
            </a:pPr>
            <a:r>
              <a:rPr lang="en-US" smtClean="0"/>
              <a:t>Developing Human Capital for IT in Nigeria</a:t>
            </a:r>
            <a:endParaRPr lang="el-GR"/>
          </a:p>
        </p:txBody>
      </p:sp>
      <p:sp>
        <p:nvSpPr>
          <p:cNvPr id="6" name="Rectangle 12"/>
          <p:cNvSpPr>
            <a:spLocks noGrp="1" noChangeArrowheads="1"/>
          </p:cNvSpPr>
          <p:nvPr>
            <p:ph type="ftr" sz="quarter" idx="11"/>
          </p:nvPr>
        </p:nvSpPr>
        <p:spPr>
          <a:ln/>
        </p:spPr>
        <p:txBody>
          <a:bodyPr/>
          <a:lstStyle>
            <a:lvl1pPr>
              <a:defRPr/>
            </a:lvl1pPr>
          </a:lstStyle>
          <a:p>
            <a:pPr>
              <a:defRPr/>
            </a:pPr>
            <a:r>
              <a:rPr lang="en-US" smtClean="0"/>
              <a:t>November 20, 2012@Transcorp Hilton, Abuja</a:t>
            </a:r>
            <a:endParaRPr lang="el-GR"/>
          </a:p>
        </p:txBody>
      </p:sp>
      <p:sp>
        <p:nvSpPr>
          <p:cNvPr id="7" name="Rectangle 13"/>
          <p:cNvSpPr>
            <a:spLocks noGrp="1" noChangeArrowheads="1"/>
          </p:cNvSpPr>
          <p:nvPr>
            <p:ph type="sldNum" sz="quarter" idx="12"/>
          </p:nvPr>
        </p:nvSpPr>
        <p:spPr>
          <a:ln/>
        </p:spPr>
        <p:txBody>
          <a:bodyPr/>
          <a:lstStyle>
            <a:lvl1pPr>
              <a:defRPr/>
            </a:lvl1pPr>
          </a:lstStyle>
          <a:p>
            <a:pPr>
              <a:defRPr/>
            </a:pPr>
            <a:fld id="{157D3B76-9130-4A69-AE76-9C70344D633E}"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lstStyle>
            <a:lvl1pPr algn="l">
              <a:defRPr sz="2000" b="1"/>
            </a:lvl1pPr>
          </a:lstStyle>
          <a:p>
            <a:r>
              <a:rPr lang="el-GR" smtClean="0"/>
              <a:t>Kλικ για επεξεργασία του τίτλου</a:t>
            </a:r>
            <a:endParaRPr lang="en-US"/>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11"/>
          <p:cNvSpPr>
            <a:spLocks noGrp="1" noChangeArrowheads="1"/>
          </p:cNvSpPr>
          <p:nvPr>
            <p:ph type="dt" sz="half" idx="10"/>
          </p:nvPr>
        </p:nvSpPr>
        <p:spPr>
          <a:ln/>
        </p:spPr>
        <p:txBody>
          <a:bodyPr/>
          <a:lstStyle>
            <a:lvl1pPr>
              <a:defRPr/>
            </a:lvl1pPr>
          </a:lstStyle>
          <a:p>
            <a:pPr>
              <a:defRPr/>
            </a:pPr>
            <a:r>
              <a:rPr lang="en-US" smtClean="0"/>
              <a:t>Developing Human Capital for IT in Nigeria</a:t>
            </a:r>
            <a:endParaRPr lang="el-GR"/>
          </a:p>
        </p:txBody>
      </p:sp>
      <p:sp>
        <p:nvSpPr>
          <p:cNvPr id="6" name="Rectangle 12"/>
          <p:cNvSpPr>
            <a:spLocks noGrp="1" noChangeArrowheads="1"/>
          </p:cNvSpPr>
          <p:nvPr>
            <p:ph type="ftr" sz="quarter" idx="11"/>
          </p:nvPr>
        </p:nvSpPr>
        <p:spPr>
          <a:ln/>
        </p:spPr>
        <p:txBody>
          <a:bodyPr/>
          <a:lstStyle>
            <a:lvl1pPr>
              <a:defRPr/>
            </a:lvl1pPr>
          </a:lstStyle>
          <a:p>
            <a:pPr>
              <a:defRPr/>
            </a:pPr>
            <a:r>
              <a:rPr lang="en-US" smtClean="0"/>
              <a:t>November 20, 2012@Transcorp Hilton, Abuja</a:t>
            </a:r>
            <a:endParaRPr lang="el-GR"/>
          </a:p>
        </p:txBody>
      </p:sp>
      <p:sp>
        <p:nvSpPr>
          <p:cNvPr id="7" name="Rectangle 13"/>
          <p:cNvSpPr>
            <a:spLocks noGrp="1" noChangeArrowheads="1"/>
          </p:cNvSpPr>
          <p:nvPr>
            <p:ph type="sldNum" sz="quarter" idx="12"/>
          </p:nvPr>
        </p:nvSpPr>
        <p:spPr>
          <a:ln/>
        </p:spPr>
        <p:txBody>
          <a:bodyPr/>
          <a:lstStyle>
            <a:lvl1pPr>
              <a:defRPr/>
            </a:lvl1pPr>
          </a:lstStyle>
          <a:p>
            <a:pPr>
              <a:defRPr/>
            </a:pPr>
            <a:fld id="{605C3EC0-4281-41AC-BBC9-E65ECD13BE91}"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620000" cy="6858000"/>
            <a:chOff x="0" y="0"/>
            <a:chExt cx="4800" cy="4320"/>
          </a:xfrm>
        </p:grpSpPr>
        <p:grpSp>
          <p:nvGrpSpPr>
            <p:cNvPr id="1032" name="Group 3"/>
            <p:cNvGrpSpPr>
              <a:grpSpLocks/>
            </p:cNvGrpSpPr>
            <p:nvPr userDrawn="1"/>
          </p:nvGrpSpPr>
          <p:grpSpPr bwMode="auto">
            <a:xfrm>
              <a:off x="0" y="0"/>
              <a:ext cx="2016" cy="4320"/>
              <a:chOff x="0" y="0"/>
              <a:chExt cx="2016" cy="4320"/>
            </a:xfrm>
          </p:grpSpPr>
          <p:sp>
            <p:nvSpPr>
              <p:cNvPr id="4100"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4101"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pPr>
                  <a:defRPr/>
                </a:pPr>
                <a:endParaRPr lang="en-US"/>
              </a:p>
            </p:txBody>
          </p:sp>
        </p:grpSp>
        <p:grpSp>
          <p:nvGrpSpPr>
            <p:cNvPr id="1033" name="Group 6"/>
            <p:cNvGrpSpPr>
              <a:grpSpLocks/>
            </p:cNvGrpSpPr>
            <p:nvPr/>
          </p:nvGrpSpPr>
          <p:grpSpPr bwMode="auto">
            <a:xfrm>
              <a:off x="144" y="1248"/>
              <a:ext cx="4656" cy="201"/>
              <a:chOff x="144" y="1248"/>
              <a:chExt cx="4656" cy="201"/>
            </a:xfrm>
          </p:grpSpPr>
          <p:sp>
            <p:nvSpPr>
              <p:cNvPr id="4103"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pPr>
                  <a:defRPr/>
                </a:pPr>
                <a:endParaRPr lang="en-US"/>
              </a:p>
            </p:txBody>
          </p:sp>
          <p:sp>
            <p:nvSpPr>
              <p:cNvPr id="4104"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pPr>
                  <a:defRPr/>
                </a:pPr>
                <a:endParaRPr lang="en-US"/>
              </a:p>
            </p:txBody>
          </p:sp>
        </p:grpSp>
      </p:grpSp>
      <p:sp>
        <p:nvSpPr>
          <p:cNvPr id="1027"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p:spPr>
        <p:txBody>
          <a:bodyPr vert="horz" wrap="square" lIns="91440" tIns="45720" rIns="91440" bIns="45720" numCol="1" anchor="b" anchorCtr="0" compatLnSpc="1">
            <a:prstTxWarp prst="textNoShape">
              <a:avLst/>
            </a:prstTxWarp>
          </a:bodyPr>
          <a:lstStyle/>
          <a:p>
            <a:pPr lvl="0"/>
            <a:r>
              <a:rPr lang="el-GR" smtClean="0"/>
              <a:t>Click to edit Master title style</a:t>
            </a:r>
          </a:p>
        </p:txBody>
      </p:sp>
      <p:sp>
        <p:nvSpPr>
          <p:cNvPr id="1028"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p>
        </p:txBody>
      </p:sp>
      <p:sp>
        <p:nvSpPr>
          <p:cNvPr id="4107"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pPr>
              <a:defRPr/>
            </a:pPr>
            <a:r>
              <a:rPr lang="en-US" smtClean="0"/>
              <a:t>Developing Human Capital for IT in Nigeria</a:t>
            </a:r>
            <a:endParaRPr lang="el-GR"/>
          </a:p>
        </p:txBody>
      </p:sp>
      <p:sp>
        <p:nvSpPr>
          <p:cNvPr id="4108"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a:defRPr/>
            </a:pPr>
            <a:r>
              <a:rPr lang="en-US" smtClean="0"/>
              <a:t>November 20, 2012@Transcorp Hilton, Abuja</a:t>
            </a:r>
            <a:endParaRPr lang="el-GR"/>
          </a:p>
        </p:txBody>
      </p:sp>
      <p:sp>
        <p:nvSpPr>
          <p:cNvPr id="4109"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defRPr sz="2600" b="1">
                <a:solidFill>
                  <a:schemeClr val="bg1"/>
                </a:solidFill>
              </a:defRPr>
            </a:lvl1pPr>
          </a:lstStyle>
          <a:p>
            <a:pPr>
              <a:defRPr/>
            </a:pPr>
            <a:fld id="{1D23100E-C101-4C94-82A2-48BD60983602}"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744"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ahalu@abu.edu.n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en.wikipedia.org/wiki/Workfor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en.wikipedia.org/wiki/Economy" TargetMode="External"/><Relationship Id="rId5" Type="http://schemas.openxmlformats.org/officeDocument/2006/relationships/hyperlink" Target="http://en.wikipedia.org/wiki/Business_sector" TargetMode="External"/><Relationship Id="rId4" Type="http://schemas.openxmlformats.org/officeDocument/2006/relationships/hyperlink" Target="http://en.wikipedia.org/wiki/Organization"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blueprintng.com/2012/11/needs-reportnigerian-varsities-grossly-under-staffed/"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hyperlink" Target="http://www.unctad.org/en/docs/ditc20071_en.pdf"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AutoShape 2"/>
          <p:cNvSpPr>
            <a:spLocks noGrp="1" noChangeArrowheads="1"/>
          </p:cNvSpPr>
          <p:nvPr>
            <p:ph type="ctrTitle"/>
          </p:nvPr>
        </p:nvSpPr>
        <p:spPr/>
        <p:txBody>
          <a:bodyPr>
            <a:normAutofit fontScale="90000"/>
          </a:bodyPr>
          <a:lstStyle/>
          <a:p>
            <a:pPr eaLnBrk="1" hangingPunct="1"/>
            <a:r>
              <a:rPr lang="en-US" dirty="0" smtClean="0"/>
              <a:t>Framework for Developing Human Capital for IT Local Content in Nigeria</a:t>
            </a:r>
            <a:endParaRPr lang="el-GR" dirty="0" smtClean="0">
              <a:latin typeface="Calibri" pitchFamily="34" charset="0"/>
              <a:cs typeface="Calibri" pitchFamily="34" charset="0"/>
            </a:endParaRPr>
          </a:p>
        </p:txBody>
      </p:sp>
      <p:sp>
        <p:nvSpPr>
          <p:cNvPr id="3078" name="Rectangle 3"/>
          <p:cNvSpPr>
            <a:spLocks noGrp="1" noChangeArrowheads="1"/>
          </p:cNvSpPr>
          <p:nvPr>
            <p:ph type="subTitle" idx="1"/>
          </p:nvPr>
        </p:nvSpPr>
        <p:spPr>
          <a:xfrm>
            <a:off x="4572000" y="2708920"/>
            <a:ext cx="4572000" cy="2160240"/>
          </a:xfrm>
        </p:spPr>
        <p:txBody>
          <a:bodyPr/>
          <a:lstStyle/>
          <a:p>
            <a:pPr eaLnBrk="1" hangingPunct="1"/>
            <a:r>
              <a:rPr lang="en-US" sz="2000" dirty="0" smtClean="0">
                <a:latin typeface="Calibri" pitchFamily="34" charset="0"/>
                <a:cs typeface="Calibri" pitchFamily="34" charset="0"/>
              </a:rPr>
              <a:t>SB </a:t>
            </a:r>
            <a:r>
              <a:rPr lang="en-US" sz="2000" dirty="0" err="1" smtClean="0">
                <a:latin typeface="Calibri" pitchFamily="34" charset="0"/>
                <a:cs typeface="Calibri" pitchFamily="34" charset="0"/>
              </a:rPr>
              <a:t>Junaidu</a:t>
            </a:r>
            <a:r>
              <a:rPr lang="en-US" sz="2000" dirty="0" smtClean="0">
                <a:latin typeface="Calibri" pitchFamily="34" charset="0"/>
                <a:cs typeface="Calibri" pitchFamily="34" charset="0"/>
              </a:rPr>
              <a:t> (</a:t>
            </a:r>
            <a:r>
              <a:rPr lang="en-US" sz="2000" dirty="0" smtClean="0">
                <a:latin typeface="Calibri" pitchFamily="34" charset="0"/>
                <a:cs typeface="Calibri" pitchFamily="34" charset="0"/>
                <a:hlinkClick r:id="rId3"/>
              </a:rPr>
              <a:t>sahalu@abu.edu.ng</a:t>
            </a:r>
            <a:r>
              <a:rPr lang="en-US" sz="2000" dirty="0" smtClean="0">
                <a:latin typeface="Calibri" pitchFamily="34" charset="0"/>
                <a:cs typeface="Calibri" pitchFamily="34" charset="0"/>
              </a:rPr>
              <a:t>) </a:t>
            </a:r>
          </a:p>
          <a:p>
            <a:pPr eaLnBrk="1" hangingPunct="1"/>
            <a:r>
              <a:rPr lang="en-US" sz="2000" dirty="0" smtClean="0">
                <a:latin typeface="Calibri" pitchFamily="34" charset="0"/>
                <a:cs typeface="Calibri" pitchFamily="34" charset="0"/>
              </a:rPr>
              <a:t>Professor &amp; Director</a:t>
            </a:r>
          </a:p>
          <a:p>
            <a:pPr eaLnBrk="1" hangingPunct="1"/>
            <a:r>
              <a:rPr lang="en-US" sz="2000" dirty="0" err="1" smtClean="0">
                <a:latin typeface="Calibri" pitchFamily="34" charset="0"/>
                <a:cs typeface="Calibri" pitchFamily="34" charset="0"/>
              </a:rPr>
              <a:t>Iya</a:t>
            </a: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Abubakar</a:t>
            </a:r>
            <a:r>
              <a:rPr lang="en-US" sz="2000" dirty="0" smtClean="0">
                <a:latin typeface="Calibri" pitchFamily="34" charset="0"/>
                <a:cs typeface="Calibri" pitchFamily="34" charset="0"/>
              </a:rPr>
              <a:t> Computer Center</a:t>
            </a:r>
          </a:p>
          <a:p>
            <a:pPr eaLnBrk="1" hangingPunct="1"/>
            <a:r>
              <a:rPr lang="en-US" sz="2000" dirty="0" err="1" smtClean="0">
                <a:latin typeface="Calibri" pitchFamily="34" charset="0"/>
                <a:cs typeface="Calibri" pitchFamily="34" charset="0"/>
              </a:rPr>
              <a:t>Ahmadu</a:t>
            </a:r>
            <a:r>
              <a:rPr lang="en-US" sz="2000" dirty="0" smtClean="0">
                <a:latin typeface="Calibri" pitchFamily="34" charset="0"/>
                <a:cs typeface="Calibri" pitchFamily="34" charset="0"/>
              </a:rPr>
              <a:t> Bello University, Zaria, Nigeria</a:t>
            </a:r>
            <a:endParaRPr lang="el-GR" sz="2000"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eaLnBrk="1" hangingPunct="1"/>
            <a:r>
              <a:rPr lang="en-US" dirty="0" smtClean="0">
                <a:latin typeface="Calibri" pitchFamily="34" charset="0"/>
                <a:cs typeface="Calibri" pitchFamily="34" charset="0"/>
              </a:rPr>
              <a:t>Requirements for Realizing Goal</a:t>
            </a:r>
          </a:p>
        </p:txBody>
      </p:sp>
      <p:sp>
        <p:nvSpPr>
          <p:cNvPr id="5123" name="2 - Θέση περιεχομένου"/>
          <p:cNvSpPr>
            <a:spLocks noGrp="1"/>
          </p:cNvSpPr>
          <p:nvPr>
            <p:ph idx="1"/>
          </p:nvPr>
        </p:nvSpPr>
        <p:spPr/>
        <p:txBody>
          <a:bodyPr>
            <a:normAutofit/>
          </a:bodyPr>
          <a:lstStyle/>
          <a:p>
            <a:pPr eaLnBrk="1" hangingPunct="1">
              <a:defRPr/>
            </a:pPr>
            <a:r>
              <a:rPr lang="en-GB" sz="3000" dirty="0" smtClean="0">
                <a:latin typeface="Calibri" pitchFamily="34" charset="0"/>
                <a:cs typeface="Calibri" pitchFamily="34" charset="0"/>
              </a:rPr>
              <a:t>Reasons for outsourcing/</a:t>
            </a:r>
            <a:r>
              <a:rPr lang="en-GB" sz="3000" dirty="0" err="1" smtClean="0">
                <a:latin typeface="Calibri" pitchFamily="34" charset="0"/>
                <a:cs typeface="Calibri" pitchFamily="34" charset="0"/>
              </a:rPr>
              <a:t>offshoring</a:t>
            </a:r>
            <a:endParaRPr lang="en-GB" sz="3000" dirty="0" smtClean="0">
              <a:latin typeface="Calibri" pitchFamily="34" charset="0"/>
              <a:cs typeface="Calibri" pitchFamily="34" charset="0"/>
            </a:endParaRPr>
          </a:p>
          <a:p>
            <a:pPr lvl="1" eaLnBrk="1" hangingPunct="1">
              <a:defRPr/>
            </a:pPr>
            <a:r>
              <a:rPr lang="en-GB" sz="2600" dirty="0" smtClean="0">
                <a:latin typeface="Calibri" pitchFamily="34" charset="0"/>
                <a:cs typeface="Calibri" pitchFamily="34" charset="0"/>
              </a:rPr>
              <a:t>To reduce </a:t>
            </a:r>
            <a:r>
              <a:rPr lang="en-GB" sz="2600" dirty="0" err="1" smtClean="0">
                <a:latin typeface="Calibri" pitchFamily="34" charset="0"/>
                <a:cs typeface="Calibri" pitchFamily="34" charset="0"/>
              </a:rPr>
              <a:t>labor</a:t>
            </a:r>
            <a:r>
              <a:rPr lang="en-GB" sz="2600" dirty="0" smtClean="0">
                <a:latin typeface="Calibri" pitchFamily="34" charset="0"/>
                <a:cs typeface="Calibri" pitchFamily="34" charset="0"/>
              </a:rPr>
              <a:t> costs</a:t>
            </a:r>
          </a:p>
          <a:p>
            <a:pPr lvl="1" eaLnBrk="1" hangingPunct="1">
              <a:defRPr/>
            </a:pPr>
            <a:r>
              <a:rPr lang="en-GB" sz="2600" dirty="0" smtClean="0">
                <a:latin typeface="Calibri" pitchFamily="34" charset="0"/>
                <a:cs typeface="Calibri" pitchFamily="34" charset="0"/>
              </a:rPr>
              <a:t>To increase productivity and competitiveness</a:t>
            </a:r>
          </a:p>
          <a:p>
            <a:pPr lvl="1" eaLnBrk="1" hangingPunct="1">
              <a:defRPr/>
            </a:pPr>
            <a:r>
              <a:rPr lang="en-GB" sz="2600" dirty="0" smtClean="0">
                <a:latin typeface="Calibri" pitchFamily="34" charset="0"/>
                <a:cs typeface="Calibri" pitchFamily="34" charset="0"/>
              </a:rPr>
              <a:t>To expand operations and broaden customer base</a:t>
            </a:r>
          </a:p>
          <a:p>
            <a:pPr lvl="1" eaLnBrk="1" hangingPunct="1">
              <a:defRPr/>
            </a:pPr>
            <a:endParaRPr lang="en-US" sz="2600" dirty="0" smtClean="0">
              <a:latin typeface="Calibri" pitchFamily="34" charset="0"/>
              <a:cs typeface="Calibri" pitchFamily="34" charset="0"/>
            </a:endParaRPr>
          </a:p>
          <a:p>
            <a:pPr eaLnBrk="1" hangingPunct="1">
              <a:buNone/>
              <a:defRPr/>
            </a:pPr>
            <a:endParaRPr lang="en-US" i="1" dirty="0" smtClean="0">
              <a:latin typeface="Calibri" pitchFamily="34" charset="0"/>
              <a:cs typeface="Calibri" pitchFamily="34" charset="0"/>
            </a:endParaRPr>
          </a:p>
        </p:txBody>
      </p:sp>
      <p:sp>
        <p:nvSpPr>
          <p:cNvPr id="7" name="Date Placeholder 6"/>
          <p:cNvSpPr>
            <a:spLocks noGrp="1"/>
          </p:cNvSpPr>
          <p:nvPr>
            <p:ph type="dt" sz="half" idx="10"/>
          </p:nvPr>
        </p:nvSpPr>
        <p:spPr/>
        <p:txBody>
          <a:bodyPr/>
          <a:lstStyle/>
          <a:p>
            <a:pPr algn="l">
              <a:defRPr/>
            </a:pPr>
            <a:r>
              <a:rPr lang="en-US" smtClean="0"/>
              <a:t>Developing Human Capital for IT in Nigeria</a:t>
            </a:r>
            <a:endParaRPr lang="el-GR" dirty="0"/>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10</a:t>
            </a:fld>
            <a:endParaRPr lang="el-GR"/>
          </a:p>
        </p:txBody>
      </p:sp>
      <p:sp>
        <p:nvSpPr>
          <p:cNvPr id="12" name="Footer Placeholder 11"/>
          <p:cNvSpPr>
            <a:spLocks noGrp="1"/>
          </p:cNvSpPr>
          <p:nvPr>
            <p:ph type="ftr" sz="quarter" idx="11"/>
          </p:nvPr>
        </p:nvSpPr>
        <p:spPr/>
        <p:txBody>
          <a:bodyPr/>
          <a:lstStyle/>
          <a:p>
            <a:pPr>
              <a:defRPr/>
            </a:pPr>
            <a:r>
              <a:rPr lang="en-US" smtClean="0"/>
              <a:t>November 20, 2012@Transcorp Hilton, Abuja</a:t>
            </a:r>
            <a:endParaRPr lang="el-G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eaLnBrk="1" hangingPunct="1"/>
            <a:r>
              <a:rPr lang="en-US" dirty="0" smtClean="0">
                <a:latin typeface="Calibri" pitchFamily="34" charset="0"/>
                <a:cs typeface="Calibri" pitchFamily="34" charset="0"/>
              </a:rPr>
              <a:t>… Requirements for Realizing Goal</a:t>
            </a:r>
          </a:p>
        </p:txBody>
      </p:sp>
      <p:sp>
        <p:nvSpPr>
          <p:cNvPr id="5123" name="2 - Θέση περιεχομένου"/>
          <p:cNvSpPr>
            <a:spLocks noGrp="1"/>
          </p:cNvSpPr>
          <p:nvPr>
            <p:ph idx="1"/>
          </p:nvPr>
        </p:nvSpPr>
        <p:spPr/>
        <p:txBody>
          <a:bodyPr>
            <a:normAutofit fontScale="85000" lnSpcReduction="20000"/>
          </a:bodyPr>
          <a:lstStyle/>
          <a:p>
            <a:pPr eaLnBrk="1" hangingPunct="1">
              <a:defRPr/>
            </a:pPr>
            <a:r>
              <a:rPr lang="en-GB" dirty="0" err="1" smtClean="0">
                <a:latin typeface="Calibri" pitchFamily="34" charset="0"/>
              </a:rPr>
              <a:t>Favorable</a:t>
            </a:r>
            <a:r>
              <a:rPr lang="en-GB" dirty="0" smtClean="0">
                <a:latin typeface="Calibri" pitchFamily="34" charset="0"/>
              </a:rPr>
              <a:t> costs (staffing, facilities, </a:t>
            </a:r>
            <a:r>
              <a:rPr lang="en-GB" dirty="0" err="1" smtClean="0">
                <a:latin typeface="Calibri" pitchFamily="34" charset="0"/>
              </a:rPr>
              <a:t>telecomms</a:t>
            </a:r>
            <a:r>
              <a:rPr lang="en-GB" dirty="0" smtClean="0">
                <a:latin typeface="Calibri" pitchFamily="34" charset="0"/>
              </a:rPr>
              <a:t>, etc)</a:t>
            </a:r>
          </a:p>
          <a:p>
            <a:pPr lvl="1" eaLnBrk="1" hangingPunct="1">
              <a:defRPr/>
            </a:pPr>
            <a:r>
              <a:rPr lang="en-GB" dirty="0" smtClean="0">
                <a:latin typeface="Calibri" pitchFamily="34" charset="0"/>
              </a:rPr>
              <a:t>Financial </a:t>
            </a:r>
            <a:r>
              <a:rPr lang="en-GB" dirty="0" smtClean="0">
                <a:latin typeface="Calibri" pitchFamily="34" charset="0"/>
              </a:rPr>
              <a:t>incentives</a:t>
            </a:r>
          </a:p>
          <a:p>
            <a:pPr lvl="1" eaLnBrk="1" hangingPunct="1">
              <a:defRPr/>
            </a:pPr>
            <a:endParaRPr lang="en-GB" dirty="0" smtClean="0">
              <a:latin typeface="Calibri" pitchFamily="34" charset="0"/>
            </a:endParaRPr>
          </a:p>
          <a:p>
            <a:pPr eaLnBrk="1" hangingPunct="1">
              <a:defRPr/>
            </a:pPr>
            <a:r>
              <a:rPr lang="en-GB" dirty="0" smtClean="0">
                <a:latin typeface="Calibri" pitchFamily="34" charset="0"/>
              </a:rPr>
              <a:t>Good human resources (availability &amp; quality</a:t>
            </a:r>
            <a:r>
              <a:rPr lang="en-GB" dirty="0" smtClean="0">
                <a:latin typeface="Calibri" pitchFamily="34" charset="0"/>
              </a:rPr>
              <a:t>)</a:t>
            </a:r>
          </a:p>
          <a:p>
            <a:pPr eaLnBrk="1" hangingPunct="1">
              <a:defRPr/>
            </a:pPr>
            <a:endParaRPr lang="en-GB" dirty="0" smtClean="0">
              <a:latin typeface="Calibri" pitchFamily="34" charset="0"/>
            </a:endParaRPr>
          </a:p>
          <a:p>
            <a:pPr eaLnBrk="1" hangingPunct="1">
              <a:defRPr/>
            </a:pPr>
            <a:r>
              <a:rPr lang="en-GB" dirty="0" smtClean="0">
                <a:latin typeface="Calibri" pitchFamily="34" charset="0"/>
              </a:rPr>
              <a:t>Functional business environment (available, quality and reliable infrastructure, legal and political systems)</a:t>
            </a:r>
          </a:p>
          <a:p>
            <a:pPr lvl="1" eaLnBrk="1" hangingPunct="1">
              <a:defRPr/>
            </a:pPr>
            <a:r>
              <a:rPr lang="en-GB" dirty="0" smtClean="0">
                <a:latin typeface="Calibri" pitchFamily="34" charset="0"/>
                <a:cs typeface="Calibri" pitchFamily="34" charset="0"/>
              </a:rPr>
              <a:t>Infrastructure</a:t>
            </a:r>
          </a:p>
          <a:p>
            <a:pPr lvl="1" eaLnBrk="1" hangingPunct="1">
              <a:defRPr/>
            </a:pPr>
            <a:r>
              <a:rPr lang="en-GB" dirty="0" smtClean="0">
                <a:latin typeface="Calibri" pitchFamily="34" charset="0"/>
                <a:cs typeface="Calibri" pitchFamily="34" charset="0"/>
              </a:rPr>
              <a:t>Regulatory policies</a:t>
            </a:r>
          </a:p>
          <a:p>
            <a:pPr lvl="1" eaLnBrk="1" hangingPunct="1">
              <a:defRPr/>
            </a:pPr>
            <a:r>
              <a:rPr lang="en-GB" dirty="0" smtClean="0">
                <a:latin typeface="Calibri" pitchFamily="34" charset="0"/>
                <a:cs typeface="Calibri" pitchFamily="34" charset="0"/>
              </a:rPr>
              <a:t>Economic stability</a:t>
            </a:r>
          </a:p>
          <a:p>
            <a:pPr lvl="1" eaLnBrk="1" hangingPunct="1">
              <a:defRPr/>
            </a:pPr>
            <a:r>
              <a:rPr lang="en-GB" dirty="0" smtClean="0">
                <a:latin typeface="Calibri" pitchFamily="34" charset="0"/>
                <a:cs typeface="Calibri" pitchFamily="34" charset="0"/>
              </a:rPr>
              <a:t>Political stability</a:t>
            </a:r>
            <a:endParaRPr lang="en-US" i="1" dirty="0" smtClean="0">
              <a:latin typeface="Calibri" pitchFamily="34" charset="0"/>
              <a:cs typeface="Calibri" pitchFamily="34" charset="0"/>
            </a:endParaRPr>
          </a:p>
          <a:p>
            <a:pPr lvl="1" eaLnBrk="1" hangingPunct="1">
              <a:defRPr/>
            </a:pPr>
            <a:endParaRPr lang="en-GB" sz="2600" dirty="0" smtClean="0">
              <a:latin typeface="Calibri" pitchFamily="34" charset="0"/>
              <a:cs typeface="Calibri" pitchFamily="34" charset="0"/>
            </a:endParaRPr>
          </a:p>
          <a:p>
            <a:pPr lvl="1" eaLnBrk="1" hangingPunct="1">
              <a:defRPr/>
            </a:pPr>
            <a:endParaRPr lang="en-US" sz="2600" dirty="0" smtClean="0">
              <a:latin typeface="Calibri" pitchFamily="34" charset="0"/>
              <a:cs typeface="Calibri" pitchFamily="34" charset="0"/>
            </a:endParaRPr>
          </a:p>
          <a:p>
            <a:pPr eaLnBrk="1" hangingPunct="1">
              <a:buNone/>
              <a:defRPr/>
            </a:pPr>
            <a:endParaRPr lang="en-US" i="1" dirty="0" smtClean="0">
              <a:latin typeface="Calibri" pitchFamily="34" charset="0"/>
              <a:cs typeface="Calibri" pitchFamily="34" charset="0"/>
            </a:endParaRPr>
          </a:p>
        </p:txBody>
      </p:sp>
      <p:sp>
        <p:nvSpPr>
          <p:cNvPr id="7" name="Date Placeholder 6"/>
          <p:cNvSpPr>
            <a:spLocks noGrp="1"/>
          </p:cNvSpPr>
          <p:nvPr>
            <p:ph type="dt" sz="half" idx="10"/>
          </p:nvPr>
        </p:nvSpPr>
        <p:spPr/>
        <p:txBody>
          <a:bodyPr/>
          <a:lstStyle/>
          <a:p>
            <a:pPr algn="l">
              <a:defRPr/>
            </a:pPr>
            <a:r>
              <a:rPr lang="en-US" smtClean="0"/>
              <a:t>Developing Human Capital for IT in Nigeria</a:t>
            </a:r>
            <a:endParaRPr lang="el-GR" dirty="0"/>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11</a:t>
            </a:fld>
            <a:endParaRPr lang="el-GR"/>
          </a:p>
        </p:txBody>
      </p:sp>
      <p:sp>
        <p:nvSpPr>
          <p:cNvPr id="12" name="Footer Placeholder 11"/>
          <p:cNvSpPr>
            <a:spLocks noGrp="1"/>
          </p:cNvSpPr>
          <p:nvPr>
            <p:ph type="ftr" sz="quarter" idx="11"/>
          </p:nvPr>
        </p:nvSpPr>
        <p:spPr/>
        <p:txBody>
          <a:bodyPr/>
          <a:lstStyle/>
          <a:p>
            <a:pPr>
              <a:defRPr/>
            </a:pPr>
            <a:r>
              <a:rPr lang="en-US" smtClean="0"/>
              <a:t>November 20, 2012@Transcorp Hilton, Abuja</a:t>
            </a:r>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eaLnBrk="1" hangingPunct="1"/>
            <a:r>
              <a:rPr lang="en-US" dirty="0" smtClean="0">
                <a:latin typeface="Calibri" pitchFamily="34" charset="0"/>
                <a:cs typeface="Calibri" pitchFamily="34" charset="0"/>
              </a:rPr>
              <a:t>Importance of Employable Talent</a:t>
            </a:r>
          </a:p>
        </p:txBody>
      </p:sp>
      <p:sp>
        <p:nvSpPr>
          <p:cNvPr id="5123" name="2 - Θέση περιεχομένου"/>
          <p:cNvSpPr>
            <a:spLocks noGrp="1"/>
          </p:cNvSpPr>
          <p:nvPr>
            <p:ph idx="1"/>
          </p:nvPr>
        </p:nvSpPr>
        <p:spPr/>
        <p:txBody>
          <a:bodyPr>
            <a:normAutofit lnSpcReduction="10000"/>
          </a:bodyPr>
          <a:lstStyle/>
          <a:p>
            <a:r>
              <a:rPr lang="en-GB" dirty="0" smtClean="0"/>
              <a:t>The availability of employable talent is the single most important determinant for the growth of the IT services and ITES industries in the long term</a:t>
            </a:r>
          </a:p>
          <a:p>
            <a:pPr lvl="1"/>
            <a:r>
              <a:rPr lang="en-GB" dirty="0" smtClean="0"/>
              <a:t>After access to high-bandwidth   telecommunications infrastructure</a:t>
            </a:r>
          </a:p>
          <a:p>
            <a:pPr lvl="1"/>
            <a:endParaRPr lang="en-GB" dirty="0" smtClean="0"/>
          </a:p>
          <a:p>
            <a:pPr>
              <a:defRPr/>
            </a:pPr>
            <a:r>
              <a:rPr lang="en-US" dirty="0" smtClean="0"/>
              <a:t>Nigeria must </a:t>
            </a:r>
            <a:r>
              <a:rPr lang="en-GB" dirty="0" smtClean="0"/>
              <a:t>trade locally &amp; globally on its human capital endowment!</a:t>
            </a:r>
          </a:p>
          <a:p>
            <a:pPr lvl="1" eaLnBrk="1" hangingPunct="1">
              <a:defRPr/>
            </a:pPr>
            <a:endParaRPr lang="en-GB" sz="2600" dirty="0" smtClean="0">
              <a:latin typeface="Calibri" pitchFamily="34" charset="0"/>
              <a:cs typeface="Calibri" pitchFamily="34" charset="0"/>
            </a:endParaRPr>
          </a:p>
          <a:p>
            <a:pPr lvl="1" eaLnBrk="1" hangingPunct="1">
              <a:defRPr/>
            </a:pPr>
            <a:endParaRPr lang="en-US" sz="2600" dirty="0" smtClean="0">
              <a:latin typeface="Calibri" pitchFamily="34" charset="0"/>
              <a:cs typeface="Calibri" pitchFamily="34" charset="0"/>
            </a:endParaRPr>
          </a:p>
          <a:p>
            <a:pPr eaLnBrk="1" hangingPunct="1">
              <a:buNone/>
              <a:defRPr/>
            </a:pPr>
            <a:endParaRPr lang="en-US" i="1" dirty="0" smtClean="0">
              <a:latin typeface="Calibri" pitchFamily="34" charset="0"/>
              <a:cs typeface="Calibri" pitchFamily="34" charset="0"/>
            </a:endParaRPr>
          </a:p>
        </p:txBody>
      </p:sp>
      <p:sp>
        <p:nvSpPr>
          <p:cNvPr id="7" name="Date Placeholder 6"/>
          <p:cNvSpPr>
            <a:spLocks noGrp="1"/>
          </p:cNvSpPr>
          <p:nvPr>
            <p:ph type="dt" sz="half" idx="10"/>
          </p:nvPr>
        </p:nvSpPr>
        <p:spPr/>
        <p:txBody>
          <a:bodyPr/>
          <a:lstStyle/>
          <a:p>
            <a:pPr algn="l">
              <a:defRPr/>
            </a:pPr>
            <a:r>
              <a:rPr lang="en-US" smtClean="0"/>
              <a:t>Developing Human Capital for IT in Nigeria</a:t>
            </a:r>
            <a:endParaRPr lang="el-GR" dirty="0"/>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12</a:t>
            </a:fld>
            <a:endParaRPr lang="el-GR"/>
          </a:p>
        </p:txBody>
      </p:sp>
      <p:sp>
        <p:nvSpPr>
          <p:cNvPr id="12" name="Footer Placeholder 11"/>
          <p:cNvSpPr>
            <a:spLocks noGrp="1"/>
          </p:cNvSpPr>
          <p:nvPr>
            <p:ph type="ftr" sz="quarter" idx="11"/>
          </p:nvPr>
        </p:nvSpPr>
        <p:spPr/>
        <p:txBody>
          <a:bodyPr/>
          <a:lstStyle/>
          <a:p>
            <a:pPr>
              <a:defRPr/>
            </a:pPr>
            <a:r>
              <a:rPr lang="en-US" smtClean="0"/>
              <a:t>November 20, 2012@Transcorp Hilton, Abuja</a:t>
            </a:r>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62000" y="762000"/>
            <a:ext cx="8382000" cy="1023926"/>
          </a:xfrm>
        </p:spPr>
        <p:txBody>
          <a:bodyPr>
            <a:noAutofit/>
          </a:bodyPr>
          <a:lstStyle/>
          <a:p>
            <a:pPr marL="533400" indent="-533400" eaLnBrk="1" hangingPunct="1"/>
            <a:r>
              <a:rPr lang="en-GB" dirty="0" smtClean="0">
                <a:latin typeface="Calibri" pitchFamily="34" charset="0"/>
                <a:cs typeface="Calibri" pitchFamily="34" charset="0"/>
              </a:rPr>
              <a:t>Talent Pool Assessment</a:t>
            </a:r>
            <a:endParaRPr lang="en-US" dirty="0" smtClean="0">
              <a:latin typeface="Calibri" pitchFamily="34" charset="0"/>
              <a:cs typeface="Calibri" pitchFamily="34" charset="0"/>
            </a:endParaRPr>
          </a:p>
        </p:txBody>
      </p:sp>
      <p:sp>
        <p:nvSpPr>
          <p:cNvPr id="5123" name="2 - Θέση περιεχομένου"/>
          <p:cNvSpPr>
            <a:spLocks noGrp="1"/>
          </p:cNvSpPr>
          <p:nvPr>
            <p:ph idx="1"/>
          </p:nvPr>
        </p:nvSpPr>
        <p:spPr/>
        <p:txBody>
          <a:bodyPr>
            <a:normAutofit fontScale="92500" lnSpcReduction="20000"/>
          </a:bodyPr>
          <a:lstStyle/>
          <a:p>
            <a:pPr eaLnBrk="1" hangingPunct="1">
              <a:defRPr/>
            </a:pPr>
            <a:r>
              <a:rPr lang="en-GB" dirty="0" smtClean="0">
                <a:latin typeface="Calibri" pitchFamily="34" charset="0"/>
                <a:cs typeface="Calibri" pitchFamily="34" charset="0"/>
              </a:rPr>
              <a:t>Talent pool assessment begins with the annual number of university graduates </a:t>
            </a:r>
          </a:p>
          <a:p>
            <a:pPr lvl="1" eaLnBrk="1" hangingPunct="1">
              <a:defRPr/>
            </a:pPr>
            <a:r>
              <a:rPr lang="en-GB" dirty="0" smtClean="0">
                <a:latin typeface="Calibri" pitchFamily="34" charset="0"/>
                <a:ea typeface="+mn-ea"/>
                <a:cs typeface="Calibri" pitchFamily="34" charset="0"/>
              </a:rPr>
              <a:t>in each of several subjects that are of interest to  IT/ITES firms. </a:t>
            </a:r>
            <a:endParaRPr lang="en-GB" dirty="0" smtClean="0">
              <a:latin typeface="Calibri" pitchFamily="34" charset="0"/>
              <a:ea typeface="+mn-ea"/>
              <a:cs typeface="Calibri" pitchFamily="34" charset="0"/>
            </a:endParaRPr>
          </a:p>
          <a:p>
            <a:pPr lvl="1" eaLnBrk="1" hangingPunct="1">
              <a:defRPr/>
            </a:pPr>
            <a:endParaRPr lang="en-GB" dirty="0" smtClean="0">
              <a:latin typeface="Calibri" pitchFamily="34" charset="0"/>
              <a:ea typeface="+mn-ea"/>
              <a:cs typeface="Calibri" pitchFamily="34" charset="0"/>
            </a:endParaRPr>
          </a:p>
          <a:p>
            <a:pPr eaLnBrk="1" hangingPunct="1">
              <a:defRPr/>
            </a:pPr>
            <a:r>
              <a:rPr lang="en-GB" dirty="0" smtClean="0">
                <a:latin typeface="Calibri" pitchFamily="34" charset="0"/>
                <a:cs typeface="Calibri" pitchFamily="34" charset="0"/>
              </a:rPr>
              <a:t>This number is then whittled down to understand how many of these graduates are</a:t>
            </a:r>
          </a:p>
          <a:p>
            <a:pPr lvl="1" eaLnBrk="1" hangingPunct="1">
              <a:defRPr/>
            </a:pPr>
            <a:r>
              <a:rPr lang="en-GB" dirty="0" smtClean="0">
                <a:latin typeface="Calibri" pitchFamily="34" charset="0"/>
                <a:ea typeface="+mn-ea"/>
                <a:cs typeface="Calibri" pitchFamily="34" charset="0"/>
              </a:rPr>
              <a:t>suitable for employment </a:t>
            </a:r>
          </a:p>
          <a:p>
            <a:pPr lvl="1" eaLnBrk="1" hangingPunct="1">
              <a:defRPr/>
            </a:pPr>
            <a:r>
              <a:rPr lang="en-GB" dirty="0" smtClean="0">
                <a:latin typeface="Calibri" pitchFamily="34" charset="0"/>
                <a:ea typeface="+mn-ea"/>
                <a:cs typeface="Calibri" pitchFamily="34" charset="0"/>
              </a:rPr>
              <a:t>willing to work in this industry</a:t>
            </a:r>
          </a:p>
          <a:p>
            <a:pPr lvl="1" eaLnBrk="1" hangingPunct="1">
              <a:defRPr/>
            </a:pPr>
            <a:r>
              <a:rPr lang="en-GB" dirty="0" smtClean="0">
                <a:latin typeface="Calibri" pitchFamily="34" charset="0"/>
                <a:ea typeface="+mn-ea"/>
                <a:cs typeface="Calibri" pitchFamily="34" charset="0"/>
              </a:rPr>
              <a:t>Accessible </a:t>
            </a:r>
          </a:p>
          <a:p>
            <a:pPr lvl="1" eaLnBrk="1" hangingPunct="1">
              <a:defRPr/>
            </a:pPr>
            <a:r>
              <a:rPr lang="en-GB" dirty="0" smtClean="0">
                <a:latin typeface="Calibri" pitchFamily="34" charset="0"/>
                <a:ea typeface="+mn-ea"/>
                <a:cs typeface="Calibri" pitchFamily="34" charset="0"/>
              </a:rPr>
              <a:t>trainable</a:t>
            </a:r>
            <a:endParaRPr lang="en-US" dirty="0" smtClean="0">
              <a:latin typeface="Calibri" pitchFamily="34" charset="0"/>
              <a:ea typeface="+mn-ea"/>
              <a:cs typeface="Calibri" pitchFamily="34" charset="0"/>
            </a:endParaRPr>
          </a:p>
          <a:p>
            <a:pPr eaLnBrk="1" hangingPunct="1">
              <a:buNone/>
              <a:defRPr/>
            </a:pPr>
            <a:endParaRPr lang="en-US" i="1" dirty="0" smtClean="0">
              <a:latin typeface="Calibri" pitchFamily="34" charset="0"/>
              <a:cs typeface="Calibri" pitchFamily="34" charset="0"/>
            </a:endParaRPr>
          </a:p>
        </p:txBody>
      </p:sp>
      <p:sp>
        <p:nvSpPr>
          <p:cNvPr id="7" name="Date Placeholder 6"/>
          <p:cNvSpPr>
            <a:spLocks noGrp="1"/>
          </p:cNvSpPr>
          <p:nvPr>
            <p:ph type="dt" sz="half" idx="10"/>
          </p:nvPr>
        </p:nvSpPr>
        <p:spPr/>
        <p:txBody>
          <a:bodyPr/>
          <a:lstStyle/>
          <a:p>
            <a:pPr algn="l">
              <a:defRPr/>
            </a:pPr>
            <a:r>
              <a:rPr lang="en-US" smtClean="0"/>
              <a:t>Developing Human Capital for IT in Nigeria</a:t>
            </a:r>
            <a:endParaRPr lang="el-GR" dirty="0"/>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13</a:t>
            </a:fld>
            <a:endParaRPr lang="el-GR"/>
          </a:p>
        </p:txBody>
      </p:sp>
      <p:sp>
        <p:nvSpPr>
          <p:cNvPr id="12" name="Footer Placeholder 11"/>
          <p:cNvSpPr>
            <a:spLocks noGrp="1"/>
          </p:cNvSpPr>
          <p:nvPr>
            <p:ph type="ftr" sz="quarter" idx="11"/>
          </p:nvPr>
        </p:nvSpPr>
        <p:spPr/>
        <p:txBody>
          <a:bodyPr/>
          <a:lstStyle/>
          <a:p>
            <a:pPr>
              <a:defRPr/>
            </a:pPr>
            <a:r>
              <a:rPr lang="en-US" smtClean="0"/>
              <a:t>November 20, 2012@Transcorp Hilton, Abuja</a:t>
            </a:r>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eaLnBrk="1" hangingPunct="1"/>
            <a:r>
              <a:rPr lang="en-US" dirty="0" smtClean="0">
                <a:latin typeface="Calibri" pitchFamily="34" charset="0"/>
                <a:cs typeface="Calibri" pitchFamily="34" charset="0"/>
              </a:rPr>
              <a:t>Talent Supply in Low-Wage Countries</a:t>
            </a:r>
          </a:p>
        </p:txBody>
      </p:sp>
      <p:sp>
        <p:nvSpPr>
          <p:cNvPr id="5123" name="2 - Θέση περιεχομένου"/>
          <p:cNvSpPr>
            <a:spLocks noGrp="1"/>
          </p:cNvSpPr>
          <p:nvPr>
            <p:ph idx="1"/>
          </p:nvPr>
        </p:nvSpPr>
        <p:spPr/>
        <p:txBody>
          <a:bodyPr>
            <a:normAutofit fontScale="77500" lnSpcReduction="20000"/>
          </a:bodyPr>
          <a:lstStyle/>
          <a:p>
            <a:r>
              <a:rPr lang="en-GB" dirty="0" smtClean="0">
                <a:latin typeface="Calibri" pitchFamily="34" charset="0"/>
              </a:rPr>
              <a:t>The potential supply of talent in low-wage countries is large and growing </a:t>
            </a:r>
            <a:r>
              <a:rPr lang="en-GB" dirty="0" smtClean="0">
                <a:latin typeface="Calibri" pitchFamily="34" charset="0"/>
              </a:rPr>
              <a:t>rapidly</a:t>
            </a:r>
          </a:p>
          <a:p>
            <a:endParaRPr lang="en-GB" dirty="0" smtClean="0">
              <a:latin typeface="Calibri" pitchFamily="34" charset="0"/>
            </a:endParaRPr>
          </a:p>
          <a:p>
            <a:r>
              <a:rPr lang="en-GB" dirty="0" smtClean="0">
                <a:latin typeface="Calibri" pitchFamily="34" charset="0"/>
              </a:rPr>
              <a:t>Only 13% the potential talent supply in low-wage nations is suitable to work for multinational </a:t>
            </a:r>
            <a:r>
              <a:rPr lang="en-GB" dirty="0" smtClean="0">
                <a:latin typeface="Calibri" pitchFamily="34" charset="0"/>
              </a:rPr>
              <a:t>companies</a:t>
            </a:r>
          </a:p>
          <a:p>
            <a:endParaRPr lang="en-GB" dirty="0" smtClean="0">
              <a:latin typeface="Calibri" pitchFamily="34" charset="0"/>
            </a:endParaRPr>
          </a:p>
          <a:p>
            <a:r>
              <a:rPr lang="en-GB" dirty="0" smtClean="0">
                <a:latin typeface="Calibri" pitchFamily="34" charset="0"/>
                <a:cs typeface="Calibri" pitchFamily="34" charset="0"/>
              </a:rPr>
              <a:t>Reasons</a:t>
            </a:r>
          </a:p>
          <a:p>
            <a:pPr lvl="1"/>
            <a:r>
              <a:rPr lang="en-GB" dirty="0" smtClean="0">
                <a:latin typeface="Calibri" pitchFamily="34" charset="0"/>
              </a:rPr>
              <a:t>lack of necessary language skills; </a:t>
            </a:r>
          </a:p>
          <a:p>
            <a:pPr lvl="1"/>
            <a:r>
              <a:rPr lang="en-GB" dirty="0" smtClean="0">
                <a:latin typeface="Calibri" pitchFamily="34" charset="0"/>
              </a:rPr>
              <a:t>low quality of significant portions of the educational system and its limited ability to impart practical skills; and</a:t>
            </a:r>
          </a:p>
          <a:p>
            <a:pPr lvl="1"/>
            <a:r>
              <a:rPr lang="en-GB" dirty="0" smtClean="0">
                <a:latin typeface="Calibri" pitchFamily="34" charset="0"/>
              </a:rPr>
              <a:t> low interpersonal skills and attitudes towards teamwork and flexible working hours.</a:t>
            </a:r>
            <a:endParaRPr lang="en-US" dirty="0" smtClean="0">
              <a:latin typeface="Calibri" pitchFamily="34" charset="0"/>
              <a:cs typeface="Calibri" pitchFamily="34" charset="0"/>
            </a:endParaRPr>
          </a:p>
        </p:txBody>
      </p:sp>
      <p:sp>
        <p:nvSpPr>
          <p:cNvPr id="7" name="Date Placeholder 6"/>
          <p:cNvSpPr>
            <a:spLocks noGrp="1"/>
          </p:cNvSpPr>
          <p:nvPr>
            <p:ph type="dt" sz="half" idx="10"/>
          </p:nvPr>
        </p:nvSpPr>
        <p:spPr/>
        <p:txBody>
          <a:bodyPr/>
          <a:lstStyle/>
          <a:p>
            <a:pPr algn="l">
              <a:defRPr/>
            </a:pPr>
            <a:r>
              <a:rPr lang="en-US" smtClean="0"/>
              <a:t>Developing Human Capital for IT in Nigeria</a:t>
            </a:r>
            <a:endParaRPr lang="el-GR" dirty="0"/>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14</a:t>
            </a:fld>
            <a:endParaRPr lang="el-GR"/>
          </a:p>
        </p:txBody>
      </p:sp>
      <p:sp>
        <p:nvSpPr>
          <p:cNvPr id="12" name="Footer Placeholder 11"/>
          <p:cNvSpPr>
            <a:spLocks noGrp="1"/>
          </p:cNvSpPr>
          <p:nvPr>
            <p:ph type="ftr" sz="quarter" idx="11"/>
          </p:nvPr>
        </p:nvSpPr>
        <p:spPr/>
        <p:txBody>
          <a:bodyPr/>
          <a:lstStyle/>
          <a:p>
            <a:pPr>
              <a:defRPr/>
            </a:pPr>
            <a:r>
              <a:rPr lang="en-US" smtClean="0"/>
              <a:t>November 20, 2012@Transcorp Hilton, Abuja</a:t>
            </a:r>
            <a:endParaRPr lang="el-G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eaLnBrk="1" hangingPunct="1"/>
            <a:r>
              <a:rPr lang="en-US" dirty="0" smtClean="0">
                <a:latin typeface="Calibri" pitchFamily="34" charset="0"/>
                <a:cs typeface="Calibri" pitchFamily="34" charset="0"/>
              </a:rPr>
              <a:t>Talent Supply in Nigeria [6]</a:t>
            </a:r>
          </a:p>
        </p:txBody>
      </p:sp>
      <p:sp>
        <p:nvSpPr>
          <p:cNvPr id="5123" name="2 - Θέση περιεχομένου"/>
          <p:cNvSpPr>
            <a:spLocks noGrp="1"/>
          </p:cNvSpPr>
          <p:nvPr>
            <p:ph idx="1"/>
          </p:nvPr>
        </p:nvSpPr>
        <p:spPr/>
        <p:txBody>
          <a:bodyPr>
            <a:normAutofit fontScale="85000" lnSpcReduction="20000"/>
          </a:bodyPr>
          <a:lstStyle/>
          <a:p>
            <a:r>
              <a:rPr lang="en-GB" dirty="0" smtClean="0">
                <a:latin typeface="Calibri" pitchFamily="34" charset="0"/>
              </a:rPr>
              <a:t>Nigeria lags other </a:t>
            </a:r>
            <a:r>
              <a:rPr lang="en-GB" dirty="0" err="1" smtClean="0">
                <a:latin typeface="Calibri" pitchFamily="34" charset="0"/>
              </a:rPr>
              <a:t>offshoring</a:t>
            </a:r>
            <a:r>
              <a:rPr lang="en-GB" dirty="0" smtClean="0">
                <a:latin typeface="Calibri" pitchFamily="34" charset="0"/>
              </a:rPr>
              <a:t> destinations in tertiary education </a:t>
            </a:r>
            <a:r>
              <a:rPr lang="en-GB" dirty="0" smtClean="0">
                <a:latin typeface="Calibri" pitchFamily="34" charset="0"/>
              </a:rPr>
              <a:t>enrolment</a:t>
            </a:r>
          </a:p>
          <a:p>
            <a:endParaRPr lang="en-GB" dirty="0" smtClean="0">
              <a:latin typeface="Calibri" pitchFamily="34" charset="0"/>
            </a:endParaRPr>
          </a:p>
          <a:p>
            <a:r>
              <a:rPr lang="en-GB" dirty="0" smtClean="0">
                <a:latin typeface="Calibri" pitchFamily="34" charset="0"/>
                <a:cs typeface="Calibri" pitchFamily="34" charset="0"/>
              </a:rPr>
              <a:t>Nigeria continues to under-invest  in the education systems</a:t>
            </a:r>
          </a:p>
          <a:p>
            <a:pPr lvl="1"/>
            <a:r>
              <a:rPr lang="en-GB" dirty="0" smtClean="0">
                <a:latin typeface="Calibri" pitchFamily="34" charset="0"/>
                <a:cs typeface="Calibri" pitchFamily="34" charset="0"/>
              </a:rPr>
              <a:t>Compared to South Africa, India and </a:t>
            </a:r>
            <a:r>
              <a:rPr lang="en-GB" dirty="0" smtClean="0">
                <a:latin typeface="Calibri" pitchFamily="34" charset="0"/>
                <a:cs typeface="Calibri" pitchFamily="34" charset="0"/>
              </a:rPr>
              <a:t>China</a:t>
            </a:r>
          </a:p>
          <a:p>
            <a:pPr lvl="1"/>
            <a:endParaRPr lang="en-GB" dirty="0" smtClean="0">
              <a:latin typeface="Calibri" pitchFamily="34" charset="0"/>
              <a:cs typeface="Calibri" pitchFamily="34" charset="0"/>
            </a:endParaRPr>
          </a:p>
          <a:p>
            <a:r>
              <a:rPr lang="en-GB" dirty="0" smtClean="0">
                <a:latin typeface="Calibri" pitchFamily="34" charset="0"/>
                <a:cs typeface="Calibri" pitchFamily="34" charset="0"/>
              </a:rPr>
              <a:t>Nigeria has very few specialized technology, IT and management colleges</a:t>
            </a:r>
          </a:p>
          <a:p>
            <a:pPr lvl="1"/>
            <a:r>
              <a:rPr lang="en-GB" dirty="0" smtClean="0">
                <a:latin typeface="Calibri" pitchFamily="34" charset="0"/>
                <a:cs typeface="Calibri" pitchFamily="34" charset="0"/>
              </a:rPr>
              <a:t>Effectiveness of existing ones hampered by financing and human capacity constraints</a:t>
            </a:r>
            <a:endParaRPr lang="en-US" dirty="0" smtClean="0">
              <a:latin typeface="Calibri" pitchFamily="34" charset="0"/>
              <a:cs typeface="Calibri" pitchFamily="34" charset="0"/>
            </a:endParaRPr>
          </a:p>
        </p:txBody>
      </p:sp>
      <p:sp>
        <p:nvSpPr>
          <p:cNvPr id="7" name="Date Placeholder 6"/>
          <p:cNvSpPr>
            <a:spLocks noGrp="1"/>
          </p:cNvSpPr>
          <p:nvPr>
            <p:ph type="dt" sz="half" idx="10"/>
          </p:nvPr>
        </p:nvSpPr>
        <p:spPr/>
        <p:txBody>
          <a:bodyPr/>
          <a:lstStyle/>
          <a:p>
            <a:pPr algn="l">
              <a:defRPr/>
            </a:pPr>
            <a:r>
              <a:rPr lang="en-US" smtClean="0"/>
              <a:t>Developing Human Capital for IT in Nigeria</a:t>
            </a:r>
            <a:endParaRPr lang="el-GR" dirty="0"/>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15</a:t>
            </a:fld>
            <a:endParaRPr lang="el-GR"/>
          </a:p>
        </p:txBody>
      </p:sp>
      <p:sp>
        <p:nvSpPr>
          <p:cNvPr id="12" name="Footer Placeholder 11"/>
          <p:cNvSpPr>
            <a:spLocks noGrp="1"/>
          </p:cNvSpPr>
          <p:nvPr>
            <p:ph type="ftr" sz="quarter" idx="11"/>
          </p:nvPr>
        </p:nvSpPr>
        <p:spPr/>
        <p:txBody>
          <a:bodyPr/>
          <a:lstStyle/>
          <a:p>
            <a:pPr>
              <a:defRPr/>
            </a:pPr>
            <a:r>
              <a:rPr lang="en-US" smtClean="0"/>
              <a:t>November 20, 2012@Transcorp Hilton, Abuja</a:t>
            </a:r>
            <a:endParaRPr lang="el-G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marL="533400" indent="-533400" eaLnBrk="1" hangingPunct="1"/>
            <a:r>
              <a:rPr lang="en-US" dirty="0" smtClean="0">
                <a:latin typeface="Calibri" pitchFamily="34" charset="0"/>
                <a:cs typeface="Calibri" pitchFamily="34" charset="0"/>
              </a:rPr>
              <a:t>NEEDs Report on Nigerian Universities [4]</a:t>
            </a:r>
          </a:p>
        </p:txBody>
      </p:sp>
      <p:sp>
        <p:nvSpPr>
          <p:cNvPr id="5123" name="2 - Θέση περιεχομένου"/>
          <p:cNvSpPr>
            <a:spLocks noGrp="1"/>
          </p:cNvSpPr>
          <p:nvPr>
            <p:ph idx="1"/>
          </p:nvPr>
        </p:nvSpPr>
        <p:spPr/>
        <p:txBody>
          <a:bodyPr>
            <a:normAutofit fontScale="85000" lnSpcReduction="20000"/>
          </a:bodyPr>
          <a:lstStyle/>
          <a:p>
            <a:pPr eaLnBrk="1" hangingPunct="1">
              <a:lnSpc>
                <a:spcPct val="110000"/>
              </a:lnSpc>
              <a:defRPr/>
            </a:pPr>
            <a:r>
              <a:rPr lang="en-GB" sz="3400" dirty="0" smtClean="0">
                <a:latin typeface="Calibri" pitchFamily="34" charset="0"/>
                <a:cs typeface="Calibri" pitchFamily="34" charset="0"/>
              </a:rPr>
              <a:t>Nigerian universities are grossly </a:t>
            </a:r>
            <a:r>
              <a:rPr lang="en-GB" sz="3400" dirty="0" smtClean="0">
                <a:latin typeface="Calibri" pitchFamily="34" charset="0"/>
                <a:cs typeface="Calibri" pitchFamily="34" charset="0"/>
              </a:rPr>
              <a:t>under-staffed</a:t>
            </a:r>
          </a:p>
          <a:p>
            <a:pPr eaLnBrk="1" hangingPunct="1">
              <a:lnSpc>
                <a:spcPct val="110000"/>
              </a:lnSpc>
              <a:defRPr/>
            </a:pPr>
            <a:endParaRPr lang="en-GB" sz="3400" dirty="0" smtClean="0">
              <a:latin typeface="Calibri" pitchFamily="34" charset="0"/>
              <a:cs typeface="Calibri" pitchFamily="34" charset="0"/>
            </a:endParaRPr>
          </a:p>
          <a:p>
            <a:pPr eaLnBrk="1" hangingPunct="1">
              <a:lnSpc>
                <a:spcPct val="110000"/>
              </a:lnSpc>
              <a:defRPr/>
            </a:pPr>
            <a:r>
              <a:rPr lang="en-GB" sz="3400" dirty="0" smtClean="0">
                <a:latin typeface="Calibri" pitchFamily="34" charset="0"/>
                <a:cs typeface="Calibri" pitchFamily="34" charset="0"/>
              </a:rPr>
              <a:t>Most state-owned universities rely on visiting lecturers to run their academic </a:t>
            </a:r>
            <a:r>
              <a:rPr lang="en-GB" sz="3400" dirty="0" smtClean="0">
                <a:latin typeface="Calibri" pitchFamily="34" charset="0"/>
                <a:cs typeface="Calibri" pitchFamily="34" charset="0"/>
              </a:rPr>
              <a:t>programmes</a:t>
            </a:r>
          </a:p>
          <a:p>
            <a:pPr eaLnBrk="1" hangingPunct="1">
              <a:lnSpc>
                <a:spcPct val="110000"/>
              </a:lnSpc>
              <a:defRPr/>
            </a:pPr>
            <a:endParaRPr lang="en-GB" sz="3400" dirty="0" smtClean="0">
              <a:latin typeface="Calibri" pitchFamily="34" charset="0"/>
              <a:cs typeface="Calibri" pitchFamily="34" charset="0"/>
            </a:endParaRPr>
          </a:p>
          <a:p>
            <a:pPr eaLnBrk="1" hangingPunct="1">
              <a:lnSpc>
                <a:spcPct val="110000"/>
              </a:lnSpc>
              <a:defRPr/>
            </a:pPr>
            <a:r>
              <a:rPr lang="en-GB" sz="3400" dirty="0" smtClean="0">
                <a:latin typeface="Calibri" pitchFamily="34" charset="0"/>
                <a:cs typeface="Calibri" pitchFamily="34" charset="0"/>
              </a:rPr>
              <a:t>Many Nigerian universities depend heavily on under-qualified “recycled staff as visiting, adjunct, sabbatical and contract lecturers.”</a:t>
            </a:r>
          </a:p>
          <a:p>
            <a:pPr eaLnBrk="1" hangingPunct="1">
              <a:lnSpc>
                <a:spcPct val="110000"/>
              </a:lnSpc>
              <a:defRPr/>
            </a:pPr>
            <a:endParaRPr lang="en-US" sz="3600" dirty="0" smtClean="0">
              <a:latin typeface="Calibri" pitchFamily="34" charset="0"/>
              <a:cs typeface="Calibri" pitchFamily="34" charset="0"/>
            </a:endParaRPr>
          </a:p>
          <a:p>
            <a:pPr eaLnBrk="1" hangingPunct="1">
              <a:lnSpc>
                <a:spcPct val="110000"/>
              </a:lnSpc>
              <a:defRPr/>
            </a:pPr>
            <a:endParaRPr lang="en-US" sz="3400" dirty="0" smtClean="0">
              <a:latin typeface="Calibri" pitchFamily="34" charset="0"/>
              <a:cs typeface="Calibri" pitchFamily="34" charset="0"/>
            </a:endParaRPr>
          </a:p>
          <a:p>
            <a:pPr eaLnBrk="1" hangingPunct="1">
              <a:lnSpc>
                <a:spcPct val="110000"/>
              </a:lnSpc>
              <a:defRPr/>
            </a:pPr>
            <a:endParaRPr lang="en-US" sz="3400" dirty="0" smtClean="0">
              <a:latin typeface="Calibri" pitchFamily="34" charset="0"/>
              <a:cs typeface="Calibri" pitchFamily="34" charset="0"/>
            </a:endParaRPr>
          </a:p>
          <a:p>
            <a:pPr eaLnBrk="1" hangingPunct="1">
              <a:lnSpc>
                <a:spcPct val="110000"/>
              </a:lnSpc>
              <a:defRPr/>
            </a:pPr>
            <a:endParaRPr lang="en-US" sz="3400" dirty="0" smtClean="0">
              <a:latin typeface="Calibri" pitchFamily="34" charset="0"/>
              <a:cs typeface="Calibri" pitchFamily="34" charset="0"/>
            </a:endParaRPr>
          </a:p>
          <a:p>
            <a:pPr eaLnBrk="1" hangingPunct="1">
              <a:buNone/>
              <a:defRPr/>
            </a:pPr>
            <a:endParaRPr lang="en-US" i="1" dirty="0" smtClean="0">
              <a:latin typeface="Calibri" pitchFamily="34" charset="0"/>
              <a:cs typeface="Calibri" pitchFamily="34" charset="0"/>
            </a:endParaRPr>
          </a:p>
        </p:txBody>
      </p:sp>
      <p:sp>
        <p:nvSpPr>
          <p:cNvPr id="7" name="Date Placeholder 6"/>
          <p:cNvSpPr>
            <a:spLocks noGrp="1"/>
          </p:cNvSpPr>
          <p:nvPr>
            <p:ph type="dt" sz="half" idx="10"/>
          </p:nvPr>
        </p:nvSpPr>
        <p:spPr/>
        <p:txBody>
          <a:bodyPr/>
          <a:lstStyle/>
          <a:p>
            <a:pPr algn="l">
              <a:defRPr/>
            </a:pPr>
            <a:r>
              <a:rPr lang="en-US" smtClean="0"/>
              <a:t>Developing Human Capital for IT in Nigeria</a:t>
            </a:r>
            <a:endParaRPr lang="el-GR" dirty="0"/>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16</a:t>
            </a:fld>
            <a:endParaRPr lang="el-GR"/>
          </a:p>
        </p:txBody>
      </p:sp>
      <p:sp>
        <p:nvSpPr>
          <p:cNvPr id="12" name="Footer Placeholder 11"/>
          <p:cNvSpPr>
            <a:spLocks noGrp="1"/>
          </p:cNvSpPr>
          <p:nvPr>
            <p:ph type="ftr" sz="quarter" idx="11"/>
          </p:nvPr>
        </p:nvSpPr>
        <p:spPr/>
        <p:txBody>
          <a:bodyPr/>
          <a:lstStyle/>
          <a:p>
            <a:pPr>
              <a:defRPr/>
            </a:pPr>
            <a:r>
              <a:rPr lang="en-US" smtClean="0"/>
              <a:t>November 20, 2012@Transcorp Hilton, Abuja</a:t>
            </a:r>
            <a:endParaRPr lang="el-G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marL="533400" indent="-533400" eaLnBrk="1" hangingPunct="1"/>
            <a:r>
              <a:rPr lang="en-US" dirty="0" smtClean="0">
                <a:latin typeface="Calibri" pitchFamily="34" charset="0"/>
                <a:cs typeface="Calibri" pitchFamily="34" charset="0"/>
              </a:rPr>
              <a:t>… NEEDs Report on Nigerian Universities [4]</a:t>
            </a:r>
          </a:p>
        </p:txBody>
      </p:sp>
      <p:sp>
        <p:nvSpPr>
          <p:cNvPr id="5123" name="2 - Θέση περιεχομένου"/>
          <p:cNvSpPr>
            <a:spLocks noGrp="1"/>
          </p:cNvSpPr>
          <p:nvPr>
            <p:ph idx="1"/>
          </p:nvPr>
        </p:nvSpPr>
        <p:spPr/>
        <p:txBody>
          <a:bodyPr>
            <a:normAutofit fontScale="70000" lnSpcReduction="20000"/>
          </a:bodyPr>
          <a:lstStyle/>
          <a:p>
            <a:pPr eaLnBrk="1" hangingPunct="1">
              <a:lnSpc>
                <a:spcPct val="110000"/>
              </a:lnSpc>
              <a:defRPr/>
            </a:pPr>
            <a:r>
              <a:rPr lang="en-GB" sz="3400" dirty="0" smtClean="0">
                <a:latin typeface="Calibri" pitchFamily="34" charset="0"/>
                <a:cs typeface="Calibri" pitchFamily="34" charset="0"/>
              </a:rPr>
              <a:t>Only 43 percent of them have PhDs with only 44 percent in the required bracket of senior lecturers to </a:t>
            </a:r>
            <a:r>
              <a:rPr lang="en-GB" sz="3400" dirty="0" smtClean="0">
                <a:latin typeface="Calibri" pitchFamily="34" charset="0"/>
                <a:cs typeface="Calibri" pitchFamily="34" charset="0"/>
              </a:rPr>
              <a:t>professors</a:t>
            </a:r>
          </a:p>
          <a:p>
            <a:pPr eaLnBrk="1" hangingPunct="1">
              <a:lnSpc>
                <a:spcPct val="110000"/>
              </a:lnSpc>
              <a:defRPr/>
            </a:pPr>
            <a:endParaRPr lang="en-GB" sz="3400" dirty="0" smtClean="0">
              <a:latin typeface="Calibri" pitchFamily="34" charset="0"/>
              <a:cs typeface="Calibri" pitchFamily="34" charset="0"/>
            </a:endParaRPr>
          </a:p>
          <a:p>
            <a:pPr eaLnBrk="1" hangingPunct="1">
              <a:lnSpc>
                <a:spcPct val="110000"/>
              </a:lnSpc>
              <a:defRPr/>
            </a:pPr>
            <a:r>
              <a:rPr lang="en-GB" sz="3400" dirty="0" smtClean="0">
                <a:latin typeface="Calibri" pitchFamily="34" charset="0"/>
                <a:cs typeface="Calibri" pitchFamily="34" charset="0"/>
              </a:rPr>
              <a:t>Out of the 124 universities in the country, only seven have up to 60 percent of their teaching staff with </a:t>
            </a:r>
            <a:r>
              <a:rPr lang="en-GB" sz="3400" dirty="0" smtClean="0">
                <a:latin typeface="Calibri" pitchFamily="34" charset="0"/>
                <a:cs typeface="Calibri" pitchFamily="34" charset="0"/>
              </a:rPr>
              <a:t>PhD</a:t>
            </a:r>
          </a:p>
          <a:p>
            <a:pPr eaLnBrk="1" hangingPunct="1">
              <a:lnSpc>
                <a:spcPct val="110000"/>
              </a:lnSpc>
              <a:defRPr/>
            </a:pPr>
            <a:endParaRPr lang="en-GB" sz="3400" dirty="0" smtClean="0">
              <a:latin typeface="Calibri" pitchFamily="34" charset="0"/>
              <a:cs typeface="Calibri" pitchFamily="34" charset="0"/>
            </a:endParaRPr>
          </a:p>
          <a:p>
            <a:pPr eaLnBrk="1" hangingPunct="1">
              <a:lnSpc>
                <a:spcPct val="110000"/>
              </a:lnSpc>
              <a:defRPr/>
            </a:pPr>
            <a:r>
              <a:rPr lang="en-GB" sz="3400" dirty="0" smtClean="0">
                <a:latin typeface="Calibri" pitchFamily="34" charset="0"/>
                <a:cs typeface="Calibri" pitchFamily="34" charset="0"/>
              </a:rPr>
              <a:t>Nigeria has one of the highest lecturer/student’s ratio</a:t>
            </a:r>
            <a:endParaRPr lang="en-US" sz="3400" dirty="0" smtClean="0">
              <a:latin typeface="Calibri" pitchFamily="34" charset="0"/>
              <a:cs typeface="Calibri" pitchFamily="34" charset="0"/>
            </a:endParaRPr>
          </a:p>
          <a:p>
            <a:pPr eaLnBrk="1" hangingPunct="1">
              <a:lnSpc>
                <a:spcPct val="110000"/>
              </a:lnSpc>
              <a:defRPr/>
            </a:pPr>
            <a:endParaRPr lang="en-US" sz="3400" dirty="0" smtClean="0">
              <a:latin typeface="Calibri" pitchFamily="34" charset="0"/>
              <a:cs typeface="Calibri" pitchFamily="34" charset="0"/>
            </a:endParaRPr>
          </a:p>
          <a:p>
            <a:pPr eaLnBrk="1" hangingPunct="1">
              <a:lnSpc>
                <a:spcPct val="110000"/>
              </a:lnSpc>
              <a:defRPr/>
            </a:pPr>
            <a:endParaRPr lang="en-US" sz="3400" dirty="0" smtClean="0">
              <a:latin typeface="Calibri" pitchFamily="34" charset="0"/>
              <a:cs typeface="Calibri" pitchFamily="34" charset="0"/>
            </a:endParaRPr>
          </a:p>
          <a:p>
            <a:pPr eaLnBrk="1" hangingPunct="1">
              <a:lnSpc>
                <a:spcPct val="110000"/>
              </a:lnSpc>
              <a:defRPr/>
            </a:pPr>
            <a:endParaRPr lang="en-US" sz="3400" dirty="0" smtClean="0">
              <a:latin typeface="Calibri" pitchFamily="34" charset="0"/>
              <a:cs typeface="Calibri" pitchFamily="34" charset="0"/>
            </a:endParaRPr>
          </a:p>
          <a:p>
            <a:pPr eaLnBrk="1" hangingPunct="1">
              <a:buNone/>
              <a:defRPr/>
            </a:pPr>
            <a:endParaRPr lang="en-US" i="1" dirty="0" smtClean="0">
              <a:latin typeface="Calibri" pitchFamily="34" charset="0"/>
              <a:cs typeface="Calibri" pitchFamily="34" charset="0"/>
            </a:endParaRPr>
          </a:p>
        </p:txBody>
      </p:sp>
      <p:sp>
        <p:nvSpPr>
          <p:cNvPr id="7" name="Date Placeholder 6"/>
          <p:cNvSpPr>
            <a:spLocks noGrp="1"/>
          </p:cNvSpPr>
          <p:nvPr>
            <p:ph type="dt" sz="half" idx="10"/>
          </p:nvPr>
        </p:nvSpPr>
        <p:spPr/>
        <p:txBody>
          <a:bodyPr/>
          <a:lstStyle/>
          <a:p>
            <a:pPr algn="l">
              <a:defRPr/>
            </a:pPr>
            <a:r>
              <a:rPr lang="en-US" smtClean="0"/>
              <a:t>Developing Human Capital for IT in Nigeria</a:t>
            </a:r>
            <a:endParaRPr lang="el-GR" dirty="0"/>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17</a:t>
            </a:fld>
            <a:endParaRPr lang="el-GR"/>
          </a:p>
        </p:txBody>
      </p:sp>
      <p:sp>
        <p:nvSpPr>
          <p:cNvPr id="12" name="Footer Placeholder 11"/>
          <p:cNvSpPr>
            <a:spLocks noGrp="1"/>
          </p:cNvSpPr>
          <p:nvPr>
            <p:ph type="ftr" sz="quarter" idx="11"/>
          </p:nvPr>
        </p:nvSpPr>
        <p:spPr/>
        <p:txBody>
          <a:bodyPr/>
          <a:lstStyle/>
          <a:p>
            <a:pPr>
              <a:defRPr/>
            </a:pPr>
            <a:r>
              <a:rPr lang="en-US" smtClean="0"/>
              <a:t>November 20, 2012@Transcorp Hilton, Abuja</a:t>
            </a:r>
            <a:endParaRPr lang="el-G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eaLnBrk="1" hangingPunct="1"/>
            <a:r>
              <a:rPr lang="en-US" dirty="0" smtClean="0">
                <a:latin typeface="Calibri" pitchFamily="34" charset="0"/>
                <a:cs typeface="Calibri" pitchFamily="34" charset="0"/>
              </a:rPr>
              <a:t>Other Concerns: Outsourcing Fears</a:t>
            </a:r>
          </a:p>
        </p:txBody>
      </p:sp>
      <p:sp>
        <p:nvSpPr>
          <p:cNvPr id="5123" name="2 - Θέση περιεχομένου"/>
          <p:cNvSpPr>
            <a:spLocks noGrp="1"/>
          </p:cNvSpPr>
          <p:nvPr>
            <p:ph idx="1"/>
          </p:nvPr>
        </p:nvSpPr>
        <p:spPr/>
        <p:txBody>
          <a:bodyPr>
            <a:normAutofit fontScale="77500" lnSpcReduction="20000"/>
          </a:bodyPr>
          <a:lstStyle/>
          <a:p>
            <a:pPr eaLnBrk="1" hangingPunct="1">
              <a:defRPr/>
            </a:pPr>
            <a:r>
              <a:rPr lang="en-US" dirty="0" smtClean="0">
                <a:latin typeface="Calibri" pitchFamily="34" charset="0"/>
                <a:cs typeface="Calibri" pitchFamily="34" charset="0"/>
              </a:rPr>
              <a:t>Poll on </a:t>
            </a:r>
            <a:r>
              <a:rPr lang="en-GB" i="1" dirty="0" smtClean="0">
                <a:latin typeface="Calibri" pitchFamily="34" charset="0"/>
                <a:cs typeface="Calibri" pitchFamily="34" charset="0"/>
              </a:rPr>
              <a:t>25 Most Dangerous Cities for </a:t>
            </a:r>
            <a:r>
              <a:rPr lang="en-GB" sz="3300" dirty="0" smtClean="0">
                <a:latin typeface="Calibri" pitchFamily="34" charset="0"/>
                <a:cs typeface="Calibri" pitchFamily="34" charset="0"/>
              </a:rPr>
              <a:t>Outsourcing</a:t>
            </a:r>
            <a:r>
              <a:rPr lang="en-GB" i="1" dirty="0" smtClean="0">
                <a:latin typeface="Calibri" pitchFamily="34" charset="0"/>
                <a:cs typeface="Calibri" pitchFamily="34" charset="0"/>
              </a:rPr>
              <a:t> in 2010 [1]</a:t>
            </a:r>
          </a:p>
          <a:p>
            <a:pPr lvl="1" eaLnBrk="1" hangingPunct="1">
              <a:defRPr/>
            </a:pPr>
            <a:r>
              <a:rPr lang="en-GB" sz="3000" dirty="0" smtClean="0">
                <a:latin typeface="Calibri" pitchFamily="34" charset="0"/>
                <a:ea typeface="+mn-ea"/>
                <a:cs typeface="Calibri" pitchFamily="34" charset="0"/>
              </a:rPr>
              <a:t>Lagos, Nigeria, Lahore, Pakistan, and Medellin, Colombia were the least safe in terms of violent crime and police protection</a:t>
            </a:r>
          </a:p>
          <a:p>
            <a:pPr lvl="1" eaLnBrk="1" hangingPunct="1">
              <a:defRPr/>
            </a:pPr>
            <a:r>
              <a:rPr lang="en-GB" sz="3300" dirty="0" smtClean="0">
                <a:latin typeface="Calibri" pitchFamily="34" charset="0"/>
                <a:ea typeface="+mn-ea"/>
                <a:cs typeface="Calibri" pitchFamily="34" charset="0"/>
              </a:rPr>
              <a:t>Lagos, Lahore and Medellin were thought to have the least secure IT </a:t>
            </a:r>
            <a:r>
              <a:rPr lang="en-GB" sz="3300" dirty="0" smtClean="0">
                <a:latin typeface="Calibri" pitchFamily="34" charset="0"/>
                <a:ea typeface="+mn-ea"/>
                <a:cs typeface="Calibri" pitchFamily="34" charset="0"/>
              </a:rPr>
              <a:t>infrastructure</a:t>
            </a:r>
          </a:p>
          <a:p>
            <a:pPr lvl="1" eaLnBrk="1" hangingPunct="1">
              <a:defRPr/>
            </a:pPr>
            <a:endParaRPr lang="en-US" i="1" dirty="0" smtClean="0">
              <a:latin typeface="Calibri" pitchFamily="34" charset="0"/>
              <a:cs typeface="Calibri" pitchFamily="34" charset="0"/>
            </a:endParaRPr>
          </a:p>
          <a:p>
            <a:pPr eaLnBrk="1" hangingPunct="1">
              <a:defRPr/>
            </a:pPr>
            <a:r>
              <a:rPr lang="en-GB" i="1" dirty="0" smtClean="0">
                <a:latin typeface="Calibri" pitchFamily="34" charset="0"/>
                <a:cs typeface="Calibri" pitchFamily="34" charset="0"/>
              </a:rPr>
              <a:t>Even the perception of risk factors such as high crime, corruption or terrorist threat can paralyze a region's offshore business momentum</a:t>
            </a:r>
          </a:p>
          <a:p>
            <a:pPr lvl="1" eaLnBrk="1" hangingPunct="1">
              <a:defRPr/>
            </a:pPr>
            <a:r>
              <a:rPr lang="en-GB" dirty="0" smtClean="0"/>
              <a:t>Doug Brown, </a:t>
            </a:r>
            <a:r>
              <a:rPr lang="en-GB" dirty="0" err="1" smtClean="0"/>
              <a:t>Datamonitor</a:t>
            </a:r>
            <a:r>
              <a:rPr lang="en-GB" dirty="0" smtClean="0"/>
              <a:t> Research Director</a:t>
            </a:r>
            <a:endParaRPr lang="en-GB" i="1" dirty="0" smtClean="0">
              <a:latin typeface="Calibri" pitchFamily="34" charset="0"/>
              <a:cs typeface="Calibri" pitchFamily="34" charset="0"/>
            </a:endParaRPr>
          </a:p>
          <a:p>
            <a:pPr lvl="1" eaLnBrk="1" hangingPunct="1">
              <a:defRPr/>
            </a:pPr>
            <a:endParaRPr lang="en-US" i="1" dirty="0" smtClean="0">
              <a:latin typeface="Calibri" pitchFamily="34" charset="0"/>
              <a:cs typeface="Calibri" pitchFamily="34" charset="0"/>
            </a:endParaRPr>
          </a:p>
        </p:txBody>
      </p:sp>
      <p:sp>
        <p:nvSpPr>
          <p:cNvPr id="7" name="Date Placeholder 6"/>
          <p:cNvSpPr>
            <a:spLocks noGrp="1"/>
          </p:cNvSpPr>
          <p:nvPr>
            <p:ph type="dt" sz="half" idx="10"/>
          </p:nvPr>
        </p:nvSpPr>
        <p:spPr/>
        <p:txBody>
          <a:bodyPr/>
          <a:lstStyle/>
          <a:p>
            <a:pPr algn="l">
              <a:defRPr/>
            </a:pPr>
            <a:r>
              <a:rPr lang="en-US" smtClean="0"/>
              <a:t>Developing Human Capital for IT in Nigeria</a:t>
            </a:r>
            <a:endParaRPr lang="el-GR" dirty="0"/>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18</a:t>
            </a:fld>
            <a:endParaRPr lang="el-GR"/>
          </a:p>
        </p:txBody>
      </p:sp>
      <p:sp>
        <p:nvSpPr>
          <p:cNvPr id="12" name="Footer Placeholder 11"/>
          <p:cNvSpPr>
            <a:spLocks noGrp="1"/>
          </p:cNvSpPr>
          <p:nvPr>
            <p:ph type="ftr" sz="quarter" idx="11"/>
          </p:nvPr>
        </p:nvSpPr>
        <p:spPr/>
        <p:txBody>
          <a:bodyPr/>
          <a:lstStyle/>
          <a:p>
            <a:pPr>
              <a:defRPr/>
            </a:pPr>
            <a:r>
              <a:rPr lang="en-US" smtClean="0"/>
              <a:t>November 20, 2012@Transcorp Hilton, Abuja</a:t>
            </a:r>
            <a:endParaRPr lang="el-G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eaLnBrk="1" hangingPunct="1"/>
            <a:r>
              <a:rPr lang="en-US" dirty="0" smtClean="0">
                <a:latin typeface="Calibri" pitchFamily="34" charset="0"/>
                <a:cs typeface="Calibri" pitchFamily="34" charset="0"/>
              </a:rPr>
              <a:t>Learning from other Countries: India</a:t>
            </a:r>
          </a:p>
        </p:txBody>
      </p:sp>
      <p:sp>
        <p:nvSpPr>
          <p:cNvPr id="5123" name="2 - Θέση περιεχομένου"/>
          <p:cNvSpPr>
            <a:spLocks noGrp="1"/>
          </p:cNvSpPr>
          <p:nvPr>
            <p:ph idx="1"/>
          </p:nvPr>
        </p:nvSpPr>
        <p:spPr/>
        <p:txBody>
          <a:bodyPr>
            <a:normAutofit lnSpcReduction="10000"/>
          </a:bodyPr>
          <a:lstStyle/>
          <a:p>
            <a:r>
              <a:rPr lang="en-GB" dirty="0" smtClean="0"/>
              <a:t>Long-term investment in world-class technology institutes </a:t>
            </a:r>
          </a:p>
          <a:p>
            <a:pPr lvl="1"/>
            <a:r>
              <a:rPr lang="en-GB" dirty="0" smtClean="0"/>
              <a:t>produced a critical mass of technology leaders able to compete </a:t>
            </a:r>
            <a:r>
              <a:rPr lang="en-GB" dirty="0" smtClean="0"/>
              <a:t>globally</a:t>
            </a:r>
          </a:p>
          <a:p>
            <a:pPr lvl="1"/>
            <a:endParaRPr lang="en-GB" dirty="0" smtClean="0"/>
          </a:p>
          <a:p>
            <a:r>
              <a:rPr lang="en-GB" dirty="0" smtClean="0"/>
              <a:t>Liberalized entry of private technology institutes in the tertiary education market</a:t>
            </a:r>
          </a:p>
          <a:p>
            <a:pPr lvl="1"/>
            <a:r>
              <a:rPr lang="en-GB" dirty="0" smtClean="0"/>
              <a:t>multiplying the number of engineering graduates available for the IT sector in only a few years.</a:t>
            </a:r>
          </a:p>
        </p:txBody>
      </p:sp>
      <p:sp>
        <p:nvSpPr>
          <p:cNvPr id="7" name="Date Placeholder 6"/>
          <p:cNvSpPr>
            <a:spLocks noGrp="1"/>
          </p:cNvSpPr>
          <p:nvPr>
            <p:ph type="dt" sz="half" idx="10"/>
          </p:nvPr>
        </p:nvSpPr>
        <p:spPr/>
        <p:txBody>
          <a:bodyPr/>
          <a:lstStyle/>
          <a:p>
            <a:pPr algn="l">
              <a:defRPr/>
            </a:pPr>
            <a:r>
              <a:rPr lang="en-US" smtClean="0"/>
              <a:t>Developing Human Capital for IT in Nigeria</a:t>
            </a:r>
            <a:endParaRPr lang="el-GR" dirty="0"/>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19</a:t>
            </a:fld>
            <a:endParaRPr lang="el-GR"/>
          </a:p>
        </p:txBody>
      </p:sp>
      <p:sp>
        <p:nvSpPr>
          <p:cNvPr id="12" name="Footer Placeholder 11"/>
          <p:cNvSpPr>
            <a:spLocks noGrp="1"/>
          </p:cNvSpPr>
          <p:nvPr>
            <p:ph type="ftr" sz="quarter" idx="11"/>
          </p:nvPr>
        </p:nvSpPr>
        <p:spPr/>
        <p:txBody>
          <a:bodyPr/>
          <a:lstStyle/>
          <a:p>
            <a:pPr>
              <a:defRPr/>
            </a:pPr>
            <a:r>
              <a:rPr lang="en-US" smtClean="0"/>
              <a:t>November 20, 2012@Transcorp Hilton, Abuja</a:t>
            </a: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AutoShape 2"/>
          <p:cNvSpPr>
            <a:spLocks noGrp="1" noChangeArrowheads="1"/>
          </p:cNvSpPr>
          <p:nvPr>
            <p:ph type="title"/>
          </p:nvPr>
        </p:nvSpPr>
        <p:spPr/>
        <p:txBody>
          <a:bodyPr/>
          <a:lstStyle/>
          <a:p>
            <a:pPr eaLnBrk="1" hangingPunct="1"/>
            <a:r>
              <a:rPr lang="en-US" dirty="0" smtClean="0">
                <a:latin typeface="Calibri" pitchFamily="34" charset="0"/>
                <a:cs typeface="Calibri" pitchFamily="34" charset="0"/>
              </a:rPr>
              <a:t>Outline</a:t>
            </a:r>
            <a:endParaRPr lang="el-GR" dirty="0" smtClean="0">
              <a:latin typeface="Calibri" pitchFamily="34" charset="0"/>
              <a:cs typeface="Calibri" pitchFamily="34" charset="0"/>
            </a:endParaRPr>
          </a:p>
        </p:txBody>
      </p:sp>
      <p:sp>
        <p:nvSpPr>
          <p:cNvPr id="4102" name="Rectangle 3"/>
          <p:cNvSpPr>
            <a:spLocks noGrp="1" noChangeArrowheads="1"/>
          </p:cNvSpPr>
          <p:nvPr>
            <p:ph type="body" idx="1"/>
          </p:nvPr>
        </p:nvSpPr>
        <p:spPr/>
        <p:txBody>
          <a:bodyPr>
            <a:normAutofit/>
          </a:bodyPr>
          <a:lstStyle/>
          <a:p>
            <a:pPr marL="533400" indent="-533400" eaLnBrk="1" hangingPunct="1">
              <a:buFont typeface="Wingdings" pitchFamily="2" charset="2"/>
              <a:buAutoNum type="arabicPeriod"/>
            </a:pPr>
            <a:r>
              <a:rPr lang="en-US" dirty="0" smtClean="0">
                <a:latin typeface="Calibri" pitchFamily="34" charset="0"/>
                <a:cs typeface="Calibri" pitchFamily="34" charset="0"/>
              </a:rPr>
              <a:t>Introduction</a:t>
            </a:r>
            <a:endParaRPr lang="en-US" dirty="0" smtClean="0">
              <a:latin typeface="Calibri" pitchFamily="34" charset="0"/>
              <a:cs typeface="Calibri" pitchFamily="34" charset="0"/>
            </a:endParaRPr>
          </a:p>
          <a:p>
            <a:pPr marL="533400" indent="-533400" eaLnBrk="1" hangingPunct="1">
              <a:buFont typeface="Wingdings" pitchFamily="2" charset="2"/>
              <a:buAutoNum type="arabicPeriod"/>
            </a:pPr>
            <a:r>
              <a:rPr lang="en-US" dirty="0" smtClean="0">
                <a:latin typeface="Calibri" pitchFamily="34" charset="0"/>
                <a:cs typeface="Calibri" pitchFamily="34" charset="0"/>
              </a:rPr>
              <a:t>Goal &amp; </a:t>
            </a:r>
            <a:r>
              <a:rPr lang="en-US" dirty="0" smtClean="0">
                <a:latin typeface="Calibri" pitchFamily="34" charset="0"/>
                <a:cs typeface="Calibri" pitchFamily="34" charset="0"/>
              </a:rPr>
              <a:t>Motivation</a:t>
            </a:r>
            <a:endParaRPr lang="en-US" dirty="0" smtClean="0">
              <a:latin typeface="Calibri" pitchFamily="34" charset="0"/>
              <a:cs typeface="Calibri" pitchFamily="34" charset="0"/>
            </a:endParaRPr>
          </a:p>
          <a:p>
            <a:pPr marL="533400" indent="-533400" eaLnBrk="1" hangingPunct="1">
              <a:buFont typeface="Wingdings" pitchFamily="2" charset="2"/>
              <a:buAutoNum type="arabicPeriod"/>
            </a:pPr>
            <a:r>
              <a:rPr lang="en-US" dirty="0" smtClean="0">
                <a:latin typeface="Calibri" pitchFamily="34" charset="0"/>
                <a:cs typeface="Calibri" pitchFamily="34" charset="0"/>
              </a:rPr>
              <a:t>Requirements for Realizing </a:t>
            </a:r>
            <a:r>
              <a:rPr lang="en-US" dirty="0" smtClean="0">
                <a:latin typeface="Calibri" pitchFamily="34" charset="0"/>
                <a:cs typeface="Calibri" pitchFamily="34" charset="0"/>
              </a:rPr>
              <a:t>Goal</a:t>
            </a:r>
            <a:endParaRPr lang="en-US" dirty="0" smtClean="0">
              <a:latin typeface="Calibri" pitchFamily="34" charset="0"/>
              <a:cs typeface="Calibri" pitchFamily="34" charset="0"/>
            </a:endParaRPr>
          </a:p>
          <a:p>
            <a:pPr marL="533400" indent="-533400" eaLnBrk="1" hangingPunct="1">
              <a:buFont typeface="Wingdings" pitchFamily="2" charset="2"/>
              <a:buAutoNum type="arabicPeriod"/>
            </a:pPr>
            <a:r>
              <a:rPr lang="en-US" dirty="0" smtClean="0">
                <a:latin typeface="Calibri" pitchFamily="34" charset="0"/>
                <a:cs typeface="Calibri" pitchFamily="34" charset="0"/>
              </a:rPr>
              <a:t>Quick Internal </a:t>
            </a:r>
            <a:r>
              <a:rPr lang="en-US" dirty="0" smtClean="0">
                <a:latin typeface="Calibri" pitchFamily="34" charset="0"/>
                <a:cs typeface="Calibri" pitchFamily="34" charset="0"/>
              </a:rPr>
              <a:t>Audit</a:t>
            </a:r>
            <a:endParaRPr lang="en-US" dirty="0" smtClean="0">
              <a:latin typeface="Calibri" pitchFamily="34" charset="0"/>
              <a:cs typeface="Calibri" pitchFamily="34" charset="0"/>
            </a:endParaRPr>
          </a:p>
          <a:p>
            <a:pPr marL="533400" indent="-533400" eaLnBrk="1" hangingPunct="1">
              <a:buFont typeface="Wingdings" pitchFamily="2" charset="2"/>
              <a:buAutoNum type="arabicPeriod"/>
            </a:pPr>
            <a:r>
              <a:rPr lang="en-US" dirty="0" smtClean="0">
                <a:latin typeface="Calibri" pitchFamily="34" charset="0"/>
                <a:cs typeface="Calibri" pitchFamily="34" charset="0"/>
              </a:rPr>
              <a:t>Learning from other </a:t>
            </a:r>
            <a:r>
              <a:rPr lang="en-US" dirty="0" smtClean="0">
                <a:latin typeface="Calibri" pitchFamily="34" charset="0"/>
                <a:cs typeface="Calibri" pitchFamily="34" charset="0"/>
              </a:rPr>
              <a:t>Countries</a:t>
            </a:r>
            <a:endParaRPr lang="en-US" dirty="0" smtClean="0">
              <a:latin typeface="Calibri" pitchFamily="34" charset="0"/>
              <a:cs typeface="Calibri" pitchFamily="34" charset="0"/>
            </a:endParaRPr>
          </a:p>
          <a:p>
            <a:pPr marL="533400" indent="-533400" eaLnBrk="1" hangingPunct="1">
              <a:buFont typeface="Wingdings" pitchFamily="2" charset="2"/>
              <a:buAutoNum type="arabicPeriod"/>
            </a:pPr>
            <a:r>
              <a:rPr lang="en-US" dirty="0" smtClean="0">
                <a:latin typeface="Calibri" pitchFamily="34" charset="0"/>
                <a:cs typeface="Calibri" pitchFamily="34" charset="0"/>
              </a:rPr>
              <a:t>Developing Human Capital for IT Local </a:t>
            </a:r>
            <a:r>
              <a:rPr lang="en-US" dirty="0" smtClean="0">
                <a:latin typeface="Calibri" pitchFamily="34" charset="0"/>
                <a:cs typeface="Calibri" pitchFamily="34" charset="0"/>
              </a:rPr>
              <a:t>Content</a:t>
            </a:r>
            <a:endParaRPr lang="en-US" dirty="0" smtClean="0">
              <a:latin typeface="Calibri" pitchFamily="34" charset="0"/>
              <a:cs typeface="Calibri" pitchFamily="34" charset="0"/>
            </a:endParaRPr>
          </a:p>
          <a:p>
            <a:pPr marL="533400" indent="-533400" eaLnBrk="1" hangingPunct="1">
              <a:buFont typeface="Wingdings" pitchFamily="2" charset="2"/>
              <a:buAutoNum type="arabicPeriod"/>
            </a:pPr>
            <a:r>
              <a:rPr lang="en-US" dirty="0" smtClean="0">
                <a:latin typeface="Calibri" pitchFamily="34" charset="0"/>
                <a:cs typeface="Calibri" pitchFamily="34" charset="0"/>
              </a:rPr>
              <a:t>Conclusion</a:t>
            </a:r>
          </a:p>
          <a:p>
            <a:pPr marL="533400" indent="-533400" eaLnBrk="1" hangingPunct="1">
              <a:buFont typeface="Wingdings" pitchFamily="2" charset="2"/>
              <a:buAutoNum type="arabicPeriod"/>
            </a:pPr>
            <a:endParaRPr lang="en-US" dirty="0" smtClean="0">
              <a:latin typeface="Calibri" pitchFamily="34" charset="0"/>
              <a:cs typeface="Calibri" pitchFamily="34" charset="0"/>
            </a:endParaRPr>
          </a:p>
        </p:txBody>
      </p:sp>
      <p:sp>
        <p:nvSpPr>
          <p:cNvPr id="7" name="Date Placeholder 6"/>
          <p:cNvSpPr>
            <a:spLocks noGrp="1"/>
          </p:cNvSpPr>
          <p:nvPr>
            <p:ph type="dt" sz="half" idx="10"/>
          </p:nvPr>
        </p:nvSpPr>
        <p:spPr/>
        <p:txBody>
          <a:bodyPr/>
          <a:lstStyle/>
          <a:p>
            <a:pPr algn="l">
              <a:defRPr/>
            </a:pPr>
            <a:r>
              <a:rPr lang="en-US" smtClean="0"/>
              <a:t>Developing Human Capital for IT in Nigeria</a:t>
            </a:r>
            <a:endParaRPr lang="el-GR" dirty="0"/>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2</a:t>
            </a:fld>
            <a:endParaRPr lang="el-GR"/>
          </a:p>
        </p:txBody>
      </p:sp>
      <p:sp>
        <p:nvSpPr>
          <p:cNvPr id="12" name="Footer Placeholder 11"/>
          <p:cNvSpPr>
            <a:spLocks noGrp="1"/>
          </p:cNvSpPr>
          <p:nvPr>
            <p:ph type="ftr" sz="quarter" idx="11"/>
          </p:nvPr>
        </p:nvSpPr>
        <p:spPr/>
        <p:txBody>
          <a:bodyPr/>
          <a:lstStyle/>
          <a:p>
            <a:pPr>
              <a:defRPr/>
            </a:pPr>
            <a:r>
              <a:rPr lang="en-US" smtClean="0"/>
              <a:t>November 20, 2012@Transcorp Hilton, Abuja</a:t>
            </a:r>
            <a:endParaRPr lang="el-G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eaLnBrk="1" hangingPunct="1"/>
            <a:r>
              <a:rPr lang="en-US" dirty="0" smtClean="0">
                <a:latin typeface="Calibri" pitchFamily="34" charset="0"/>
                <a:cs typeface="Calibri" pitchFamily="34" charset="0"/>
              </a:rPr>
              <a:t>… Learning from other Countries: India</a:t>
            </a:r>
          </a:p>
        </p:txBody>
      </p:sp>
      <p:sp>
        <p:nvSpPr>
          <p:cNvPr id="5123" name="2 - Θέση περιεχομένου"/>
          <p:cNvSpPr>
            <a:spLocks noGrp="1"/>
          </p:cNvSpPr>
          <p:nvPr>
            <p:ph idx="1"/>
          </p:nvPr>
        </p:nvSpPr>
        <p:spPr/>
        <p:txBody>
          <a:bodyPr>
            <a:normAutofit fontScale="92500" lnSpcReduction="10000"/>
          </a:bodyPr>
          <a:lstStyle/>
          <a:p>
            <a:r>
              <a:rPr lang="en-GB" dirty="0" smtClean="0"/>
              <a:t>Launched the Software Technology Parks of India (STPI) initiative in 1991</a:t>
            </a:r>
          </a:p>
          <a:p>
            <a:pPr lvl="1"/>
            <a:r>
              <a:rPr lang="en-GB" dirty="0" smtClean="0"/>
              <a:t>to overcome infrastructural and procedural constraints by providing data communication facilities, office space, and “single window” statutory services were extremely </a:t>
            </a:r>
            <a:r>
              <a:rPr lang="en-GB" dirty="0" smtClean="0"/>
              <a:t>beneficial</a:t>
            </a:r>
          </a:p>
          <a:p>
            <a:pPr lvl="1"/>
            <a:endParaRPr lang="en-GB" dirty="0" smtClean="0"/>
          </a:p>
          <a:p>
            <a:r>
              <a:rPr lang="en-GB" dirty="0" smtClean="0"/>
              <a:t>India’s telecommunications policies of 1994 and 1999 also allowed private sector investments into the sector</a:t>
            </a:r>
            <a:endParaRPr lang="en-US" dirty="0" smtClean="0">
              <a:latin typeface="Calibri" pitchFamily="34" charset="0"/>
              <a:cs typeface="Calibri" pitchFamily="34" charset="0"/>
            </a:endParaRPr>
          </a:p>
        </p:txBody>
      </p:sp>
      <p:sp>
        <p:nvSpPr>
          <p:cNvPr id="7" name="Date Placeholder 6"/>
          <p:cNvSpPr>
            <a:spLocks noGrp="1"/>
          </p:cNvSpPr>
          <p:nvPr>
            <p:ph type="dt" sz="half" idx="10"/>
          </p:nvPr>
        </p:nvSpPr>
        <p:spPr/>
        <p:txBody>
          <a:bodyPr/>
          <a:lstStyle/>
          <a:p>
            <a:pPr algn="l">
              <a:defRPr/>
            </a:pPr>
            <a:r>
              <a:rPr lang="en-US" smtClean="0"/>
              <a:t>Developing Human Capital for IT in Nigeria</a:t>
            </a:r>
            <a:endParaRPr lang="el-GR" dirty="0"/>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20</a:t>
            </a:fld>
            <a:endParaRPr lang="el-GR"/>
          </a:p>
        </p:txBody>
      </p:sp>
      <p:sp>
        <p:nvSpPr>
          <p:cNvPr id="12" name="Footer Placeholder 11"/>
          <p:cNvSpPr>
            <a:spLocks noGrp="1"/>
          </p:cNvSpPr>
          <p:nvPr>
            <p:ph type="ftr" sz="quarter" idx="11"/>
          </p:nvPr>
        </p:nvSpPr>
        <p:spPr/>
        <p:txBody>
          <a:bodyPr/>
          <a:lstStyle/>
          <a:p>
            <a:pPr>
              <a:defRPr/>
            </a:pPr>
            <a:r>
              <a:rPr lang="en-US" smtClean="0"/>
              <a:t>November 20, 2012@Transcorp Hilton, Abuja</a:t>
            </a:r>
            <a:endParaRPr lang="el-G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eaLnBrk="1" hangingPunct="1"/>
            <a:r>
              <a:rPr lang="en-US" dirty="0" smtClean="0">
                <a:latin typeface="Calibri" pitchFamily="34" charset="0"/>
                <a:cs typeface="Calibri" pitchFamily="34" charset="0"/>
              </a:rPr>
              <a:t>… Learning from other Countries: India</a:t>
            </a:r>
          </a:p>
        </p:txBody>
      </p:sp>
      <p:sp>
        <p:nvSpPr>
          <p:cNvPr id="5123" name="2 - Θέση περιεχομένου"/>
          <p:cNvSpPr>
            <a:spLocks noGrp="1"/>
          </p:cNvSpPr>
          <p:nvPr>
            <p:ph idx="1"/>
          </p:nvPr>
        </p:nvSpPr>
        <p:spPr/>
        <p:txBody>
          <a:bodyPr>
            <a:normAutofit lnSpcReduction="10000"/>
          </a:bodyPr>
          <a:lstStyle/>
          <a:p>
            <a:r>
              <a:rPr lang="en-GB" dirty="0" smtClean="0">
                <a:latin typeface="Calibri" pitchFamily="34" charset="0"/>
                <a:cs typeface="Calibri" pitchFamily="34" charset="0"/>
              </a:rPr>
              <a:t>Captures about 60% of the global </a:t>
            </a:r>
            <a:r>
              <a:rPr lang="en-GB" dirty="0" err="1" smtClean="0">
                <a:latin typeface="Calibri" pitchFamily="34" charset="0"/>
                <a:cs typeface="Calibri" pitchFamily="34" charset="0"/>
              </a:rPr>
              <a:t>offshoring</a:t>
            </a:r>
            <a:r>
              <a:rPr lang="en-GB" dirty="0" smtClean="0">
                <a:latin typeface="Calibri" pitchFamily="34" charset="0"/>
                <a:cs typeface="Calibri" pitchFamily="34" charset="0"/>
              </a:rPr>
              <a:t> market</a:t>
            </a:r>
          </a:p>
          <a:p>
            <a:endParaRPr lang="en-GB" dirty="0" smtClean="0">
              <a:latin typeface="Calibri" pitchFamily="34" charset="0"/>
              <a:cs typeface="Calibri" pitchFamily="34" charset="0"/>
            </a:endParaRPr>
          </a:p>
          <a:p>
            <a:r>
              <a:rPr lang="en-GB" dirty="0" smtClean="0">
                <a:latin typeface="Calibri" pitchFamily="34" charset="0"/>
                <a:cs typeface="Calibri" pitchFamily="34" charset="0"/>
              </a:rPr>
              <a:t>India has a Ministry for Human Resource Development</a:t>
            </a:r>
          </a:p>
          <a:p>
            <a:endParaRPr lang="en-US" dirty="0" smtClean="0">
              <a:latin typeface="Calibri" pitchFamily="34" charset="0"/>
              <a:cs typeface="Calibri" pitchFamily="34" charset="0"/>
            </a:endParaRPr>
          </a:p>
          <a:p>
            <a:r>
              <a:rPr lang="en-GB" dirty="0" smtClean="0">
                <a:latin typeface="Calibri" pitchFamily="34" charset="0"/>
                <a:cs typeface="Calibri" pitchFamily="34" charset="0"/>
              </a:rPr>
              <a:t>India has a talent pool of three million graduates passing out of universities every year</a:t>
            </a:r>
          </a:p>
          <a:p>
            <a:endParaRPr lang="en-GB" dirty="0" smtClean="0">
              <a:latin typeface="Calibri" pitchFamily="34" charset="0"/>
              <a:cs typeface="Calibri" pitchFamily="34" charset="0"/>
            </a:endParaRPr>
          </a:p>
        </p:txBody>
      </p:sp>
      <p:sp>
        <p:nvSpPr>
          <p:cNvPr id="7" name="Date Placeholder 6"/>
          <p:cNvSpPr>
            <a:spLocks noGrp="1"/>
          </p:cNvSpPr>
          <p:nvPr>
            <p:ph type="dt" sz="half" idx="10"/>
          </p:nvPr>
        </p:nvSpPr>
        <p:spPr/>
        <p:txBody>
          <a:bodyPr/>
          <a:lstStyle/>
          <a:p>
            <a:pPr algn="l">
              <a:defRPr/>
            </a:pPr>
            <a:r>
              <a:rPr lang="en-US" smtClean="0"/>
              <a:t>Developing Human Capital for IT in Nigeria</a:t>
            </a:r>
            <a:endParaRPr lang="el-GR" dirty="0"/>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21</a:t>
            </a:fld>
            <a:endParaRPr lang="el-GR"/>
          </a:p>
        </p:txBody>
      </p:sp>
      <p:sp>
        <p:nvSpPr>
          <p:cNvPr id="12" name="Footer Placeholder 11"/>
          <p:cNvSpPr>
            <a:spLocks noGrp="1"/>
          </p:cNvSpPr>
          <p:nvPr>
            <p:ph type="ftr" sz="quarter" idx="11"/>
          </p:nvPr>
        </p:nvSpPr>
        <p:spPr/>
        <p:txBody>
          <a:bodyPr/>
          <a:lstStyle/>
          <a:p>
            <a:pPr>
              <a:defRPr/>
            </a:pPr>
            <a:r>
              <a:rPr lang="en-US" dirty="0" smtClean="0"/>
              <a:t>November 20, 2012@Transcorp Hilton, Abuja</a:t>
            </a:r>
            <a:endParaRPr lang="el-G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eaLnBrk="1" hangingPunct="1"/>
            <a:r>
              <a:rPr lang="en-US" dirty="0" smtClean="0">
                <a:latin typeface="Calibri" pitchFamily="34" charset="0"/>
                <a:cs typeface="Calibri" pitchFamily="34" charset="0"/>
              </a:rPr>
              <a:t>… Learning from other Countries: India</a:t>
            </a:r>
          </a:p>
        </p:txBody>
      </p:sp>
      <p:sp>
        <p:nvSpPr>
          <p:cNvPr id="5123" name="2 - Θέση περιεχομένου"/>
          <p:cNvSpPr>
            <a:spLocks noGrp="1"/>
          </p:cNvSpPr>
          <p:nvPr>
            <p:ph idx="1"/>
          </p:nvPr>
        </p:nvSpPr>
        <p:spPr/>
        <p:txBody>
          <a:bodyPr>
            <a:normAutofit/>
          </a:bodyPr>
          <a:lstStyle/>
          <a:p>
            <a:r>
              <a:rPr lang="en-GB" dirty="0" smtClean="0">
                <a:latin typeface="Calibri" pitchFamily="34" charset="0"/>
              </a:rPr>
              <a:t>India’s Eleventh </a:t>
            </a:r>
            <a:r>
              <a:rPr lang="en-GB" dirty="0" smtClean="0">
                <a:latin typeface="Calibri" pitchFamily="34" charset="0"/>
              </a:rPr>
              <a:t>Plan </a:t>
            </a:r>
            <a:r>
              <a:rPr lang="en-GB" dirty="0" smtClean="0">
                <a:latin typeface="Calibri" pitchFamily="34" charset="0"/>
              </a:rPr>
              <a:t>gave a </a:t>
            </a:r>
            <a:r>
              <a:rPr lang="en-GB" dirty="0" smtClean="0">
                <a:latin typeface="Calibri" pitchFamily="34" charset="0"/>
              </a:rPr>
              <a:t>very high priority to Higher </a:t>
            </a:r>
            <a:r>
              <a:rPr lang="en-GB" dirty="0" smtClean="0">
                <a:latin typeface="Calibri" pitchFamily="34" charset="0"/>
              </a:rPr>
              <a:t>Education with initiatives </a:t>
            </a:r>
            <a:r>
              <a:rPr lang="en-GB" dirty="0" smtClean="0">
                <a:latin typeface="Calibri" pitchFamily="34" charset="0"/>
              </a:rPr>
              <a:t>such as </a:t>
            </a:r>
          </a:p>
          <a:p>
            <a:pPr lvl="1"/>
            <a:r>
              <a:rPr lang="en-GB" dirty="0" smtClean="0">
                <a:latin typeface="Calibri" pitchFamily="34" charset="0"/>
              </a:rPr>
              <a:t>establishing 30 new Central </a:t>
            </a:r>
            <a:r>
              <a:rPr lang="en-GB" dirty="0" smtClean="0">
                <a:latin typeface="Calibri" pitchFamily="34" charset="0"/>
              </a:rPr>
              <a:t>universities</a:t>
            </a:r>
            <a:endParaRPr lang="en-GB" dirty="0" smtClean="0">
              <a:latin typeface="Calibri" pitchFamily="34" charset="0"/>
            </a:endParaRPr>
          </a:p>
          <a:p>
            <a:pPr lvl="1"/>
            <a:r>
              <a:rPr lang="en-GB" dirty="0" smtClean="0">
                <a:latin typeface="Calibri" pitchFamily="34" charset="0"/>
              </a:rPr>
              <a:t>5 new IISERs, </a:t>
            </a:r>
          </a:p>
          <a:p>
            <a:pPr lvl="1"/>
            <a:r>
              <a:rPr lang="en-GB" dirty="0" smtClean="0">
                <a:latin typeface="Calibri" pitchFamily="34" charset="0"/>
              </a:rPr>
              <a:t>8 IITs, </a:t>
            </a:r>
          </a:p>
          <a:p>
            <a:pPr lvl="1"/>
            <a:r>
              <a:rPr lang="en-GB" dirty="0" smtClean="0">
                <a:latin typeface="Calibri" pitchFamily="34" charset="0"/>
              </a:rPr>
              <a:t>7 IIMs, </a:t>
            </a:r>
          </a:p>
          <a:p>
            <a:pPr lvl="1"/>
            <a:r>
              <a:rPr lang="en-GB" dirty="0" smtClean="0">
                <a:latin typeface="Calibri" pitchFamily="34" charset="0"/>
              </a:rPr>
              <a:t>20 IIITs, etc. </a:t>
            </a:r>
          </a:p>
        </p:txBody>
      </p:sp>
      <p:sp>
        <p:nvSpPr>
          <p:cNvPr id="7" name="Date Placeholder 6"/>
          <p:cNvSpPr>
            <a:spLocks noGrp="1"/>
          </p:cNvSpPr>
          <p:nvPr>
            <p:ph type="dt" sz="half" idx="10"/>
          </p:nvPr>
        </p:nvSpPr>
        <p:spPr/>
        <p:txBody>
          <a:bodyPr/>
          <a:lstStyle/>
          <a:p>
            <a:pPr algn="l">
              <a:defRPr/>
            </a:pPr>
            <a:r>
              <a:rPr lang="en-US" smtClean="0"/>
              <a:t>Developing Human Capital for IT in Nigeria</a:t>
            </a:r>
            <a:endParaRPr lang="el-GR" dirty="0"/>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22</a:t>
            </a:fld>
            <a:endParaRPr lang="el-GR"/>
          </a:p>
        </p:txBody>
      </p:sp>
      <p:sp>
        <p:nvSpPr>
          <p:cNvPr id="12" name="Footer Placeholder 11"/>
          <p:cNvSpPr>
            <a:spLocks noGrp="1"/>
          </p:cNvSpPr>
          <p:nvPr>
            <p:ph type="ftr" sz="quarter" idx="11"/>
          </p:nvPr>
        </p:nvSpPr>
        <p:spPr/>
        <p:txBody>
          <a:bodyPr/>
          <a:lstStyle/>
          <a:p>
            <a:pPr>
              <a:defRPr/>
            </a:pPr>
            <a:r>
              <a:rPr lang="en-US" smtClean="0"/>
              <a:t>November 20, 2012@Transcorp Hilton, Abuja</a:t>
            </a:r>
            <a:endParaRPr lang="el-G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62000" y="762000"/>
            <a:ext cx="8167718" cy="1143000"/>
          </a:xfrm>
        </p:spPr>
        <p:txBody>
          <a:bodyPr>
            <a:normAutofit/>
          </a:bodyPr>
          <a:lstStyle/>
          <a:p>
            <a:pPr marL="533400" indent="-533400" eaLnBrk="1" hangingPunct="1"/>
            <a:r>
              <a:rPr lang="en-US" sz="3100" dirty="0" smtClean="0">
                <a:latin typeface="Calibri" pitchFamily="34" charset="0"/>
                <a:cs typeface="Calibri" pitchFamily="34" charset="0"/>
              </a:rPr>
              <a:t>Developing Human Capital for IT Local Content</a:t>
            </a:r>
          </a:p>
        </p:txBody>
      </p:sp>
      <p:sp>
        <p:nvSpPr>
          <p:cNvPr id="5123" name="2 - Θέση περιεχομένου"/>
          <p:cNvSpPr>
            <a:spLocks noGrp="1"/>
          </p:cNvSpPr>
          <p:nvPr>
            <p:ph idx="1"/>
          </p:nvPr>
        </p:nvSpPr>
        <p:spPr/>
        <p:txBody>
          <a:bodyPr>
            <a:normAutofit fontScale="92500" lnSpcReduction="10000"/>
          </a:bodyPr>
          <a:lstStyle/>
          <a:p>
            <a:r>
              <a:rPr lang="en-GB" dirty="0" smtClean="0"/>
              <a:t>Assess ICT skill needs/deficits in partnership with industry &amp; academia</a:t>
            </a:r>
          </a:p>
          <a:p>
            <a:endParaRPr lang="en-GB" dirty="0" smtClean="0"/>
          </a:p>
          <a:p>
            <a:r>
              <a:rPr lang="en-GB" dirty="0" smtClean="0"/>
              <a:t>Develop a strategic plan of action to meet the needs in a finite time frame</a:t>
            </a:r>
          </a:p>
          <a:p>
            <a:endParaRPr lang="en-GB" dirty="0" smtClean="0"/>
          </a:p>
          <a:p>
            <a:r>
              <a:rPr lang="en-GB" dirty="0" smtClean="0"/>
              <a:t>Delineate clearly the roles to be played by Government, Industry and Academia in reaching the set targets</a:t>
            </a:r>
          </a:p>
        </p:txBody>
      </p:sp>
      <p:sp>
        <p:nvSpPr>
          <p:cNvPr id="7" name="Date Placeholder 6"/>
          <p:cNvSpPr>
            <a:spLocks noGrp="1"/>
          </p:cNvSpPr>
          <p:nvPr>
            <p:ph type="dt" sz="half" idx="10"/>
          </p:nvPr>
        </p:nvSpPr>
        <p:spPr/>
        <p:txBody>
          <a:bodyPr/>
          <a:lstStyle/>
          <a:p>
            <a:pPr algn="l">
              <a:defRPr/>
            </a:pPr>
            <a:r>
              <a:rPr lang="en-US" smtClean="0"/>
              <a:t>Developing Human Capital for IT in Nigeria</a:t>
            </a:r>
            <a:endParaRPr lang="el-GR" dirty="0"/>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23</a:t>
            </a:fld>
            <a:endParaRPr lang="el-GR"/>
          </a:p>
        </p:txBody>
      </p:sp>
      <p:sp>
        <p:nvSpPr>
          <p:cNvPr id="12" name="Footer Placeholder 11"/>
          <p:cNvSpPr>
            <a:spLocks noGrp="1"/>
          </p:cNvSpPr>
          <p:nvPr>
            <p:ph type="ftr" sz="quarter" idx="11"/>
          </p:nvPr>
        </p:nvSpPr>
        <p:spPr/>
        <p:txBody>
          <a:bodyPr/>
          <a:lstStyle/>
          <a:p>
            <a:pPr>
              <a:defRPr/>
            </a:pPr>
            <a:r>
              <a:rPr lang="en-US" smtClean="0"/>
              <a:t>November 20, 2012@Transcorp Hilton, Abuja</a:t>
            </a:r>
            <a:endParaRPr lang="el-G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eaLnBrk="1" hangingPunct="1"/>
            <a:r>
              <a:rPr lang="en-US" sz="2800" dirty="0" smtClean="0">
                <a:latin typeface="Calibri" pitchFamily="34" charset="0"/>
                <a:cs typeface="Calibri" pitchFamily="34" charset="0"/>
              </a:rPr>
              <a:t>… Developing Human Capital for IT Local Content</a:t>
            </a:r>
          </a:p>
        </p:txBody>
      </p:sp>
      <p:sp>
        <p:nvSpPr>
          <p:cNvPr id="5123" name="2 - Θέση περιεχομένου"/>
          <p:cNvSpPr>
            <a:spLocks noGrp="1"/>
          </p:cNvSpPr>
          <p:nvPr>
            <p:ph idx="1"/>
          </p:nvPr>
        </p:nvSpPr>
        <p:spPr/>
        <p:txBody>
          <a:bodyPr>
            <a:normAutofit lnSpcReduction="10000"/>
          </a:bodyPr>
          <a:lstStyle/>
          <a:p>
            <a:pPr eaLnBrk="1" hangingPunct="1">
              <a:defRPr/>
            </a:pPr>
            <a:r>
              <a:rPr lang="en-US" sz="3000" dirty="0" smtClean="0">
                <a:latin typeface="Calibri" pitchFamily="34" charset="0"/>
                <a:cs typeface="Calibri" pitchFamily="34" charset="0"/>
              </a:rPr>
              <a:t>Establish a National Skills Portal for exchange of information b/w employers and employees</a:t>
            </a:r>
          </a:p>
          <a:p>
            <a:pPr lvl="1" eaLnBrk="1" hangingPunct="1">
              <a:defRPr/>
            </a:pPr>
            <a:r>
              <a:rPr lang="en-US" sz="2600" dirty="0" smtClean="0">
                <a:latin typeface="Calibri" pitchFamily="34" charset="0"/>
                <a:cs typeface="Calibri" pitchFamily="34" charset="0"/>
              </a:rPr>
              <a:t>A National Skills Inventory DB</a:t>
            </a:r>
          </a:p>
          <a:p>
            <a:pPr lvl="1" eaLnBrk="1" hangingPunct="1">
              <a:defRPr/>
            </a:pPr>
            <a:r>
              <a:rPr lang="en-US" sz="2600" dirty="0" smtClean="0">
                <a:latin typeface="Calibri" pitchFamily="34" charset="0"/>
                <a:cs typeface="Calibri" pitchFamily="34" charset="0"/>
              </a:rPr>
              <a:t>A National DB for Skill Deficiency Mapping</a:t>
            </a:r>
          </a:p>
          <a:p>
            <a:pPr lvl="1" eaLnBrk="1" hangingPunct="1">
              <a:defRPr/>
            </a:pPr>
            <a:endParaRPr lang="en-US" sz="2600" dirty="0" smtClean="0">
              <a:latin typeface="Calibri" pitchFamily="34" charset="0"/>
              <a:cs typeface="Calibri" pitchFamily="34" charset="0"/>
            </a:endParaRPr>
          </a:p>
          <a:p>
            <a:pPr eaLnBrk="1" hangingPunct="1">
              <a:defRPr/>
            </a:pPr>
            <a:r>
              <a:rPr lang="en-GB" sz="3000" dirty="0" smtClean="0">
                <a:latin typeface="Calibri" pitchFamily="34" charset="0"/>
                <a:cs typeface="Calibri" pitchFamily="34" charset="0"/>
              </a:rPr>
              <a:t>Helps to aligning skills development with the needs and requirements of the industry</a:t>
            </a:r>
          </a:p>
          <a:p>
            <a:pPr lvl="1" eaLnBrk="1" hangingPunct="1">
              <a:defRPr/>
            </a:pPr>
            <a:r>
              <a:rPr lang="en-GB" dirty="0" smtClean="0"/>
              <a:t>the most important factor for success</a:t>
            </a:r>
            <a:endParaRPr lang="en-US" sz="2600" dirty="0" smtClean="0">
              <a:latin typeface="Calibri" pitchFamily="34" charset="0"/>
              <a:cs typeface="Calibri" pitchFamily="34" charset="0"/>
            </a:endParaRPr>
          </a:p>
        </p:txBody>
      </p:sp>
      <p:sp>
        <p:nvSpPr>
          <p:cNvPr id="7" name="Date Placeholder 6"/>
          <p:cNvSpPr>
            <a:spLocks noGrp="1"/>
          </p:cNvSpPr>
          <p:nvPr>
            <p:ph type="dt" sz="half" idx="10"/>
          </p:nvPr>
        </p:nvSpPr>
        <p:spPr/>
        <p:txBody>
          <a:bodyPr/>
          <a:lstStyle/>
          <a:p>
            <a:pPr algn="l">
              <a:defRPr/>
            </a:pPr>
            <a:r>
              <a:rPr lang="en-US" smtClean="0"/>
              <a:t>Developing Human Capital for IT in Nigeria</a:t>
            </a:r>
            <a:endParaRPr lang="el-GR" dirty="0"/>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24</a:t>
            </a:fld>
            <a:endParaRPr lang="el-GR"/>
          </a:p>
        </p:txBody>
      </p:sp>
      <p:sp>
        <p:nvSpPr>
          <p:cNvPr id="12" name="Footer Placeholder 11"/>
          <p:cNvSpPr>
            <a:spLocks noGrp="1"/>
          </p:cNvSpPr>
          <p:nvPr>
            <p:ph type="ftr" sz="quarter" idx="11"/>
          </p:nvPr>
        </p:nvSpPr>
        <p:spPr/>
        <p:txBody>
          <a:bodyPr/>
          <a:lstStyle/>
          <a:p>
            <a:pPr>
              <a:defRPr/>
            </a:pPr>
            <a:r>
              <a:rPr lang="en-US" smtClean="0"/>
              <a:t>November 20, 2012@Transcorp Hilton, Abuja</a:t>
            </a:r>
            <a:endParaRPr lang="el-G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eaLnBrk="1" hangingPunct="1"/>
            <a:r>
              <a:rPr lang="en-US" sz="2800" dirty="0" smtClean="0">
                <a:latin typeface="Calibri" pitchFamily="34" charset="0"/>
                <a:cs typeface="Calibri" pitchFamily="34" charset="0"/>
              </a:rPr>
              <a:t>… Developing Human Capital for IT Local Content</a:t>
            </a:r>
          </a:p>
        </p:txBody>
      </p:sp>
      <p:sp>
        <p:nvSpPr>
          <p:cNvPr id="5123" name="2 - Θέση περιεχομένου"/>
          <p:cNvSpPr>
            <a:spLocks noGrp="1"/>
          </p:cNvSpPr>
          <p:nvPr>
            <p:ph idx="1"/>
          </p:nvPr>
        </p:nvSpPr>
        <p:spPr/>
        <p:txBody>
          <a:bodyPr>
            <a:normAutofit/>
          </a:bodyPr>
          <a:lstStyle/>
          <a:p>
            <a:r>
              <a:rPr lang="en-GB" kern="1200" dirty="0" smtClean="0">
                <a:latin typeface="Arial" charset="0"/>
              </a:rPr>
              <a:t>Introduce standardized national level tests similar to SAT, GRE, etc</a:t>
            </a:r>
          </a:p>
          <a:p>
            <a:pPr lvl="1"/>
            <a:r>
              <a:rPr lang="en-GB" kern="1200" dirty="0" smtClean="0">
                <a:latin typeface="Arial" charset="0"/>
              </a:rPr>
              <a:t>for benchmarking of students seeking admissions</a:t>
            </a:r>
          </a:p>
          <a:p>
            <a:pPr lvl="1"/>
            <a:endParaRPr lang="en-GB" kern="1200" dirty="0" smtClean="0">
              <a:latin typeface="Arial" charset="0"/>
            </a:endParaRPr>
          </a:p>
          <a:p>
            <a:r>
              <a:rPr lang="en-GB" kern="1200" dirty="0" smtClean="0">
                <a:latin typeface="Arial" charset="0"/>
              </a:rPr>
              <a:t> Introduce a common nation-wide benchmark for assessing graduating students </a:t>
            </a:r>
          </a:p>
          <a:p>
            <a:pPr lvl="1"/>
            <a:r>
              <a:rPr lang="en-GB" kern="1200" dirty="0" smtClean="0">
                <a:latin typeface="Arial" charset="0"/>
              </a:rPr>
              <a:t>In partnership with industry stakeholders</a:t>
            </a:r>
          </a:p>
          <a:p>
            <a:endParaRPr lang="en-GB" kern="1200" dirty="0" smtClean="0">
              <a:latin typeface="Arial" charset="0"/>
            </a:endParaRPr>
          </a:p>
        </p:txBody>
      </p:sp>
      <p:sp>
        <p:nvSpPr>
          <p:cNvPr id="7" name="Date Placeholder 6"/>
          <p:cNvSpPr>
            <a:spLocks noGrp="1"/>
          </p:cNvSpPr>
          <p:nvPr>
            <p:ph type="dt" sz="half" idx="10"/>
          </p:nvPr>
        </p:nvSpPr>
        <p:spPr/>
        <p:txBody>
          <a:bodyPr/>
          <a:lstStyle/>
          <a:p>
            <a:pPr algn="l">
              <a:defRPr/>
            </a:pPr>
            <a:r>
              <a:rPr lang="en-US" smtClean="0"/>
              <a:t>Developing Human Capital for IT in Nigeria</a:t>
            </a:r>
            <a:endParaRPr lang="el-GR" dirty="0"/>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25</a:t>
            </a:fld>
            <a:endParaRPr lang="el-GR"/>
          </a:p>
        </p:txBody>
      </p:sp>
      <p:sp>
        <p:nvSpPr>
          <p:cNvPr id="12" name="Footer Placeholder 11"/>
          <p:cNvSpPr>
            <a:spLocks noGrp="1"/>
          </p:cNvSpPr>
          <p:nvPr>
            <p:ph type="ftr" sz="quarter" idx="11"/>
          </p:nvPr>
        </p:nvSpPr>
        <p:spPr/>
        <p:txBody>
          <a:bodyPr/>
          <a:lstStyle/>
          <a:p>
            <a:pPr>
              <a:defRPr/>
            </a:pPr>
            <a:r>
              <a:rPr lang="en-US" smtClean="0"/>
              <a:t>November 20, 2012@Transcorp Hilton, Abuja</a:t>
            </a:r>
            <a:endParaRPr lang="el-G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eaLnBrk="1" hangingPunct="1"/>
            <a:r>
              <a:rPr lang="en-US" sz="2800" dirty="0" smtClean="0">
                <a:latin typeface="Calibri" pitchFamily="34" charset="0"/>
                <a:cs typeface="Calibri" pitchFamily="34" charset="0"/>
              </a:rPr>
              <a:t>… Developing Human Capital for IT Local Content</a:t>
            </a:r>
          </a:p>
        </p:txBody>
      </p:sp>
      <p:sp>
        <p:nvSpPr>
          <p:cNvPr id="5123" name="2 - Θέση περιεχομένου"/>
          <p:cNvSpPr>
            <a:spLocks noGrp="1"/>
          </p:cNvSpPr>
          <p:nvPr>
            <p:ph idx="1"/>
          </p:nvPr>
        </p:nvSpPr>
        <p:spPr/>
        <p:txBody>
          <a:bodyPr>
            <a:normAutofit/>
          </a:bodyPr>
          <a:lstStyle/>
          <a:p>
            <a:r>
              <a:rPr lang="en-GB" dirty="0" smtClean="0">
                <a:latin typeface="Calibri" pitchFamily="34" charset="0"/>
                <a:cs typeface="Calibri" pitchFamily="34" charset="0"/>
              </a:rPr>
              <a:t>Establish Skills Development </a:t>
            </a:r>
            <a:r>
              <a:rPr lang="en-GB" dirty="0" err="1" smtClean="0">
                <a:latin typeface="Calibri" pitchFamily="34" charset="0"/>
                <a:cs typeface="Calibri" pitchFamily="34" charset="0"/>
              </a:rPr>
              <a:t>Centers</a:t>
            </a:r>
            <a:r>
              <a:rPr lang="en-GB" dirty="0" smtClean="0">
                <a:latin typeface="Calibri" pitchFamily="34" charset="0"/>
                <a:cs typeface="Calibri" pitchFamily="34" charset="0"/>
              </a:rPr>
              <a:t> to compliment other education outfits</a:t>
            </a:r>
          </a:p>
          <a:p>
            <a:pPr lvl="1"/>
            <a:r>
              <a:rPr lang="en-GB" dirty="0" smtClean="0">
                <a:latin typeface="Calibri" pitchFamily="34" charset="0"/>
                <a:cs typeface="Calibri" pitchFamily="34" charset="0"/>
              </a:rPr>
              <a:t>Both bricks-and-mortar as well as virtual</a:t>
            </a:r>
          </a:p>
          <a:p>
            <a:pPr lvl="1"/>
            <a:endParaRPr lang="en-GB" dirty="0" smtClean="0">
              <a:latin typeface="Calibri" pitchFamily="34" charset="0"/>
              <a:cs typeface="Calibri" pitchFamily="34" charset="0"/>
            </a:endParaRPr>
          </a:p>
          <a:p>
            <a:r>
              <a:rPr lang="en-GB" dirty="0" smtClean="0">
                <a:latin typeface="Calibri" pitchFamily="34" charset="0"/>
                <a:cs typeface="Calibri" pitchFamily="34" charset="0"/>
              </a:rPr>
              <a:t>Create task forces to provide specialist retraining of graduates in electronics and computer science </a:t>
            </a:r>
          </a:p>
          <a:p>
            <a:pPr lvl="1"/>
            <a:r>
              <a:rPr lang="en-GB" dirty="0" smtClean="0">
                <a:latin typeface="Calibri" pitchFamily="34" charset="0"/>
                <a:cs typeface="Calibri" pitchFamily="34" charset="0"/>
              </a:rPr>
              <a:t>to boost the capability of responding to industry needs</a:t>
            </a:r>
          </a:p>
        </p:txBody>
      </p:sp>
      <p:sp>
        <p:nvSpPr>
          <p:cNvPr id="7" name="Date Placeholder 6"/>
          <p:cNvSpPr>
            <a:spLocks noGrp="1"/>
          </p:cNvSpPr>
          <p:nvPr>
            <p:ph type="dt" sz="half" idx="10"/>
          </p:nvPr>
        </p:nvSpPr>
        <p:spPr/>
        <p:txBody>
          <a:bodyPr/>
          <a:lstStyle/>
          <a:p>
            <a:pPr algn="l">
              <a:defRPr/>
            </a:pPr>
            <a:r>
              <a:rPr lang="en-US" smtClean="0"/>
              <a:t>Developing Human Capital for IT in Nigeria</a:t>
            </a:r>
            <a:endParaRPr lang="el-GR" dirty="0"/>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26</a:t>
            </a:fld>
            <a:endParaRPr lang="el-GR"/>
          </a:p>
        </p:txBody>
      </p:sp>
      <p:sp>
        <p:nvSpPr>
          <p:cNvPr id="12" name="Footer Placeholder 11"/>
          <p:cNvSpPr>
            <a:spLocks noGrp="1"/>
          </p:cNvSpPr>
          <p:nvPr>
            <p:ph type="ftr" sz="quarter" idx="11"/>
          </p:nvPr>
        </p:nvSpPr>
        <p:spPr/>
        <p:txBody>
          <a:bodyPr/>
          <a:lstStyle/>
          <a:p>
            <a:pPr>
              <a:defRPr/>
            </a:pPr>
            <a:r>
              <a:rPr lang="en-US" smtClean="0"/>
              <a:t>November 20, 2012@Transcorp Hilton, Abuja</a:t>
            </a:r>
            <a:endParaRPr lang="el-G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eaLnBrk="1" hangingPunct="1"/>
            <a:r>
              <a:rPr lang="en-US" sz="2800" dirty="0" smtClean="0">
                <a:latin typeface="Calibri" pitchFamily="34" charset="0"/>
                <a:cs typeface="Calibri" pitchFamily="34" charset="0"/>
              </a:rPr>
              <a:t>… Developing Human Capital for IT Local Content</a:t>
            </a:r>
          </a:p>
        </p:txBody>
      </p:sp>
      <p:sp>
        <p:nvSpPr>
          <p:cNvPr id="5123" name="2 - Θέση περιεχομένου"/>
          <p:cNvSpPr>
            <a:spLocks noGrp="1"/>
          </p:cNvSpPr>
          <p:nvPr>
            <p:ph idx="1"/>
          </p:nvPr>
        </p:nvSpPr>
        <p:spPr/>
        <p:txBody>
          <a:bodyPr>
            <a:normAutofit/>
          </a:bodyPr>
          <a:lstStyle/>
          <a:p>
            <a:pPr eaLnBrk="1" hangingPunct="1">
              <a:defRPr/>
            </a:pPr>
            <a:r>
              <a:rPr lang="en-US" sz="3000" dirty="0" smtClean="0">
                <a:latin typeface="Calibri" pitchFamily="34" charset="0"/>
                <a:cs typeface="Calibri" pitchFamily="34" charset="0"/>
              </a:rPr>
              <a:t>Reorient accreditation </a:t>
            </a:r>
            <a:r>
              <a:rPr lang="en-GB" sz="3000" dirty="0" smtClean="0">
                <a:latin typeface="Calibri" pitchFamily="34" charset="0"/>
                <a:cs typeface="Calibri" pitchFamily="34" charset="0"/>
              </a:rPr>
              <a:t>away from regulation to performance measurement</a:t>
            </a:r>
          </a:p>
          <a:p>
            <a:pPr lvl="1" eaLnBrk="1" hangingPunct="1">
              <a:defRPr/>
            </a:pPr>
            <a:r>
              <a:rPr lang="en-GB" sz="2600" dirty="0" smtClean="0">
                <a:latin typeface="Calibri" pitchFamily="34" charset="0"/>
                <a:cs typeface="Calibri" pitchFamily="34" charset="0"/>
              </a:rPr>
              <a:t>Rate and rank institutions on standardized outcomes like % graduates placed, dropout rates, </a:t>
            </a:r>
            <a:r>
              <a:rPr lang="en-GB" sz="2600" dirty="0" smtClean="0">
                <a:latin typeface="Calibri" pitchFamily="34" charset="0"/>
                <a:cs typeface="Calibri" pitchFamily="34" charset="0"/>
              </a:rPr>
              <a:t>etc</a:t>
            </a:r>
          </a:p>
        </p:txBody>
      </p:sp>
      <p:sp>
        <p:nvSpPr>
          <p:cNvPr id="7" name="Date Placeholder 6"/>
          <p:cNvSpPr>
            <a:spLocks noGrp="1"/>
          </p:cNvSpPr>
          <p:nvPr>
            <p:ph type="dt" sz="half" idx="10"/>
          </p:nvPr>
        </p:nvSpPr>
        <p:spPr/>
        <p:txBody>
          <a:bodyPr/>
          <a:lstStyle/>
          <a:p>
            <a:pPr algn="l">
              <a:defRPr/>
            </a:pPr>
            <a:r>
              <a:rPr lang="en-US" smtClean="0"/>
              <a:t>Developing Human Capital for IT in Nigeria</a:t>
            </a:r>
            <a:endParaRPr lang="el-GR" dirty="0"/>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27</a:t>
            </a:fld>
            <a:endParaRPr lang="el-GR"/>
          </a:p>
        </p:txBody>
      </p:sp>
      <p:sp>
        <p:nvSpPr>
          <p:cNvPr id="12" name="Footer Placeholder 11"/>
          <p:cNvSpPr>
            <a:spLocks noGrp="1"/>
          </p:cNvSpPr>
          <p:nvPr>
            <p:ph type="ftr" sz="quarter" idx="11"/>
          </p:nvPr>
        </p:nvSpPr>
        <p:spPr/>
        <p:txBody>
          <a:bodyPr/>
          <a:lstStyle/>
          <a:p>
            <a:pPr>
              <a:defRPr/>
            </a:pPr>
            <a:r>
              <a:rPr lang="en-US" smtClean="0"/>
              <a:t>November 20, 2012@Transcorp Hilton, Abuja</a:t>
            </a:r>
            <a:endParaRPr lang="el-G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eaLnBrk="1" hangingPunct="1"/>
            <a:r>
              <a:rPr lang="en-US" sz="2800" dirty="0" smtClean="0">
                <a:latin typeface="Calibri" pitchFamily="34" charset="0"/>
                <a:cs typeface="Calibri" pitchFamily="34" charset="0"/>
              </a:rPr>
              <a:t>… Developing Human Capital for IT Local Content</a:t>
            </a:r>
          </a:p>
        </p:txBody>
      </p:sp>
      <p:sp>
        <p:nvSpPr>
          <p:cNvPr id="5123" name="2 - Θέση περιεχομένου"/>
          <p:cNvSpPr>
            <a:spLocks noGrp="1"/>
          </p:cNvSpPr>
          <p:nvPr>
            <p:ph idx="1"/>
          </p:nvPr>
        </p:nvSpPr>
        <p:spPr/>
        <p:txBody>
          <a:bodyPr>
            <a:normAutofit/>
          </a:bodyPr>
          <a:lstStyle/>
          <a:p>
            <a:r>
              <a:rPr lang="en-GB" dirty="0" smtClean="0"/>
              <a:t>The government  must refocus its attention and resources on education</a:t>
            </a:r>
          </a:p>
          <a:p>
            <a:pPr lvl="1"/>
            <a:r>
              <a:rPr lang="en-GB" dirty="0" smtClean="0"/>
              <a:t>development of a first class educational and scientific research establishment</a:t>
            </a:r>
          </a:p>
          <a:p>
            <a:pPr lvl="1"/>
            <a:r>
              <a:rPr lang="en-GB" dirty="0" smtClean="0"/>
              <a:t>non-traditional colleges responding to market demand for business and technical training</a:t>
            </a:r>
          </a:p>
          <a:p>
            <a:pPr lvl="1"/>
            <a:endParaRPr lang="en-US" dirty="0" smtClean="0">
              <a:latin typeface="Calibri" pitchFamily="34" charset="0"/>
              <a:cs typeface="Calibri" pitchFamily="34" charset="0"/>
            </a:endParaRPr>
          </a:p>
          <a:p>
            <a:r>
              <a:rPr lang="en-GB" dirty="0" smtClean="0">
                <a:latin typeface="Calibri" pitchFamily="34" charset="0"/>
                <a:cs typeface="Calibri" pitchFamily="34" charset="0"/>
              </a:rPr>
              <a:t>Refocus </a:t>
            </a:r>
            <a:r>
              <a:rPr lang="en-GB" dirty="0" err="1" smtClean="0">
                <a:latin typeface="Calibri" pitchFamily="34" charset="0"/>
                <a:cs typeface="Calibri" pitchFamily="34" charset="0"/>
              </a:rPr>
              <a:t>stakeholding</a:t>
            </a:r>
            <a:r>
              <a:rPr lang="en-GB" dirty="0" smtClean="0">
                <a:latin typeface="Calibri" pitchFamily="34" charset="0"/>
                <a:cs typeface="Calibri" pitchFamily="34" charset="0"/>
              </a:rPr>
              <a:t> in Education, nationally</a:t>
            </a:r>
            <a:endParaRPr lang="en-US" dirty="0" smtClean="0">
              <a:latin typeface="Calibri" pitchFamily="34" charset="0"/>
              <a:cs typeface="Calibri" pitchFamily="34" charset="0"/>
            </a:endParaRPr>
          </a:p>
        </p:txBody>
      </p:sp>
      <p:sp>
        <p:nvSpPr>
          <p:cNvPr id="7" name="Date Placeholder 6"/>
          <p:cNvSpPr>
            <a:spLocks noGrp="1"/>
          </p:cNvSpPr>
          <p:nvPr>
            <p:ph type="dt" sz="half" idx="10"/>
          </p:nvPr>
        </p:nvSpPr>
        <p:spPr/>
        <p:txBody>
          <a:bodyPr/>
          <a:lstStyle/>
          <a:p>
            <a:pPr algn="l">
              <a:defRPr/>
            </a:pPr>
            <a:r>
              <a:rPr lang="en-US" smtClean="0"/>
              <a:t>Developing Human Capital for IT in Nigeria</a:t>
            </a:r>
            <a:endParaRPr lang="el-GR" dirty="0"/>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28</a:t>
            </a:fld>
            <a:endParaRPr lang="el-GR"/>
          </a:p>
        </p:txBody>
      </p:sp>
      <p:sp>
        <p:nvSpPr>
          <p:cNvPr id="12" name="Footer Placeholder 11"/>
          <p:cNvSpPr>
            <a:spLocks noGrp="1"/>
          </p:cNvSpPr>
          <p:nvPr>
            <p:ph type="ftr" sz="quarter" idx="11"/>
          </p:nvPr>
        </p:nvSpPr>
        <p:spPr/>
        <p:txBody>
          <a:bodyPr/>
          <a:lstStyle/>
          <a:p>
            <a:pPr>
              <a:defRPr/>
            </a:pPr>
            <a:r>
              <a:rPr lang="en-US" smtClean="0"/>
              <a:t>November 20, 2012@Transcorp Hilton, Abuja</a:t>
            </a:r>
            <a:endParaRPr lang="el-G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lvl="0" indent="-533400" eaLnBrk="1" hangingPunct="1"/>
            <a:r>
              <a:rPr lang="en-US" dirty="0" smtClean="0">
                <a:latin typeface="Calibri" pitchFamily="34" charset="0"/>
                <a:cs typeface="Calibri" pitchFamily="34" charset="0"/>
              </a:rPr>
              <a:t>Summary</a:t>
            </a:r>
          </a:p>
        </p:txBody>
      </p:sp>
      <p:sp>
        <p:nvSpPr>
          <p:cNvPr id="5123" name="2 - Θέση περιεχομένου"/>
          <p:cNvSpPr>
            <a:spLocks noGrp="1"/>
          </p:cNvSpPr>
          <p:nvPr>
            <p:ph idx="1"/>
          </p:nvPr>
        </p:nvSpPr>
        <p:spPr/>
        <p:txBody>
          <a:bodyPr>
            <a:normAutofit fontScale="85000" lnSpcReduction="20000"/>
          </a:bodyPr>
          <a:lstStyle/>
          <a:p>
            <a:pPr eaLnBrk="1" hangingPunct="1">
              <a:defRPr/>
            </a:pPr>
            <a:r>
              <a:rPr lang="en-US" dirty="0" smtClean="0">
                <a:latin typeface="Calibri" pitchFamily="34" charset="0"/>
                <a:cs typeface="Calibri" pitchFamily="34" charset="0"/>
              </a:rPr>
              <a:t>Presented the needs &amp; motivations for Nigerian content in ICT services, locally and </a:t>
            </a:r>
            <a:r>
              <a:rPr lang="en-US" dirty="0" smtClean="0">
                <a:latin typeface="Calibri" pitchFamily="34" charset="0"/>
                <a:cs typeface="Calibri" pitchFamily="34" charset="0"/>
              </a:rPr>
              <a:t>internationally</a:t>
            </a:r>
          </a:p>
          <a:p>
            <a:pPr eaLnBrk="1" hangingPunct="1">
              <a:defRPr/>
            </a:pPr>
            <a:endParaRPr lang="en-US" dirty="0" smtClean="0">
              <a:latin typeface="Calibri" pitchFamily="34" charset="0"/>
              <a:cs typeface="Calibri" pitchFamily="34" charset="0"/>
            </a:endParaRPr>
          </a:p>
          <a:p>
            <a:pPr eaLnBrk="1" hangingPunct="1">
              <a:defRPr/>
            </a:pPr>
            <a:r>
              <a:rPr lang="en-US" dirty="0" smtClean="0">
                <a:latin typeface="Calibri" pitchFamily="34" charset="0"/>
                <a:cs typeface="Calibri" pitchFamily="34" charset="0"/>
              </a:rPr>
              <a:t>Gave passing justification why such a move is </a:t>
            </a:r>
            <a:r>
              <a:rPr lang="en-US" dirty="0" smtClean="0">
                <a:latin typeface="Calibri" pitchFamily="34" charset="0"/>
                <a:cs typeface="Calibri" pitchFamily="34" charset="0"/>
              </a:rPr>
              <a:t>valid</a:t>
            </a:r>
          </a:p>
          <a:p>
            <a:pPr eaLnBrk="1" hangingPunct="1">
              <a:defRPr/>
            </a:pPr>
            <a:endParaRPr lang="en-US" dirty="0" smtClean="0">
              <a:latin typeface="Calibri" pitchFamily="34" charset="0"/>
              <a:cs typeface="Calibri" pitchFamily="34" charset="0"/>
            </a:endParaRPr>
          </a:p>
          <a:p>
            <a:pPr eaLnBrk="1" hangingPunct="1">
              <a:defRPr/>
            </a:pPr>
            <a:r>
              <a:rPr lang="en-US" dirty="0" smtClean="0">
                <a:latin typeface="Calibri" pitchFamily="34" charset="0"/>
                <a:cs typeface="Calibri" pitchFamily="34" charset="0"/>
              </a:rPr>
              <a:t>Mentioned the requirements for Nigeria to be a competitive outsourcing/</a:t>
            </a:r>
            <a:r>
              <a:rPr lang="en-US" dirty="0" err="1" smtClean="0">
                <a:latin typeface="Calibri" pitchFamily="34" charset="0"/>
                <a:cs typeface="Calibri" pitchFamily="34" charset="0"/>
              </a:rPr>
              <a:t>offshoring</a:t>
            </a:r>
            <a:r>
              <a:rPr lang="en-US" dirty="0" smtClean="0">
                <a:latin typeface="Calibri" pitchFamily="34" charset="0"/>
                <a:cs typeface="Calibri" pitchFamily="34" charset="0"/>
              </a:rPr>
              <a:t> </a:t>
            </a:r>
            <a:r>
              <a:rPr lang="en-US" dirty="0" smtClean="0">
                <a:latin typeface="Calibri" pitchFamily="34" charset="0"/>
                <a:cs typeface="Calibri" pitchFamily="34" charset="0"/>
              </a:rPr>
              <a:t>location</a:t>
            </a:r>
          </a:p>
          <a:p>
            <a:pPr eaLnBrk="1" hangingPunct="1">
              <a:defRPr/>
            </a:pPr>
            <a:endParaRPr lang="en-US" dirty="0" smtClean="0">
              <a:latin typeface="Calibri" pitchFamily="34" charset="0"/>
              <a:cs typeface="Calibri" pitchFamily="34" charset="0"/>
            </a:endParaRPr>
          </a:p>
          <a:p>
            <a:pPr eaLnBrk="1" hangingPunct="1">
              <a:defRPr/>
            </a:pPr>
            <a:r>
              <a:rPr lang="en-US" dirty="0" smtClean="0">
                <a:latin typeface="Calibri" pitchFamily="34" charset="0"/>
                <a:cs typeface="Calibri" pitchFamily="34" charset="0"/>
              </a:rPr>
              <a:t>Provided some strategies for developing Human Capital for IT Local Content in Nigeria</a:t>
            </a:r>
          </a:p>
        </p:txBody>
      </p:sp>
      <p:sp>
        <p:nvSpPr>
          <p:cNvPr id="7" name="Date Placeholder 6"/>
          <p:cNvSpPr>
            <a:spLocks noGrp="1"/>
          </p:cNvSpPr>
          <p:nvPr>
            <p:ph type="dt" sz="half" idx="10"/>
          </p:nvPr>
        </p:nvSpPr>
        <p:spPr/>
        <p:txBody>
          <a:bodyPr/>
          <a:lstStyle/>
          <a:p>
            <a:pPr algn="l">
              <a:defRPr/>
            </a:pPr>
            <a:r>
              <a:rPr lang="en-US" smtClean="0"/>
              <a:t>Developing Human Capital for IT in Nigeria</a:t>
            </a:r>
            <a:endParaRPr lang="el-GR" dirty="0"/>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29</a:t>
            </a:fld>
            <a:endParaRPr lang="el-GR"/>
          </a:p>
        </p:txBody>
      </p:sp>
      <p:sp>
        <p:nvSpPr>
          <p:cNvPr id="12" name="Footer Placeholder 11"/>
          <p:cNvSpPr>
            <a:spLocks noGrp="1"/>
          </p:cNvSpPr>
          <p:nvPr>
            <p:ph type="ftr" sz="quarter" idx="11"/>
          </p:nvPr>
        </p:nvSpPr>
        <p:spPr/>
        <p:txBody>
          <a:bodyPr/>
          <a:lstStyle/>
          <a:p>
            <a:pPr>
              <a:defRPr/>
            </a:pPr>
            <a:r>
              <a:rPr lang="en-US" smtClean="0"/>
              <a:t>November 20, 2012@Transcorp Hilton, Abuja</a:t>
            </a:r>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eaLnBrk="1" hangingPunct="1"/>
            <a:r>
              <a:rPr lang="en-US" dirty="0" smtClean="0">
                <a:latin typeface="Calibri" pitchFamily="34" charset="0"/>
                <a:cs typeface="Calibri" pitchFamily="34" charset="0"/>
              </a:rPr>
              <a:t>Introduction</a:t>
            </a:r>
          </a:p>
        </p:txBody>
      </p:sp>
      <p:sp>
        <p:nvSpPr>
          <p:cNvPr id="5123" name="2 - Θέση περιεχομένου"/>
          <p:cNvSpPr>
            <a:spLocks noGrp="1"/>
          </p:cNvSpPr>
          <p:nvPr>
            <p:ph idx="1"/>
          </p:nvPr>
        </p:nvSpPr>
        <p:spPr/>
        <p:txBody>
          <a:bodyPr>
            <a:normAutofit fontScale="92500" lnSpcReduction="10000"/>
          </a:bodyPr>
          <a:lstStyle/>
          <a:p>
            <a:pPr eaLnBrk="1" hangingPunct="1">
              <a:defRPr/>
            </a:pPr>
            <a:r>
              <a:rPr lang="en-US" dirty="0" smtClean="0">
                <a:latin typeface="Calibri" pitchFamily="34" charset="0"/>
                <a:cs typeface="Calibri" pitchFamily="34" charset="0"/>
              </a:rPr>
              <a:t>Framework</a:t>
            </a:r>
          </a:p>
          <a:p>
            <a:pPr lvl="1" eaLnBrk="1" hangingPunct="1">
              <a:defRPr/>
            </a:pPr>
            <a:r>
              <a:rPr lang="en-GB" dirty="0" smtClean="0">
                <a:latin typeface="Calibri" pitchFamily="34" charset="0"/>
              </a:rPr>
              <a:t>a logical structure, plan or frame of reference that describes/guides  the realization of something</a:t>
            </a:r>
          </a:p>
          <a:p>
            <a:pPr lvl="1" eaLnBrk="1" hangingPunct="1">
              <a:defRPr/>
            </a:pPr>
            <a:r>
              <a:rPr lang="en-GB" dirty="0" smtClean="0">
                <a:latin typeface="Calibri" pitchFamily="34" charset="0"/>
              </a:rPr>
              <a:t>A set of assumptions, concepts, values, and practices that constitutes a way of viewing </a:t>
            </a:r>
            <a:r>
              <a:rPr lang="en-GB" dirty="0" smtClean="0">
                <a:latin typeface="Calibri" pitchFamily="34" charset="0"/>
              </a:rPr>
              <a:t>reality</a:t>
            </a:r>
          </a:p>
          <a:p>
            <a:pPr lvl="1" eaLnBrk="1" hangingPunct="1">
              <a:defRPr/>
            </a:pPr>
            <a:endParaRPr lang="en-US" dirty="0" smtClean="0">
              <a:latin typeface="Calibri" pitchFamily="34" charset="0"/>
              <a:cs typeface="Calibri" pitchFamily="34" charset="0"/>
            </a:endParaRPr>
          </a:p>
          <a:p>
            <a:pPr eaLnBrk="1" hangingPunct="1">
              <a:defRPr/>
            </a:pPr>
            <a:r>
              <a:rPr lang="en-US" dirty="0" smtClean="0">
                <a:latin typeface="Calibri" pitchFamily="34" charset="0"/>
                <a:cs typeface="Calibri" pitchFamily="34" charset="0"/>
              </a:rPr>
              <a:t>Human Capital</a:t>
            </a:r>
          </a:p>
          <a:p>
            <a:pPr lvl="1" eaLnBrk="1" hangingPunct="1">
              <a:defRPr/>
            </a:pPr>
            <a:r>
              <a:rPr lang="en-GB" b="1" dirty="0" smtClean="0">
                <a:latin typeface="Calibri" pitchFamily="34" charset="0"/>
              </a:rPr>
              <a:t>Human Capital or Human resources</a:t>
            </a:r>
            <a:r>
              <a:rPr lang="en-GB" dirty="0" smtClean="0">
                <a:latin typeface="Calibri" pitchFamily="34" charset="0"/>
              </a:rPr>
              <a:t> is the set of individuals who make up the </a:t>
            </a:r>
            <a:r>
              <a:rPr lang="en-GB" dirty="0" smtClean="0">
                <a:latin typeface="Calibri" pitchFamily="34" charset="0"/>
                <a:hlinkClick r:id="rId3" action="ppaction://hlinkfile" tooltip="Workforce"/>
              </a:rPr>
              <a:t>workforce</a:t>
            </a:r>
            <a:r>
              <a:rPr lang="en-GB" dirty="0" smtClean="0">
                <a:latin typeface="Calibri" pitchFamily="34" charset="0"/>
              </a:rPr>
              <a:t> of an </a:t>
            </a:r>
            <a:r>
              <a:rPr lang="en-GB" dirty="0" smtClean="0">
                <a:latin typeface="Calibri" pitchFamily="34" charset="0"/>
                <a:hlinkClick r:id="rId4" action="ppaction://hlinkfile" tooltip="Organization"/>
              </a:rPr>
              <a:t>organization</a:t>
            </a:r>
            <a:r>
              <a:rPr lang="en-GB" dirty="0" smtClean="0">
                <a:latin typeface="Calibri" pitchFamily="34" charset="0"/>
              </a:rPr>
              <a:t>, </a:t>
            </a:r>
            <a:r>
              <a:rPr lang="en-GB" dirty="0" smtClean="0">
                <a:latin typeface="Calibri" pitchFamily="34" charset="0"/>
                <a:hlinkClick r:id="rId5" action="ppaction://hlinkfile" tooltip="Business sector"/>
              </a:rPr>
              <a:t>business sector</a:t>
            </a:r>
            <a:r>
              <a:rPr lang="en-GB" dirty="0" smtClean="0">
                <a:latin typeface="Calibri" pitchFamily="34" charset="0"/>
              </a:rPr>
              <a:t> or an </a:t>
            </a:r>
            <a:r>
              <a:rPr lang="en-GB" dirty="0" smtClean="0">
                <a:latin typeface="Calibri" pitchFamily="34" charset="0"/>
                <a:hlinkClick r:id="rId6" action="ppaction://hlinkfile" tooltip="Economy"/>
              </a:rPr>
              <a:t>economy</a:t>
            </a:r>
            <a:endParaRPr lang="en-GB" dirty="0" smtClean="0">
              <a:latin typeface="Calibri" pitchFamily="34" charset="0"/>
            </a:endParaRPr>
          </a:p>
        </p:txBody>
      </p:sp>
      <p:sp>
        <p:nvSpPr>
          <p:cNvPr id="7" name="Date Placeholder 6"/>
          <p:cNvSpPr>
            <a:spLocks noGrp="1"/>
          </p:cNvSpPr>
          <p:nvPr>
            <p:ph type="dt" sz="half" idx="10"/>
          </p:nvPr>
        </p:nvSpPr>
        <p:spPr/>
        <p:txBody>
          <a:bodyPr/>
          <a:lstStyle/>
          <a:p>
            <a:pPr algn="l">
              <a:defRPr/>
            </a:pPr>
            <a:r>
              <a:rPr lang="en-US" smtClean="0"/>
              <a:t>Developing Human Capital for IT in Nigeria</a:t>
            </a:r>
            <a:endParaRPr lang="el-GR" dirty="0"/>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3</a:t>
            </a:fld>
            <a:endParaRPr lang="el-GR"/>
          </a:p>
        </p:txBody>
      </p:sp>
      <p:sp>
        <p:nvSpPr>
          <p:cNvPr id="12" name="Footer Placeholder 11"/>
          <p:cNvSpPr>
            <a:spLocks noGrp="1"/>
          </p:cNvSpPr>
          <p:nvPr>
            <p:ph type="ftr" sz="quarter" idx="11"/>
          </p:nvPr>
        </p:nvSpPr>
        <p:spPr/>
        <p:txBody>
          <a:bodyPr/>
          <a:lstStyle/>
          <a:p>
            <a:pPr>
              <a:defRPr/>
            </a:pPr>
            <a:r>
              <a:rPr lang="en-US" smtClean="0"/>
              <a:t>November 20, 2012@Transcorp Hilton, Abuja</a:t>
            </a:r>
            <a:endParaRPr lang="el-G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lvl="0" indent="-533400" eaLnBrk="1" hangingPunct="1"/>
            <a:r>
              <a:rPr lang="en-US" dirty="0" smtClean="0">
                <a:latin typeface="Calibri" pitchFamily="34" charset="0"/>
                <a:cs typeface="Calibri" pitchFamily="34" charset="0"/>
              </a:rPr>
              <a:t>References</a:t>
            </a:r>
          </a:p>
        </p:txBody>
      </p:sp>
      <p:sp>
        <p:nvSpPr>
          <p:cNvPr id="5123" name="2 - Θέση περιεχομένου"/>
          <p:cNvSpPr>
            <a:spLocks noGrp="1"/>
          </p:cNvSpPr>
          <p:nvPr>
            <p:ph idx="1"/>
          </p:nvPr>
        </p:nvSpPr>
        <p:spPr/>
        <p:txBody>
          <a:bodyPr>
            <a:normAutofit/>
          </a:bodyPr>
          <a:lstStyle/>
          <a:p>
            <a:pPr marL="514350" indent="-514350" eaLnBrk="1" hangingPunct="1">
              <a:buFont typeface="+mj-lt"/>
              <a:buAutoNum type="arabicPeriod"/>
              <a:defRPr/>
            </a:pPr>
            <a:r>
              <a:rPr lang="en-GB" sz="1600" dirty="0" err="1" smtClean="0">
                <a:latin typeface="Calibri" pitchFamily="34" charset="0"/>
                <a:cs typeface="Calibri" pitchFamily="34" charset="0"/>
              </a:rPr>
              <a:t>Datamonitor</a:t>
            </a:r>
            <a:r>
              <a:rPr lang="en-GB" sz="1600" dirty="0" smtClean="0">
                <a:latin typeface="Calibri" pitchFamily="34" charset="0"/>
                <a:cs typeface="Calibri" pitchFamily="34" charset="0"/>
              </a:rPr>
              <a:t> Group (2010), </a:t>
            </a:r>
            <a:r>
              <a:rPr lang="en-GB" sz="1600" dirty="0" err="1" smtClean="0">
                <a:latin typeface="Calibri" pitchFamily="34" charset="0"/>
                <a:cs typeface="Calibri" pitchFamily="34" charset="0"/>
              </a:rPr>
              <a:t>Offshoring</a:t>
            </a:r>
            <a:r>
              <a:rPr lang="en-GB" sz="1600" dirty="0" smtClean="0">
                <a:latin typeface="Calibri" pitchFamily="34" charset="0"/>
                <a:cs typeface="Calibri" pitchFamily="34" charset="0"/>
              </a:rPr>
              <a:t>: 25 Most Dangerous Cities for Outsourcing in 2010.</a:t>
            </a:r>
          </a:p>
          <a:p>
            <a:pPr marL="514350" indent="-514350" eaLnBrk="1" hangingPunct="1">
              <a:buFont typeface="+mj-lt"/>
              <a:buAutoNum type="arabicPeriod"/>
              <a:defRPr/>
            </a:pPr>
            <a:r>
              <a:rPr lang="en-GB" sz="1600" dirty="0" smtClean="0">
                <a:latin typeface="Calibri" pitchFamily="34" charset="0"/>
                <a:cs typeface="Calibri" pitchFamily="34" charset="0"/>
              </a:rPr>
              <a:t>McKinsey Global Institute, 2005. “The Emerging </a:t>
            </a:r>
            <a:r>
              <a:rPr lang="en-GB" sz="1600" dirty="0" smtClean="0"/>
              <a:t>Global </a:t>
            </a:r>
            <a:r>
              <a:rPr lang="en-GB" sz="1600" dirty="0" err="1" smtClean="0"/>
              <a:t>Labor</a:t>
            </a:r>
            <a:r>
              <a:rPr lang="en-GB" sz="1600" dirty="0" smtClean="0"/>
              <a:t> Market: Part III—How Supply and Demand for Offshore Talent Meet,” McKinsey: San Francisco, p. 19.</a:t>
            </a:r>
          </a:p>
          <a:p>
            <a:pPr marL="514350" indent="-514350" eaLnBrk="1" hangingPunct="1">
              <a:buFont typeface="+mj-lt"/>
              <a:buAutoNum type="arabicPeriod"/>
              <a:defRPr/>
            </a:pPr>
            <a:r>
              <a:rPr lang="en-GB" sz="1600" dirty="0" smtClean="0">
                <a:latin typeface="Calibri" pitchFamily="34" charset="0"/>
                <a:cs typeface="Calibri" pitchFamily="34" charset="0"/>
              </a:rPr>
              <a:t>A.T. Kearney, 2009. “Geography of </a:t>
            </a:r>
            <a:r>
              <a:rPr lang="en-GB" sz="1600" dirty="0" err="1" smtClean="0">
                <a:latin typeface="Calibri" pitchFamily="34" charset="0"/>
                <a:cs typeface="Calibri" pitchFamily="34" charset="0"/>
              </a:rPr>
              <a:t>Offshoring</a:t>
            </a:r>
            <a:r>
              <a:rPr lang="en-GB" sz="1600" dirty="0" smtClean="0">
                <a:latin typeface="Calibri" pitchFamily="34" charset="0"/>
                <a:cs typeface="Calibri" pitchFamily="34" charset="0"/>
              </a:rPr>
              <a:t> is </a:t>
            </a:r>
            <a:r>
              <a:rPr lang="en-GB" sz="1600" dirty="0" smtClean="0"/>
              <a:t>Shifting,” </a:t>
            </a:r>
            <a:r>
              <a:rPr lang="en-GB" sz="1600" i="1" dirty="0" smtClean="0"/>
              <a:t>Global Services Location Index.</a:t>
            </a:r>
          </a:p>
          <a:p>
            <a:pPr marL="514350" indent="-514350" eaLnBrk="1" hangingPunct="1">
              <a:buFont typeface="+mj-lt"/>
              <a:buAutoNum type="arabicPeriod"/>
              <a:defRPr/>
            </a:pPr>
            <a:r>
              <a:rPr lang="en-GB" sz="1600" dirty="0" smtClean="0"/>
              <a:t>National Economic Empowerment and Development Strategy (NEEDS) Committee, </a:t>
            </a:r>
            <a:r>
              <a:rPr lang="en-GB" sz="1600" dirty="0" smtClean="0">
                <a:hlinkClick r:id="rId3" tooltip="Permanent Link to NEEDS report:Nigerian varsities grossly under-staffed"/>
              </a:rPr>
              <a:t>NEEDS </a:t>
            </a:r>
            <a:r>
              <a:rPr lang="en-GB" sz="1600" dirty="0" err="1" smtClean="0">
                <a:hlinkClick r:id="rId3" tooltip="Permanent Link to NEEDS report:Nigerian varsities grossly under-staffed"/>
              </a:rPr>
              <a:t>report:Nigerian</a:t>
            </a:r>
            <a:r>
              <a:rPr lang="en-GB" sz="1600" dirty="0" smtClean="0">
                <a:hlinkClick r:id="rId3" tooltip="Permanent Link to NEEDS report:Nigerian varsities grossly under-staffed"/>
              </a:rPr>
              <a:t> varsities grossly under-staffed</a:t>
            </a:r>
            <a:r>
              <a:rPr lang="en-GB" sz="1600" dirty="0" smtClean="0"/>
              <a:t>, </a:t>
            </a:r>
            <a:r>
              <a:rPr lang="en-GB" sz="1600" dirty="0" err="1" smtClean="0"/>
              <a:t>BluePrint</a:t>
            </a:r>
            <a:r>
              <a:rPr lang="en-GB" sz="1600" dirty="0" smtClean="0"/>
              <a:t> Newspaper, November 12, 2012, </a:t>
            </a:r>
            <a:r>
              <a:rPr lang="en-GB" sz="1600" dirty="0" smtClean="0">
                <a:hlinkClick r:id="rId3"/>
              </a:rPr>
              <a:t>http://blueprintng.com/2012/11/needs-reportnigerian-varsities-grossly-under-staffed/</a:t>
            </a:r>
            <a:r>
              <a:rPr lang="en-GB" sz="1600" dirty="0" smtClean="0"/>
              <a:t>. Accessed, November 17, 2012</a:t>
            </a:r>
          </a:p>
          <a:p>
            <a:pPr marL="514350" indent="-514350" eaLnBrk="1" hangingPunct="1">
              <a:buFont typeface="+mj-lt"/>
              <a:buAutoNum type="arabicPeriod"/>
              <a:defRPr/>
            </a:pPr>
            <a:r>
              <a:rPr lang="en-GB" sz="1600" dirty="0" smtClean="0">
                <a:latin typeface="Calibri" pitchFamily="34" charset="0"/>
                <a:cs typeface="Calibri" pitchFamily="34" charset="0"/>
              </a:rPr>
              <a:t>UNCTAD</a:t>
            </a:r>
            <a:r>
              <a:rPr lang="en-GB" sz="1600" kern="1200" dirty="0" smtClean="0">
                <a:latin typeface="Arial" charset="0"/>
              </a:rPr>
              <a:t> (United Nations Conference on Trade and Development). 2008. </a:t>
            </a:r>
            <a:r>
              <a:rPr lang="en-GB" sz="1600" i="1" kern="1200" dirty="0" smtClean="0">
                <a:latin typeface="Arial" charset="0"/>
              </a:rPr>
              <a:t>Globalization for Development: The International Trade Perspective. New York: </a:t>
            </a:r>
            <a:r>
              <a:rPr lang="en-GB" sz="1600" kern="1200" dirty="0" smtClean="0">
                <a:latin typeface="Arial" charset="0"/>
              </a:rPr>
              <a:t>United Nations. </a:t>
            </a:r>
            <a:r>
              <a:rPr lang="en-GB" sz="1600" kern="1200" dirty="0" smtClean="0">
                <a:latin typeface="Arial" charset="0"/>
                <a:hlinkClick r:id="rId4"/>
              </a:rPr>
              <a:t>http://www.unctad.org/en/docs/ditc20071_en.pdf</a:t>
            </a:r>
            <a:r>
              <a:rPr lang="en-GB" sz="1600" kern="1200" dirty="0" smtClean="0">
                <a:latin typeface="Arial" charset="0"/>
              </a:rPr>
              <a:t>.</a:t>
            </a:r>
            <a:endParaRPr lang="en-US" sz="1600" dirty="0" smtClean="0">
              <a:latin typeface="Calibri" pitchFamily="34" charset="0"/>
              <a:cs typeface="Calibri" pitchFamily="34" charset="0"/>
            </a:endParaRPr>
          </a:p>
        </p:txBody>
      </p:sp>
      <p:sp>
        <p:nvSpPr>
          <p:cNvPr id="7" name="Date Placeholder 6"/>
          <p:cNvSpPr>
            <a:spLocks noGrp="1"/>
          </p:cNvSpPr>
          <p:nvPr>
            <p:ph type="dt" sz="half" idx="10"/>
          </p:nvPr>
        </p:nvSpPr>
        <p:spPr/>
        <p:txBody>
          <a:bodyPr/>
          <a:lstStyle/>
          <a:p>
            <a:pPr algn="l">
              <a:defRPr/>
            </a:pPr>
            <a:r>
              <a:rPr lang="en-US" smtClean="0"/>
              <a:t>Developing Human Capital for IT in Nigeria</a:t>
            </a:r>
            <a:endParaRPr lang="el-GR" dirty="0"/>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30</a:t>
            </a:fld>
            <a:endParaRPr lang="el-GR"/>
          </a:p>
        </p:txBody>
      </p:sp>
      <p:sp>
        <p:nvSpPr>
          <p:cNvPr id="12" name="Footer Placeholder 11"/>
          <p:cNvSpPr>
            <a:spLocks noGrp="1"/>
          </p:cNvSpPr>
          <p:nvPr>
            <p:ph type="ftr" sz="quarter" idx="11"/>
          </p:nvPr>
        </p:nvSpPr>
        <p:spPr/>
        <p:txBody>
          <a:bodyPr/>
          <a:lstStyle/>
          <a:p>
            <a:pPr>
              <a:defRPr/>
            </a:pPr>
            <a:r>
              <a:rPr lang="en-US" smtClean="0"/>
              <a:t>November 20, 2012@Transcorp Hilton, Abuja</a:t>
            </a:r>
            <a:endParaRPr lang="el-G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lvl="0" indent="-533400" eaLnBrk="1" hangingPunct="1"/>
            <a:r>
              <a:rPr lang="en-US" dirty="0" smtClean="0">
                <a:latin typeface="Calibri" pitchFamily="34" charset="0"/>
                <a:cs typeface="Calibri" pitchFamily="34" charset="0"/>
              </a:rPr>
              <a:t>… References</a:t>
            </a:r>
          </a:p>
        </p:txBody>
      </p:sp>
      <p:sp>
        <p:nvSpPr>
          <p:cNvPr id="5123" name="2 - Θέση περιεχομένου"/>
          <p:cNvSpPr>
            <a:spLocks noGrp="1"/>
          </p:cNvSpPr>
          <p:nvPr>
            <p:ph idx="1"/>
          </p:nvPr>
        </p:nvSpPr>
        <p:spPr/>
        <p:txBody>
          <a:bodyPr>
            <a:normAutofit/>
          </a:bodyPr>
          <a:lstStyle/>
          <a:p>
            <a:pPr marL="514350" indent="-514350" eaLnBrk="1" hangingPunct="1">
              <a:buFont typeface="+mj-lt"/>
              <a:buAutoNum type="arabicPeriod"/>
              <a:defRPr/>
            </a:pPr>
            <a:r>
              <a:rPr lang="en-GB" sz="1600" dirty="0" smtClean="0">
                <a:latin typeface="Calibri" pitchFamily="34" charset="0"/>
                <a:cs typeface="Calibri" pitchFamily="34" charset="0"/>
              </a:rPr>
              <a:t>I. </a:t>
            </a:r>
            <a:r>
              <a:rPr lang="en-GB" sz="1600" dirty="0" err="1" smtClean="0">
                <a:latin typeface="Calibri" pitchFamily="34" charset="0"/>
                <a:cs typeface="Calibri" pitchFamily="34" charset="0"/>
              </a:rPr>
              <a:t>Radwan</a:t>
            </a:r>
            <a:r>
              <a:rPr lang="en-GB" sz="1600" dirty="0" smtClean="0">
                <a:latin typeface="Calibri" pitchFamily="34" charset="0"/>
                <a:cs typeface="Calibri" pitchFamily="34" charset="0"/>
              </a:rPr>
              <a:t> and N. </a:t>
            </a:r>
            <a:r>
              <a:rPr lang="en-GB" sz="1600" dirty="0" err="1" smtClean="0">
                <a:latin typeface="Calibri" pitchFamily="34" charset="0"/>
                <a:cs typeface="Calibri" pitchFamily="34" charset="0"/>
              </a:rPr>
              <a:t>Strychacz</a:t>
            </a:r>
            <a:r>
              <a:rPr lang="en-GB" sz="1600" dirty="0" smtClean="0">
                <a:latin typeface="Calibri" pitchFamily="34" charset="0"/>
                <a:cs typeface="Calibri" pitchFamily="34" charset="0"/>
              </a:rPr>
              <a:t>,  Developing an African </a:t>
            </a:r>
            <a:r>
              <a:rPr lang="en-GB" sz="1600" dirty="0" err="1" smtClean="0">
                <a:latin typeface="Calibri" pitchFamily="34" charset="0"/>
                <a:cs typeface="Calibri" pitchFamily="34" charset="0"/>
              </a:rPr>
              <a:t>Offshoring</a:t>
            </a:r>
            <a:r>
              <a:rPr lang="en-GB" sz="1600" dirty="0" smtClean="0">
                <a:latin typeface="Calibri" pitchFamily="34" charset="0"/>
                <a:cs typeface="Calibri" pitchFamily="34" charset="0"/>
              </a:rPr>
              <a:t> Industry: The Case of Nigeria, Africa Trade Policy Notes, Note #3, May 2010.</a:t>
            </a:r>
            <a:endParaRPr lang="en-GB" sz="1600" b="1" dirty="0" smtClean="0">
              <a:latin typeface="Calibri" pitchFamily="34" charset="0"/>
              <a:cs typeface="Calibri" pitchFamily="34" charset="0"/>
            </a:endParaRPr>
          </a:p>
        </p:txBody>
      </p:sp>
      <p:sp>
        <p:nvSpPr>
          <p:cNvPr id="7" name="Date Placeholder 6"/>
          <p:cNvSpPr>
            <a:spLocks noGrp="1"/>
          </p:cNvSpPr>
          <p:nvPr>
            <p:ph type="dt" sz="half" idx="10"/>
          </p:nvPr>
        </p:nvSpPr>
        <p:spPr/>
        <p:txBody>
          <a:bodyPr/>
          <a:lstStyle/>
          <a:p>
            <a:pPr algn="l">
              <a:defRPr/>
            </a:pPr>
            <a:r>
              <a:rPr lang="en-US" smtClean="0"/>
              <a:t>Developing Human Capital for IT in Nigeria</a:t>
            </a:r>
            <a:endParaRPr lang="el-GR" dirty="0"/>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31</a:t>
            </a:fld>
            <a:endParaRPr lang="el-GR"/>
          </a:p>
        </p:txBody>
      </p:sp>
      <p:sp>
        <p:nvSpPr>
          <p:cNvPr id="12" name="Footer Placeholder 11"/>
          <p:cNvSpPr>
            <a:spLocks noGrp="1"/>
          </p:cNvSpPr>
          <p:nvPr>
            <p:ph type="ftr" sz="quarter" idx="11"/>
          </p:nvPr>
        </p:nvSpPr>
        <p:spPr/>
        <p:txBody>
          <a:bodyPr/>
          <a:lstStyle/>
          <a:p>
            <a:pPr>
              <a:defRPr/>
            </a:pPr>
            <a:r>
              <a:rPr lang="en-US" smtClean="0"/>
              <a:t>November 20, 2012@Transcorp Hilton, Abuja</a:t>
            </a:r>
            <a:endParaRPr lang="el-G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eaLnBrk="1" hangingPunct="1"/>
            <a:r>
              <a:rPr lang="en-US" dirty="0" smtClean="0">
                <a:latin typeface="Calibri" pitchFamily="34" charset="0"/>
                <a:cs typeface="Calibri" pitchFamily="34" charset="0"/>
              </a:rPr>
              <a:t>The End</a:t>
            </a:r>
          </a:p>
        </p:txBody>
      </p:sp>
      <p:sp>
        <p:nvSpPr>
          <p:cNvPr id="5123" name="2 - Θέση περιεχομένου"/>
          <p:cNvSpPr>
            <a:spLocks noGrp="1"/>
          </p:cNvSpPr>
          <p:nvPr>
            <p:ph idx="1"/>
          </p:nvPr>
        </p:nvSpPr>
        <p:spPr/>
        <p:txBody>
          <a:bodyPr>
            <a:normAutofit/>
          </a:bodyPr>
          <a:lstStyle/>
          <a:p>
            <a:pPr eaLnBrk="1" hangingPunct="1">
              <a:buNone/>
              <a:defRPr/>
            </a:pPr>
            <a:endParaRPr lang="en-US" dirty="0" smtClean="0">
              <a:latin typeface="Calibri" pitchFamily="34" charset="0"/>
              <a:cs typeface="Calibri" pitchFamily="34" charset="0"/>
            </a:endParaRPr>
          </a:p>
          <a:p>
            <a:pPr eaLnBrk="1" hangingPunct="1">
              <a:buNone/>
              <a:defRPr/>
            </a:pPr>
            <a:endParaRPr lang="en-US" dirty="0" smtClean="0">
              <a:latin typeface="Calibri" pitchFamily="34" charset="0"/>
              <a:cs typeface="Calibri" pitchFamily="34" charset="0"/>
            </a:endParaRPr>
          </a:p>
          <a:p>
            <a:pPr eaLnBrk="1" hangingPunct="1">
              <a:buNone/>
              <a:defRPr/>
            </a:pPr>
            <a:endParaRPr lang="en-US" dirty="0" smtClean="0">
              <a:latin typeface="Calibri" pitchFamily="34" charset="0"/>
              <a:cs typeface="Calibri" pitchFamily="34" charset="0"/>
            </a:endParaRPr>
          </a:p>
          <a:p>
            <a:pPr eaLnBrk="1" hangingPunct="1">
              <a:buNone/>
              <a:defRPr/>
            </a:pPr>
            <a:r>
              <a:rPr lang="en-US" sz="4800" dirty="0" smtClean="0">
                <a:latin typeface="Calibri" pitchFamily="34" charset="0"/>
                <a:cs typeface="Calibri" pitchFamily="34" charset="0"/>
              </a:rPr>
              <a:t>				Thank You</a:t>
            </a:r>
          </a:p>
          <a:p>
            <a:pPr lvl="1" eaLnBrk="1" hangingPunct="1">
              <a:defRPr/>
            </a:pPr>
            <a:endParaRPr lang="en-US" dirty="0" smtClean="0">
              <a:latin typeface="Calibri" pitchFamily="34" charset="0"/>
              <a:cs typeface="Calibri" pitchFamily="34" charset="0"/>
            </a:endParaRPr>
          </a:p>
        </p:txBody>
      </p:sp>
      <p:sp>
        <p:nvSpPr>
          <p:cNvPr id="7" name="Date Placeholder 6"/>
          <p:cNvSpPr>
            <a:spLocks noGrp="1"/>
          </p:cNvSpPr>
          <p:nvPr>
            <p:ph type="dt" sz="half" idx="10"/>
          </p:nvPr>
        </p:nvSpPr>
        <p:spPr/>
        <p:txBody>
          <a:bodyPr/>
          <a:lstStyle/>
          <a:p>
            <a:pPr algn="l">
              <a:defRPr/>
            </a:pPr>
            <a:r>
              <a:rPr lang="en-US" smtClean="0"/>
              <a:t>Developing Human Capital for IT in Nigeria</a:t>
            </a:r>
            <a:endParaRPr lang="el-GR" dirty="0"/>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32</a:t>
            </a:fld>
            <a:endParaRPr lang="el-GR"/>
          </a:p>
        </p:txBody>
      </p:sp>
      <p:sp>
        <p:nvSpPr>
          <p:cNvPr id="12" name="Footer Placeholder 11"/>
          <p:cNvSpPr>
            <a:spLocks noGrp="1"/>
          </p:cNvSpPr>
          <p:nvPr>
            <p:ph type="ftr" sz="quarter" idx="11"/>
          </p:nvPr>
        </p:nvSpPr>
        <p:spPr/>
        <p:txBody>
          <a:bodyPr/>
          <a:lstStyle/>
          <a:p>
            <a:pPr>
              <a:defRPr/>
            </a:pPr>
            <a:r>
              <a:rPr lang="en-US" smtClean="0"/>
              <a:t>November 20, 2012@Transcorp Hilton, Abuja</a:t>
            </a:r>
            <a:endParaRPr lang="el-GR" dirty="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eaLnBrk="1" hangingPunct="1"/>
            <a:r>
              <a:rPr lang="en-US" dirty="0" smtClean="0">
                <a:latin typeface="Calibri" pitchFamily="34" charset="0"/>
                <a:cs typeface="Calibri" pitchFamily="34" charset="0"/>
              </a:rPr>
              <a:t>… Introduction</a:t>
            </a:r>
          </a:p>
        </p:txBody>
      </p:sp>
      <p:sp>
        <p:nvSpPr>
          <p:cNvPr id="5123" name="2 - Θέση περιεχομένου"/>
          <p:cNvSpPr>
            <a:spLocks noGrp="1"/>
          </p:cNvSpPr>
          <p:nvPr>
            <p:ph idx="1"/>
          </p:nvPr>
        </p:nvSpPr>
        <p:spPr/>
        <p:txBody>
          <a:bodyPr>
            <a:normAutofit/>
          </a:bodyPr>
          <a:lstStyle/>
          <a:p>
            <a:pPr eaLnBrk="1" hangingPunct="1">
              <a:defRPr/>
            </a:pPr>
            <a:r>
              <a:rPr lang="en-US" dirty="0" smtClean="0">
                <a:latin typeface="Calibri" pitchFamily="34" charset="0"/>
                <a:cs typeface="Calibri" pitchFamily="34" charset="0"/>
              </a:rPr>
              <a:t>My c</a:t>
            </a:r>
            <a:r>
              <a:rPr lang="en-US" dirty="0" smtClean="0">
                <a:latin typeface="Calibri" pitchFamily="34" charset="0"/>
                <a:cs typeface="Calibri" pitchFamily="34" charset="0"/>
              </a:rPr>
              <a:t>harge </a:t>
            </a:r>
            <a:r>
              <a:rPr lang="en-US" dirty="0" smtClean="0">
                <a:latin typeface="Calibri" pitchFamily="34" charset="0"/>
                <a:cs typeface="Calibri" pitchFamily="34" charset="0"/>
              </a:rPr>
              <a:t>in simple terms:</a:t>
            </a:r>
          </a:p>
          <a:p>
            <a:pPr eaLnBrk="1" hangingPunct="1">
              <a:buNone/>
              <a:defRPr/>
            </a:pPr>
            <a:r>
              <a:rPr lang="en-US" i="1" dirty="0" smtClean="0">
                <a:latin typeface="Calibri" pitchFamily="34" charset="0"/>
                <a:cs typeface="Calibri" pitchFamily="34" charset="0"/>
              </a:rPr>
              <a:t>     To develop workable strategies for </a:t>
            </a:r>
            <a:r>
              <a:rPr lang="en-GB" i="1" dirty="0" smtClean="0">
                <a:latin typeface="Calibri" pitchFamily="34" charset="0"/>
                <a:cs typeface="Calibri" pitchFamily="34" charset="0"/>
              </a:rPr>
              <a:t>creating a pool of skilled personnel in appropriate numbers with adequate skills, in line with the requirements of the ultimate users such as the industry, trade, and service sectors</a:t>
            </a:r>
            <a:endParaRPr lang="en-US" i="1" dirty="0" smtClean="0">
              <a:latin typeface="Calibri" pitchFamily="34" charset="0"/>
              <a:cs typeface="Calibri" pitchFamily="34" charset="0"/>
            </a:endParaRPr>
          </a:p>
          <a:p>
            <a:pPr eaLnBrk="1" hangingPunct="1">
              <a:buNone/>
              <a:defRPr/>
            </a:pPr>
            <a:endParaRPr lang="en-US" i="1" dirty="0" smtClean="0">
              <a:latin typeface="Calibri" pitchFamily="34" charset="0"/>
              <a:cs typeface="Calibri" pitchFamily="34" charset="0"/>
            </a:endParaRPr>
          </a:p>
          <a:p>
            <a:pPr eaLnBrk="1" hangingPunct="1">
              <a:buNone/>
              <a:defRPr/>
            </a:pPr>
            <a:endParaRPr lang="en-US" i="1" dirty="0" smtClean="0">
              <a:latin typeface="Calibri" pitchFamily="34" charset="0"/>
              <a:cs typeface="Calibri" pitchFamily="34" charset="0"/>
            </a:endParaRPr>
          </a:p>
          <a:p>
            <a:pPr eaLnBrk="1" hangingPunct="1">
              <a:buNone/>
              <a:defRPr/>
            </a:pPr>
            <a:endParaRPr lang="en-US" i="1" dirty="0" smtClean="0">
              <a:latin typeface="Calibri" pitchFamily="34" charset="0"/>
              <a:cs typeface="Calibri" pitchFamily="34" charset="0"/>
            </a:endParaRPr>
          </a:p>
        </p:txBody>
      </p:sp>
      <p:sp>
        <p:nvSpPr>
          <p:cNvPr id="7" name="Date Placeholder 6"/>
          <p:cNvSpPr>
            <a:spLocks noGrp="1"/>
          </p:cNvSpPr>
          <p:nvPr>
            <p:ph type="dt" sz="half" idx="10"/>
          </p:nvPr>
        </p:nvSpPr>
        <p:spPr/>
        <p:txBody>
          <a:bodyPr/>
          <a:lstStyle/>
          <a:p>
            <a:pPr algn="l">
              <a:defRPr/>
            </a:pPr>
            <a:r>
              <a:rPr lang="en-US" smtClean="0"/>
              <a:t>Developing Human Capital for IT in Nigeria</a:t>
            </a:r>
            <a:endParaRPr lang="el-GR" dirty="0"/>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4</a:t>
            </a:fld>
            <a:endParaRPr lang="el-GR"/>
          </a:p>
        </p:txBody>
      </p:sp>
      <p:sp>
        <p:nvSpPr>
          <p:cNvPr id="12" name="Footer Placeholder 11"/>
          <p:cNvSpPr>
            <a:spLocks noGrp="1"/>
          </p:cNvSpPr>
          <p:nvPr>
            <p:ph type="ftr" sz="quarter" idx="11"/>
          </p:nvPr>
        </p:nvSpPr>
        <p:spPr/>
        <p:txBody>
          <a:bodyPr/>
          <a:lstStyle/>
          <a:p>
            <a:pPr>
              <a:defRPr/>
            </a:pPr>
            <a:r>
              <a:rPr lang="en-US" smtClean="0"/>
              <a:t>November 20, 2012@Transcorp Hilton, Abuja</a:t>
            </a:r>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eaLnBrk="1" hangingPunct="1"/>
            <a:r>
              <a:rPr lang="en-US" dirty="0" smtClean="0">
                <a:latin typeface="Calibri" pitchFamily="34" charset="0"/>
                <a:cs typeface="Calibri" pitchFamily="34" charset="0"/>
              </a:rPr>
              <a:t>Goal</a:t>
            </a:r>
          </a:p>
        </p:txBody>
      </p:sp>
      <p:sp>
        <p:nvSpPr>
          <p:cNvPr id="5123" name="2 - Θέση περιεχομένου"/>
          <p:cNvSpPr>
            <a:spLocks noGrp="1"/>
          </p:cNvSpPr>
          <p:nvPr>
            <p:ph idx="1"/>
          </p:nvPr>
        </p:nvSpPr>
        <p:spPr/>
        <p:txBody>
          <a:bodyPr>
            <a:normAutofit fontScale="92500" lnSpcReduction="10000"/>
          </a:bodyPr>
          <a:lstStyle/>
          <a:p>
            <a:pPr eaLnBrk="1" hangingPunct="1">
              <a:defRPr/>
            </a:pPr>
            <a:r>
              <a:rPr lang="en-GB" dirty="0" smtClean="0">
                <a:latin typeface="Calibri" pitchFamily="34" charset="0"/>
                <a:cs typeface="Calibri" pitchFamily="34" charset="0"/>
              </a:rPr>
              <a:t>Develop domestic outsourcing industry to support local businesses and government </a:t>
            </a:r>
            <a:r>
              <a:rPr lang="en-GB" dirty="0" smtClean="0">
                <a:latin typeface="Calibri" pitchFamily="34" charset="0"/>
                <a:cs typeface="Calibri" pitchFamily="34" charset="0"/>
              </a:rPr>
              <a:t>services</a:t>
            </a:r>
          </a:p>
          <a:p>
            <a:pPr eaLnBrk="1" hangingPunct="1">
              <a:defRPr/>
            </a:pPr>
            <a:endParaRPr lang="en-GB" dirty="0" smtClean="0">
              <a:latin typeface="Calibri" pitchFamily="34" charset="0"/>
              <a:cs typeface="Calibri" pitchFamily="34" charset="0"/>
            </a:endParaRPr>
          </a:p>
          <a:p>
            <a:pPr eaLnBrk="1" hangingPunct="1">
              <a:defRPr/>
            </a:pPr>
            <a:r>
              <a:rPr lang="en-GB" dirty="0" smtClean="0">
                <a:latin typeface="Calibri" pitchFamily="34" charset="0"/>
                <a:cs typeface="Calibri" pitchFamily="34" charset="0"/>
              </a:rPr>
              <a:t>Become an </a:t>
            </a:r>
            <a:r>
              <a:rPr lang="en-GB" dirty="0" err="1" smtClean="0">
                <a:latin typeface="Calibri" pitchFamily="34" charset="0"/>
                <a:cs typeface="Calibri" pitchFamily="34" charset="0"/>
              </a:rPr>
              <a:t>offshoring</a:t>
            </a:r>
            <a:r>
              <a:rPr lang="en-GB" dirty="0" smtClean="0">
                <a:latin typeface="Calibri" pitchFamily="34" charset="0"/>
                <a:cs typeface="Calibri" pitchFamily="34" charset="0"/>
              </a:rPr>
              <a:t> hub for international </a:t>
            </a:r>
            <a:r>
              <a:rPr lang="en-GB" dirty="0" smtClean="0">
                <a:latin typeface="Calibri" pitchFamily="34" charset="0"/>
                <a:cs typeface="Calibri" pitchFamily="34" charset="0"/>
              </a:rPr>
              <a:t>investors</a:t>
            </a:r>
          </a:p>
          <a:p>
            <a:pPr eaLnBrk="1" hangingPunct="1">
              <a:defRPr/>
            </a:pPr>
            <a:endParaRPr lang="en-GB" dirty="0" smtClean="0">
              <a:latin typeface="Calibri" pitchFamily="34" charset="0"/>
              <a:cs typeface="Calibri" pitchFamily="34" charset="0"/>
            </a:endParaRPr>
          </a:p>
          <a:p>
            <a:pPr eaLnBrk="1" hangingPunct="1">
              <a:defRPr/>
            </a:pPr>
            <a:r>
              <a:rPr lang="en-GB" dirty="0" smtClean="0">
                <a:latin typeface="Calibri" pitchFamily="34" charset="0"/>
                <a:cs typeface="Calibri" pitchFamily="34" charset="0"/>
              </a:rPr>
              <a:t>Develop a knowledge economy driven by </a:t>
            </a:r>
            <a:r>
              <a:rPr lang="en-GB" dirty="0" smtClean="0">
                <a:latin typeface="Calibri" pitchFamily="34" charset="0"/>
                <a:cs typeface="Calibri" pitchFamily="34" charset="0"/>
              </a:rPr>
              <a:t>ICTs</a:t>
            </a:r>
          </a:p>
          <a:p>
            <a:pPr eaLnBrk="1" hangingPunct="1">
              <a:defRPr/>
            </a:pPr>
            <a:endParaRPr lang="en-GB" dirty="0" smtClean="0">
              <a:latin typeface="Calibri" pitchFamily="34" charset="0"/>
              <a:cs typeface="Calibri" pitchFamily="34" charset="0"/>
            </a:endParaRPr>
          </a:p>
          <a:p>
            <a:pPr eaLnBrk="1" hangingPunct="1">
              <a:defRPr/>
            </a:pPr>
            <a:r>
              <a:rPr lang="en-GB" dirty="0" smtClean="0">
                <a:latin typeface="Calibri" pitchFamily="34" charset="0"/>
                <a:cs typeface="Calibri" pitchFamily="34" charset="0"/>
              </a:rPr>
              <a:t>Increase security &amp; enhance national development</a:t>
            </a:r>
          </a:p>
          <a:p>
            <a:pPr eaLnBrk="1" hangingPunct="1">
              <a:defRPr/>
            </a:pPr>
            <a:endParaRPr lang="en-GB" dirty="0" smtClean="0"/>
          </a:p>
          <a:p>
            <a:pPr eaLnBrk="1" hangingPunct="1">
              <a:defRPr/>
            </a:pPr>
            <a:endParaRPr lang="en-US" dirty="0" smtClean="0">
              <a:latin typeface="Calibri" pitchFamily="34" charset="0"/>
              <a:cs typeface="Calibri" pitchFamily="34" charset="0"/>
            </a:endParaRPr>
          </a:p>
          <a:p>
            <a:pPr eaLnBrk="1" hangingPunct="1">
              <a:buNone/>
              <a:defRPr/>
            </a:pPr>
            <a:endParaRPr lang="en-US" i="1" dirty="0" smtClean="0">
              <a:latin typeface="Calibri" pitchFamily="34" charset="0"/>
              <a:cs typeface="Calibri" pitchFamily="34" charset="0"/>
            </a:endParaRPr>
          </a:p>
          <a:p>
            <a:pPr eaLnBrk="1" hangingPunct="1">
              <a:buNone/>
              <a:defRPr/>
            </a:pPr>
            <a:endParaRPr lang="en-US" i="1" dirty="0" smtClean="0">
              <a:latin typeface="Calibri" pitchFamily="34" charset="0"/>
              <a:cs typeface="Calibri" pitchFamily="34" charset="0"/>
            </a:endParaRPr>
          </a:p>
          <a:p>
            <a:pPr eaLnBrk="1" hangingPunct="1">
              <a:buNone/>
              <a:defRPr/>
            </a:pPr>
            <a:endParaRPr lang="en-US" i="1" dirty="0" smtClean="0">
              <a:latin typeface="Calibri" pitchFamily="34" charset="0"/>
              <a:cs typeface="Calibri" pitchFamily="34" charset="0"/>
            </a:endParaRPr>
          </a:p>
        </p:txBody>
      </p:sp>
      <p:sp>
        <p:nvSpPr>
          <p:cNvPr id="7" name="Date Placeholder 6"/>
          <p:cNvSpPr>
            <a:spLocks noGrp="1"/>
          </p:cNvSpPr>
          <p:nvPr>
            <p:ph type="dt" sz="half" idx="10"/>
          </p:nvPr>
        </p:nvSpPr>
        <p:spPr/>
        <p:txBody>
          <a:bodyPr/>
          <a:lstStyle/>
          <a:p>
            <a:pPr algn="l">
              <a:defRPr/>
            </a:pPr>
            <a:r>
              <a:rPr lang="en-US" smtClean="0"/>
              <a:t>Developing Human Capital for IT in Nigeria</a:t>
            </a:r>
            <a:endParaRPr lang="el-GR" dirty="0"/>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5</a:t>
            </a:fld>
            <a:endParaRPr lang="el-GR"/>
          </a:p>
        </p:txBody>
      </p:sp>
      <p:sp>
        <p:nvSpPr>
          <p:cNvPr id="12" name="Footer Placeholder 11"/>
          <p:cNvSpPr>
            <a:spLocks noGrp="1"/>
          </p:cNvSpPr>
          <p:nvPr>
            <p:ph type="ftr" sz="quarter" idx="11"/>
          </p:nvPr>
        </p:nvSpPr>
        <p:spPr/>
        <p:txBody>
          <a:bodyPr/>
          <a:lstStyle/>
          <a:p>
            <a:pPr>
              <a:defRPr/>
            </a:pPr>
            <a:r>
              <a:rPr lang="en-US" smtClean="0"/>
              <a:t>November 20, 2012@Transcorp Hilton, Abuja</a:t>
            </a:r>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eaLnBrk="1" hangingPunct="1"/>
            <a:r>
              <a:rPr lang="en-US" dirty="0" smtClean="0">
                <a:latin typeface="Calibri" pitchFamily="34" charset="0"/>
                <a:cs typeface="Calibri" pitchFamily="34" charset="0"/>
              </a:rPr>
              <a:t>Motivation	</a:t>
            </a:r>
          </a:p>
        </p:txBody>
      </p:sp>
      <p:sp>
        <p:nvSpPr>
          <p:cNvPr id="5123" name="2 - Θέση περιεχομένου"/>
          <p:cNvSpPr>
            <a:spLocks noGrp="1"/>
          </p:cNvSpPr>
          <p:nvPr>
            <p:ph idx="1"/>
          </p:nvPr>
        </p:nvSpPr>
        <p:spPr/>
        <p:txBody>
          <a:bodyPr>
            <a:normAutofit/>
          </a:bodyPr>
          <a:lstStyle/>
          <a:p>
            <a:pPr eaLnBrk="1" hangingPunct="1">
              <a:defRPr/>
            </a:pPr>
            <a:r>
              <a:rPr lang="en-GB" dirty="0" smtClean="0">
                <a:latin typeface="Calibri" pitchFamily="34" charset="0"/>
                <a:cs typeface="Calibri" pitchFamily="34" charset="0"/>
              </a:rPr>
              <a:t>In Nigeria today, our knowledge-base and technology environment especially in the area of ICT is greatly dominated by foreign technologies</a:t>
            </a:r>
          </a:p>
          <a:p>
            <a:pPr lvl="1" eaLnBrk="1" hangingPunct="1">
              <a:defRPr/>
            </a:pPr>
            <a:r>
              <a:rPr lang="en-GB" dirty="0" smtClean="0">
                <a:latin typeface="Calibri" pitchFamily="34" charset="0"/>
                <a:cs typeface="Calibri" pitchFamily="34" charset="0"/>
              </a:rPr>
              <a:t>enhance Nigerian content in IT products and services</a:t>
            </a:r>
          </a:p>
          <a:p>
            <a:pPr lvl="1" eaLnBrk="1" hangingPunct="1">
              <a:defRPr/>
            </a:pPr>
            <a:r>
              <a:rPr lang="en-GB" dirty="0" smtClean="0">
                <a:latin typeface="Calibri" pitchFamily="34" charset="0"/>
              </a:rPr>
              <a:t>Arrest capital flight from our local industries</a:t>
            </a:r>
            <a:endParaRPr lang="en-GB" dirty="0" smtClean="0">
              <a:latin typeface="Calibri" pitchFamily="34" charset="0"/>
              <a:cs typeface="Calibri" pitchFamily="34" charset="0"/>
            </a:endParaRPr>
          </a:p>
          <a:p>
            <a:pPr lvl="1" eaLnBrk="1" hangingPunct="1">
              <a:defRPr/>
            </a:pPr>
            <a:r>
              <a:rPr lang="en-GB" dirty="0" smtClean="0">
                <a:latin typeface="Calibri" pitchFamily="34" charset="0"/>
                <a:cs typeface="Calibri" pitchFamily="34" charset="0"/>
              </a:rPr>
              <a:t>empower indigenous IT entrepreneurs in order to contribute to Nigeria’s GDP</a:t>
            </a:r>
          </a:p>
          <a:p>
            <a:pPr lvl="1" eaLnBrk="1" hangingPunct="1">
              <a:defRPr/>
            </a:pPr>
            <a:endParaRPr lang="en-US" i="1" dirty="0" smtClean="0">
              <a:latin typeface="Calibri" pitchFamily="34" charset="0"/>
              <a:cs typeface="Calibri" pitchFamily="34" charset="0"/>
            </a:endParaRPr>
          </a:p>
          <a:p>
            <a:pPr eaLnBrk="1" hangingPunct="1">
              <a:buNone/>
              <a:defRPr/>
            </a:pPr>
            <a:endParaRPr lang="en-US" i="1" dirty="0" smtClean="0">
              <a:latin typeface="Calibri" pitchFamily="34" charset="0"/>
              <a:cs typeface="Calibri" pitchFamily="34" charset="0"/>
            </a:endParaRPr>
          </a:p>
          <a:p>
            <a:pPr eaLnBrk="1" hangingPunct="1">
              <a:buNone/>
              <a:defRPr/>
            </a:pPr>
            <a:endParaRPr lang="en-US" i="1" dirty="0" smtClean="0">
              <a:latin typeface="Calibri" pitchFamily="34" charset="0"/>
              <a:cs typeface="Calibri" pitchFamily="34" charset="0"/>
            </a:endParaRPr>
          </a:p>
        </p:txBody>
      </p:sp>
      <p:sp>
        <p:nvSpPr>
          <p:cNvPr id="7" name="Date Placeholder 6"/>
          <p:cNvSpPr>
            <a:spLocks noGrp="1"/>
          </p:cNvSpPr>
          <p:nvPr>
            <p:ph type="dt" sz="half" idx="10"/>
          </p:nvPr>
        </p:nvSpPr>
        <p:spPr/>
        <p:txBody>
          <a:bodyPr/>
          <a:lstStyle/>
          <a:p>
            <a:pPr algn="l">
              <a:defRPr/>
            </a:pPr>
            <a:r>
              <a:rPr lang="en-US" smtClean="0"/>
              <a:t>Developing Human Capital for IT in Nigeria</a:t>
            </a:r>
            <a:endParaRPr lang="el-GR" dirty="0"/>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6</a:t>
            </a:fld>
            <a:endParaRPr lang="el-GR"/>
          </a:p>
        </p:txBody>
      </p:sp>
      <p:sp>
        <p:nvSpPr>
          <p:cNvPr id="12" name="Footer Placeholder 11"/>
          <p:cNvSpPr>
            <a:spLocks noGrp="1"/>
          </p:cNvSpPr>
          <p:nvPr>
            <p:ph type="ftr" sz="quarter" idx="11"/>
          </p:nvPr>
        </p:nvSpPr>
        <p:spPr/>
        <p:txBody>
          <a:bodyPr/>
          <a:lstStyle/>
          <a:p>
            <a:pPr>
              <a:defRPr/>
            </a:pPr>
            <a:r>
              <a:rPr lang="en-US" smtClean="0"/>
              <a:t>November 20, 2012@Transcorp Hilton, Abuja</a:t>
            </a:r>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eaLnBrk="1" hangingPunct="1"/>
            <a:r>
              <a:rPr lang="en-US" dirty="0" smtClean="0">
                <a:latin typeface="Calibri" pitchFamily="34" charset="0"/>
                <a:cs typeface="Calibri" pitchFamily="34" charset="0"/>
              </a:rPr>
              <a:t>… Motivation	</a:t>
            </a:r>
          </a:p>
        </p:txBody>
      </p:sp>
      <p:sp>
        <p:nvSpPr>
          <p:cNvPr id="5123" name="2 - Θέση περιεχομένου"/>
          <p:cNvSpPr>
            <a:spLocks noGrp="1"/>
          </p:cNvSpPr>
          <p:nvPr>
            <p:ph idx="1"/>
          </p:nvPr>
        </p:nvSpPr>
        <p:spPr/>
        <p:txBody>
          <a:bodyPr>
            <a:normAutofit fontScale="92500" lnSpcReduction="20000"/>
          </a:bodyPr>
          <a:lstStyle/>
          <a:p>
            <a:pPr eaLnBrk="1" hangingPunct="1">
              <a:defRPr/>
            </a:pPr>
            <a:r>
              <a:rPr lang="en-GB" dirty="0" smtClean="0">
                <a:latin typeface="Calibri" pitchFamily="34" charset="0"/>
                <a:cs typeface="Calibri" pitchFamily="34" charset="0"/>
              </a:rPr>
              <a:t>The service sectors contributed most in countries that have grown &amp; sustained their rapid </a:t>
            </a:r>
            <a:r>
              <a:rPr lang="en-GB" dirty="0" smtClean="0">
                <a:latin typeface="Calibri" pitchFamily="34" charset="0"/>
                <a:cs typeface="Calibri" pitchFamily="34" charset="0"/>
              </a:rPr>
              <a:t>growth</a:t>
            </a:r>
          </a:p>
          <a:p>
            <a:pPr eaLnBrk="1" hangingPunct="1">
              <a:defRPr/>
            </a:pPr>
            <a:endParaRPr lang="en-GB" dirty="0" smtClean="0">
              <a:latin typeface="Calibri" pitchFamily="34" charset="0"/>
              <a:cs typeface="Calibri" pitchFamily="34" charset="0"/>
            </a:endParaRPr>
          </a:p>
          <a:p>
            <a:pPr eaLnBrk="1" hangingPunct="1">
              <a:defRPr/>
            </a:pPr>
            <a:r>
              <a:rPr lang="en-GB" dirty="0" smtClean="0">
                <a:latin typeface="Calibri" pitchFamily="34" charset="0"/>
                <a:cs typeface="Calibri" pitchFamily="34" charset="0"/>
              </a:rPr>
              <a:t>The global service market has been growing at 30% annually between 2003 and 2010[2]</a:t>
            </a:r>
          </a:p>
          <a:p>
            <a:pPr lvl="1" eaLnBrk="1" hangingPunct="1">
              <a:defRPr/>
            </a:pPr>
            <a:r>
              <a:rPr lang="en-GB" dirty="0" smtClean="0">
                <a:latin typeface="Calibri" pitchFamily="34" charset="0"/>
                <a:cs typeface="Calibri" pitchFamily="34" charset="0"/>
              </a:rPr>
              <a:t>Outpacing growth rate in goods trade and even other services </a:t>
            </a:r>
            <a:r>
              <a:rPr lang="en-GB" dirty="0" smtClean="0">
                <a:latin typeface="Calibri" pitchFamily="34" charset="0"/>
                <a:cs typeface="Calibri" pitchFamily="34" charset="0"/>
              </a:rPr>
              <a:t>trade</a:t>
            </a:r>
          </a:p>
          <a:p>
            <a:pPr lvl="1" eaLnBrk="1" hangingPunct="1">
              <a:defRPr/>
            </a:pPr>
            <a:endParaRPr lang="en-GB" dirty="0" smtClean="0">
              <a:latin typeface="Calibri" pitchFamily="34" charset="0"/>
              <a:cs typeface="Calibri" pitchFamily="34" charset="0"/>
            </a:endParaRPr>
          </a:p>
          <a:p>
            <a:pPr eaLnBrk="1" hangingPunct="1">
              <a:defRPr/>
            </a:pPr>
            <a:r>
              <a:rPr lang="en-GB" dirty="0" smtClean="0">
                <a:latin typeface="Calibri" pitchFamily="34" charset="0"/>
                <a:cs typeface="Calibri" pitchFamily="34" charset="0"/>
              </a:rPr>
              <a:t>The percentage of total the workforce engaged in services is expanding at a rapid pace</a:t>
            </a:r>
            <a:endParaRPr lang="en-US" dirty="0" smtClean="0">
              <a:latin typeface="Calibri" pitchFamily="34" charset="0"/>
              <a:cs typeface="Calibri" pitchFamily="34" charset="0"/>
            </a:endParaRPr>
          </a:p>
          <a:p>
            <a:pPr eaLnBrk="1" hangingPunct="1">
              <a:buNone/>
              <a:defRPr/>
            </a:pPr>
            <a:endParaRPr lang="en-US" i="1" dirty="0" smtClean="0">
              <a:latin typeface="Calibri" pitchFamily="34" charset="0"/>
              <a:cs typeface="Calibri" pitchFamily="34" charset="0"/>
            </a:endParaRPr>
          </a:p>
          <a:p>
            <a:pPr eaLnBrk="1" hangingPunct="1">
              <a:buNone/>
              <a:defRPr/>
            </a:pPr>
            <a:endParaRPr lang="en-US" i="1" dirty="0" smtClean="0">
              <a:latin typeface="Calibri" pitchFamily="34" charset="0"/>
              <a:cs typeface="Calibri" pitchFamily="34" charset="0"/>
            </a:endParaRPr>
          </a:p>
        </p:txBody>
      </p:sp>
      <p:sp>
        <p:nvSpPr>
          <p:cNvPr id="7" name="Date Placeholder 6"/>
          <p:cNvSpPr>
            <a:spLocks noGrp="1"/>
          </p:cNvSpPr>
          <p:nvPr>
            <p:ph type="dt" sz="half" idx="10"/>
          </p:nvPr>
        </p:nvSpPr>
        <p:spPr/>
        <p:txBody>
          <a:bodyPr/>
          <a:lstStyle/>
          <a:p>
            <a:pPr algn="l">
              <a:defRPr/>
            </a:pPr>
            <a:r>
              <a:rPr lang="en-US" smtClean="0"/>
              <a:t>Developing Human Capital for IT in Nigeria</a:t>
            </a:r>
            <a:endParaRPr lang="el-GR" dirty="0"/>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7</a:t>
            </a:fld>
            <a:endParaRPr lang="el-GR"/>
          </a:p>
        </p:txBody>
      </p:sp>
      <p:sp>
        <p:nvSpPr>
          <p:cNvPr id="12" name="Footer Placeholder 11"/>
          <p:cNvSpPr>
            <a:spLocks noGrp="1"/>
          </p:cNvSpPr>
          <p:nvPr>
            <p:ph type="ftr" sz="quarter" idx="11"/>
          </p:nvPr>
        </p:nvSpPr>
        <p:spPr/>
        <p:txBody>
          <a:bodyPr/>
          <a:lstStyle/>
          <a:p>
            <a:pPr>
              <a:defRPr/>
            </a:pPr>
            <a:r>
              <a:rPr lang="en-US" smtClean="0"/>
              <a:t>November 20, 2012@Transcorp Hilton, Abuja</a:t>
            </a:r>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eaLnBrk="1" hangingPunct="1"/>
            <a:r>
              <a:rPr lang="en-US" dirty="0" smtClean="0">
                <a:latin typeface="Calibri" pitchFamily="34" charset="0"/>
                <a:cs typeface="Calibri" pitchFamily="34" charset="0"/>
              </a:rPr>
              <a:t>… Motivation	</a:t>
            </a:r>
          </a:p>
        </p:txBody>
      </p:sp>
      <p:sp>
        <p:nvSpPr>
          <p:cNvPr id="5123" name="2 - Θέση περιεχομένου"/>
          <p:cNvSpPr>
            <a:spLocks noGrp="1"/>
          </p:cNvSpPr>
          <p:nvPr>
            <p:ph idx="1"/>
          </p:nvPr>
        </p:nvSpPr>
        <p:spPr/>
        <p:txBody>
          <a:bodyPr>
            <a:normAutofit/>
          </a:bodyPr>
          <a:lstStyle/>
          <a:p>
            <a:pPr eaLnBrk="1" hangingPunct="1">
              <a:defRPr/>
            </a:pPr>
            <a:r>
              <a:rPr lang="en-GB" dirty="0" smtClean="0">
                <a:latin typeface="Calibri" pitchFamily="34" charset="0"/>
                <a:cs typeface="Calibri" pitchFamily="34" charset="0"/>
              </a:rPr>
              <a:t>The services sector now accounts for  [5]</a:t>
            </a:r>
          </a:p>
          <a:p>
            <a:pPr lvl="1" eaLnBrk="1" hangingPunct="1">
              <a:defRPr/>
            </a:pPr>
            <a:r>
              <a:rPr lang="en-GB" sz="2400" dirty="0" smtClean="0">
                <a:latin typeface="Calibri" pitchFamily="34" charset="0"/>
                <a:ea typeface="+mn-ea"/>
                <a:cs typeface="Calibri" pitchFamily="34" charset="0"/>
              </a:rPr>
              <a:t>70 % of employment and 73% of GDP in developed countries and for </a:t>
            </a:r>
          </a:p>
          <a:p>
            <a:pPr lvl="1" eaLnBrk="1" hangingPunct="1">
              <a:defRPr/>
            </a:pPr>
            <a:r>
              <a:rPr lang="en-GB" sz="2800" dirty="0" smtClean="0">
                <a:latin typeface="Calibri" pitchFamily="34" charset="0"/>
                <a:ea typeface="+mn-ea"/>
                <a:cs typeface="Calibri" pitchFamily="34" charset="0"/>
              </a:rPr>
              <a:t>35% of employment and 51% of GDP in developing countries</a:t>
            </a:r>
            <a:endParaRPr lang="en-US" sz="2800" dirty="0" smtClean="0">
              <a:latin typeface="Calibri" pitchFamily="34" charset="0"/>
              <a:ea typeface="+mn-ea"/>
              <a:cs typeface="Calibri" pitchFamily="34" charset="0"/>
            </a:endParaRPr>
          </a:p>
          <a:p>
            <a:pPr eaLnBrk="1" hangingPunct="1">
              <a:buNone/>
              <a:defRPr/>
            </a:pPr>
            <a:endParaRPr lang="en-US" i="1" dirty="0" smtClean="0">
              <a:latin typeface="Calibri" pitchFamily="34" charset="0"/>
              <a:cs typeface="Calibri" pitchFamily="34" charset="0"/>
            </a:endParaRPr>
          </a:p>
        </p:txBody>
      </p:sp>
      <p:sp>
        <p:nvSpPr>
          <p:cNvPr id="7" name="Date Placeholder 6"/>
          <p:cNvSpPr>
            <a:spLocks noGrp="1"/>
          </p:cNvSpPr>
          <p:nvPr>
            <p:ph type="dt" sz="half" idx="10"/>
          </p:nvPr>
        </p:nvSpPr>
        <p:spPr/>
        <p:txBody>
          <a:bodyPr/>
          <a:lstStyle/>
          <a:p>
            <a:pPr algn="l">
              <a:defRPr/>
            </a:pPr>
            <a:r>
              <a:rPr lang="en-US" smtClean="0"/>
              <a:t>Developing Human Capital for IT in Nigeria</a:t>
            </a:r>
            <a:endParaRPr lang="el-GR" dirty="0"/>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8</a:t>
            </a:fld>
            <a:endParaRPr lang="el-GR"/>
          </a:p>
        </p:txBody>
      </p:sp>
      <p:sp>
        <p:nvSpPr>
          <p:cNvPr id="12" name="Footer Placeholder 11"/>
          <p:cNvSpPr>
            <a:spLocks noGrp="1"/>
          </p:cNvSpPr>
          <p:nvPr>
            <p:ph type="ftr" sz="quarter" idx="11"/>
          </p:nvPr>
        </p:nvSpPr>
        <p:spPr/>
        <p:txBody>
          <a:bodyPr/>
          <a:lstStyle/>
          <a:p>
            <a:pPr>
              <a:defRPr/>
            </a:pPr>
            <a:r>
              <a:rPr lang="en-US" smtClean="0"/>
              <a:t>November 20, 2012@Transcorp Hilton, Abuja</a:t>
            </a:r>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eaLnBrk="1" hangingPunct="1"/>
            <a:r>
              <a:rPr lang="en-US" dirty="0" smtClean="0">
                <a:latin typeface="Calibri" pitchFamily="34" charset="0"/>
                <a:cs typeface="Calibri" pitchFamily="34" charset="0"/>
              </a:rPr>
              <a:t>Fair Dream!</a:t>
            </a:r>
          </a:p>
        </p:txBody>
      </p:sp>
      <p:sp>
        <p:nvSpPr>
          <p:cNvPr id="5123" name="2 - Θέση περιεχομένου"/>
          <p:cNvSpPr>
            <a:spLocks noGrp="1"/>
          </p:cNvSpPr>
          <p:nvPr>
            <p:ph idx="1"/>
          </p:nvPr>
        </p:nvSpPr>
        <p:spPr/>
        <p:txBody>
          <a:bodyPr>
            <a:normAutofit fontScale="70000" lnSpcReduction="20000"/>
          </a:bodyPr>
          <a:lstStyle/>
          <a:p>
            <a:pPr eaLnBrk="1" hangingPunct="1">
              <a:defRPr/>
            </a:pPr>
            <a:r>
              <a:rPr lang="en-GB" sz="3000" dirty="0" smtClean="0">
                <a:latin typeface="Calibri" pitchFamily="34" charset="0"/>
                <a:cs typeface="Calibri" pitchFamily="34" charset="0"/>
              </a:rPr>
              <a:t>The problem is real</a:t>
            </a:r>
          </a:p>
          <a:p>
            <a:pPr lvl="1" eaLnBrk="1" hangingPunct="1">
              <a:defRPr/>
            </a:pPr>
            <a:r>
              <a:rPr lang="en-GB" sz="2600" dirty="0" smtClean="0">
                <a:latin typeface="Calibri" pitchFamily="34" charset="0"/>
                <a:ea typeface="+mn-ea"/>
                <a:cs typeface="Calibri" pitchFamily="34" charset="0"/>
              </a:rPr>
              <a:t>Absence of appreciable Nigerian content in  solutions for government and industry </a:t>
            </a:r>
            <a:r>
              <a:rPr lang="en-GB" sz="2600" dirty="0" smtClean="0">
                <a:latin typeface="Calibri" pitchFamily="34" charset="0"/>
                <a:ea typeface="+mn-ea"/>
                <a:cs typeface="Calibri" pitchFamily="34" charset="0"/>
              </a:rPr>
              <a:t>services</a:t>
            </a:r>
          </a:p>
          <a:p>
            <a:pPr lvl="1" eaLnBrk="1" hangingPunct="1">
              <a:defRPr/>
            </a:pPr>
            <a:endParaRPr lang="en-GB" sz="2600" dirty="0" smtClean="0">
              <a:latin typeface="Calibri" pitchFamily="34" charset="0"/>
              <a:ea typeface="+mn-ea"/>
              <a:cs typeface="Calibri" pitchFamily="34" charset="0"/>
            </a:endParaRPr>
          </a:p>
          <a:p>
            <a:pPr eaLnBrk="1" hangingPunct="1">
              <a:defRPr/>
            </a:pPr>
            <a:r>
              <a:rPr lang="en-US" sz="3000" dirty="0" smtClean="0">
                <a:latin typeface="Calibri" pitchFamily="34" charset="0"/>
                <a:cs typeface="Calibri" pitchFamily="34" charset="0"/>
              </a:rPr>
              <a:t>The market is there</a:t>
            </a:r>
          </a:p>
          <a:p>
            <a:pPr lvl="1" eaLnBrk="1" hangingPunct="1">
              <a:defRPr/>
            </a:pPr>
            <a:r>
              <a:rPr lang="en-US" sz="2600" dirty="0" smtClean="0">
                <a:latin typeface="Calibri" pitchFamily="34" charset="0"/>
                <a:ea typeface="+mn-ea"/>
                <a:cs typeface="Calibri" pitchFamily="34" charset="0"/>
              </a:rPr>
              <a:t>Global demand for services, growing by about 30% </a:t>
            </a:r>
            <a:r>
              <a:rPr lang="en-US" sz="2600" dirty="0" smtClean="0">
                <a:latin typeface="Calibri" pitchFamily="34" charset="0"/>
                <a:ea typeface="+mn-ea"/>
                <a:cs typeface="Calibri" pitchFamily="34" charset="0"/>
              </a:rPr>
              <a:t>annually</a:t>
            </a:r>
          </a:p>
          <a:p>
            <a:pPr lvl="1" eaLnBrk="1" hangingPunct="1">
              <a:defRPr/>
            </a:pPr>
            <a:endParaRPr lang="en-US" sz="2600" dirty="0" smtClean="0">
              <a:latin typeface="Calibri" pitchFamily="34" charset="0"/>
              <a:ea typeface="+mn-ea"/>
              <a:cs typeface="Calibri" pitchFamily="34" charset="0"/>
            </a:endParaRPr>
          </a:p>
          <a:p>
            <a:pPr eaLnBrk="1" hangingPunct="1">
              <a:defRPr/>
            </a:pPr>
            <a:r>
              <a:rPr lang="en-US" sz="3000" dirty="0" smtClean="0">
                <a:latin typeface="Calibri" pitchFamily="34" charset="0"/>
                <a:cs typeface="Calibri" pitchFamily="34" charset="0"/>
              </a:rPr>
              <a:t>The potential is there</a:t>
            </a:r>
          </a:p>
          <a:p>
            <a:pPr lvl="1" eaLnBrk="1" hangingPunct="1">
              <a:defRPr/>
            </a:pPr>
            <a:r>
              <a:rPr lang="en-US" sz="2600" dirty="0" smtClean="0">
                <a:latin typeface="Calibri" pitchFamily="34" charset="0"/>
                <a:ea typeface="+mn-ea"/>
                <a:cs typeface="Calibri" pitchFamily="34" charset="0"/>
              </a:rPr>
              <a:t>Large population with comparatively high literacy </a:t>
            </a:r>
            <a:r>
              <a:rPr lang="en-US" sz="2600" dirty="0" smtClean="0">
                <a:latin typeface="Calibri" pitchFamily="34" charset="0"/>
                <a:ea typeface="+mn-ea"/>
                <a:cs typeface="Calibri" pitchFamily="34" charset="0"/>
              </a:rPr>
              <a:t>rate</a:t>
            </a:r>
          </a:p>
          <a:p>
            <a:pPr lvl="1" eaLnBrk="1" hangingPunct="1">
              <a:defRPr/>
            </a:pPr>
            <a:endParaRPr lang="en-US" sz="2600" dirty="0" smtClean="0">
              <a:latin typeface="Calibri" pitchFamily="34" charset="0"/>
              <a:ea typeface="+mn-ea"/>
              <a:cs typeface="Calibri" pitchFamily="34" charset="0"/>
            </a:endParaRPr>
          </a:p>
          <a:p>
            <a:pPr lvl="1"/>
            <a:endParaRPr lang="en-US" i="1" dirty="0" smtClean="0">
              <a:latin typeface="Calibri" pitchFamily="34" charset="0"/>
              <a:cs typeface="Calibri" pitchFamily="34" charset="0"/>
            </a:endParaRPr>
          </a:p>
          <a:p>
            <a:pPr eaLnBrk="1" hangingPunct="1">
              <a:defRPr/>
            </a:pPr>
            <a:r>
              <a:rPr lang="en-US" sz="3000" dirty="0" smtClean="0">
                <a:latin typeface="Calibri" pitchFamily="34" charset="0"/>
                <a:cs typeface="Calibri" pitchFamily="34" charset="0"/>
              </a:rPr>
              <a:t>So, the dream is justified!</a:t>
            </a:r>
          </a:p>
          <a:p>
            <a:pPr eaLnBrk="1" hangingPunct="1">
              <a:buNone/>
              <a:defRPr/>
            </a:pPr>
            <a:endParaRPr lang="en-US" i="1" dirty="0" smtClean="0">
              <a:latin typeface="Calibri" pitchFamily="34" charset="0"/>
              <a:cs typeface="Calibri" pitchFamily="34" charset="0"/>
            </a:endParaRPr>
          </a:p>
        </p:txBody>
      </p:sp>
      <p:sp>
        <p:nvSpPr>
          <p:cNvPr id="7" name="Date Placeholder 6"/>
          <p:cNvSpPr>
            <a:spLocks noGrp="1"/>
          </p:cNvSpPr>
          <p:nvPr>
            <p:ph type="dt" sz="half" idx="10"/>
          </p:nvPr>
        </p:nvSpPr>
        <p:spPr/>
        <p:txBody>
          <a:bodyPr/>
          <a:lstStyle/>
          <a:p>
            <a:pPr algn="l">
              <a:defRPr/>
            </a:pPr>
            <a:r>
              <a:rPr lang="en-US" smtClean="0"/>
              <a:t>Developing Human Capital for IT in Nigeria</a:t>
            </a:r>
            <a:endParaRPr lang="el-GR" dirty="0"/>
          </a:p>
        </p:txBody>
      </p:sp>
      <p:sp>
        <p:nvSpPr>
          <p:cNvPr id="11" name="Slide Number Placeholder 10"/>
          <p:cNvSpPr>
            <a:spLocks noGrp="1"/>
          </p:cNvSpPr>
          <p:nvPr>
            <p:ph type="sldNum" sz="quarter" idx="12"/>
          </p:nvPr>
        </p:nvSpPr>
        <p:spPr/>
        <p:txBody>
          <a:bodyPr/>
          <a:lstStyle/>
          <a:p>
            <a:pPr>
              <a:defRPr/>
            </a:pPr>
            <a:fld id="{9462602C-A4EC-4D9D-9A8F-256C3207ACD5}" type="slidenum">
              <a:rPr lang="el-GR" smtClean="0"/>
              <a:pPr>
                <a:defRPr/>
              </a:pPr>
              <a:t>9</a:t>
            </a:fld>
            <a:endParaRPr lang="el-GR"/>
          </a:p>
        </p:txBody>
      </p:sp>
      <p:sp>
        <p:nvSpPr>
          <p:cNvPr id="12" name="Footer Placeholder 11"/>
          <p:cNvSpPr>
            <a:spLocks noGrp="1"/>
          </p:cNvSpPr>
          <p:nvPr>
            <p:ph type="ftr" sz="quarter" idx="11"/>
          </p:nvPr>
        </p:nvSpPr>
        <p:spPr/>
        <p:txBody>
          <a:bodyPr/>
          <a:lstStyle/>
          <a:p>
            <a:pPr>
              <a:defRPr/>
            </a:pPr>
            <a:r>
              <a:rPr lang="en-US" smtClean="0"/>
              <a:t>November 20, 2012@Transcorp Hilton, Abuja</a:t>
            </a:r>
            <a:endParaRPr lang="el-G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Capsules</Template>
  <TotalTime>7710</TotalTime>
  <Words>5136</Words>
  <Application>Microsoft Office PowerPoint</Application>
  <PresentationFormat>On-screen Show (4:3)</PresentationFormat>
  <Paragraphs>499</Paragraphs>
  <Slides>32</Slides>
  <Notes>32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Capsules</vt:lpstr>
      <vt:lpstr>Framework for Developing Human Capital for IT Local Content in Nigeria</vt:lpstr>
      <vt:lpstr>Outline</vt:lpstr>
      <vt:lpstr>Introduction</vt:lpstr>
      <vt:lpstr>… Introduction</vt:lpstr>
      <vt:lpstr>Goal</vt:lpstr>
      <vt:lpstr>Motivation </vt:lpstr>
      <vt:lpstr>… Motivation </vt:lpstr>
      <vt:lpstr>… Motivation </vt:lpstr>
      <vt:lpstr>Fair Dream!</vt:lpstr>
      <vt:lpstr>Requirements for Realizing Goal</vt:lpstr>
      <vt:lpstr>… Requirements for Realizing Goal</vt:lpstr>
      <vt:lpstr>Importance of Employable Talent</vt:lpstr>
      <vt:lpstr>Talent Pool Assessment</vt:lpstr>
      <vt:lpstr>Talent Supply in Low-Wage Countries</vt:lpstr>
      <vt:lpstr>Talent Supply in Nigeria [6]</vt:lpstr>
      <vt:lpstr>NEEDs Report on Nigerian Universities [4]</vt:lpstr>
      <vt:lpstr>… NEEDs Report on Nigerian Universities [4]</vt:lpstr>
      <vt:lpstr>Other Concerns: Outsourcing Fears</vt:lpstr>
      <vt:lpstr>Learning from other Countries: India</vt:lpstr>
      <vt:lpstr>… Learning from other Countries: India</vt:lpstr>
      <vt:lpstr>… Learning from other Countries: India</vt:lpstr>
      <vt:lpstr>… Learning from other Countries: India</vt:lpstr>
      <vt:lpstr>Developing Human Capital for IT Local Content</vt:lpstr>
      <vt:lpstr>… Developing Human Capital for IT Local Content</vt:lpstr>
      <vt:lpstr>… Developing Human Capital for IT Local Content</vt:lpstr>
      <vt:lpstr>… Developing Human Capital for IT Local Content</vt:lpstr>
      <vt:lpstr>… Developing Human Capital for IT Local Content</vt:lpstr>
      <vt:lpstr>… Developing Human Capital for IT Local Content</vt:lpstr>
      <vt:lpstr>Summary</vt:lpstr>
      <vt:lpstr>References</vt:lpstr>
      <vt:lpstr>… References</vt:lpstr>
      <vt:lpstr>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Discussion of Some Intuitions of Defeasible Reasoning</dc:title>
  <dc:creator>ics</dc:creator>
  <cp:lastModifiedBy>user</cp:lastModifiedBy>
  <cp:revision>535</cp:revision>
  <dcterms:created xsi:type="dcterms:W3CDTF">2004-05-04T16:01:26Z</dcterms:created>
  <dcterms:modified xsi:type="dcterms:W3CDTF">2012-11-20T10:51:52Z</dcterms:modified>
</cp:coreProperties>
</file>