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0"/>
  </p:notesMasterIdLst>
  <p:sldIdLst>
    <p:sldId id="256" r:id="rId2"/>
    <p:sldId id="332" r:id="rId3"/>
    <p:sldId id="314" r:id="rId4"/>
    <p:sldId id="325" r:id="rId5"/>
    <p:sldId id="351" r:id="rId6"/>
    <p:sldId id="352" r:id="rId7"/>
    <p:sldId id="333" r:id="rId8"/>
    <p:sldId id="373" r:id="rId9"/>
    <p:sldId id="379" r:id="rId10"/>
    <p:sldId id="380" r:id="rId11"/>
    <p:sldId id="381" r:id="rId12"/>
    <p:sldId id="369" r:id="rId13"/>
    <p:sldId id="382" r:id="rId14"/>
    <p:sldId id="377" r:id="rId15"/>
    <p:sldId id="376" r:id="rId16"/>
    <p:sldId id="378" r:id="rId17"/>
    <p:sldId id="383" r:id="rId18"/>
    <p:sldId id="384" r:id="rId19"/>
    <p:sldId id="340" r:id="rId20"/>
    <p:sldId id="367" r:id="rId21"/>
    <p:sldId id="368" r:id="rId22"/>
    <p:sldId id="335" r:id="rId23"/>
    <p:sldId id="370" r:id="rId24"/>
    <p:sldId id="371" r:id="rId25"/>
    <p:sldId id="327" r:id="rId26"/>
    <p:sldId id="339" r:id="rId27"/>
    <p:sldId id="358" r:id="rId28"/>
    <p:sldId id="359" r:id="rId29"/>
  </p:sldIdLst>
  <p:sldSz cx="9144000" cy="6858000" type="screen4x3"/>
  <p:notesSz cx="6954838" cy="93091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1215" autoAdjust="0"/>
  </p:normalViewPr>
  <p:slideViewPr>
    <p:cSldViewPr>
      <p:cViewPr varScale="1">
        <p:scale>
          <a:sx n="63" d="100"/>
          <a:sy n="63" d="100"/>
        </p:scale>
        <p:origin x="-71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2" y="1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8500"/>
            <a:ext cx="4656138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2460"/>
            <a:ext cx="5562610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1739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2" y="8841739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6E32E6-7AC8-479F-A765-9577E33BE6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5ECC8-4B2F-4A66-BF2C-7BE3C9D94203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7A130-F23B-42D5-8B40-A2E42C032619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20</a:t>
            </a:fld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21</a:t>
            </a:fld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Belief in the online learning paradigm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See value in, and understand that online classes can be as rigorous as or more rigorous than traditional f2f classes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Motivation and self-discipline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Motivation is perhaps the single most important element that can help or hinder learning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Self-discipline, dedication and independence necessary to drive the learning process in a sustained manner</a:t>
            </a:r>
            <a:endParaRPr lang="en-US" dirty="0" smtClean="0">
              <a:latin typeface="Verdana" pitchFamily="34" charset="0"/>
              <a:cs typeface="Times New Roman" pitchFamily="18" charset="0"/>
            </a:endParaRP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Good language skills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Communication medium mainly written (not oral)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Students with better language skills will outperform those with weaker language skills (White, 2000)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Time and workload management skills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Online courses require more time and commitment than traditional face-to-face courses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Students must organize and budget their time well and must NOT procrastinate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Computing skills and computer ownership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Students should be comfortable with, have knowledge of, and have experience with computers and the Internet, including e-mail and Web browser software. </a:t>
            </a:r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23</a:t>
            </a:fld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Belief in the online paradigm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Belief that high quality learning can take place online without going to a traditional educational facility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Technology savvy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Verbal communication is replaced with a keyboard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Necessary to facilitate increased instructor-students and student-student communication</a:t>
            </a: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Mentoring, Reach out and  Handholding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The quality and integrity of the educational process depends on sustained, two-way communication between students and instructors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endParaRPr lang="en-US" dirty="0" smtClean="0">
              <a:cs typeface="Times New Roman" pitchFamily="18" charset="0"/>
            </a:endParaRPr>
          </a:p>
          <a:p>
            <a:pPr marL="457200" indent="-4572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Experience and training </a:t>
            </a:r>
          </a:p>
          <a:p>
            <a:pPr marL="838200" lvl="1" indent="-381000" algn="just">
              <a:buClr>
                <a:schemeClr val="tx1"/>
              </a:buClr>
              <a:buSzTx/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Teaching online is a completely new experience; training may be necessary to get the required skills and in the online experience itself</a:t>
            </a:r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24</a:t>
            </a:fld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25</a:t>
            </a:fld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26</a:t>
            </a:fld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27</a:t>
            </a:fld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28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A62832A-EF83-49C6-A85C-56AED5A759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B9EF-CAB6-4AA1-9F1A-FA39F04CA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22BE-DBE7-4FC0-994A-108C51E617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602C-A4EC-4D9D-9A8F-256C3207AC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ED17-A65A-470F-8158-29734117B3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B2DB-4113-4C7F-A4B8-EABE7388AC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B5D3-9845-492F-B093-BF217E8A1F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B32EA-4FC2-491A-BDCF-9775693BB3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9B20-F2F1-4D77-A5B9-9530FCAB27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D3B76-9130-4A69-AE76-9C70344D63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Use of Information Technologies for Effective eLearning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3EC0-4281-41AC-BBC9-E65ECD13BE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9888" y="6351432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r>
              <a:rPr lang="en-US" smtClean="0"/>
              <a:t>June 23, 2011</a:t>
            </a:r>
            <a:endParaRPr lang="el-GR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9912" y="6165304"/>
            <a:ext cx="518457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algn="r"/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23100E-C101-4C94-82A2-48BD609836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file:///C:\MyData\OnlineProjects\ics202CD\ics202_online\ComplexityAnalysis1.htm" TargetMode="External"/><Relationship Id="rId3" Type="http://schemas.openxmlformats.org/officeDocument/2006/relationships/hyperlink" Target="file:///C:\MyData\Online%20Material\ics102Online\index.html" TargetMode="External"/><Relationship Id="rId7" Type="http://schemas.openxmlformats.org/officeDocument/2006/relationships/hyperlink" Target="file:///C:\MyData\OnlineProjects\ics202CD\ics202_online\Review.htm" TargetMode="External"/><Relationship Id="rId12" Type="http://schemas.openxmlformats.org/officeDocument/2006/relationships/hyperlink" Target="CoursewareDevtProces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MyData\OnlineProjects\ics202CD\ics202_online\Introduction.htm" TargetMode="External"/><Relationship Id="rId11" Type="http://schemas.openxmlformats.org/officeDocument/2006/relationships/hyperlink" Target="file:///C:\MyData\OnlineProjects\ics202CD\ics202_online\Trees1.htm" TargetMode="External"/><Relationship Id="rId5" Type="http://schemas.openxmlformats.org/officeDocument/2006/relationships/hyperlink" Target="file:///C:\MyData\OnlineProjects\ics202CD\ics202_online\index.html" TargetMode="External"/><Relationship Id="rId10" Type="http://schemas.openxmlformats.org/officeDocument/2006/relationships/hyperlink" Target="file:///C:\MyData\OnlineProjects\ics202CD\ics202_online\Recursion1.htm" TargetMode="External"/><Relationship Id="rId4" Type="http://schemas.openxmlformats.org/officeDocument/2006/relationships/hyperlink" Target="file:///C:\MyData\Online%20Material\jarallah\StreamedAnimations\reversestring.htm" TargetMode="External"/><Relationship Id="rId9" Type="http://schemas.openxmlformats.org/officeDocument/2006/relationships/hyperlink" Target="file:///C:\MyData\OnlineProjects\ics202CD\ics202_online\Stacks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ollege.com/index.learn" TargetMode="External"/><Relationship Id="rId3" Type="http://schemas.openxmlformats.org/officeDocument/2006/relationships/hyperlink" Target="http://www.dotlrn.com/" TargetMode="External"/><Relationship Id="rId7" Type="http://schemas.openxmlformats.org/officeDocument/2006/relationships/hyperlink" Target="http://www.desire2learn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ackboard.com/" TargetMode="External"/><Relationship Id="rId5" Type="http://schemas.openxmlformats.org/officeDocument/2006/relationships/hyperlink" Target="http://sakaiproject.org/portal" TargetMode="External"/><Relationship Id="rId4" Type="http://schemas.openxmlformats.org/officeDocument/2006/relationships/hyperlink" Target="http://moodle.org/" TargetMode="External"/><Relationship Id="rId9" Type="http://schemas.openxmlformats.org/officeDocument/2006/relationships/hyperlink" Target="http://www.educause.edu/Resources/Browse/CMS%20and%20LMS/1792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.edu.ng/moodle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kfupmProject/Resumes/Sahalu_Certificates/awards_KFUPM/award1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../../../../kfupmProject/Resumes/Sahalu_Certificates/certificates/12_KFUPM_2005.pdf" TargetMode="External"/><Relationship Id="rId4" Type="http://schemas.openxmlformats.org/officeDocument/2006/relationships/hyperlink" Target="../../../../kfupmProject/Resumes/Sahalu_Certificates/awards_KFUPM/award3.pdf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  <a:cs typeface="Calibri" pitchFamily="34" charset="0"/>
              </a:rPr>
              <a:t>Use of Information Technologies for </a:t>
            </a:r>
            <a:br>
              <a:rPr lang="en-US" sz="3200" dirty="0" smtClean="0"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latin typeface="Calibri" pitchFamily="34" charset="0"/>
                <a:cs typeface="Calibri" pitchFamily="34" charset="0"/>
              </a:rPr>
              <a:t>Effective eLearning</a:t>
            </a:r>
            <a:endParaRPr lang="el-GR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90888" cy="1797794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Prof. S.B.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Junaidu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1800" dirty="0" smtClean="0">
                <a:latin typeface="Calibri" pitchFamily="34" charset="0"/>
                <a:cs typeface="Calibri" pitchFamily="34" charset="0"/>
              </a:rPr>
              <a:t>Director,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Iya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Abubakar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Computer Center</a:t>
            </a:r>
          </a:p>
          <a:p>
            <a:pPr eaLnBrk="1" hangingPunct="1"/>
            <a:r>
              <a:rPr lang="en-US" sz="1800" dirty="0" err="1" smtClean="0">
                <a:latin typeface="Calibri" pitchFamily="34" charset="0"/>
                <a:cs typeface="Calibri" pitchFamily="34" charset="0"/>
              </a:rPr>
              <a:t>Ahmadu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Bello University, Zaria, Nigeria</a:t>
            </a:r>
          </a:p>
          <a:p>
            <a:pPr eaLnBrk="1" hangingPunct="1"/>
            <a:r>
              <a:rPr lang="en-US" sz="1800" dirty="0" smtClean="0">
                <a:latin typeface="Calibri" pitchFamily="34" charset="0"/>
                <a:cs typeface="Calibri" pitchFamily="34" charset="0"/>
              </a:rPr>
              <a:t>sahalu@abu.edu.ng</a:t>
            </a:r>
            <a:endParaRPr lang="el-GR" sz="1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Sample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courseware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  <a:hlinkClick r:id="rId3" action="ppaction://hlinkfile"/>
              </a:rPr>
              <a:t>Introduction to programming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4" action="ppaction://hlinkfile"/>
              </a:rPr>
              <a:t>2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  <a:hlinkClick r:id="rId5" action="ppaction://hlinkfile"/>
              </a:rPr>
              <a:t>Data Structures online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6" action="ppaction://hlinkfile"/>
              </a:rPr>
              <a:t>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7" action="ppaction://hlinkfile"/>
              </a:rPr>
              <a:t>2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8" action="ppaction://hlinkfile"/>
              </a:rPr>
              <a:t>3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9" action="ppaction://hlinkfile"/>
              </a:rPr>
              <a:t>4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10" action="ppaction://hlinkfile"/>
              </a:rPr>
              <a:t>5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11" action="ppaction://hlinkfile"/>
              </a:rPr>
              <a:t>6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Online course development process: </a:t>
            </a:r>
          </a:p>
          <a:p>
            <a:pPr lvl="1"/>
            <a:r>
              <a:rPr lang="en-US" dirty="0" err="1" smtClean="0">
                <a:latin typeface="Calibri" pitchFamily="34" charset="0"/>
                <a:cs typeface="Calibri" pitchFamily="34" charset="0"/>
                <a:hlinkClick r:id="rId12" action="ppaction://hlinkfile"/>
              </a:rPr>
              <a:t>Junaidu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12" action="ppaction://hlinkfile"/>
              </a:rPr>
              <a:t> and others</a:t>
            </a:r>
            <a:r>
              <a:rPr lang="en-US" i="1" dirty="0" smtClean="0">
                <a:latin typeface="Calibri" pitchFamily="34" charset="0"/>
                <a:cs typeface="Calibri" pitchFamily="34" charset="0"/>
                <a:hlinkClick r:id="rId12" action="ppaction://hlinkfile"/>
              </a:rPr>
              <a:t>,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12" action="ppaction://hlinkfile"/>
              </a:rPr>
              <a:t>2004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Tips for success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Decide on a courseware development option early in eLearning strategic plan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Form a development team with requisite skills</a:t>
            </a:r>
          </a:p>
          <a:p>
            <a:pPr lvl="1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Courseware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development plan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Developed in-house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Developed in collaboration with other educational institutions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Developed in collaboration with commercial organizations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Bought from publishers (e.g., open universities)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Obtained free from OCW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Development teams:3 to 12 people consisting of: 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Subject matter experts (SMEs) 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Instructional Designers 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Graphics and Web Designers 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Computer Programmers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Editors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Technologies for eLearning—LMS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Learning Management System (LMS)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software application for the administration, documentation, tracking, and reporting of training programs, classroom and online events, e-learning programs, and training content (Ellis 2009)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Also known as CMS (course management systems) or IMS (instructional management systems)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Technologies for eLearning—LMS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10264" cy="37242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Supports organization for different course material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Different lessons, syllabus, calendar,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handouts,etc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Tracks student progress and performance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Time on task, sections completed, scores from on-line quizzes or tests, etc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Provides communication tools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Discussion board, email, live chat, wikis 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Technologies for eLearning—LMS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10264" cy="37242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Some open-source LMSs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LRN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3"/>
              </a:rPr>
              <a:t>http://www.dotlrn.com/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Moodle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4"/>
              </a:rPr>
              <a:t>http://moodle.org/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Sakai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5"/>
              </a:rPr>
              <a:t>http://sakaiproject.org/portal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Some commercial LMSs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Blackboard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6"/>
              </a:rPr>
              <a:t>http://www.blackboard.com/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Desire to Learn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7"/>
              </a:rPr>
              <a:t>http://www.desire2learn.com/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err="1" smtClean="0">
                <a:latin typeface="Calibri" pitchFamily="34" charset="0"/>
                <a:cs typeface="Calibri" pitchFamily="34" charset="0"/>
              </a:rPr>
              <a:t>eCollege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8"/>
              </a:rPr>
              <a:t>http://www.ecollege.com/index.learn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See details: </a:t>
            </a:r>
            <a:r>
              <a:rPr lang="en-US" sz="2100" dirty="0" smtClean="0">
                <a:latin typeface="Calibri" pitchFamily="34" charset="0"/>
                <a:cs typeface="Calibri" pitchFamily="34" charset="0"/>
                <a:hlinkClick r:id="rId9"/>
              </a:rPr>
              <a:t>http://www.educause.edu/Resources/Browse/CMS%20and%20LMS/17925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Technologies for eLearning—LMS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10264" cy="37242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LMS@ABU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Moodle@IACC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Questionnaires and surveys analyses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CCP exam (one module only)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  <a:cs typeface="Calibri" pitchFamily="34" charset="0"/>
                <a:hlinkClick r:id="rId3"/>
              </a:rPr>
              <a:t>Moodle@Math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Electronic submission of assignments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 tests (only 2 or 3 courses)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Limited students’ collaboration—seminar group formation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Technologies for eLearning—LMS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2362200"/>
            <a:ext cx="7910264" cy="37242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LMS@ABU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challenges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Infrastructure—availability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Lack of technical support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Lack of students’ skills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Several issues should be considered carefully before leaping into the eLearning world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Institutional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Student-related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Facilitator-related</a:t>
            </a:r>
          </a:p>
          <a:p>
            <a:pPr marL="514350" indent="-514350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995936" y="6309320"/>
            <a:ext cx="5112568" cy="504056"/>
          </a:xfrm>
          <a:noFill/>
        </p:spPr>
        <p:txBody>
          <a:bodyPr/>
          <a:lstStyle/>
          <a:p>
            <a:r>
              <a:rPr lang="en-US" dirty="0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Technologies for eLearning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Courseware Development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Content Management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Learner-facilitator Interaction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eLearning Readiness Considerations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</a:p>
        </p:txBody>
      </p:sp>
      <p:sp>
        <p:nvSpPr>
          <p:cNvPr id="6" name="4 - Θέση υποσέλιδου"/>
          <p:cNvSpPr txBox="1">
            <a:spLocks/>
          </p:cNvSpPr>
          <p:nvPr/>
        </p:nvSpPr>
        <p:spPr bwMode="auto">
          <a:xfrm>
            <a:off x="755576" y="6597352"/>
            <a:ext cx="3312368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Institutional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Planning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Funding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Change management &amp; oversight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Buy-in campaign to all stakeholders</a:t>
            </a:r>
          </a:p>
          <a:p>
            <a:pPr marL="514350" indent="-514350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54832"/>
          </a:xfrm>
        </p:spPr>
        <p:txBody>
          <a:bodyPr>
            <a:normAutofit/>
          </a:bodyPr>
          <a:lstStyle/>
          <a:p>
            <a:pPr marL="514350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Organizational readiness issues (John Wiley, 2004)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Has your organization budgeted enough for the project? 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the right people with the right skills already available, or will you need to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ﬁnd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additional employees or contractors? 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Does the company have the hardware, software, and technology infrastructure it needs, as well as enough IT support? 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How will additional resources be gained if needed?</a:t>
            </a:r>
          </a:p>
          <a:p>
            <a:pPr marL="914400" lvl="1" indent="-514350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learners ready?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3200" dirty="0" smtClean="0">
                <a:latin typeface="Calibri" pitchFamily="34" charset="0"/>
                <a:cs typeface="Calibri" pitchFamily="34" charset="0"/>
              </a:rPr>
              <a:t>… 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Learner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Belief and enthusiasm  in the online learning paradigm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Motivation and self-discipline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Good language skills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Time and workload management skills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Computing skills and computer ownership 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3200" dirty="0" smtClean="0">
                <a:latin typeface="Calibri" pitchFamily="34" charset="0"/>
                <a:cs typeface="Calibri" pitchFamily="34" charset="0"/>
              </a:rPr>
              <a:t>… 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Critical learner readiness issues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Do learners have access to the right equipment and software?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Do they have the computer and Internet skills they need to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ﬁnd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use learning materials online?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How motivated are they to learn in a new way?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What do you need to do to get them on board and ready?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3200" dirty="0" smtClean="0">
                <a:latin typeface="Calibri" pitchFamily="34" charset="0"/>
                <a:cs typeface="Calibri" pitchFamily="34" charset="0"/>
              </a:rPr>
              <a:t>… eLearning Readiness Considerations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Facilitator issues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Belief and enthusiasm in the online paradigm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Technology savvy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Mentoring, Reach out and  Handholding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Incentives, e.g.,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3" action="ppaction://hlinkfile"/>
              </a:rPr>
              <a:t>ITA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4" action="ppaction://hlinkfile"/>
              </a:rPr>
              <a:t>WEHE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Training, e.g.,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5" action="ppaction://hlinkfile"/>
              </a:rPr>
              <a:t>training on online facilitation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Add detail to eLearning strategy to include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clear rationale for subscribing to eLearning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target eLearning delivery option and courseware development strategies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specific targets and measurable outcomes for the eLearning initiative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specific timelines for assessing outcomes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specific infrastructure and personnel requirements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deliberate eLearning promotion campaign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Brief on eLearning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Technologies for eLearning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Courseware Development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Content Management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Learner-facilitator Interaction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eLearning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readiness considerations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Institutional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Learner</a:t>
            </a:r>
          </a:p>
          <a:p>
            <a:pPr marL="933450" lvl="1" indent="-533400" eaLnBrk="1" hangingPunct="1">
              <a:buFont typeface="Wingdings" pitchFamily="2" charset="2"/>
              <a:buChar char="ü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Facilitator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Provided some recommendations for improvement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The End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    Together, we shall make ABU greater though effective eLearning!</a:t>
            </a: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use of Internet technologies for delivering, supporting, and assessing formal and informal instruction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major thrust of online learning is </a:t>
            </a:r>
          </a:p>
          <a:p>
            <a:pPr marL="457200" indent="-457200" algn="just">
              <a:buSzTx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focused on providing activities that shift the control of  learning activities from the teacher to the student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71600" y="2420888"/>
          <a:ext cx="7632848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52463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Face-to-Face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eLearning</a:t>
                      </a:r>
                      <a:endParaRPr lang="en-US" sz="28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Instructor-Centered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Learner-Centered</a:t>
                      </a:r>
                      <a:endParaRPr lang="en-US" sz="24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Lecture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Facilitation</a:t>
                      </a:r>
                      <a:endParaRPr lang="en-US" sz="24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Student Listener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Collaborator</a:t>
                      </a:r>
                      <a:endParaRPr lang="en-US" sz="24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Individual Learning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Team</a:t>
                      </a:r>
                      <a:r>
                        <a:rPr lang="en-US" sz="2400" baseline="0" dirty="0" smtClean="0"/>
                        <a:t> Learning</a:t>
                      </a:r>
                      <a:endParaRPr lang="en-US" sz="24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Instructor-Source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Instructor-Guide</a:t>
                      </a:r>
                      <a:endParaRPr lang="en-US" sz="2400" dirty="0"/>
                    </a:p>
                  </a:txBody>
                  <a:tcPr/>
                </a:tc>
              </a:tr>
              <a:tr h="5246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Static Content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Dynamic</a:t>
                      </a:r>
                      <a:r>
                        <a:rPr lang="en-US" sz="2400" baseline="0" dirty="0" smtClean="0"/>
                        <a:t> Content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Teaching with technology continuum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Traditional classroom course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Classroom with technologies (animation, video, etc)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Hybrid course: part classroom, part online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Synchronous online course with instruction taking place in real time via the Internet</a:t>
            </a:r>
          </a:p>
          <a:p>
            <a:pPr marL="1314450" lvl="2" indent="-457200" eaLnBrk="1" hangingPunct="1">
              <a:buFont typeface="Courier New" pitchFamily="49" charset="0"/>
              <a:buChar char="o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e.g. using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CentraLive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… 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Teaching with technology continuum</a:t>
            </a:r>
          </a:p>
          <a:p>
            <a:pPr marL="914400" lvl="1" indent="-457200" eaLnBrk="1" hangingPunct="1">
              <a:buFont typeface="+mj-lt"/>
              <a:buAutoNum type="arabicPeriod" startAt="5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Instructor-led online course with asynchronous discussion</a:t>
            </a:r>
          </a:p>
          <a:p>
            <a:pPr marL="914400" lvl="1" indent="-457200" eaLnBrk="1" hangingPunct="1">
              <a:buFont typeface="+mj-lt"/>
              <a:buAutoNum type="arabicPeriod" startAt="5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Self-paced learning on CD-ROM or Internet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Technologies for eLearning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Computer Technology offers great tools for learning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Multimedia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Animation tools:2D,3D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Simulation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Interaction &amp; collaboration tools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create true learning communities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Soft content allow for higher reuse &amp; modifiability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getting better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Goal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develop media-rich course material that catches and holds interest of learners</a:t>
            </a:r>
          </a:p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characteristics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authoring tools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User-friendliness and ease of use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Availability &amp; modest system requirements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Other foreign file support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Extensible and customizable</a:t>
            </a:r>
          </a:p>
          <a:p>
            <a:pPr lvl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36904" cy="1068288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… Technologies for eLearning—Courseware Authoring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Sample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authoring tools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dirty="0" smtClean="0"/>
              <a:t>Macromedia suite (</a:t>
            </a:r>
            <a:r>
              <a:rPr lang="en-US" dirty="0" err="1" smtClean="0"/>
              <a:t>Authorware,Director,Flash,etc</a:t>
            </a:r>
            <a:r>
              <a:rPr lang="en-US" dirty="0" smtClean="0"/>
              <a:t>)</a:t>
            </a:r>
            <a:endParaRPr lang="en-US" sz="3200" dirty="0" smtClean="0"/>
          </a:p>
          <a:p>
            <a:pPr lvl="1"/>
            <a:r>
              <a:rPr lang="en-US" dirty="0" err="1" smtClean="0"/>
              <a:t>Hypercard</a:t>
            </a:r>
            <a:endParaRPr lang="en-US" sz="3200" dirty="0" smtClean="0"/>
          </a:p>
          <a:p>
            <a:pPr lvl="1"/>
            <a:r>
              <a:rPr lang="en-US" dirty="0" err="1" smtClean="0"/>
              <a:t>IconAuthor</a:t>
            </a:r>
            <a:endParaRPr lang="en-US" sz="3200" dirty="0" smtClean="0"/>
          </a:p>
          <a:p>
            <a:pPr lvl="1"/>
            <a:r>
              <a:rPr lang="en-US" dirty="0" smtClean="0"/>
              <a:t>Quest</a:t>
            </a:r>
            <a:endParaRPr lang="en-US" sz="3200" dirty="0" smtClean="0"/>
          </a:p>
          <a:p>
            <a:pPr lvl="1"/>
            <a:r>
              <a:rPr lang="en-US" dirty="0" err="1" smtClean="0"/>
              <a:t>ToolBook</a:t>
            </a:r>
            <a:endParaRPr lang="en-US" sz="3200" dirty="0" smtClean="0"/>
          </a:p>
          <a:p>
            <a:pPr lvl="1"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3968" y="6320408"/>
            <a:ext cx="4824536" cy="420960"/>
          </a:xfrm>
          <a:noFill/>
        </p:spPr>
        <p:txBody>
          <a:bodyPr/>
          <a:lstStyle/>
          <a:p>
            <a:r>
              <a:rPr lang="en-US" smtClean="0"/>
              <a:t>Use of Information Technologies for Effective eLearning</a:t>
            </a:r>
            <a:endParaRPr lang="el-G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23, 2011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charset="0"/>
            <a:ea typeface="+mn-ea"/>
            <a:cs typeface="+mn-cs"/>
          </a:defRPr>
        </a:defPPr>
      </a:lstStyle>
    </a:tx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2917</TotalTime>
  <Words>1464</Words>
  <Application>Microsoft Office PowerPoint</Application>
  <PresentationFormat>On-screen Show (4:3)</PresentationFormat>
  <Paragraphs>328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Capsules</vt:lpstr>
      <vt:lpstr>Use of Information Technologies for  Effective eLearning</vt:lpstr>
      <vt:lpstr>Outline</vt:lpstr>
      <vt:lpstr>Introduction</vt:lpstr>
      <vt:lpstr>… Introduction</vt:lpstr>
      <vt:lpstr>… Introduction</vt:lpstr>
      <vt:lpstr>… Introduction</vt:lpstr>
      <vt:lpstr>Technologies for eLearning</vt:lpstr>
      <vt:lpstr>… Technologies for eLearning—Courseware Authoring</vt:lpstr>
      <vt:lpstr>… Technologies for eLearning—Courseware Authoring</vt:lpstr>
      <vt:lpstr>… Technologies for eLearning—Courseware Authoring</vt:lpstr>
      <vt:lpstr>… Technologies for eLearning—Courseware Authoring</vt:lpstr>
      <vt:lpstr>… Technologies for eLearning—Courseware Authoring</vt:lpstr>
      <vt:lpstr>… Technologies for eLearning—Courseware Authoring</vt:lpstr>
      <vt:lpstr>Technologies for eLearning—LMS </vt:lpstr>
      <vt:lpstr>… Technologies for eLearning—LMS </vt:lpstr>
      <vt:lpstr>… Technologies for eLearning—LMS </vt:lpstr>
      <vt:lpstr>… Technologies for eLearning—LMS </vt:lpstr>
      <vt:lpstr>… Technologies for eLearning—LMS </vt:lpstr>
      <vt:lpstr>eLearning Readiness Considerations</vt:lpstr>
      <vt:lpstr>… eLearning Readiness Considerations</vt:lpstr>
      <vt:lpstr>… eLearning Readiness Considerations</vt:lpstr>
      <vt:lpstr>… eLearning Readiness Considerations</vt:lpstr>
      <vt:lpstr>… eLearning Readiness Considerations</vt:lpstr>
      <vt:lpstr>… eLearning Readiness Considerations</vt:lpstr>
      <vt:lpstr>Recommendations</vt:lpstr>
      <vt:lpstr>Summary</vt:lpstr>
      <vt:lpstr>… Summary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director</cp:lastModifiedBy>
  <cp:revision>295</cp:revision>
  <dcterms:created xsi:type="dcterms:W3CDTF">2004-05-04T16:01:26Z</dcterms:created>
  <dcterms:modified xsi:type="dcterms:W3CDTF">2011-06-23T06:55:46Z</dcterms:modified>
</cp:coreProperties>
</file>