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41"/>
  </p:notesMasterIdLst>
  <p:sldIdLst>
    <p:sldId id="256" r:id="rId2"/>
    <p:sldId id="332" r:id="rId3"/>
    <p:sldId id="314" r:id="rId4"/>
    <p:sldId id="371" r:id="rId5"/>
    <p:sldId id="372" r:id="rId6"/>
    <p:sldId id="390" r:id="rId7"/>
    <p:sldId id="370" r:id="rId8"/>
    <p:sldId id="391" r:id="rId9"/>
    <p:sldId id="374" r:id="rId10"/>
    <p:sldId id="375" r:id="rId11"/>
    <p:sldId id="365" r:id="rId12"/>
    <p:sldId id="366" r:id="rId13"/>
    <p:sldId id="367" r:id="rId14"/>
    <p:sldId id="369" r:id="rId15"/>
    <p:sldId id="387" r:id="rId16"/>
    <p:sldId id="388" r:id="rId17"/>
    <p:sldId id="389" r:id="rId18"/>
    <p:sldId id="381" r:id="rId19"/>
    <p:sldId id="395" r:id="rId20"/>
    <p:sldId id="396" r:id="rId21"/>
    <p:sldId id="397" r:id="rId22"/>
    <p:sldId id="376" r:id="rId23"/>
    <p:sldId id="378" r:id="rId24"/>
    <p:sldId id="379" r:id="rId25"/>
    <p:sldId id="382" r:id="rId26"/>
    <p:sldId id="383" r:id="rId27"/>
    <p:sldId id="384" r:id="rId28"/>
    <p:sldId id="385" r:id="rId29"/>
    <p:sldId id="386" r:id="rId30"/>
    <p:sldId id="392" r:id="rId31"/>
    <p:sldId id="394" r:id="rId32"/>
    <p:sldId id="393" r:id="rId33"/>
    <p:sldId id="327" r:id="rId34"/>
    <p:sldId id="362" r:id="rId35"/>
    <p:sldId id="360" r:id="rId36"/>
    <p:sldId id="339" r:id="rId37"/>
    <p:sldId id="380" r:id="rId38"/>
    <p:sldId id="358" r:id="rId39"/>
    <p:sldId id="359" r:id="rId40"/>
  </p:sldIdLst>
  <p:sldSz cx="9144000" cy="6858000" type="screen4x3"/>
  <p:notesSz cx="6954838" cy="93091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1200" autoAdjust="0"/>
  </p:normalViewPr>
  <p:slideViewPr>
    <p:cSldViewPr>
      <p:cViewPr varScale="1">
        <p:scale>
          <a:sx n="59" d="100"/>
          <a:sy n="59" d="100"/>
        </p:scale>
        <p:origin x="-144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8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00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2"/>
            <a:ext cx="301439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8873" y="2"/>
            <a:ext cx="301439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8500"/>
            <a:ext cx="4656138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6115" y="4422461"/>
            <a:ext cx="5562610" cy="4188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Click to edit Master text styles</a:t>
            </a:r>
          </a:p>
          <a:p>
            <a:pPr lvl="1"/>
            <a:r>
              <a:rPr lang="el-GR" noProof="0" smtClean="0"/>
              <a:t>Second level</a:t>
            </a:r>
          </a:p>
          <a:p>
            <a:pPr lvl="2"/>
            <a:r>
              <a:rPr lang="el-GR" noProof="0" smtClean="0"/>
              <a:t>Third level</a:t>
            </a:r>
          </a:p>
          <a:p>
            <a:pPr lvl="3"/>
            <a:r>
              <a:rPr lang="el-GR" noProof="0" smtClean="0"/>
              <a:t>Fourth level</a:t>
            </a:r>
          </a:p>
          <a:p>
            <a:pPr lvl="4"/>
            <a:r>
              <a:rPr lang="el-GR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841740"/>
            <a:ext cx="301439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8873" y="8841740"/>
            <a:ext cx="301439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96E32E6-7AC8-479F-A765-9577E33BE67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rriam-webster.com/dictionary/enjoin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www.merriam-webster.com/dictionary/modify" TargetMode="Externa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Employment" TargetMode="External"/><Relationship Id="rId7" Type="http://schemas.openxmlformats.org/officeDocument/2006/relationships/hyperlink" Target="http://en.wikipedia.org/wiki/Taxicab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en.wikipedia.org/wiki/Medical_doctor" TargetMode="External"/><Relationship Id="rId5" Type="http://schemas.openxmlformats.org/officeDocument/2006/relationships/hyperlink" Target="http://en.wikipedia.org/wiki/Wage" TargetMode="External"/><Relationship Id="rId4" Type="http://schemas.openxmlformats.org/officeDocument/2006/relationships/hyperlink" Target="http://en.wikipedia.org/wiki/Skill" TargetMode="Externa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75ECC8-4B2F-4A66-BF2C-7BE3C9D94203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b="1" dirty="0" smtClean="0"/>
              <a:t>:</a:t>
            </a:r>
            <a:r>
              <a:rPr lang="en-US" dirty="0" smtClean="0"/>
              <a:t> a warning </a:t>
            </a:r>
            <a:r>
              <a:rPr lang="en-US" dirty="0" smtClean="0">
                <a:hlinkClick r:id="rId3"/>
              </a:rPr>
              <a:t>enjoining</a:t>
            </a:r>
            <a:r>
              <a:rPr lang="en-US" dirty="0" smtClean="0"/>
              <a:t> one from certain acts or practices </a:t>
            </a:r>
            <a:r>
              <a:rPr lang="en-US" i="1" dirty="0" smtClean="0"/>
              <a:t>b</a:t>
            </a:r>
            <a:r>
              <a:rPr lang="en-US" dirty="0" smtClean="0"/>
              <a:t> </a:t>
            </a:r>
            <a:r>
              <a:rPr lang="en-US" b="1" dirty="0" smtClean="0"/>
              <a:t>:</a:t>
            </a:r>
            <a:r>
              <a:rPr lang="en-US" dirty="0" smtClean="0"/>
              <a:t> an explanation to prevent misinterpretation </a:t>
            </a:r>
            <a:r>
              <a:rPr lang="en-US" i="1" dirty="0" smtClean="0"/>
              <a:t>c</a:t>
            </a:r>
            <a:r>
              <a:rPr lang="en-US" dirty="0" smtClean="0"/>
              <a:t> </a:t>
            </a:r>
            <a:r>
              <a:rPr lang="en-US" b="1" dirty="0" smtClean="0"/>
              <a:t>:</a:t>
            </a:r>
            <a:r>
              <a:rPr lang="en-US" dirty="0" smtClean="0"/>
              <a:t> a </a:t>
            </a:r>
            <a:r>
              <a:rPr lang="en-US" dirty="0" smtClean="0">
                <a:hlinkClick r:id="rId4"/>
              </a:rPr>
              <a:t>modifying</a:t>
            </a:r>
            <a:r>
              <a:rPr lang="en-US" dirty="0" smtClean="0"/>
              <a:t> or cautionary detail to be considered when evaluating, interpreting, or doing something </a:t>
            </a:r>
          </a:p>
          <a:p>
            <a:endParaRPr lang="en-US" b="1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10</a:t>
            </a:fld>
            <a:endParaRPr lang="el-G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11</a:t>
            </a:fld>
            <a:endParaRPr lang="el-G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12</a:t>
            </a:fld>
            <a:endParaRPr lang="el-G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13</a:t>
            </a:fld>
            <a:endParaRPr lang="el-G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14</a:t>
            </a:fld>
            <a:endParaRPr lang="el-G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15</a:t>
            </a:fld>
            <a:endParaRPr lang="el-G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16</a:t>
            </a:fld>
            <a:endParaRPr lang="el-G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17</a:t>
            </a:fld>
            <a:endParaRPr lang="el-G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18</a:t>
            </a:fld>
            <a:endParaRPr lang="el-GR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19</a:t>
            </a:fld>
            <a:endParaRPr lang="el-G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C7A130-F23B-42D5-8B40-A2E42C032619}" type="slidenum">
              <a:rPr lang="el-GR" smtClean="0"/>
              <a:pPr/>
              <a:t>2</a:t>
            </a:fld>
            <a:endParaRPr lang="el-GR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20</a:t>
            </a:fld>
            <a:endParaRPr lang="el-GR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21</a:t>
            </a:fld>
            <a:endParaRPr lang="el-GR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22</a:t>
            </a:fld>
            <a:endParaRPr lang="el-GR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23</a:t>
            </a:fld>
            <a:endParaRPr lang="el-GR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24</a:t>
            </a:fld>
            <a:endParaRPr lang="el-GR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25</a:t>
            </a:fld>
            <a:endParaRPr lang="el-GR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26</a:t>
            </a:fld>
            <a:endParaRPr lang="el-GR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27</a:t>
            </a:fld>
            <a:endParaRPr lang="el-GR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28</a:t>
            </a:fld>
            <a:endParaRPr lang="el-GR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29</a:t>
            </a:fld>
            <a:endParaRPr lang="el-G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3</a:t>
            </a:fld>
            <a:endParaRPr lang="el-GR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b="1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30</a:t>
            </a:fld>
            <a:endParaRPr lang="el-GR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b="1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31</a:t>
            </a:fld>
            <a:endParaRPr lang="el-GR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b="1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32</a:t>
            </a:fld>
            <a:endParaRPr lang="el-GR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33</a:t>
            </a:fld>
            <a:endParaRPr lang="el-GR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Fiscal incentives</a:t>
            </a:r>
            <a:r>
              <a:rPr lang="en-US" dirty="0" smtClean="0"/>
              <a:t> are no taxes given to new companies for the first 5 years. </a:t>
            </a:r>
          </a:p>
          <a:p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34</a:t>
            </a:fld>
            <a:endParaRPr lang="el-GR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35</a:t>
            </a:fld>
            <a:endParaRPr lang="el-GR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36</a:t>
            </a:fld>
            <a:endParaRPr lang="el-GR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37</a:t>
            </a:fld>
            <a:endParaRPr lang="el-GR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38</a:t>
            </a:fld>
            <a:endParaRPr lang="el-GR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39</a:t>
            </a:fld>
            <a:endParaRPr lang="el-G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4</a:t>
            </a:fld>
            <a:endParaRPr lang="el-G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hlinkClick r:id="rId3" tooltip="Employment"/>
              </a:rPr>
              <a:t>employment</a:t>
            </a:r>
            <a:r>
              <a:rPr lang="en-US" dirty="0" smtClean="0"/>
              <a:t> of workers with high </a:t>
            </a:r>
            <a:r>
              <a:rPr lang="en-US" dirty="0" smtClean="0">
                <a:hlinkClick r:id="rId4" tooltip="Skill"/>
              </a:rPr>
              <a:t>skill</a:t>
            </a:r>
            <a:r>
              <a:rPr lang="en-US" dirty="0" smtClean="0"/>
              <a:t> levels in low-</a:t>
            </a:r>
            <a:r>
              <a:rPr lang="en-US" dirty="0" smtClean="0">
                <a:hlinkClick r:id="rId5" tooltip="Wage"/>
              </a:rPr>
              <a:t>wage</a:t>
            </a:r>
            <a:r>
              <a:rPr lang="en-US" dirty="0" smtClean="0"/>
              <a:t> jobs that do not require such abilities, for example a trained </a:t>
            </a:r>
            <a:r>
              <a:rPr lang="en-US" dirty="0" smtClean="0">
                <a:hlinkClick r:id="rId6" tooltip="Medical doctor"/>
              </a:rPr>
              <a:t>medical doctor</a:t>
            </a:r>
            <a:r>
              <a:rPr lang="en-US" dirty="0" smtClean="0"/>
              <a:t> who works as a </a:t>
            </a:r>
            <a:r>
              <a:rPr lang="en-US" dirty="0" smtClean="0">
                <a:hlinkClick r:id="rId7" tooltip="Taxicab"/>
              </a:rPr>
              <a:t>taxi</a:t>
            </a:r>
            <a:r>
              <a:rPr lang="en-US" dirty="0" smtClean="0"/>
              <a:t> driver.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5</a:t>
            </a:fld>
            <a:endParaRPr lang="el-G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6</a:t>
            </a:fld>
            <a:endParaRPr lang="el-G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7</a:t>
            </a:fld>
            <a:endParaRPr lang="el-G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8</a:t>
            </a:fld>
            <a:endParaRPr lang="el-G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9</a:t>
            </a:fld>
            <a:endParaRPr 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l-GR"/>
              <a:t>Click to edit Master subtitle style</a:t>
            </a:r>
          </a:p>
        </p:txBody>
      </p:sp>
      <p:sp>
        <p:nvSpPr>
          <p:cNvPr id="51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l-GR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July 5, 2011</a:t>
            </a:r>
            <a:endParaRPr lang="el-GR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Infusing Entrepreneurship Skills through STME</a:t>
            </a:r>
            <a:endParaRPr lang="el-GR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CA62832A-EF83-49C6-A85C-56AED5A759B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5, 2011</a:t>
            </a:r>
            <a:endParaRPr lang="el-G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Infusing Entrepreneurship Skills through STME</a:t>
            </a:r>
            <a:endParaRPr lang="el-G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1B9EF-CAB6-4AA1-9F1A-FA39F04CA5A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5, 2011</a:t>
            </a:r>
            <a:endParaRPr lang="el-G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Infusing Entrepreneurship Skills through STME</a:t>
            </a:r>
            <a:endParaRPr lang="el-G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622BE-DBE7-4FC0-994A-108C51E617B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5, 2011</a:t>
            </a:r>
            <a:endParaRPr lang="el-G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Infusing Entrepreneurship Skills through STME</a:t>
            </a:r>
            <a:endParaRPr lang="el-G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2602C-A4EC-4D9D-9A8F-256C3207ACD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5, 2011</a:t>
            </a:r>
            <a:endParaRPr lang="el-G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Infusing Entrepreneurship Skills through STME</a:t>
            </a:r>
            <a:endParaRPr lang="el-G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1ED17-A65A-470F-8158-29734117B3C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5, 2011</a:t>
            </a:r>
            <a:endParaRPr lang="el-G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Infusing Entrepreneurship Skills through STME</a:t>
            </a:r>
            <a:endParaRPr lang="el-G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4EB2DB-4113-4C7F-A4B8-EABE7388AC8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5, 2011</a:t>
            </a:r>
            <a:endParaRPr lang="el-G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Infusing Entrepreneurship Skills through STME</a:t>
            </a:r>
            <a:endParaRPr lang="el-G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CB5D3-9845-492F-B093-BF217E8A1F7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5, 2011</a:t>
            </a:r>
            <a:endParaRPr lang="el-G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Infusing Entrepreneurship Skills through STME</a:t>
            </a:r>
            <a:endParaRPr lang="el-G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B32EA-4FC2-491A-BDCF-9775693BB31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5, 2011</a:t>
            </a:r>
            <a:endParaRPr lang="el-GR" dirty="0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Infusing Entrepreneurship Skills through STME</a:t>
            </a:r>
            <a:endParaRPr lang="el-GR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C9B20-F2F1-4D77-A5B9-9530FCAB273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5, 2011</a:t>
            </a:r>
            <a:endParaRPr lang="el-G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Infusing Entrepreneurship Skills through STME</a:t>
            </a:r>
            <a:endParaRPr lang="el-G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D3B76-9130-4A69-AE76-9C70344D633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5, 2011</a:t>
            </a:r>
            <a:endParaRPr lang="el-G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Infusing Entrepreneurship Skills through STME</a:t>
            </a:r>
            <a:endParaRPr lang="el-G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C3EC0-4281-41AC-BBC9-E65ECD13BE9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4100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1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4103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4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89888" y="6351432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r>
              <a:rPr lang="en-US" smtClean="0"/>
              <a:t>July 5, 2011</a:t>
            </a:r>
            <a:endParaRPr lang="el-GR" dirty="0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79912" y="6165304"/>
            <a:ext cx="5184576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algn="r"/>
            <a:r>
              <a:rPr lang="en-US" smtClean="0"/>
              <a:t>Infusing Entrepreneurship Skills through STME</a:t>
            </a:r>
            <a:endParaRPr lang="el-GR" dirty="0" smtClean="0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D23100E-C101-4C94-82A2-48BD6098360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>
                <a:latin typeface="Calibri" pitchFamily="34" charset="0"/>
                <a:cs typeface="Calibri" pitchFamily="34" charset="0"/>
              </a:rPr>
              <a:t>Infusing Entrepreneurship Skills through Science, Technology &amp; Mathematics Education</a:t>
            </a:r>
            <a:endParaRPr lang="el-GR" sz="32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290888" cy="1797794"/>
          </a:xfrm>
        </p:spPr>
        <p:txBody>
          <a:bodyPr/>
          <a:lstStyle/>
          <a:p>
            <a:pPr eaLnBrk="1" hangingPunct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Prof. S.B.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Junaidu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pPr eaLnBrk="1" hangingPunct="1"/>
            <a:r>
              <a:rPr lang="en-US" sz="1800" dirty="0" smtClean="0">
                <a:latin typeface="Calibri" pitchFamily="34" charset="0"/>
                <a:cs typeface="Calibri" pitchFamily="34" charset="0"/>
              </a:rPr>
              <a:t>Director, </a:t>
            </a:r>
            <a:r>
              <a:rPr lang="en-US" sz="1800" dirty="0" err="1" smtClean="0">
                <a:latin typeface="Calibri" pitchFamily="34" charset="0"/>
                <a:cs typeface="Calibri" pitchFamily="34" charset="0"/>
              </a:rPr>
              <a:t>Iya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dirty="0" err="1" smtClean="0">
                <a:latin typeface="Calibri" pitchFamily="34" charset="0"/>
                <a:cs typeface="Calibri" pitchFamily="34" charset="0"/>
              </a:rPr>
              <a:t>Abubakar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 Computer Center</a:t>
            </a:r>
          </a:p>
          <a:p>
            <a:pPr eaLnBrk="1" hangingPunct="1"/>
            <a:r>
              <a:rPr lang="en-US" sz="1800" dirty="0" err="1" smtClean="0">
                <a:latin typeface="Calibri" pitchFamily="34" charset="0"/>
                <a:cs typeface="Calibri" pitchFamily="34" charset="0"/>
              </a:rPr>
              <a:t>Ahmadu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 Bello University, Zaria, Nigeria</a:t>
            </a:r>
          </a:p>
          <a:p>
            <a:pPr eaLnBrk="1" hangingPunct="1"/>
            <a:r>
              <a:rPr lang="en-US" sz="1800" dirty="0" smtClean="0">
                <a:latin typeface="Calibri" pitchFamily="34" charset="0"/>
                <a:cs typeface="Calibri" pitchFamily="34" charset="0"/>
              </a:rPr>
              <a:t>sahalu@abu.edu.ng</a:t>
            </a:r>
            <a:endParaRPr lang="el-GR" sz="18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… Qualities of Entrepreneurs—Caveats!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lnSpc>
                <a:spcPct val="90000"/>
              </a:lnSpc>
              <a:buFont typeface="Wingdings" pitchFamily="2" charset="2"/>
              <a:buChar char="l"/>
            </a:pPr>
            <a:r>
              <a:rPr lang="en-US" sz="2500" dirty="0" smtClean="0">
                <a:latin typeface="Calibri" pitchFamily="34" charset="0"/>
                <a:ea typeface="+mn-ea"/>
                <a:cs typeface="Calibri" pitchFamily="34" charset="0"/>
              </a:rPr>
              <a:t>Selecting individuals for enterprise development training by such a set of attitudes and skills in no way guarantees business success </a:t>
            </a:r>
          </a:p>
          <a:p>
            <a:pPr marL="342900" lvl="1" indent="-342900">
              <a:lnSpc>
                <a:spcPct val="90000"/>
              </a:lnSpc>
              <a:buFont typeface="Wingdings" pitchFamily="2" charset="2"/>
              <a:buChar char="l"/>
            </a:pPr>
            <a:r>
              <a:rPr lang="en-US" sz="2500" dirty="0" smtClean="0">
                <a:latin typeface="Calibri" pitchFamily="34" charset="0"/>
                <a:ea typeface="+mn-ea"/>
                <a:cs typeface="Calibri" pitchFamily="34" charset="0"/>
              </a:rPr>
              <a:t>The entrepreneurial characteristics required to launch a business successfully are often not those required for growth and even more frequently not those required to manage it once it grows to any size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The role of the entrepreneur needs to change with the business as it develops and grows, but all too often he or she is not able to make the transition. </a:t>
            </a: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Infusing Entrepreneurship Skills through STME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5,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Entrepreneurship around the World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>
          <a:xfrm>
            <a:off x="838200" y="2362200"/>
            <a:ext cx="7982272" cy="394712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Global Entrepreneurship Week (GEW)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an international initiative that introduces entrepreneurship to young people in six continents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emerged in 2008 as a result of Enterprise UK and Entrepreneurship Week USA 2007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An annual event occurs over the span of one week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includes the participation of entrepreneurial experts, policy-makers, education practitioners and politicians</a:t>
            </a: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Infusing Entrepreneurship Skills through STME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11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5,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… Entrepreneurship around the World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>
          <a:xfrm>
            <a:off x="838200" y="2362200"/>
            <a:ext cx="7982272" cy="394712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Mission of GEW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to expose people to the benefits of entrepreneurship through different activities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to motivate them to explore their own innovative entrepreneurial ideas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GEW aims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to inspire young people to embrace innovation, imagination and creativity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to think big, to turn their ideas into reality and to make their mark</a:t>
            </a: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Infusing Entrepreneurship Skills through STME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12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5,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Some Activities of GEW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>
          <a:xfrm>
            <a:off x="838200" y="2362200"/>
            <a:ext cx="7982272" cy="394712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University of Virginia Cup Entrepreneurial Concept Competition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Students submit a 3 page “business concept” in a competition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First round: compete against students within their school or department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Second round: winners from each school or department compete against one another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 winning team receives the UVA Cup</a:t>
            </a: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Infusing Entrepreneurship Skills through STME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13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5,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… Some Activities of GEW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>
          <a:xfrm>
            <a:off x="838200" y="2362200"/>
            <a:ext cx="7982272" cy="394712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Youth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Lunch'N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Learn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Local entrepreneurs share success stories and business-starting fundamentals to an audience of students.</a:t>
            </a:r>
          </a:p>
          <a:p>
            <a:pPr marL="342900" lvl="1" indent="-342900"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r>
              <a:rPr lang="en-US" sz="2800" dirty="0" smtClean="0">
                <a:latin typeface="Calibri" pitchFamily="34" charset="0"/>
                <a:ea typeface="+mn-ea"/>
                <a:cs typeface="Calibri" pitchFamily="34" charset="0"/>
              </a:rPr>
              <a:t>The Global </a:t>
            </a:r>
            <a:r>
              <a:rPr lang="en-US" sz="2800" dirty="0" err="1" smtClean="0">
                <a:latin typeface="Calibri" pitchFamily="34" charset="0"/>
                <a:ea typeface="+mn-ea"/>
                <a:cs typeface="Calibri" pitchFamily="34" charset="0"/>
              </a:rPr>
              <a:t>Cleantech</a:t>
            </a:r>
            <a:r>
              <a:rPr lang="en-US" sz="2800" dirty="0" smtClean="0">
                <a:latin typeface="Calibri" pitchFamily="34" charset="0"/>
                <a:ea typeface="+mn-ea"/>
                <a:cs typeface="Calibri" pitchFamily="34" charset="0"/>
              </a:rPr>
              <a:t> Open Ideas Competition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 challenge created for green innovators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The goal of the competition is to produce clean technology ideas and collaborate with investors and CEO’s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The winning idea receives $100,000 in legal, marketing, and public relations support.</a:t>
            </a: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Infusing Entrepreneurship Skills through STME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14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5,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… Some Activities of GEW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>
          <a:xfrm>
            <a:off x="838200" y="2362200"/>
            <a:ext cx="7982272" cy="394712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The Social Sector Dialogue in Nigeria (GEW 2010)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Brought together social entrepreneurs, NGOs and Corporate Social Responsibility (CSR) executives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To deliberate on how CSR initiatives can create greater impact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Event co-sponsored by NNPC Chevron Joint Venture Nigeria and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Etisalat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CSR center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Held at Lagos Business School</a:t>
            </a: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Infusing Entrepreneurship Skills through STME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5,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Some GEW 2010 Endorsements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>
          <a:xfrm>
            <a:off x="838200" y="2362200"/>
            <a:ext cx="7982272" cy="394712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	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i="1" dirty="0" smtClean="0">
                <a:latin typeface="Calibri" pitchFamily="34" charset="0"/>
                <a:cs typeface="Calibri" pitchFamily="34" charset="0"/>
              </a:rPr>
              <a:t>	Businesses are the lifeblood of our communities, creating jobs and prosperity, especially during these difficult times. Global Entrepreneurship Week will help existing entrepreneurs to expand and innovate, and inspire a new generation to get involved as well.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David Cameron, Prime Minister, UK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Infusing Entrepreneurship Skills through STME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16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5,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Some GEW 2010 Endorsements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>
          <a:xfrm>
            <a:off x="838200" y="2362200"/>
            <a:ext cx="7982272" cy="394712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	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2700" i="1" dirty="0" smtClean="0">
                <a:latin typeface="Calibri" pitchFamily="34" charset="0"/>
                <a:cs typeface="Calibri" pitchFamily="34" charset="0"/>
              </a:rPr>
              <a:t>	China is building an innovation-oriented country. We particularly need to unleash everyone’s innovative and entrepreneurial spirit. Millions of Chinese youth participate in hosting Global Entrepreneurship Week activities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Yan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Jungi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, Vice Chairwoman, National People’s Congress of China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Infusing Entrepreneurship Skills through STME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17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5,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Entrepreneurship in Nigeria—FGN Policy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>
          <a:xfrm>
            <a:off x="838200" y="2362200"/>
            <a:ext cx="7982272" cy="394712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Having noted the importance of entrepreneurship, the government has initiated some policies: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Creation of the National Directorate of Employment scheme (NDE)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Establishment of the Bank of Industry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Promotion of the Small and Medium Enterprises Development Agency of Nigeria( SMEDAN, Act 2003)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Small and Medium Industries Equity Investment Scheme (SMEIEIN)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Infusing Entrepreneurship Skills through STME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18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5,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… Entrepreneurship in Nigeria—FGN Policy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>
          <a:xfrm>
            <a:off x="838200" y="2362200"/>
            <a:ext cx="7982272" cy="394712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NDE’s mission</a:t>
            </a:r>
          </a:p>
          <a:p>
            <a:pPr lvl="1"/>
            <a:r>
              <a:rPr lang="en-US" dirty="0" smtClean="0">
                <a:latin typeface="Calibri" pitchFamily="34" charset="0"/>
                <a:cs typeface="Calibri" pitchFamily="34" charset="0"/>
              </a:rPr>
              <a:t>To design and implement programs to combat mass unemployment</a:t>
            </a:r>
          </a:p>
          <a:p>
            <a:pPr lvl="1"/>
            <a:r>
              <a:rPr lang="en-US" dirty="0" smtClean="0">
                <a:latin typeface="Calibri" pitchFamily="34" charset="0"/>
                <a:cs typeface="Calibri" pitchFamily="34" charset="0"/>
              </a:rPr>
              <a:t> To articulate policies aimed at developing work programs with labor intensive potentials</a:t>
            </a:r>
          </a:p>
          <a:p>
            <a:pPr lvl="1"/>
            <a:r>
              <a:rPr lang="en-US" dirty="0" smtClean="0">
                <a:latin typeface="Calibri" pitchFamily="34" charset="0"/>
                <a:cs typeface="Calibri" pitchFamily="34" charset="0"/>
              </a:rPr>
              <a:t> To obtain and maintain a data Bank on unemployment and vacancies in the country</a:t>
            </a:r>
          </a:p>
          <a:p>
            <a:pPr lvl="1"/>
            <a:r>
              <a:rPr lang="en-US" dirty="0" smtClean="0">
                <a:latin typeface="Calibri" pitchFamily="34" charset="0"/>
                <a:cs typeface="Calibri" pitchFamily="34" charset="0"/>
              </a:rPr>
              <a:t>act as a clearing house to link job seekers with vacancies in collaboration with other government agencies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dirty="0" smtClean="0"/>
              <a:t>Infusing Entrepreneurship Skills through STME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19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5,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995936" y="6309320"/>
            <a:ext cx="5112568" cy="504056"/>
          </a:xfrm>
          <a:noFill/>
        </p:spPr>
        <p:txBody>
          <a:bodyPr/>
          <a:lstStyle/>
          <a:p>
            <a:r>
              <a:rPr lang="en-US" smtClean="0"/>
              <a:t>Infusing Entrepreneurship Skills through STME</a:t>
            </a:r>
            <a:endParaRPr lang="el-GR" dirty="0" smtClean="0"/>
          </a:p>
        </p:txBody>
      </p:sp>
      <p:sp>
        <p:nvSpPr>
          <p:cNvPr id="410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Outline</a:t>
            </a:r>
            <a:endParaRPr lang="el-GR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Introduction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Entrepreneurship Initiatives around the World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Entrepreneurship in Nigeria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Challenges and Inhibitors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Role of Education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Recommendations</a:t>
            </a:r>
          </a:p>
        </p:txBody>
      </p:sp>
      <p:sp>
        <p:nvSpPr>
          <p:cNvPr id="6" name="4 - Θέση υποσέλιδου"/>
          <p:cNvSpPr txBox="1">
            <a:spLocks/>
          </p:cNvSpPr>
          <p:nvPr/>
        </p:nvSpPr>
        <p:spPr bwMode="auto">
          <a:xfrm>
            <a:off x="755576" y="6597352"/>
            <a:ext cx="3312368" cy="26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l-GR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2</a:t>
            </a:fld>
            <a:endParaRPr lang="el-GR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5,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… Entrepreneurship in Nigeria—FGN Policy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>
          <a:xfrm>
            <a:off x="838200" y="2362200"/>
            <a:ext cx="7982272" cy="394712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Small and Medium Enterprises Development Agency of Nigeria (SMEDAN’s) mission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To facilitate the access of micro, small and medium entrepreneurs and investors to all resources required for their development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To combat poverty through a well developed MSMEs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Has about 15 Business Support Centers (BSC’s) all over Nigeria</a:t>
            </a: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dirty="0" smtClean="0"/>
              <a:t>Infusing Entrepreneurship Skills through STME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20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5,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… Entrepreneurship in Nigeria—FGN Policy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>
          <a:xfrm>
            <a:off x="838200" y="2362200"/>
            <a:ext cx="7982272" cy="394712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Small and Medium Industries Equity Investment Scheme (SMEIEIN’s)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 voluntary initiative of the Bankers’ Committee approved at its 246th Meeting held on 21st December, 1999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in response to the FG’s concerns and policy measures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for the promotion of Small and Medium Enterprises (SMEs) as vehicles for rapid industrialization, sustainable economic development, poverty alleviation and employment generation.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dirty="0" smtClean="0"/>
              <a:t>Infusing Entrepreneurship Skills through STME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21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5,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… Entrepreneurship in Nigeria—FGN Policy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>
          <a:xfrm>
            <a:off x="838200" y="2362200"/>
            <a:ext cx="7982272" cy="394712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A presidential directive (through FME) in 2006 made Entrepreneurship education compulsory for ALL  students of Higher Education Institutions (HEIs)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effective  from the 2007/2008 Academic Session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Objective is to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continuously foster entrepreneurship culture among students and faculty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encourage and support graduates of the system towards establishing and managing sustainable business ventures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including (but not limited to) those arising from research;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Infusing Entrepreneurship Skills through STME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22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5,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… Entrepreneurship in Nigeria—FGN Policy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>
          <a:xfrm>
            <a:off x="838200" y="2362200"/>
            <a:ext cx="7982272" cy="394712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Entrepreneurial programs began in earnest in most of the universities across the country in 2007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establishment of career and innovation centres including skills acquisition programs for graduates of the system started taking priority stage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Gradual emergence of Entrepreneurship Study Centres for students to acquire relevant skills in enterprise development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Infusing Entrepreneurship Skills through STME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23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5,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… Entrepreneurship in Nigeria—FGN Policy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>
          <a:xfrm>
            <a:off x="838200" y="2362200"/>
            <a:ext cx="7982272" cy="394712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General Objectives of Entrepreneurship education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to address the problem of unemployment and underemployment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 to encourage HEIs to generate knowledge and other competencies that will build an entrepreneurial human capital for national development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to help build an innovative and entrepreneurial culture in order to create a productive and socially responsible generation of graduates, among others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GB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Infusing Entrepreneurship Skills through STME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24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5,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62000" y="762000"/>
            <a:ext cx="8382000" cy="115483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… Entrepreneurship in Nigeria—Achievements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>
          <a:xfrm>
            <a:off x="838200" y="2362200"/>
            <a:ext cx="7982272" cy="394712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Sensitization workshops for policy makers in universities by NUC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Local and international training workshops on curriculum development and enhancements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Facilitated by NUC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Most universities introduced entrepreneurship education as a general studies and few as stand alone courses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GB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Infusing Entrepreneurship Skills through STME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25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5,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62000" y="762000"/>
            <a:ext cx="8382000" cy="115483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… Entrepreneurship in Nigeria—Challenges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>
          <a:xfrm>
            <a:off x="838200" y="2362200"/>
            <a:ext cx="7982272" cy="394712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Unfortunately, most of these programs have not had the desired results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awareness about some of these programs lacking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These programs not specifically targeted at the youth or young persons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Consequently, the youth have not derived the full benefits from them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Existing curricula stresses more on training for employment as against entrepreneurial purposes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GB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Infusing Entrepreneurship Skills through STME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26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5,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62000" y="762000"/>
            <a:ext cx="8382000" cy="115483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… Entrepreneurship in Nigeria—Challenges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>
          <a:xfrm>
            <a:off x="838200" y="2362200"/>
            <a:ext cx="7982272" cy="3947120"/>
          </a:xfrm>
        </p:spPr>
        <p:txBody>
          <a:bodyPr>
            <a:normAutofit/>
          </a:bodyPr>
          <a:lstStyle/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Absence of infrastructural facilities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Good roads, good water supply, constant power, access to ICT, etc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Alternative power sources costly and often erodes profit or even the capital of an entrepreneur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Telecommunication now good with liberalization but expensive compared to other parts of the world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Lack of adequate security for lives and property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Enterprises have to put in place their own security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GB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Infusing Entrepreneurship Skills through STME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27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5,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62000" y="762000"/>
            <a:ext cx="8382000" cy="115483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… Entrepreneurship in Nigeria—Challenges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>
          <a:xfrm>
            <a:off x="838200" y="2362200"/>
            <a:ext cx="7982272" cy="3947120"/>
          </a:xfrm>
        </p:spPr>
        <p:txBody>
          <a:bodyPr>
            <a:normAutofit/>
          </a:bodyPr>
          <a:lstStyle/>
          <a:p>
            <a:pPr marL="514350" indent="-514350" eaLnBrk="1" hangingPunct="1">
              <a:lnSpc>
                <a:spcPct val="90000"/>
              </a:lnSpc>
              <a:buFont typeface="+mj-lt"/>
              <a:buAutoNum type="arabicPeriod" startAt="2"/>
              <a:defRPr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Inadequate working capital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Procedures for accessing credits, where it exists, often rigorous and depend on provision of collaterals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Financial institutions charge outrageous interest rates, sometimes as high as 21%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GB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Infusing Entrepreneurship Skills through STME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28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5,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62000" y="762000"/>
            <a:ext cx="8382000" cy="115483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… Entrepreneurship in Nigeria—Challenges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>
          <a:xfrm>
            <a:off x="838200" y="2362200"/>
            <a:ext cx="7982272" cy="3947120"/>
          </a:xfrm>
        </p:spPr>
        <p:txBody>
          <a:bodyPr>
            <a:normAutofit/>
          </a:bodyPr>
          <a:lstStyle/>
          <a:p>
            <a:pPr marL="514350" indent="-514350" eaLnBrk="1" hangingPunct="1">
              <a:lnSpc>
                <a:spcPct val="90000"/>
              </a:lnSpc>
              <a:buFont typeface="+mj-lt"/>
              <a:buAutoNum type="arabicPeriod" startAt="3"/>
              <a:defRPr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Low standard of education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Education is the key knowledge that plays a strong role in forming the burgeoning entrepreneur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Lack of adequate funding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Lack of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stakeholding</a:t>
            </a:r>
            <a:endParaRPr lang="en-GB" dirty="0" smtClean="0">
              <a:latin typeface="Calibri" pitchFamily="34" charset="0"/>
              <a:cs typeface="Calibri" pitchFamily="34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Results in half-baked workforce lacking in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Low morale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Inefficiency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Lack of confidence</a:t>
            </a: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Infusing Entrepreneurship Skills through STME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29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5,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Introduction—What is Entrepreneurship?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The process through which individuals identify opportunities, allocate resources, and create value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The capacity and attitude of a person or group of persons to undertake ventures with the probability of success or failures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Entrepreneur: A person who organizes, operates, and assumes the risk for a business venture</a:t>
            </a:r>
          </a:p>
          <a:p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1" eaLnBrk="1" hangingPunct="1"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Infusing Entrepreneurship Skills through STME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5,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Role of Education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lnSpc>
                <a:spcPct val="90000"/>
              </a:lnSpc>
              <a:buFont typeface="Wingdings" pitchFamily="2" charset="2"/>
              <a:buChar char="l"/>
            </a:pPr>
            <a:r>
              <a:rPr lang="en-US" sz="2800" dirty="0" smtClean="0">
                <a:latin typeface="Calibri" pitchFamily="34" charset="0"/>
                <a:ea typeface="+mn-ea"/>
                <a:cs typeface="Calibri" pitchFamily="34" charset="0"/>
              </a:rPr>
              <a:t>Quality education begets entrepreneurship qualities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Requires state-of-the-art facilities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The curriculum must have a significant real-world basis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Requires a high quality lecturer body with moderate teaching and admin loads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to engage in scholarly and professional activities</a:t>
            </a: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Infusing Entrepreneurship Skills through STME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30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5,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… Role of Education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lnSpc>
                <a:spcPct val="90000"/>
              </a:lnSpc>
              <a:buFont typeface="Wingdings" pitchFamily="2" charset="2"/>
              <a:buChar char="l"/>
            </a:pPr>
            <a:r>
              <a:rPr lang="en-US" sz="2800" dirty="0" smtClean="0">
                <a:latin typeface="Calibri" pitchFamily="34" charset="0"/>
                <a:ea typeface="+mn-ea"/>
                <a:cs typeface="Calibri" pitchFamily="34" charset="0"/>
              </a:rPr>
              <a:t>Emphasizes practice as it does theory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Links theory with practice, contextually</a:t>
            </a:r>
          </a:p>
          <a:p>
            <a:pPr marL="342900" lvl="1" indent="-342900">
              <a:lnSpc>
                <a:spcPct val="90000"/>
              </a:lnSpc>
              <a:buFont typeface="Wingdings" pitchFamily="2" charset="2"/>
              <a:buChar char="l"/>
            </a:pPr>
            <a:r>
              <a:rPr lang="en-US" sz="2800" dirty="0" smtClean="0">
                <a:latin typeface="Calibri" pitchFamily="34" charset="0"/>
                <a:ea typeface="+mn-ea"/>
                <a:cs typeface="Calibri" pitchFamily="34" charset="0"/>
              </a:rPr>
              <a:t>Places high premium on problem-based learning</a:t>
            </a:r>
          </a:p>
          <a:p>
            <a:pPr marL="342900" lvl="1" indent="-342900">
              <a:lnSpc>
                <a:spcPct val="90000"/>
              </a:lnSpc>
              <a:buFont typeface="Wingdings" pitchFamily="2" charset="2"/>
              <a:buChar char="l"/>
            </a:pPr>
            <a:r>
              <a:rPr lang="en-US" sz="2800" dirty="0" smtClean="0">
                <a:latin typeface="Calibri" pitchFamily="34" charset="0"/>
                <a:ea typeface="+mn-ea"/>
                <a:cs typeface="Calibri" pitchFamily="34" charset="0"/>
              </a:rPr>
              <a:t>Supports academia-industry partnerships</a:t>
            </a:r>
          </a:p>
          <a:p>
            <a:pPr marL="342900" lvl="1" indent="-342900">
              <a:lnSpc>
                <a:spcPct val="90000"/>
              </a:lnSpc>
            </a:pPr>
            <a:endParaRPr lang="en-US" sz="22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Infusing Entrepreneurship Skills through STME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31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5,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… Role of Education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Local impact</a:t>
            </a:r>
          </a:p>
          <a:p>
            <a:pPr lvl="1" eaLnBrk="1" hangingPunct="1">
              <a:defRPr/>
            </a:pPr>
            <a:r>
              <a:rPr lang="en-US" dirty="0" smtClean="0"/>
              <a:t>KADA-Legend</a:t>
            </a:r>
          </a:p>
          <a:p>
            <a:pPr lvl="1" eaLnBrk="1" hangingPunct="1">
              <a:defRPr/>
            </a:pPr>
            <a:r>
              <a:rPr lang="en-US" dirty="0" err="1" smtClean="0"/>
              <a:t>ExamsLOGIC</a:t>
            </a:r>
            <a:r>
              <a:rPr lang="en-US" dirty="0" smtClean="0"/>
              <a:t> 1.0</a:t>
            </a:r>
          </a:p>
          <a:p>
            <a:pPr lvl="1" eaLnBrk="1" hangingPunct="1">
              <a:defRPr/>
            </a:pPr>
            <a:r>
              <a:rPr lang="en-US" dirty="0" err="1" smtClean="0"/>
              <a:t>smartbayMEDICAL</a:t>
            </a:r>
            <a:endParaRPr lang="en-US" dirty="0" smtClean="0"/>
          </a:p>
          <a:p>
            <a:pPr lvl="1" eaLnBrk="1" hangingPunct="1">
              <a:defRPr/>
            </a:pPr>
            <a:r>
              <a:rPr lang="en-US" dirty="0" err="1" smtClean="0"/>
              <a:t>BrownSugar</a:t>
            </a:r>
            <a:r>
              <a:rPr lang="en-US" dirty="0" smtClean="0"/>
              <a:t> </a:t>
            </a:r>
            <a:r>
              <a:rPr lang="en-US" dirty="0" err="1" smtClean="0"/>
              <a:t>eBursary</a:t>
            </a: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A modern Web portal (students &amp; staff)</a:t>
            </a:r>
          </a:p>
          <a:p>
            <a:pPr marL="342900" lvl="1" indent="-342900">
              <a:lnSpc>
                <a:spcPct val="90000"/>
              </a:lnSpc>
            </a:pPr>
            <a:endParaRPr lang="en-US" sz="22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Infusing Entrepreneurship Skills through STME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32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5,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Recommendations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Government should develop a culture of entrepreneurial thinking by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integrating entrepreneurship into education systems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legislating to encourage risk-taking, and 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Creating more incubation centers</a:t>
            </a: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Infusing Entrepreneurship Skills through STME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33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5,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… Recommendations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Government should increase support on entrepreneurship as a strategic intervention that could hasten rural development process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Provision of incentives and benefits in promoting the formation of micro enterprises which serve as seedbeds of Nigerian entrepreneurial talents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Provision of fiscal and non-fiscal incentives to help survive and grow into viable enterprises</a:t>
            </a:r>
          </a:p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Through existing FGN agencies</a:t>
            </a:r>
          </a:p>
          <a:p>
            <a:pPr lvl="1" eaLnBrk="1" hangingPunct="1"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Infusing Entrepreneurship Skills through STME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34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5,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… Recommendations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Support the conduct of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Entrepreneurship seminars in universities for students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Management and skills training courses for existing and prospective entrepreneurs and their workforce</a:t>
            </a:r>
          </a:p>
          <a:p>
            <a:pPr lvl="2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Especially in rural areas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Best business plan competitions</a:t>
            </a:r>
          </a:p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Bottom-line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Increased funding for education</a:t>
            </a: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Infusing Entrepreneurship Skills through STME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35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5,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Summary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Brief on entrepreneurship</a:t>
            </a:r>
          </a:p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Reviewed entrepreneurship initiatives worldwide</a:t>
            </a:r>
          </a:p>
          <a:p>
            <a:pPr lvl="1"/>
            <a:r>
              <a:rPr lang="en-US" dirty="0" smtClean="0">
                <a:latin typeface="Calibri" pitchFamily="34" charset="0"/>
                <a:cs typeface="Calibri" pitchFamily="34" charset="0"/>
              </a:rPr>
              <a:t>GEW worldwide</a:t>
            </a:r>
          </a:p>
          <a:p>
            <a:pPr lvl="1"/>
            <a:r>
              <a:rPr lang="en-US" dirty="0" smtClean="0">
                <a:latin typeface="Calibri" pitchFamily="34" charset="0"/>
                <a:cs typeface="Calibri" pitchFamily="34" charset="0"/>
              </a:rPr>
              <a:t>Nigeria</a:t>
            </a:r>
          </a:p>
          <a:p>
            <a:pPr lvl="2"/>
            <a:r>
              <a:rPr lang="en-US" dirty="0" smtClean="0">
                <a:latin typeface="Calibri" pitchFamily="34" charset="0"/>
                <a:cs typeface="Calibri" pitchFamily="34" charset="0"/>
              </a:rPr>
              <a:t>Government initiatives on entrepreneurship</a:t>
            </a:r>
          </a:p>
          <a:p>
            <a:pPr lvl="2"/>
            <a:r>
              <a:rPr lang="en-US" dirty="0" smtClean="0">
                <a:latin typeface="Calibri" pitchFamily="34" charset="0"/>
                <a:cs typeface="Calibri" pitchFamily="34" charset="0"/>
              </a:rPr>
              <a:t>Achievements</a:t>
            </a:r>
          </a:p>
          <a:p>
            <a:pPr lvl="2"/>
            <a:r>
              <a:rPr lang="en-US" dirty="0" smtClean="0">
                <a:latin typeface="Calibri" pitchFamily="34" charset="0"/>
                <a:cs typeface="Calibri" pitchFamily="34" charset="0"/>
              </a:rPr>
              <a:t>challenges</a:t>
            </a:r>
          </a:p>
          <a:p>
            <a:pPr eaLnBrk="1" hangingPunct="1"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Infusing Entrepreneurship Skills through STME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36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5,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… Summary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Entrepreneurship is a multi-disciplinary activity</a:t>
            </a:r>
          </a:p>
          <a:p>
            <a:pPr lvl="1"/>
            <a:r>
              <a:rPr lang="en-US" dirty="0" smtClean="0">
                <a:latin typeface="Calibri" pitchFamily="34" charset="0"/>
                <a:cs typeface="Calibri" pitchFamily="34" charset="0"/>
              </a:rPr>
              <a:t>Communication arts in the writing and presenting of the business plan</a:t>
            </a:r>
          </a:p>
          <a:p>
            <a:pPr lvl="1"/>
            <a:r>
              <a:rPr lang="en-US" dirty="0" smtClean="0">
                <a:latin typeface="Calibri" pitchFamily="34" charset="0"/>
                <a:cs typeface="Calibri" pitchFamily="34" charset="0"/>
              </a:rPr>
              <a:t>Mathematics in the analysis of the financial statement and projections</a:t>
            </a:r>
          </a:p>
          <a:p>
            <a:pPr lvl="1"/>
            <a:r>
              <a:rPr lang="en-US" dirty="0" smtClean="0">
                <a:latin typeface="Calibri" pitchFamily="34" charset="0"/>
                <a:cs typeface="Calibri" pitchFamily="34" charset="0"/>
              </a:rPr>
              <a:t>Science in the development of prototype products</a:t>
            </a:r>
          </a:p>
          <a:p>
            <a:pPr lvl="1"/>
            <a:r>
              <a:rPr lang="en-US" dirty="0" smtClean="0">
                <a:latin typeface="Calibri" pitchFamily="34" charset="0"/>
                <a:cs typeface="Calibri" pitchFamily="34" charset="0"/>
              </a:rPr>
              <a:t>Economics in the understanding of the effect of supply and demand on potential sales</a:t>
            </a:r>
          </a:p>
          <a:p>
            <a:pPr lvl="1"/>
            <a:r>
              <a:rPr lang="en-US" dirty="0" smtClean="0">
                <a:latin typeface="Calibri" pitchFamily="34" charset="0"/>
                <a:cs typeface="Calibri" pitchFamily="34" charset="0"/>
              </a:rPr>
              <a:t>marketing and business skills required for success as an entrepreneur</a:t>
            </a:r>
          </a:p>
          <a:p>
            <a:pPr lvl="1" eaLnBrk="1" hangingPunct="1"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Infusing Entrepreneurship Skills through STME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37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5,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… Summary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Provided some recommendations for improvement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In particular, there should be increased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stakeholding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in education at all levels</a:t>
            </a:r>
          </a:p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Education is the single most important catalyst in a nation’s growth</a:t>
            </a: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Infusing Entrepreneurship Skills through STME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38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5,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The End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buNone/>
              <a:defRPr/>
            </a:pPr>
            <a:r>
              <a:rPr lang="en-US" b="1" i="1" dirty="0" smtClean="0">
                <a:latin typeface="Calibri" pitchFamily="34" charset="0"/>
                <a:cs typeface="Calibri" pitchFamily="34" charset="0"/>
              </a:rPr>
              <a:t>    Together we shall make Nigeria greater through Entrepreneurship!</a:t>
            </a: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Infusing Entrepreneurship Skills through STME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39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5,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Why Entrepreneurship?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Entrepreneurship is a key driver of an economy</a:t>
            </a:r>
          </a:p>
          <a:p>
            <a:pPr lvl="1"/>
            <a:r>
              <a:rPr lang="en-US" dirty="0" smtClean="0">
                <a:latin typeface="Calibri" pitchFamily="34" charset="0"/>
                <a:cs typeface="Calibri" pitchFamily="34" charset="0"/>
              </a:rPr>
              <a:t>Wealth and a high majority of jobs are created by small businesses started by entrepreneurs</a:t>
            </a:r>
          </a:p>
          <a:p>
            <a:pPr lvl="2"/>
            <a:r>
              <a:rPr lang="en-US" dirty="0" smtClean="0">
                <a:latin typeface="Calibri" pitchFamily="34" charset="0"/>
                <a:cs typeface="Calibri" pitchFamily="34" charset="0"/>
              </a:rPr>
              <a:t>many of these transform  to create big businesses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50% of all jobs in the US come from businesses less then five years old</a:t>
            </a:r>
          </a:p>
          <a:p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1" eaLnBrk="1" hangingPunct="1"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Infusing Entrepreneurship Skills through STME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5,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… Why Entrepreneurship?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At least 60% of graduates were not able to get employment in the last few years (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Bamkole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, 2007)</a:t>
            </a:r>
          </a:p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Can provide a solution to the alarming problems facing developing countries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unemployment and underemployment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poverty and the vices that go with it</a:t>
            </a:r>
          </a:p>
          <a:p>
            <a:pPr lvl="2"/>
            <a:r>
              <a:rPr lang="en-US" sz="1600" dirty="0" smtClean="0">
                <a:latin typeface="Calibri" pitchFamily="34" charset="0"/>
                <a:cs typeface="Calibri" pitchFamily="34" charset="0"/>
              </a:rPr>
              <a:t>Begging, Prostitution</a:t>
            </a:r>
          </a:p>
          <a:p>
            <a:pPr lvl="2"/>
            <a:r>
              <a:rPr lang="en-US" sz="1600" dirty="0" smtClean="0">
                <a:latin typeface="Calibri" pitchFamily="34" charset="0"/>
                <a:cs typeface="Calibri" pitchFamily="34" charset="0"/>
              </a:rPr>
              <a:t>Militancy</a:t>
            </a:r>
          </a:p>
          <a:p>
            <a:pPr lvl="2"/>
            <a:r>
              <a:rPr lang="en-US" sz="1600" dirty="0" smtClean="0">
                <a:latin typeface="Calibri" pitchFamily="34" charset="0"/>
                <a:cs typeface="Calibri" pitchFamily="34" charset="0"/>
              </a:rPr>
              <a:t>Fraud, Armed robbery, etc</a:t>
            </a:r>
          </a:p>
          <a:p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1" eaLnBrk="1" hangingPunct="1"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Infusing Entrepreneurship Skills through STME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5,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… Why Entrepreneurship?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Leads to creative and economic freedoms</a:t>
            </a:r>
          </a:p>
          <a:p>
            <a:pPr lvl="1"/>
            <a:r>
              <a:rPr lang="en-US" dirty="0" smtClean="0">
                <a:latin typeface="Calibri" pitchFamily="34" charset="0"/>
                <a:cs typeface="Calibri" pitchFamily="34" charset="0"/>
              </a:rPr>
              <a:t>People exposed to entrepreneurship frequently express that they </a:t>
            </a:r>
          </a:p>
          <a:p>
            <a:pPr lvl="2"/>
            <a:r>
              <a:rPr lang="en-US" sz="2400" dirty="0" smtClean="0">
                <a:latin typeface="Calibri" pitchFamily="34" charset="0"/>
                <a:cs typeface="Calibri" pitchFamily="34" charset="0"/>
              </a:rPr>
              <a:t>have more opportunity to exercise creative freedoms</a:t>
            </a:r>
          </a:p>
          <a:p>
            <a:pPr lvl="2"/>
            <a:r>
              <a:rPr lang="en-US" sz="2400" dirty="0" smtClean="0">
                <a:latin typeface="Calibri" pitchFamily="34" charset="0"/>
                <a:cs typeface="Calibri" pitchFamily="34" charset="0"/>
              </a:rPr>
              <a:t>have higher self esteem, and</a:t>
            </a:r>
          </a:p>
          <a:p>
            <a:pPr lvl="2"/>
            <a:r>
              <a:rPr lang="en-US" sz="2400" dirty="0" smtClean="0">
                <a:latin typeface="Calibri" pitchFamily="34" charset="0"/>
                <a:cs typeface="Calibri" pitchFamily="34" charset="0"/>
              </a:rPr>
              <a:t>have an overall greater sense of control over their own lives</a:t>
            </a:r>
          </a:p>
          <a:p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1" eaLnBrk="1" hangingPunct="1"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dirty="0" smtClean="0"/>
              <a:t>Infusing Entrepreneurship Skills through STME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5,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Qualities of Entrepreneurs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Wingdings" pitchFamily="2" charset="2"/>
              <a:buChar char="l"/>
            </a:pPr>
            <a:r>
              <a:rPr lang="en-US" sz="2800" dirty="0" smtClean="0">
                <a:latin typeface="Calibri" pitchFamily="34" charset="0"/>
                <a:ea typeface="+mn-ea"/>
                <a:cs typeface="Calibri" pitchFamily="34" charset="0"/>
              </a:rPr>
              <a:t>Self confident and multi-skilled.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The person who can 'make the product, market it and count the money, but above all they have the confidence that lets them move comfortably through unchartered waters'</a:t>
            </a:r>
          </a:p>
          <a:p>
            <a:pPr marL="342900" lvl="1" indent="-342900">
              <a:buFont typeface="Wingdings" pitchFamily="2" charset="2"/>
              <a:buChar char="l"/>
            </a:pPr>
            <a:r>
              <a:rPr lang="en-US" sz="2800" dirty="0" smtClean="0">
                <a:latin typeface="Calibri" pitchFamily="34" charset="0"/>
                <a:ea typeface="+mn-ea"/>
                <a:cs typeface="Calibri" pitchFamily="34" charset="0"/>
              </a:rPr>
              <a:t>Confident in the face of difficulties and discouraging circumstances</a:t>
            </a: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pPr lvl="1" eaLnBrk="1" hangingPunct="1"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Infusing Entrepreneurship Skills through STME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5,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… Qualities of Entrepreneurs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Wingdings" pitchFamily="2" charset="2"/>
              <a:buChar char="l"/>
            </a:pPr>
            <a:r>
              <a:rPr lang="en-US" sz="2800" dirty="0" smtClean="0">
                <a:latin typeface="Calibri" pitchFamily="34" charset="0"/>
                <a:ea typeface="+mn-ea"/>
                <a:cs typeface="Calibri" pitchFamily="34" charset="0"/>
              </a:rPr>
              <a:t>Innovative skills</a:t>
            </a:r>
          </a:p>
          <a:p>
            <a:pPr lvl="1"/>
            <a:r>
              <a:rPr lang="en-US" sz="2200" dirty="0" smtClean="0">
                <a:latin typeface="Calibri" pitchFamily="34" charset="0"/>
                <a:cs typeface="Calibri" pitchFamily="34" charset="0"/>
              </a:rPr>
              <a:t>able to carve out a new niche in the market place, often invisible to others</a:t>
            </a:r>
          </a:p>
          <a:p>
            <a:pPr marL="342900" lvl="1" indent="-342900">
              <a:lnSpc>
                <a:spcPct val="90000"/>
              </a:lnSpc>
              <a:buFont typeface="Wingdings" pitchFamily="2" charset="2"/>
              <a:buChar char="l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Results-oriented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setting goals and targets and deriving pleasure from achieving them</a:t>
            </a:r>
          </a:p>
          <a:p>
            <a:endParaRPr lang="en-US" sz="2600" dirty="0" smtClean="0">
              <a:latin typeface="Calibri" pitchFamily="34" charset="0"/>
              <a:cs typeface="Calibri" pitchFamily="34" charset="0"/>
            </a:endParaRPr>
          </a:p>
          <a:p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1" eaLnBrk="1" hangingPunct="1"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Infusing Entrepreneurship Skills through STME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5,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… Qualities of Entrepreneurs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lnSpc>
                <a:spcPct val="90000"/>
              </a:lnSpc>
              <a:buFont typeface="Wingdings" pitchFamily="2" charset="2"/>
              <a:buChar char="l"/>
            </a:pPr>
            <a:r>
              <a:rPr lang="en-US" dirty="0" smtClean="0">
                <a:latin typeface="Calibri" pitchFamily="34" charset="0"/>
                <a:ea typeface="+mn-ea"/>
                <a:cs typeface="Calibri" pitchFamily="34" charset="0"/>
              </a:rPr>
              <a:t>A risk-taker</a:t>
            </a:r>
          </a:p>
          <a:p>
            <a:pPr lvl="1"/>
            <a:r>
              <a:rPr lang="en-US" dirty="0" smtClean="0">
                <a:latin typeface="Calibri" pitchFamily="34" charset="0"/>
                <a:cs typeface="Calibri" pitchFamily="34" charset="0"/>
              </a:rPr>
              <a:t>To succeed means taking measured risks</a:t>
            </a:r>
          </a:p>
          <a:p>
            <a:pPr lvl="1"/>
            <a:r>
              <a:rPr lang="en-US" dirty="0" smtClean="0">
                <a:latin typeface="Calibri" pitchFamily="34" charset="0"/>
                <a:cs typeface="Calibri" pitchFamily="34" charset="0"/>
              </a:rPr>
              <a:t>An incremental approach to risk taking, at each stage exposing him/herself to only a limited, measured amount of personal risk and moving from one stage to another as each decision is proved</a:t>
            </a:r>
          </a:p>
          <a:p>
            <a:pPr marL="342900" lvl="1" indent="-342900">
              <a:lnSpc>
                <a:spcPct val="90000"/>
              </a:lnSpc>
              <a:buFont typeface="Wingdings" pitchFamily="2" charset="2"/>
              <a:buChar char="l"/>
            </a:pPr>
            <a:r>
              <a:rPr lang="en-US" dirty="0" smtClean="0">
                <a:latin typeface="Calibri" pitchFamily="34" charset="0"/>
                <a:ea typeface="+mn-ea"/>
                <a:cs typeface="Calibri" pitchFamily="34" charset="0"/>
              </a:rPr>
              <a:t>Total commitment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Hard work, energy and single-mindedness are essential elements in the entrepreneurial profile. </a:t>
            </a:r>
          </a:p>
          <a:p>
            <a:pPr lvl="1" eaLnBrk="1" hangingPunct="1"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Infusing Entrepreneurship Skills through STME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9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5,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  <a:effectLst/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4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Arial" charset="0"/>
            <a:ea typeface="+mn-ea"/>
            <a:cs typeface="+mn-cs"/>
          </a:defRPr>
        </a:defPPr>
      </a:lstStyle>
    </a:tx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4274</TotalTime>
  <Words>2246</Words>
  <Application>Microsoft Office PowerPoint</Application>
  <PresentationFormat>On-screen Show (4:3)</PresentationFormat>
  <Paragraphs>389</Paragraphs>
  <Slides>39</Slides>
  <Notes>39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Capsules</vt:lpstr>
      <vt:lpstr>Infusing Entrepreneurship Skills through Science, Technology &amp; Mathematics Education</vt:lpstr>
      <vt:lpstr>Outline</vt:lpstr>
      <vt:lpstr>Introduction—What is Entrepreneurship?</vt:lpstr>
      <vt:lpstr>Why Entrepreneurship?</vt:lpstr>
      <vt:lpstr>… Why Entrepreneurship?</vt:lpstr>
      <vt:lpstr>… Why Entrepreneurship?</vt:lpstr>
      <vt:lpstr>Qualities of Entrepreneurs</vt:lpstr>
      <vt:lpstr>… Qualities of Entrepreneurs</vt:lpstr>
      <vt:lpstr>… Qualities of Entrepreneurs</vt:lpstr>
      <vt:lpstr>… Qualities of Entrepreneurs—Caveats!</vt:lpstr>
      <vt:lpstr>Entrepreneurship around the World</vt:lpstr>
      <vt:lpstr>… Entrepreneurship around the World</vt:lpstr>
      <vt:lpstr>Some Activities of GEW</vt:lpstr>
      <vt:lpstr>… Some Activities of GEW</vt:lpstr>
      <vt:lpstr>… Some Activities of GEW</vt:lpstr>
      <vt:lpstr>Some GEW 2010 Endorsements</vt:lpstr>
      <vt:lpstr>Some GEW 2010 Endorsements</vt:lpstr>
      <vt:lpstr>Entrepreneurship in Nigeria—FGN Policy</vt:lpstr>
      <vt:lpstr>… Entrepreneurship in Nigeria—FGN Policy</vt:lpstr>
      <vt:lpstr>… Entrepreneurship in Nigeria—FGN Policy</vt:lpstr>
      <vt:lpstr>… Entrepreneurship in Nigeria—FGN Policy</vt:lpstr>
      <vt:lpstr>… Entrepreneurship in Nigeria—FGN Policy</vt:lpstr>
      <vt:lpstr>… Entrepreneurship in Nigeria—FGN Policy</vt:lpstr>
      <vt:lpstr>… Entrepreneurship in Nigeria—FGN Policy</vt:lpstr>
      <vt:lpstr>… Entrepreneurship in Nigeria—Achievements</vt:lpstr>
      <vt:lpstr>… Entrepreneurship in Nigeria—Challenges</vt:lpstr>
      <vt:lpstr>… Entrepreneurship in Nigeria—Challenges</vt:lpstr>
      <vt:lpstr>… Entrepreneurship in Nigeria—Challenges</vt:lpstr>
      <vt:lpstr>… Entrepreneurship in Nigeria—Challenges</vt:lpstr>
      <vt:lpstr>Role of Education</vt:lpstr>
      <vt:lpstr>… Role of Education</vt:lpstr>
      <vt:lpstr>… Role of Education</vt:lpstr>
      <vt:lpstr>Recommendations</vt:lpstr>
      <vt:lpstr>… Recommendations</vt:lpstr>
      <vt:lpstr>… Recommendations</vt:lpstr>
      <vt:lpstr>Summary</vt:lpstr>
      <vt:lpstr>… Summary</vt:lpstr>
      <vt:lpstr>… Summary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Discussion of Some Intuitions of Defeasible Reasoning</dc:title>
  <dc:creator>ics</dc:creator>
  <cp:lastModifiedBy>director</cp:lastModifiedBy>
  <cp:revision>398</cp:revision>
  <dcterms:created xsi:type="dcterms:W3CDTF">2004-05-04T16:01:26Z</dcterms:created>
  <dcterms:modified xsi:type="dcterms:W3CDTF">2011-07-05T08:19:23Z</dcterms:modified>
</cp:coreProperties>
</file>