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3"/>
  </p:notesMasterIdLst>
  <p:handoutMasterIdLst>
    <p:handoutMasterId r:id="rId24"/>
  </p:handoutMasterIdLst>
  <p:sldIdLst>
    <p:sldId id="422" r:id="rId2"/>
    <p:sldId id="451" r:id="rId3"/>
    <p:sldId id="430" r:id="rId4"/>
    <p:sldId id="480" r:id="rId5"/>
    <p:sldId id="471" r:id="rId6"/>
    <p:sldId id="481" r:id="rId7"/>
    <p:sldId id="482" r:id="rId8"/>
    <p:sldId id="483" r:id="rId9"/>
    <p:sldId id="484" r:id="rId10"/>
    <p:sldId id="485" r:id="rId11"/>
    <p:sldId id="494" r:id="rId12"/>
    <p:sldId id="486" r:id="rId13"/>
    <p:sldId id="487" r:id="rId14"/>
    <p:sldId id="488" r:id="rId15"/>
    <p:sldId id="489" r:id="rId16"/>
    <p:sldId id="490" r:id="rId17"/>
    <p:sldId id="491" r:id="rId18"/>
    <p:sldId id="492" r:id="rId19"/>
    <p:sldId id="493" r:id="rId20"/>
    <p:sldId id="446" r:id="rId21"/>
    <p:sldId id="436" r:id="rId22"/>
  </p:sldIdLst>
  <p:sldSz cx="9906000" cy="6858000" type="A4"/>
  <p:notesSz cx="9309100" cy="70231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man Old Style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man Old Style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man Old Style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man Old Style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man Old Style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ookman Old Style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ookman Old Style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ookman Old Style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ookman Old Styl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A400"/>
    <a:srgbClr val="FC0108"/>
    <a:srgbClr val="FCFEB9"/>
    <a:srgbClr val="00FF00"/>
    <a:srgbClr val="F95AB7"/>
    <a:srgbClr val="E18295"/>
    <a:srgbClr val="97B52E"/>
    <a:srgbClr val="060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96" autoAdjust="0"/>
    <p:restoredTop sz="90929"/>
  </p:normalViewPr>
  <p:slideViewPr>
    <p:cSldViewPr>
      <p:cViewPr varScale="1">
        <p:scale>
          <a:sx n="67" d="100"/>
          <a:sy n="67" d="100"/>
        </p:scale>
        <p:origin x="-348" y="-126"/>
      </p:cViewPr>
      <p:guideLst>
        <p:guide orient="horz" pos="2112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46"/>
    </p:cViewPr>
  </p:sorterViewPr>
  <p:notesViewPr>
    <p:cSldViewPr>
      <p:cViewPr varScale="1">
        <p:scale>
          <a:sx n="42" d="100"/>
          <a:sy n="42" d="100"/>
        </p:scale>
        <p:origin x="-1368" y="-5"/>
      </p:cViewPr>
      <p:guideLst>
        <p:guide orient="horz" pos="1260"/>
        <p:guide pos="37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4033838" cy="352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60" tIns="0" rIns="19260" bIns="0" numCol="1" anchor="t" anchorCtr="0" compatLnSpc="1">
            <a:prstTxWarp prst="textNoShape">
              <a:avLst/>
            </a:prstTxWarp>
          </a:bodyPr>
          <a:lstStyle>
            <a:lvl1pPr algn="l" defTabSz="926064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75263" y="-1588"/>
            <a:ext cx="4033837" cy="352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60" tIns="0" rIns="19260" bIns="0" numCol="1" anchor="t" anchorCtr="0" compatLnSpc="1">
            <a:prstTxWarp prst="textNoShape">
              <a:avLst/>
            </a:prstTxWarp>
          </a:bodyPr>
          <a:lstStyle>
            <a:lvl1pPr algn="r" defTabSz="926064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72263"/>
            <a:ext cx="4033838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60" tIns="0" rIns="19260" bIns="0" numCol="1" anchor="b" anchorCtr="0" compatLnSpc="1">
            <a:prstTxWarp prst="textNoShape">
              <a:avLst/>
            </a:prstTxWarp>
          </a:bodyPr>
          <a:lstStyle>
            <a:lvl1pPr algn="l" defTabSz="926064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75263" y="6672263"/>
            <a:ext cx="403383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60" tIns="0" rIns="19260" bIns="0" numCol="1" anchor="b" anchorCtr="0" compatLnSpc="1">
            <a:prstTxWarp prst="textNoShape">
              <a:avLst/>
            </a:prstTxWarp>
          </a:bodyPr>
          <a:lstStyle>
            <a:lvl1pPr algn="r" defTabSz="926064">
              <a:defRPr sz="1000" i="1"/>
            </a:lvl1pPr>
          </a:lstStyle>
          <a:p>
            <a:pPr>
              <a:defRPr/>
            </a:pPr>
            <a:fld id="{5CA7DA1D-FA09-41A6-AF52-C097955B7D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6285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4033838" cy="352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60" tIns="0" rIns="19260" bIns="0" numCol="1" anchor="t" anchorCtr="0" compatLnSpc="1">
            <a:prstTxWarp prst="textNoShape">
              <a:avLst/>
            </a:prstTxWarp>
          </a:bodyPr>
          <a:lstStyle>
            <a:lvl1pPr algn="l" defTabSz="926064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75263" y="-1588"/>
            <a:ext cx="4033837" cy="352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60" tIns="0" rIns="19260" bIns="0" numCol="1" anchor="t" anchorCtr="0" compatLnSpc="1">
            <a:prstTxWarp prst="textNoShape">
              <a:avLst/>
            </a:prstTxWarp>
          </a:bodyPr>
          <a:lstStyle>
            <a:lvl1pPr algn="r" defTabSz="926064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72263"/>
            <a:ext cx="4033838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60" tIns="0" rIns="19260" bIns="0" numCol="1" anchor="b" anchorCtr="0" compatLnSpc="1">
            <a:prstTxWarp prst="textNoShape">
              <a:avLst/>
            </a:prstTxWarp>
          </a:bodyPr>
          <a:lstStyle>
            <a:lvl1pPr algn="l" defTabSz="926064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75263" y="6672263"/>
            <a:ext cx="403383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60" tIns="0" rIns="19260" bIns="0" numCol="1" anchor="b" anchorCtr="0" compatLnSpc="1">
            <a:prstTxWarp prst="textNoShape">
              <a:avLst/>
            </a:prstTxWarp>
          </a:bodyPr>
          <a:lstStyle>
            <a:lvl1pPr algn="r" defTabSz="926064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fld id="{6D22C280-8F4D-442A-950E-41BFA9EA7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1425" y="3333750"/>
            <a:ext cx="6826250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8" tIns="44939" rIns="93088" bIns="449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4583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57488" y="530225"/>
            <a:ext cx="3794125" cy="26273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8809038" y="6732588"/>
            <a:ext cx="40640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088" tIns="44939" rIns="93088" bIns="44939" anchor="ctr">
            <a:spAutoFit/>
          </a:bodyPr>
          <a:lstStyle/>
          <a:p>
            <a:pPr algn="r" defTabSz="926064">
              <a:defRPr/>
            </a:pPr>
            <a:fld id="{90CE6D2A-1483-4627-A1D8-4AFADCB8633B}" type="slidenum">
              <a:rPr lang="en-US" sz="1400">
                <a:latin typeface="Arial" charset="0"/>
              </a:rPr>
              <a:pPr algn="r" defTabSz="926064">
                <a:defRPr/>
              </a:pPr>
              <a:t>‹#›</a:t>
            </a:fld>
            <a:endParaRPr lang="en-US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4978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59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9159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9159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9159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9159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5513"/>
            <a:fld id="{0C1F1F76-BAB1-4380-B93B-52304B00B76E}" type="slidenum">
              <a:rPr lang="en-US" smtClean="0"/>
              <a:pPr defTabSz="925513"/>
              <a:t>1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59075" y="530225"/>
            <a:ext cx="3792538" cy="2625725"/>
          </a:xfrm>
          <a:solidFill>
            <a:srgbClr val="FFFFFF"/>
          </a:solidFill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9838" y="3333750"/>
            <a:ext cx="6829425" cy="31623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3888" tIns="46944" rIns="93888" bIns="46944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5513"/>
            <a:fld id="{F6B9A55B-5660-4D63-9D08-5ACEF6DF377D}" type="slidenum">
              <a:rPr lang="en-US" smtClean="0"/>
              <a:pPr defTabSz="925513"/>
              <a:t>10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59075" y="530225"/>
            <a:ext cx="3792538" cy="2625725"/>
          </a:xfrm>
          <a:solidFill>
            <a:srgbClr val="FFFFFF"/>
          </a:solidFill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9838" y="3333750"/>
            <a:ext cx="6829425" cy="31623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3888" tIns="46944" rIns="93888" bIns="46944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5513"/>
            <a:fld id="{E41DF376-AACD-463D-B1F9-82860DFEB3A6}" type="slidenum">
              <a:rPr lang="en-US" smtClean="0"/>
              <a:pPr defTabSz="925513"/>
              <a:t>11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59075" y="530225"/>
            <a:ext cx="3792538" cy="2625725"/>
          </a:xfrm>
          <a:solidFill>
            <a:srgbClr val="FFFFFF"/>
          </a:solidFill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9838" y="3333750"/>
            <a:ext cx="6829425" cy="31623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3888" tIns="46944" rIns="93888" bIns="46944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5513"/>
            <a:fld id="{7EFE2530-3E8D-4DE7-8E96-DCF9569EF582}" type="slidenum">
              <a:rPr lang="en-US" smtClean="0"/>
              <a:pPr defTabSz="925513"/>
              <a:t>12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59075" y="530225"/>
            <a:ext cx="3792538" cy="2625725"/>
          </a:xfrm>
          <a:solidFill>
            <a:srgbClr val="FFFFFF"/>
          </a:solidFill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9838" y="3333750"/>
            <a:ext cx="6829425" cy="31623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3888" tIns="46944" rIns="93888" bIns="46944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5513"/>
            <a:fld id="{DBE3EF25-3A7F-42F4-A682-D395EA675622}" type="slidenum">
              <a:rPr lang="en-US" smtClean="0"/>
              <a:pPr defTabSz="925513"/>
              <a:t>13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59075" y="530225"/>
            <a:ext cx="3792538" cy="2625725"/>
          </a:xfrm>
          <a:solidFill>
            <a:srgbClr val="FFFFFF"/>
          </a:solidFill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9838" y="3333750"/>
            <a:ext cx="6829425" cy="31623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3888" tIns="46944" rIns="93888" bIns="46944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5513"/>
            <a:fld id="{7382ED8F-2A5F-4F60-AB4F-1C1D81C051EB}" type="slidenum">
              <a:rPr lang="en-US" smtClean="0"/>
              <a:pPr defTabSz="925513"/>
              <a:t>14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59075" y="530225"/>
            <a:ext cx="3792538" cy="2625725"/>
          </a:xfrm>
          <a:solidFill>
            <a:srgbClr val="FFFFFF"/>
          </a:solidFill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9838" y="3333750"/>
            <a:ext cx="6829425" cy="31623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3888" tIns="46944" rIns="93888" bIns="46944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5513"/>
            <a:fld id="{CBCDE41D-F179-4F09-8BF0-10EB4150EA79}" type="slidenum">
              <a:rPr lang="en-US" smtClean="0"/>
              <a:pPr defTabSz="925513"/>
              <a:t>15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59075" y="530225"/>
            <a:ext cx="3792538" cy="2625725"/>
          </a:xfrm>
          <a:solidFill>
            <a:srgbClr val="FFFFFF"/>
          </a:solidFill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9838" y="3333750"/>
            <a:ext cx="6829425" cy="31623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3888" tIns="46944" rIns="93888" bIns="46944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5513"/>
            <a:fld id="{BCE0151F-9050-4F93-A86C-E7D8FEBC605C}" type="slidenum">
              <a:rPr lang="en-US" smtClean="0"/>
              <a:pPr defTabSz="925513"/>
              <a:t>16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59075" y="530225"/>
            <a:ext cx="3792538" cy="2625725"/>
          </a:xfrm>
          <a:solidFill>
            <a:srgbClr val="FFFFFF"/>
          </a:solidFill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9838" y="3333750"/>
            <a:ext cx="6829425" cy="31623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3888" tIns="46944" rIns="93888" bIns="46944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5513"/>
            <a:fld id="{E0EC2256-F918-40A8-B1AA-37FB6FB6FDCD}" type="slidenum">
              <a:rPr lang="en-US" smtClean="0"/>
              <a:pPr defTabSz="925513"/>
              <a:t>17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59075" y="530225"/>
            <a:ext cx="3792538" cy="2625725"/>
          </a:xfrm>
          <a:solidFill>
            <a:srgbClr val="FFFFFF"/>
          </a:solidFill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9838" y="3333750"/>
            <a:ext cx="6829425" cy="31623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3888" tIns="46944" rIns="93888" bIns="46944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5513"/>
            <a:fld id="{EEEA6C01-5F9C-4359-8067-029B154E5C44}" type="slidenum">
              <a:rPr lang="en-US" smtClean="0"/>
              <a:pPr defTabSz="925513"/>
              <a:t>18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59075" y="530225"/>
            <a:ext cx="3792538" cy="2625725"/>
          </a:xfrm>
          <a:solidFill>
            <a:srgbClr val="FFFFFF"/>
          </a:solidFill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9838" y="3333750"/>
            <a:ext cx="6829425" cy="31623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3888" tIns="46944" rIns="93888" bIns="46944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5513"/>
            <a:fld id="{77BF2F8C-A333-4FF3-A777-9094811AD83D}" type="slidenum">
              <a:rPr lang="en-US" smtClean="0"/>
              <a:pPr defTabSz="925513"/>
              <a:t>19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59075" y="530225"/>
            <a:ext cx="3792538" cy="2625725"/>
          </a:xfrm>
          <a:solidFill>
            <a:srgbClr val="FFFFFF"/>
          </a:solidFill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9838" y="3333750"/>
            <a:ext cx="6829425" cy="31623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3888" tIns="46944" rIns="93888" bIns="46944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5513"/>
            <a:fld id="{D6CFC5EF-E810-4F37-87F3-AFA7116037C8}" type="slidenum">
              <a:rPr lang="en-US" smtClean="0"/>
              <a:pPr defTabSz="925513"/>
              <a:t>2</a:t>
            </a:fld>
            <a:endParaRPr lang="en-US" smtClean="0"/>
          </a:p>
        </p:txBody>
      </p:sp>
      <p:sp>
        <p:nvSpPr>
          <p:cNvPr id="26627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59075" y="530225"/>
            <a:ext cx="3792538" cy="2625725"/>
          </a:xfrm>
          <a:solidFill>
            <a:srgbClr val="FFFFFF"/>
          </a:solidFill>
          <a:ln/>
        </p:spPr>
      </p:sp>
      <p:sp>
        <p:nvSpPr>
          <p:cNvPr id="26628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1239838" y="3333750"/>
            <a:ext cx="6829425" cy="31623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3888" tIns="46944" rIns="93888" bIns="46944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5513"/>
            <a:fld id="{69607862-7802-42F6-BF6B-8F3C5301CC7E}" type="slidenum">
              <a:rPr lang="en-US" smtClean="0"/>
              <a:pPr defTabSz="925513"/>
              <a:t>20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59075" y="530225"/>
            <a:ext cx="3792538" cy="2625725"/>
          </a:xfrm>
          <a:solidFill>
            <a:srgbClr val="FFFFFF"/>
          </a:solidFill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9838" y="3333750"/>
            <a:ext cx="6829425" cy="31623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3888" tIns="46944" rIns="93888" bIns="46944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5513"/>
            <a:fld id="{2131F19C-6865-4331-A5BB-9EDF09AC2764}" type="slidenum">
              <a:rPr lang="en-US" smtClean="0"/>
              <a:pPr defTabSz="925513"/>
              <a:t>21</a:t>
            </a:fld>
            <a:endParaRPr lang="en-US" smtClean="0"/>
          </a:p>
        </p:txBody>
      </p:sp>
      <p:sp>
        <p:nvSpPr>
          <p:cNvPr id="4608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59075" y="530225"/>
            <a:ext cx="3792538" cy="2625725"/>
          </a:xfrm>
          <a:solidFill>
            <a:srgbClr val="FFFFFF"/>
          </a:solidFill>
          <a:ln/>
        </p:spPr>
      </p:sp>
      <p:sp>
        <p:nvSpPr>
          <p:cNvPr id="46084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239838" y="3333750"/>
            <a:ext cx="6829425" cy="31623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3888" tIns="46944" rIns="93888" bIns="46944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5513"/>
            <a:fld id="{7F2B6D7B-49E1-4492-B1BA-273E3BD81F51}" type="slidenum">
              <a:rPr lang="en-US" smtClean="0"/>
              <a:pPr defTabSz="925513"/>
              <a:t>3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59075" y="530225"/>
            <a:ext cx="3792538" cy="2625725"/>
          </a:xfrm>
          <a:solidFill>
            <a:srgbClr val="FFFFFF"/>
          </a:solidFill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9838" y="3333750"/>
            <a:ext cx="6829425" cy="31623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3888" tIns="46944" rIns="93888" bIns="46944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5513"/>
            <a:fld id="{78E503D3-83B0-4B04-BB27-D71540F63013}" type="slidenum">
              <a:rPr lang="en-US" smtClean="0"/>
              <a:pPr defTabSz="925513"/>
              <a:t>4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59075" y="530225"/>
            <a:ext cx="3792538" cy="2625725"/>
          </a:xfrm>
          <a:solidFill>
            <a:srgbClr val="FFFFFF"/>
          </a:solidFill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9838" y="3333750"/>
            <a:ext cx="6829425" cy="31623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3888" tIns="46944" rIns="93888" bIns="46944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5513"/>
            <a:fld id="{C3335691-037C-4D46-8951-0B0C5AFFA862}" type="slidenum">
              <a:rPr lang="en-US" smtClean="0"/>
              <a:pPr defTabSz="925513"/>
              <a:t>5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59075" y="530225"/>
            <a:ext cx="3792538" cy="2625725"/>
          </a:xfrm>
          <a:solidFill>
            <a:srgbClr val="FFFFFF"/>
          </a:solidFill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9838" y="3333750"/>
            <a:ext cx="6829425" cy="31623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3888" tIns="46944" rIns="93888" bIns="46944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5513"/>
            <a:fld id="{71D8D10B-DC1D-4173-AC58-D971791A80ED}" type="slidenum">
              <a:rPr lang="en-US" smtClean="0"/>
              <a:pPr defTabSz="925513"/>
              <a:t>6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59075" y="530225"/>
            <a:ext cx="3792538" cy="2625725"/>
          </a:xfrm>
          <a:solidFill>
            <a:srgbClr val="FFFFFF"/>
          </a:solidFill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9838" y="3333750"/>
            <a:ext cx="6829425" cy="31623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3888" tIns="46944" rIns="93888" bIns="46944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5513"/>
            <a:fld id="{207D0063-2F20-4DC3-B6D6-32A104E53FD9}" type="slidenum">
              <a:rPr lang="en-US" smtClean="0"/>
              <a:pPr defTabSz="925513"/>
              <a:t>7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59075" y="530225"/>
            <a:ext cx="3792538" cy="2625725"/>
          </a:xfrm>
          <a:solidFill>
            <a:srgbClr val="FFFFFF"/>
          </a:solidFill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9838" y="3333750"/>
            <a:ext cx="6829425" cy="31623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3888" tIns="46944" rIns="93888" bIns="46944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5513"/>
            <a:fld id="{A09EF60F-9928-4BDF-A7F8-3CFAD7D3EEF6}" type="slidenum">
              <a:rPr lang="en-US" smtClean="0"/>
              <a:pPr defTabSz="925513"/>
              <a:t>8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59075" y="530225"/>
            <a:ext cx="3792538" cy="2625725"/>
          </a:xfrm>
          <a:solidFill>
            <a:srgbClr val="FFFFFF"/>
          </a:solidFill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9838" y="3333750"/>
            <a:ext cx="6829425" cy="31623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3888" tIns="46944" rIns="93888" bIns="46944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5513"/>
            <a:fld id="{F166519F-6702-4CF3-ABF7-79035C1EDCAA}" type="slidenum">
              <a:rPr lang="en-US" smtClean="0"/>
              <a:pPr defTabSz="925513"/>
              <a:t>9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59075" y="530225"/>
            <a:ext cx="3792538" cy="2625725"/>
          </a:xfrm>
          <a:solidFill>
            <a:srgbClr val="FFFFFF"/>
          </a:solidFill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9838" y="3333750"/>
            <a:ext cx="6829425" cy="31623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3888" tIns="46944" rIns="93888" bIns="46944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First Workshop on Scientific Research Methodology, KASU, Kaduna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17, 2010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First Workshop on Scientific Research Methodology, KASU, Kaduna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17, 2010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29500" y="0"/>
            <a:ext cx="2476500" cy="64912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7277100" cy="64912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First Workshop on Scientific Research Methodology, KASU, Kaduna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17, 2010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First Workshop on Scientific Research Methodology, KASU, Kaduna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latin typeface="Calibri" pitchFamily="34" charset="0"/>
              </a:defRPr>
            </a:lvl1pPr>
          </a:lstStyle>
          <a:p>
            <a:pPr algn="r">
              <a:defRPr/>
            </a:pPr>
            <a:r>
              <a:rPr lang="en-US" dirty="0" smtClean="0"/>
              <a:t>February 17,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First Workshop on Scientific Research Methodology, KASU, Kaduna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17, 2010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792163"/>
            <a:ext cx="4876800" cy="5699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792163"/>
            <a:ext cx="4876800" cy="5699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First Workshop on Scientific Research Methodology, KASU, Kaduna</a:t>
            </a: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17, 2010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First Workshop on Scientific Research Methodology, KASU, Kaduna</a:t>
            </a: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17, 2010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First Workshop on Scientific Research Methodology, KASU, Kaduna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17, 2010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First Workshop on Scientific Research Methodology, KASU, Kaduna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17, 2010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First Workshop on Scientific Research Methodology, KASU, Kaduna</a:t>
            </a: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17, 2010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First Workshop on Scientific Research Methodology, KASU, Kaduna</a:t>
            </a: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17, 2010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9804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1113" y="685800"/>
            <a:ext cx="9894887" cy="152400"/>
            <a:chOff x="0" y="900"/>
            <a:chExt cx="5753" cy="96"/>
          </a:xfrm>
        </p:grpSpPr>
        <p:sp>
          <p:nvSpPr>
            <p:cNvPr id="411651" name="Rectangle 3"/>
            <p:cNvSpPr>
              <a:spLocks noChangeArrowheads="1"/>
            </p:cNvSpPr>
            <p:nvPr/>
          </p:nvSpPr>
          <p:spPr bwMode="auto">
            <a:xfrm>
              <a:off x="0" y="900"/>
              <a:ext cx="5753" cy="47"/>
            </a:xfrm>
            <a:prstGeom prst="rect">
              <a:avLst/>
            </a:prstGeom>
            <a:gradFill rotWithShape="0">
              <a:gsLst>
                <a:gs pos="0">
                  <a:srgbClr val="FC0128">
                    <a:gamma/>
                    <a:shade val="49804"/>
                    <a:invGamma/>
                  </a:srgbClr>
                </a:gs>
                <a:gs pos="50000">
                  <a:srgbClr val="FC0128"/>
                </a:gs>
                <a:gs pos="100000">
                  <a:srgbClr val="FC0128">
                    <a:gamma/>
                    <a:shade val="49804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652" name="Rectangle 4"/>
            <p:cNvSpPr>
              <a:spLocks noChangeArrowheads="1"/>
            </p:cNvSpPr>
            <p:nvPr/>
          </p:nvSpPr>
          <p:spPr bwMode="auto">
            <a:xfrm>
              <a:off x="0" y="972"/>
              <a:ext cx="5753" cy="24"/>
            </a:xfrm>
            <a:prstGeom prst="rect">
              <a:avLst/>
            </a:prstGeom>
            <a:gradFill rotWithShape="0">
              <a:gsLst>
                <a:gs pos="0">
                  <a:srgbClr val="D989B8">
                    <a:gamma/>
                    <a:shade val="69804"/>
                    <a:invGamma/>
                  </a:srgbClr>
                </a:gs>
                <a:gs pos="50000">
                  <a:srgbClr val="D989B8"/>
                </a:gs>
                <a:gs pos="100000">
                  <a:srgbClr val="D989B8">
                    <a:gamma/>
                    <a:shade val="69804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90600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792163"/>
            <a:ext cx="9906000" cy="569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1655" name="Line 7"/>
          <p:cNvSpPr>
            <a:spLocks noChangeShapeType="1"/>
          </p:cNvSpPr>
          <p:nvPr/>
        </p:nvSpPr>
        <p:spPr bwMode="auto">
          <a:xfrm>
            <a:off x="0" y="6543675"/>
            <a:ext cx="9904413" cy="0"/>
          </a:xfrm>
          <a:prstGeom prst="line">
            <a:avLst/>
          </a:prstGeom>
          <a:noFill/>
          <a:ln w="50800">
            <a:solidFill>
              <a:srgbClr val="E18295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165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206375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First Workshop on Scientific Research Methodology, KASU, Kaduna</a:t>
            </a:r>
            <a:endParaRPr lang="en-US"/>
          </a:p>
        </p:txBody>
      </p:sp>
      <p:sp>
        <p:nvSpPr>
          <p:cNvPr id="41165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69100" y="6553200"/>
            <a:ext cx="3136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 smtClean="0"/>
              <a:t>February 17, 2010</a:t>
            </a:r>
            <a:endParaRPr lang="en-US"/>
          </a:p>
        </p:txBody>
      </p:sp>
      <p:sp>
        <p:nvSpPr>
          <p:cNvPr id="411658" name="Rectangle 10"/>
          <p:cNvSpPr>
            <a:spLocks noChangeArrowheads="1"/>
          </p:cNvSpPr>
          <p:nvPr/>
        </p:nvSpPr>
        <p:spPr bwMode="auto">
          <a:xfrm>
            <a:off x="4581525" y="6583363"/>
            <a:ext cx="7413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defRPr/>
            </a:pPr>
            <a:fld id="{83173870-D518-4BFB-B80D-FE856434A69C}" type="slidenum">
              <a:rPr lang="en-US" sz="1200"/>
              <a:pPr>
                <a:defRPr/>
              </a:pPr>
              <a:t>‹#›</a:t>
            </a:fld>
            <a:endParaRPr lang="en-US" sz="120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2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Book Antiqua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Book Antiqua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Book Antiqua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Book Antiqua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Book Antiqu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Monotype Sorts" pitchFamily="10" charset="2"/>
        <a:buChar char="l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10" charset="2"/>
        <a:buChar char="l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00000"/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00000"/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00000"/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00000"/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00000"/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ahalu@abu.edu.n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First Workshop on Scientific Research Methodology, KASU, Kaduna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February 17, 2010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Clr>
                <a:schemeClr val="tx1"/>
              </a:buClr>
              <a:buSzTx/>
              <a:buFont typeface="Wingdings" pitchFamily="2" charset="2"/>
              <a:buChar char="Ø"/>
            </a:pPr>
            <a:endParaRPr lang="en-US" sz="3200" dirty="0" smtClean="0">
              <a:cs typeface="Times New Roman" pitchFamily="18" charset="0"/>
            </a:endParaRPr>
          </a:p>
          <a:p>
            <a:pPr algn="just">
              <a:buClr>
                <a:schemeClr val="tx1"/>
              </a:buClr>
              <a:buSzTx/>
              <a:buFont typeface="Wingdings" pitchFamily="2" charset="2"/>
              <a:buChar char="Ø"/>
            </a:pPr>
            <a:endParaRPr lang="en-US" sz="3200" dirty="0" smtClean="0">
              <a:cs typeface="Times New Roman" pitchFamily="18" charset="0"/>
            </a:endParaRPr>
          </a:p>
          <a:p>
            <a:pPr algn="ctr">
              <a:buFont typeface="Monotype Sorts" pitchFamily="10" charset="2"/>
              <a:buNone/>
            </a:pPr>
            <a:r>
              <a:rPr lang="en-US" sz="2000" dirty="0" smtClean="0">
                <a:latin typeface="Calibri" pitchFamily="34" charset="0"/>
              </a:rPr>
              <a:t>Proposal Writing, Data Presentation and Report Writing: The Case of Computer Science</a:t>
            </a:r>
          </a:p>
          <a:p>
            <a:pPr algn="ctr">
              <a:buClr>
                <a:schemeClr val="tx1"/>
              </a:buClr>
              <a:buSzTx/>
              <a:buFont typeface="Wingdings" pitchFamily="2" charset="2"/>
              <a:buNone/>
            </a:pPr>
            <a:endParaRPr lang="en-US" dirty="0" smtClean="0">
              <a:latin typeface="Times" pitchFamily="18" charset="0"/>
              <a:cs typeface="Times New Roman" pitchFamily="18" charset="0"/>
            </a:endParaRPr>
          </a:p>
          <a:p>
            <a:pPr algn="ctr">
              <a:buClr>
                <a:schemeClr val="tx1"/>
              </a:buClr>
              <a:buSzTx/>
              <a:buFont typeface="Wingdings" pitchFamily="2" charset="2"/>
              <a:buNone/>
            </a:pPr>
            <a:r>
              <a:rPr lang="en-US" sz="2000" dirty="0" smtClean="0">
                <a:latin typeface="Calibri" pitchFamily="34" charset="0"/>
                <a:cs typeface="Times New Roman" pitchFamily="18" charset="0"/>
              </a:rPr>
              <a:t>Sahalu Junaidu</a:t>
            </a:r>
          </a:p>
          <a:p>
            <a:pPr algn="ctr">
              <a:buClr>
                <a:schemeClr val="tx1"/>
              </a:buClr>
              <a:buSzTx/>
              <a:buFont typeface="Wingdings" pitchFamily="2" charset="2"/>
              <a:buNone/>
            </a:pPr>
            <a:r>
              <a:rPr lang="en-US" sz="2000" dirty="0" smtClean="0">
                <a:latin typeface="Calibri" pitchFamily="34" charset="0"/>
                <a:cs typeface="Times New Roman" pitchFamily="18" charset="0"/>
                <a:hlinkClick r:id="rId3"/>
              </a:rPr>
              <a:t>sahalu@abu.edu.ng</a:t>
            </a:r>
            <a:r>
              <a:rPr lang="en-US" sz="2000" dirty="0" smtClean="0">
                <a:latin typeface="Calibri" pitchFamily="34" charset="0"/>
                <a:cs typeface="Times New Roman" pitchFamily="18" charset="0"/>
              </a:rPr>
              <a:t> </a:t>
            </a:r>
          </a:p>
          <a:p>
            <a:pPr algn="ctr">
              <a:buClr>
                <a:schemeClr val="tx1"/>
              </a:buClr>
              <a:buSzTx/>
              <a:buFont typeface="Wingdings" pitchFamily="2" charset="2"/>
              <a:buNone/>
            </a:pPr>
            <a:r>
              <a:rPr lang="en-US" sz="2000" dirty="0" smtClean="0">
                <a:latin typeface="Calibri" pitchFamily="34" charset="0"/>
                <a:cs typeface="Times New Roman" pitchFamily="18" charset="0"/>
              </a:rPr>
              <a:t>Department of Mathematics</a:t>
            </a:r>
          </a:p>
          <a:p>
            <a:pPr algn="ctr">
              <a:buClr>
                <a:schemeClr val="tx1"/>
              </a:buClr>
              <a:buSzTx/>
              <a:buFont typeface="Wingdings" pitchFamily="2" charset="2"/>
              <a:buNone/>
            </a:pPr>
            <a:r>
              <a:rPr lang="en-US" sz="2000" dirty="0" smtClean="0">
                <a:latin typeface="Calibri" pitchFamily="34" charset="0"/>
                <a:cs typeface="Times New Roman" pitchFamily="18" charset="0"/>
              </a:rPr>
              <a:t>Ahmadu Bello University, Zaria</a:t>
            </a:r>
          </a:p>
          <a:p>
            <a:pPr algn="ctr">
              <a:buClr>
                <a:schemeClr val="tx1"/>
              </a:buClr>
              <a:buSzTx/>
              <a:buFont typeface="Wingdings" pitchFamily="2" charset="2"/>
              <a:buNone/>
            </a:pPr>
            <a:endParaRPr lang="en-US" sz="3200" dirty="0" smtClean="0">
              <a:cs typeface="Times New Roman" pitchFamily="18" charset="0"/>
            </a:endParaRPr>
          </a:p>
          <a:p>
            <a:pPr algn="just">
              <a:buClr>
                <a:schemeClr val="tx1"/>
              </a:buClr>
              <a:buSzTx/>
              <a:buFont typeface="Wingdings" pitchFamily="2" charset="2"/>
              <a:buChar char="Ø"/>
            </a:pPr>
            <a:endParaRPr lang="en-US" sz="3200" dirty="0" smtClean="0">
              <a:cs typeface="Times New Roman" pitchFamily="18" charset="0"/>
            </a:endParaRPr>
          </a:p>
          <a:p>
            <a:pPr algn="just">
              <a:buClr>
                <a:schemeClr val="tx1"/>
              </a:buClr>
              <a:buSzTx/>
              <a:buFont typeface="Wingdings" pitchFamily="2" charset="2"/>
              <a:buNone/>
            </a:pPr>
            <a:endParaRPr lang="en-US" sz="3200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First Workshop on Scientific Research Methodology, KASU, Kaduna</a:t>
            </a:r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February 17, 2010</a:t>
            </a: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906000" cy="581025"/>
          </a:xfrm>
        </p:spPr>
        <p:txBody>
          <a:bodyPr/>
          <a:lstStyle/>
          <a:p>
            <a:r>
              <a:rPr lang="en-US" sz="3600" smtClean="0">
                <a:latin typeface="Calibri" pitchFamily="34" charset="0"/>
                <a:cs typeface="Times New Roman" pitchFamily="18" charset="0"/>
              </a:rPr>
              <a:t>… Elements of a Good Proposal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3200" dirty="0" smtClean="0">
                <a:latin typeface="Calibri" pitchFamily="34" charset="0"/>
              </a:rPr>
              <a:t>Research plan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3200" i="1" dirty="0" smtClean="0">
                <a:latin typeface="Calibri" pitchFamily="34" charset="0"/>
              </a:rPr>
              <a:t>If you fail to plan, you plan to fail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3200" dirty="0" smtClean="0">
                <a:latin typeface="Calibri" pitchFamily="34" charset="0"/>
              </a:rPr>
              <a:t>Design a timescale for each aspect of the research</a:t>
            </a:r>
          </a:p>
          <a:p>
            <a:pPr marL="1257300" lvl="2" indent="-457200" algn="just">
              <a:buSzTx/>
              <a:buFont typeface="Wingdings" pitchFamily="2" charset="2"/>
              <a:buChar char="Ø"/>
              <a:defRPr/>
            </a:pPr>
            <a:r>
              <a:rPr lang="en-US" sz="3200" dirty="0" smtClean="0">
                <a:latin typeface="Calibri" pitchFamily="34" charset="0"/>
              </a:rPr>
              <a:t>Helps convey your consciousness of the need for planning</a:t>
            </a:r>
          </a:p>
          <a:p>
            <a:pPr marL="857250" lvl="1" indent="-457200" algn="just">
              <a:buSzTx/>
              <a:buFont typeface="Wingdings" pitchFamily="2" charset="2"/>
              <a:buChar char="Ø"/>
              <a:defRPr/>
            </a:pPr>
            <a:r>
              <a:rPr lang="en-US" sz="3200" dirty="0" smtClean="0">
                <a:latin typeface="Calibri" pitchFamily="34" charset="0"/>
              </a:rPr>
              <a:t>Be conservative in your timings by adding extra time to your end dates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3200" dirty="0" smtClean="0">
                <a:latin typeface="Calibri" pitchFamily="34" charset="0"/>
              </a:rPr>
              <a:t>Factor risk analysis in your plan</a:t>
            </a: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3200" dirty="0" smtClean="0">
                <a:latin typeface="Calibri" pitchFamily="34" charset="0"/>
              </a:rPr>
              <a:t>Bibliography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3200" dirty="0" smtClean="0">
                <a:latin typeface="Calibri" pitchFamily="34" charset="0"/>
              </a:rPr>
              <a:t>Lists the relevant literature you consulted in the course of writing the proposal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3200" dirty="0" smtClean="0">
                <a:latin typeface="Calibri" pitchFamily="34" charset="0"/>
              </a:rPr>
              <a:t>Ensure you obtain copies of these papers for further reference during final write up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First Workshop on Scientific Research Methodology, KASU, Kaduna</a:t>
            </a: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February 17, 2010</a:t>
            </a:r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906000" cy="581025"/>
          </a:xfrm>
        </p:spPr>
        <p:txBody>
          <a:bodyPr/>
          <a:lstStyle/>
          <a:p>
            <a:r>
              <a:rPr lang="en-US" sz="3600" smtClean="0">
                <a:latin typeface="Calibri" pitchFamily="34" charset="0"/>
                <a:cs typeface="Times New Roman" pitchFamily="18" charset="0"/>
              </a:rPr>
              <a:t>Tips for a Good Proposal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2600" dirty="0" smtClean="0">
                <a:latin typeface="Calibri" pitchFamily="34" charset="0"/>
              </a:rPr>
              <a:t>Review a couple of research proposals to gain insight</a:t>
            </a: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endParaRPr lang="en-US" sz="2600" dirty="0" smtClean="0">
              <a:latin typeface="Calibri" pitchFamily="34" charset="0"/>
            </a:endParaRP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2600" dirty="0" smtClean="0">
                <a:latin typeface="Calibri" pitchFamily="34" charset="0"/>
              </a:rPr>
              <a:t>Use simple, plain and crystal clear language to express your ideas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2200" dirty="0" smtClean="0">
                <a:latin typeface="Calibri" pitchFamily="34" charset="0"/>
              </a:rPr>
              <a:t>Do not use ambiguous language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endParaRPr lang="en-US" sz="2200" dirty="0" smtClean="0">
              <a:latin typeface="Calibri" pitchFamily="34" charset="0"/>
            </a:endParaRP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2600" dirty="0" smtClean="0">
                <a:latin typeface="Calibri" pitchFamily="34" charset="0"/>
              </a:rPr>
              <a:t>Write formally, following stringent rules of grammar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2200" dirty="0" smtClean="0">
                <a:latin typeface="Calibri" pitchFamily="34" charset="0"/>
              </a:rPr>
              <a:t>Ensure each question or objective may be atomically addressed, clearly and indisputably using the findings, statistics and outcomes of your research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endParaRPr lang="en-US" sz="2200" dirty="0" smtClean="0">
              <a:latin typeface="Calibri" pitchFamily="34" charset="0"/>
            </a:endParaRP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2600" dirty="0" smtClean="0">
                <a:latin typeface="Calibri" pitchFamily="34" charset="0"/>
              </a:rPr>
              <a:t>Organize your ideas logically with a coherent and sound progression</a:t>
            </a: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endParaRPr lang="en-US" sz="2600" dirty="0" smtClean="0">
              <a:latin typeface="Calibri" pitchFamily="34" charset="0"/>
            </a:endParaRP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2600" dirty="0" smtClean="0">
                <a:latin typeface="Calibri" pitchFamily="34" charset="0"/>
              </a:rPr>
              <a:t>Avoid quoting literature second hand, without reading them yourself.</a:t>
            </a: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endParaRPr lang="en-US" sz="32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First Workshop on Scientific Research Methodology, KASU, Kaduna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February 17, 2010</a:t>
            </a: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906000" cy="581025"/>
          </a:xfrm>
        </p:spPr>
        <p:txBody>
          <a:bodyPr/>
          <a:lstStyle/>
          <a:p>
            <a:r>
              <a:rPr lang="en-US" sz="3600" smtClean="0">
                <a:latin typeface="Calibri" pitchFamily="34" charset="0"/>
                <a:cs typeface="Times New Roman" pitchFamily="18" charset="0"/>
              </a:rPr>
              <a:t>Data Presentation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3200" dirty="0" smtClean="0">
                <a:latin typeface="Calibri" pitchFamily="34" charset="0"/>
              </a:rPr>
              <a:t>A computer science research may involve experimentation, data collection and analysis</a:t>
            </a: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endParaRPr lang="en-US" sz="3200" dirty="0" smtClean="0">
              <a:latin typeface="Calibri" pitchFamily="34" charset="0"/>
            </a:endParaRP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3200" dirty="0" smtClean="0">
                <a:latin typeface="Calibri" pitchFamily="34" charset="0"/>
              </a:rPr>
              <a:t>Type of data to collect may be categorical, continuous or a matrix of these</a:t>
            </a: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endParaRPr lang="en-US" sz="3200" dirty="0" smtClean="0">
              <a:latin typeface="Calibri" pitchFamily="34" charset="0"/>
            </a:endParaRP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3200" dirty="0" smtClean="0">
                <a:latin typeface="Calibri" pitchFamily="34" charset="0"/>
              </a:rPr>
              <a:t>Data analysis techniques to be used may depend on the type of data collected</a:t>
            </a: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endParaRPr lang="en-US" sz="3200" dirty="0" smtClean="0">
              <a:latin typeface="Calibri" pitchFamily="34" charset="0"/>
            </a:endParaRP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3200" dirty="0" smtClean="0">
                <a:latin typeface="Calibri" pitchFamily="34" charset="0"/>
              </a:rPr>
              <a:t>There is a wide range of classical statistical methods and tools for data analysis</a:t>
            </a: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endParaRPr lang="en-US" sz="3200" dirty="0" smtClean="0">
              <a:latin typeface="Calibri" pitchFamily="34" charset="0"/>
            </a:endParaRP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3200" dirty="0" smtClean="0">
                <a:latin typeface="Calibri" pitchFamily="34" charset="0"/>
              </a:rPr>
              <a:t>The essence of your data presentation and analyses is to provide evidence in support of your thesis</a:t>
            </a: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endParaRPr lang="en-US" sz="32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First Workshop on Scientific Research Methodology, KASU, Kaduna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February 17, 2010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906000" cy="581025"/>
          </a:xfrm>
        </p:spPr>
        <p:txBody>
          <a:bodyPr/>
          <a:lstStyle/>
          <a:p>
            <a:r>
              <a:rPr lang="en-US" sz="3600" smtClean="0">
                <a:latin typeface="Calibri" pitchFamily="34" charset="0"/>
                <a:cs typeface="Times New Roman" pitchFamily="18" charset="0"/>
              </a:rPr>
              <a:t>Report Writing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dirty="0" smtClean="0">
                <a:latin typeface="Calibri" pitchFamily="34" charset="0"/>
              </a:rPr>
              <a:t>Writing a dissertation report is one of the most crucial and delicate tasks in graduate studies</a:t>
            </a: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endParaRPr lang="en-US" dirty="0" smtClean="0">
              <a:latin typeface="Calibri" pitchFamily="34" charset="0"/>
            </a:endParaRP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dirty="0" smtClean="0">
                <a:latin typeface="Calibri" pitchFamily="34" charset="0"/>
              </a:rPr>
              <a:t>You are about to start documenting your findings and conclusions that substantiate your achievements</a:t>
            </a: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endParaRPr lang="en-US" dirty="0" smtClean="0">
              <a:latin typeface="Calibri" pitchFamily="34" charset="0"/>
            </a:endParaRP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dirty="0" smtClean="0">
                <a:latin typeface="Calibri" pitchFamily="34" charset="0"/>
              </a:rPr>
              <a:t>Your thesis writing should be enjoyable when the research proposal, data collection and analysis were done well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First Workshop on Scientific Research Methodology, KASU, Kaduna</a:t>
            </a: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February 17, 2010</a:t>
            </a: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906000" cy="581025"/>
          </a:xfrm>
        </p:spPr>
        <p:txBody>
          <a:bodyPr/>
          <a:lstStyle/>
          <a:p>
            <a:r>
              <a:rPr lang="en-US" sz="3600" smtClean="0">
                <a:latin typeface="Calibri" pitchFamily="34" charset="0"/>
                <a:cs typeface="Times New Roman" pitchFamily="18" charset="0"/>
              </a:rPr>
              <a:t>General Thesis Structure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dirty="0" smtClean="0">
                <a:latin typeface="Calibri" pitchFamily="34" charset="0"/>
              </a:rPr>
              <a:t>Introduction</a:t>
            </a: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endParaRPr lang="en-US" dirty="0" smtClean="0">
              <a:latin typeface="Calibri" pitchFamily="34" charset="0"/>
            </a:endParaRP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dirty="0" smtClean="0">
                <a:latin typeface="Calibri" pitchFamily="34" charset="0"/>
              </a:rPr>
              <a:t>Background information (optional)</a:t>
            </a: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endParaRPr lang="en-US" dirty="0" smtClean="0">
              <a:latin typeface="Calibri" pitchFamily="34" charset="0"/>
            </a:endParaRP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dirty="0" smtClean="0">
                <a:latin typeface="Calibri" pitchFamily="34" charset="0"/>
              </a:rPr>
              <a:t>Literature review</a:t>
            </a: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endParaRPr lang="en-US" dirty="0" smtClean="0">
              <a:latin typeface="Calibri" pitchFamily="34" charset="0"/>
            </a:endParaRP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dirty="0" smtClean="0">
                <a:latin typeface="Calibri" pitchFamily="34" charset="0"/>
              </a:rPr>
              <a:t>Research questions</a:t>
            </a: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endParaRPr lang="en-US" dirty="0" smtClean="0">
              <a:latin typeface="Calibri" pitchFamily="34" charset="0"/>
            </a:endParaRP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dirty="0" smtClean="0">
                <a:latin typeface="Calibri" pitchFamily="34" charset="0"/>
              </a:rPr>
              <a:t>Thesis contribution</a:t>
            </a: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endParaRPr lang="en-US" dirty="0" smtClean="0">
              <a:latin typeface="Calibri" pitchFamily="34" charset="0"/>
            </a:endParaRP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dirty="0" smtClean="0">
                <a:latin typeface="Calibri" pitchFamily="34" charset="0"/>
              </a:rPr>
              <a:t>Conclusions</a:t>
            </a: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endParaRPr lang="en-US" dirty="0" smtClean="0">
              <a:latin typeface="Calibri" pitchFamily="34" charset="0"/>
            </a:endParaRP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dirty="0" smtClean="0">
                <a:latin typeface="Calibri" pitchFamily="34" charset="0"/>
              </a:rPr>
              <a:t>References</a:t>
            </a: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endParaRPr lang="en-US" dirty="0" smtClean="0">
              <a:latin typeface="Calibri" pitchFamily="34" charset="0"/>
            </a:endParaRP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dirty="0" smtClean="0">
                <a:latin typeface="Calibri" pitchFamily="34" charset="0"/>
              </a:rPr>
              <a:t>Appendices</a:t>
            </a: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endParaRPr lang="en-US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First Workshop on Scientific Research Methodology, KASU, Kaduna</a:t>
            </a: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February 17, 2010</a:t>
            </a: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906000" cy="581025"/>
          </a:xfrm>
        </p:spPr>
        <p:txBody>
          <a:bodyPr/>
          <a:lstStyle/>
          <a:p>
            <a:r>
              <a:rPr lang="en-US" sz="3600" smtClean="0">
                <a:latin typeface="Calibri" pitchFamily="34" charset="0"/>
                <a:cs typeface="Times New Roman" pitchFamily="18" charset="0"/>
              </a:rPr>
              <a:t>… General Thesis Structure: Thesis Contribution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4100" dirty="0" smtClean="0">
                <a:latin typeface="Calibri" pitchFamily="34" charset="0"/>
              </a:rPr>
              <a:t>The first four parts derive heavily from the proposal</a:t>
            </a: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endParaRPr lang="en-US" sz="3600" dirty="0" smtClean="0">
              <a:latin typeface="Calibri" pitchFamily="34" charset="0"/>
            </a:endParaRP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4100" dirty="0" smtClean="0">
                <a:latin typeface="Calibri" pitchFamily="34" charset="0"/>
              </a:rPr>
              <a:t>Thesis contribution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3600" dirty="0" smtClean="0">
                <a:latin typeface="Calibri" pitchFamily="34" charset="0"/>
              </a:rPr>
              <a:t>This may be broken down into one, two or three chapters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endParaRPr lang="en-US" sz="3600" dirty="0" smtClean="0">
              <a:latin typeface="Calibri" pitchFamily="34" charset="0"/>
            </a:endParaRP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3600" dirty="0" smtClean="0">
                <a:latin typeface="Calibri" pitchFamily="34" charset="0"/>
              </a:rPr>
              <a:t>The main purpose of these chapters is to convince your examiners that you answered the research questions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endParaRPr lang="en-US" sz="3600" dirty="0" smtClean="0">
              <a:latin typeface="Calibri" pitchFamily="34" charset="0"/>
            </a:endParaRP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3600" dirty="0" smtClean="0">
                <a:latin typeface="Calibri" pitchFamily="34" charset="0"/>
              </a:rPr>
              <a:t>You should carefully document all </a:t>
            </a:r>
          </a:p>
          <a:p>
            <a:pPr marL="1257300" lvl="2" indent="-457200" algn="just">
              <a:buSzTx/>
              <a:buFont typeface="Wingdings" pitchFamily="2" charset="2"/>
              <a:buChar char="Ø"/>
              <a:defRPr/>
            </a:pPr>
            <a:r>
              <a:rPr lang="en-US" sz="3600" dirty="0" smtClean="0">
                <a:latin typeface="Calibri" pitchFamily="34" charset="0"/>
              </a:rPr>
              <a:t>the relevant things that you did and </a:t>
            </a:r>
          </a:p>
          <a:p>
            <a:pPr marL="1257300" lvl="2" indent="-457200" algn="just">
              <a:buSzTx/>
              <a:buFont typeface="Wingdings" pitchFamily="2" charset="2"/>
              <a:buChar char="Ø"/>
              <a:defRPr/>
            </a:pPr>
            <a:r>
              <a:rPr lang="en-US" sz="3600" dirty="0" smtClean="0">
                <a:latin typeface="Calibri" pitchFamily="34" charset="0"/>
              </a:rPr>
              <a:t>how you did them to arrive at the answers to your research questions</a:t>
            </a: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endParaRPr lang="en-US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First Workshop on Scientific Research Methodology, KASU, Kaduna</a:t>
            </a: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February 17, 2010</a:t>
            </a: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906000" cy="581025"/>
          </a:xfrm>
        </p:spPr>
        <p:txBody>
          <a:bodyPr/>
          <a:lstStyle/>
          <a:p>
            <a:r>
              <a:rPr lang="en-US" sz="3600" smtClean="0">
                <a:latin typeface="Calibri" pitchFamily="34" charset="0"/>
                <a:cs typeface="Times New Roman" pitchFamily="18" charset="0"/>
              </a:rPr>
              <a:t>… General Thesis Structure: Thesis Conclusions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3800" dirty="0" smtClean="0">
                <a:latin typeface="Calibri" pitchFamily="34" charset="0"/>
              </a:rPr>
              <a:t>The contributions summary, conclusions and future research directions may be in a single or separate chapters</a:t>
            </a: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endParaRPr lang="en-US" sz="3800" dirty="0" smtClean="0">
              <a:latin typeface="Calibri" pitchFamily="34" charset="0"/>
            </a:endParaRP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3800" dirty="0" smtClean="0">
                <a:latin typeface="Calibri" pitchFamily="34" charset="0"/>
              </a:rPr>
              <a:t>In the summary, you list the </a:t>
            </a:r>
            <a:r>
              <a:rPr lang="en-US" sz="3800" i="1" dirty="0" smtClean="0">
                <a:latin typeface="Calibri" pitchFamily="34" charset="0"/>
              </a:rPr>
              <a:t>contributions of new knowledge </a:t>
            </a:r>
            <a:r>
              <a:rPr lang="en-US" sz="3800" dirty="0" smtClean="0">
                <a:latin typeface="Calibri" pitchFamily="34" charset="0"/>
              </a:rPr>
              <a:t>that your thesis makes 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3400" dirty="0" smtClean="0">
                <a:latin typeface="Calibri" pitchFamily="34" charset="0"/>
              </a:rPr>
              <a:t>which were substantiated in the main body of your thesis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3400" dirty="0" smtClean="0">
                <a:latin typeface="Calibri" pitchFamily="34" charset="0"/>
              </a:rPr>
              <a:t>the list of contributions should be organized from most important to least important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endParaRPr lang="en-US" sz="3400" dirty="0" smtClean="0">
              <a:latin typeface="Calibri" pitchFamily="34" charset="0"/>
            </a:endParaRP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3800" dirty="0" smtClean="0">
                <a:latin typeface="Calibri" pitchFamily="34" charset="0"/>
              </a:rPr>
              <a:t>Conclusions should be short, concise statements of the </a:t>
            </a:r>
            <a:r>
              <a:rPr lang="en-US" sz="3800" i="1" dirty="0" smtClean="0">
                <a:latin typeface="Calibri" pitchFamily="34" charset="0"/>
              </a:rPr>
              <a:t>inferences</a:t>
            </a:r>
            <a:r>
              <a:rPr lang="en-US" sz="3800" dirty="0" smtClean="0">
                <a:latin typeface="Calibri" pitchFamily="34" charset="0"/>
              </a:rPr>
              <a:t> that you made </a:t>
            </a:r>
            <a:r>
              <a:rPr lang="en-US" sz="3800" i="1" dirty="0" smtClean="0">
                <a:latin typeface="Calibri" pitchFamily="34" charset="0"/>
              </a:rPr>
              <a:t>because of your work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3400" dirty="0" smtClean="0">
                <a:latin typeface="Calibri" pitchFamily="34" charset="0"/>
              </a:rPr>
              <a:t>These statements should also be organized from most important to least important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3400" dirty="0" smtClean="0">
                <a:latin typeface="Calibri" pitchFamily="34" charset="0"/>
              </a:rPr>
              <a:t>Ensure these conclusions are directly related to your research questions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First Workshop on Scientific Research Methodology, KASU, Kaduna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February 17, 2010</a:t>
            </a: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906000" cy="581025"/>
          </a:xfrm>
        </p:spPr>
        <p:txBody>
          <a:bodyPr/>
          <a:lstStyle/>
          <a:p>
            <a:r>
              <a:rPr lang="en-US" sz="3600" smtClean="0">
                <a:latin typeface="Calibri" pitchFamily="34" charset="0"/>
                <a:cs typeface="Times New Roman" pitchFamily="18" charset="0"/>
              </a:rPr>
              <a:t>… Thesis Conclusions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sz="3800" smtClean="0">
                <a:latin typeface="Calibri" pitchFamily="34" charset="0"/>
              </a:rPr>
              <a:t>Highlight any limitations of your contributions or conclusions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sz="3400" smtClean="0">
                <a:latin typeface="Calibri" pitchFamily="34" charset="0"/>
              </a:rPr>
              <a:t>Have you provided complete answers? 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sz="3400" smtClean="0">
                <a:latin typeface="Calibri" pitchFamily="34" charset="0"/>
              </a:rPr>
              <a:t>Are there assumptions that you made which limit the generality of your answers?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sz="3400" smtClean="0">
                <a:latin typeface="Calibri" pitchFamily="34" charset="0"/>
              </a:rPr>
              <a:t>What can be done to improve your findings a step further? 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sz="3400" smtClean="0">
                <a:latin typeface="Calibri" pitchFamily="34" charset="0"/>
              </a:rPr>
              <a:t>What  other approaches you discovered can be followed to answer the same or similar 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First Workshop on Scientific Research Methodology, KASU, Kaduna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February 17, 2010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906000" cy="581025"/>
          </a:xfrm>
        </p:spPr>
        <p:txBody>
          <a:bodyPr/>
          <a:lstStyle/>
          <a:p>
            <a:r>
              <a:rPr lang="en-US" sz="3500" smtClean="0">
                <a:latin typeface="Calibri" pitchFamily="34" charset="0"/>
                <a:cs typeface="Times New Roman" pitchFamily="18" charset="0"/>
              </a:rPr>
              <a:t>… General Thesis Structure: References &amp; Appendices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endParaRPr lang="en-US" sz="3400" dirty="0" smtClean="0">
              <a:latin typeface="Calibri" pitchFamily="34" charset="0"/>
            </a:endParaRP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3800" dirty="0" smtClean="0">
                <a:latin typeface="Calibri" pitchFamily="34" charset="0"/>
              </a:rPr>
              <a:t>References</a:t>
            </a:r>
          </a:p>
          <a:p>
            <a:pPr marL="857250" lvl="2" indent="-457200" algn="just">
              <a:buSzTx/>
              <a:buFont typeface="Wingdings" pitchFamily="2" charset="2"/>
              <a:buChar char="Ø"/>
              <a:defRPr/>
            </a:pPr>
            <a:r>
              <a:rPr lang="en-US" sz="3500" dirty="0" smtClean="0">
                <a:latin typeface="Calibri" pitchFamily="34" charset="0"/>
                <a:ea typeface="+mn-ea"/>
                <a:cs typeface="+mn-cs"/>
              </a:rPr>
              <a:t>All references given must be referred to in the main body of the thesis</a:t>
            </a:r>
          </a:p>
          <a:p>
            <a:pPr marL="857250" lvl="2" indent="-457200" algn="just">
              <a:buSzTx/>
              <a:buFont typeface="Wingdings" pitchFamily="2" charset="2"/>
              <a:buChar char="Ø"/>
              <a:defRPr/>
            </a:pPr>
            <a:r>
              <a:rPr lang="en-US" sz="3500" dirty="0" smtClean="0">
                <a:latin typeface="Calibri" pitchFamily="34" charset="0"/>
                <a:ea typeface="+mn-ea"/>
                <a:cs typeface="+mn-cs"/>
              </a:rPr>
              <a:t>Organize your references according to the standard format adopted by your graduate school</a:t>
            </a:r>
          </a:p>
          <a:p>
            <a:pPr marL="857250" lvl="2" indent="-457200" algn="just">
              <a:buSzTx/>
              <a:buFont typeface="Wingdings" pitchFamily="2" charset="2"/>
              <a:buChar char="Ø"/>
              <a:defRPr/>
            </a:pPr>
            <a:r>
              <a:rPr lang="en-US" sz="3500" dirty="0" smtClean="0">
                <a:latin typeface="Calibri" pitchFamily="34" charset="0"/>
                <a:ea typeface="+mn-ea"/>
                <a:cs typeface="+mn-cs"/>
              </a:rPr>
              <a:t>Reread papers of your examiners that you cited in your work prior to your thesis defense!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endParaRPr lang="en-US" sz="3400" dirty="0" smtClean="0">
              <a:latin typeface="Calibri" pitchFamily="34" charset="0"/>
            </a:endParaRP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3800" dirty="0" smtClean="0">
                <a:latin typeface="Calibri" pitchFamily="34" charset="0"/>
              </a:rPr>
              <a:t>Appendices 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3400" dirty="0" smtClean="0">
                <a:latin typeface="Calibri" pitchFamily="34" charset="0"/>
              </a:rPr>
              <a:t>This is the place to put important supporting material that is bulky to be placed in the body of the thesis </a:t>
            </a:r>
          </a:p>
          <a:p>
            <a:pPr marL="1257300" lvl="2" indent="-457200" algn="just">
              <a:buSzTx/>
              <a:buFont typeface="Wingdings" pitchFamily="2" charset="2"/>
              <a:buChar char="Ø"/>
              <a:defRPr/>
            </a:pPr>
            <a:r>
              <a:rPr lang="en-US" sz="3800" dirty="0" smtClean="0">
                <a:latin typeface="Calibri" pitchFamily="34" charset="0"/>
              </a:rPr>
              <a:t>because it can disturb the smooth flow of your write-up</a:t>
            </a:r>
          </a:p>
          <a:p>
            <a:pPr marL="857250" lvl="1" indent="-457200" algn="just">
              <a:buSzTx/>
              <a:buFont typeface="Wingdings" pitchFamily="2" charset="2"/>
              <a:buChar char="Ø"/>
              <a:defRPr/>
            </a:pPr>
            <a:r>
              <a:rPr lang="en-US" sz="3400" dirty="0" smtClean="0">
                <a:latin typeface="Calibri" pitchFamily="34" charset="0"/>
              </a:rPr>
              <a:t>Examples include computer programs, elaborate tables of data, lengthy mathematical proofs or derivations, etc.</a:t>
            </a: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endParaRPr lang="en-US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First Workshop on Scientific Research Methodology, KASU, Kaduna</a:t>
            </a: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February 17, 2010</a:t>
            </a: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906000" cy="581025"/>
          </a:xfrm>
        </p:spPr>
        <p:txBody>
          <a:bodyPr/>
          <a:lstStyle/>
          <a:p>
            <a:r>
              <a:rPr lang="en-US" sz="3600" b="1" smtClean="0">
                <a:latin typeface="Calibri" pitchFamily="34" charset="0"/>
              </a:rPr>
              <a:t>Tips for a Good Thesis Report</a:t>
            </a:r>
            <a:endParaRPr lang="en-US" sz="3600" smtClean="0">
              <a:latin typeface="Calibri" pitchFamily="34" charset="0"/>
            </a:endParaRP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3400" dirty="0" smtClean="0">
                <a:latin typeface="Calibri" pitchFamily="34" charset="0"/>
              </a:rPr>
              <a:t>Review a couple of well organized and presented dissertations</a:t>
            </a: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3400" dirty="0" smtClean="0">
                <a:latin typeface="Calibri" pitchFamily="34" charset="0"/>
              </a:rPr>
              <a:t>Start writing your dissertation inside-out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3000" dirty="0" smtClean="0">
                <a:latin typeface="Calibri" pitchFamily="34" charset="0"/>
              </a:rPr>
              <a:t>writing the  core chapters that carry your contributions and then write the others that complement them</a:t>
            </a: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3400" dirty="0" smtClean="0">
                <a:latin typeface="Calibri" pitchFamily="34" charset="0"/>
              </a:rPr>
              <a:t>Ensure you number, title, introduce and explain all tables and figures in your dissertation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3000" dirty="0" smtClean="0">
                <a:latin typeface="Calibri" pitchFamily="34" charset="0"/>
              </a:rPr>
              <a:t>The distance between a figure or table and its explanation should not exceed one page</a:t>
            </a: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3400" dirty="0" smtClean="0">
                <a:latin typeface="Calibri" pitchFamily="34" charset="0"/>
              </a:rPr>
              <a:t>Be consistent in terminology use; do not overuse alternate words that mean the same thing</a:t>
            </a: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3400" dirty="0" smtClean="0">
                <a:latin typeface="Calibri" pitchFamily="34" charset="0"/>
              </a:rPr>
              <a:t>Do not write dissertation to dazzle or entertain readers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3000" dirty="0" smtClean="0">
                <a:latin typeface="Calibri" pitchFamily="34" charset="0"/>
              </a:rPr>
              <a:t>Write formally, clearly, unambiguously and convincingly</a:t>
            </a: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3400" dirty="0" smtClean="0">
                <a:latin typeface="Calibri" pitchFamily="34" charset="0"/>
              </a:rPr>
              <a:t>Make sure that your Suggestions for Further Research and Recommendations emanate from the findings and experiences of </a:t>
            </a:r>
            <a:r>
              <a:rPr lang="en-US" sz="3400" i="1" dirty="0" smtClean="0">
                <a:latin typeface="Calibri" pitchFamily="34" charset="0"/>
              </a:rPr>
              <a:t>your research work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3000" dirty="0" smtClean="0">
                <a:latin typeface="Calibri" pitchFamily="34" charset="0"/>
              </a:rPr>
              <a:t>Check that they could not have been made before conducting your research.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First Workshop on Scientific Research Methodology, KASU, Kaduna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February 17, 2010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906000" cy="581025"/>
          </a:xfrm>
        </p:spPr>
        <p:txBody>
          <a:bodyPr/>
          <a:lstStyle/>
          <a:p>
            <a:r>
              <a:rPr lang="en-US" smtClean="0">
                <a:latin typeface="Calibri" pitchFamily="34" charset="0"/>
                <a:cs typeface="Times New Roman" pitchFamily="18" charset="0"/>
              </a:rPr>
              <a:t>Proposal Writing, Data Presentation &amp; Report Writing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Char char="Ø"/>
            </a:pPr>
            <a:endParaRPr lang="en-US" sz="3200" smtClean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sz="3200" smtClean="0">
                <a:cs typeface="Times New Roman" pitchFamily="18" charset="0"/>
              </a:rPr>
              <a:t>  </a:t>
            </a:r>
            <a:r>
              <a:rPr lang="en-US" sz="3200" smtClean="0">
                <a:latin typeface="Calibri" pitchFamily="34" charset="0"/>
                <a:cs typeface="Times New Roman" pitchFamily="18" charset="0"/>
              </a:rPr>
              <a:t>Introduction</a:t>
            </a:r>
          </a:p>
          <a:p>
            <a:pPr algn="just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Char char="Ø"/>
            </a:pPr>
            <a:endParaRPr lang="en-US" sz="3200" smtClean="0"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sz="3200" smtClean="0">
                <a:latin typeface="Calibri" pitchFamily="34" charset="0"/>
                <a:cs typeface="Times New Roman" pitchFamily="18" charset="0"/>
              </a:rPr>
              <a:t> Proposal Writing</a:t>
            </a:r>
          </a:p>
          <a:p>
            <a:pPr algn="just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Char char="Ø"/>
            </a:pPr>
            <a:endParaRPr lang="en-US" sz="3200" smtClean="0"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sz="3200" smtClean="0">
                <a:latin typeface="Calibri" pitchFamily="34" charset="0"/>
                <a:cs typeface="Times New Roman" pitchFamily="18" charset="0"/>
              </a:rPr>
              <a:t> Data Presentation</a:t>
            </a:r>
          </a:p>
          <a:p>
            <a:pPr algn="just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Char char="Ø"/>
            </a:pPr>
            <a:endParaRPr lang="en-US" sz="3200" smtClean="0"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sz="3200" smtClean="0">
                <a:latin typeface="Calibri" pitchFamily="34" charset="0"/>
                <a:cs typeface="Times New Roman" pitchFamily="18" charset="0"/>
              </a:rPr>
              <a:t> Report Writing</a:t>
            </a:r>
          </a:p>
          <a:p>
            <a:pPr algn="just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Char char="Ø"/>
            </a:pPr>
            <a:endParaRPr lang="en-US" sz="3200" smtClean="0"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sz="3200" smtClean="0">
                <a:latin typeface="Calibri" pitchFamily="34" charset="0"/>
              </a:rPr>
              <a:t> 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First Workshop on Scientific Research Methodology, KASU, Kaduna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February 17, 2010</a:t>
            </a: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906000" cy="581025"/>
          </a:xfrm>
        </p:spPr>
        <p:txBody>
          <a:bodyPr/>
          <a:lstStyle/>
          <a:p>
            <a:r>
              <a:rPr lang="en-US" sz="3600" smtClean="0">
                <a:latin typeface="Calibri" pitchFamily="34" charset="0"/>
                <a:cs typeface="Times New Roman" pitchFamily="18" charset="0"/>
              </a:rPr>
              <a:t>Conclusions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sz="3200" dirty="0" smtClean="0">
                <a:latin typeface="Calibri" pitchFamily="34" charset="0"/>
                <a:cs typeface="Times New Roman" pitchFamily="18" charset="0"/>
              </a:rPr>
              <a:t>Presented issues related to</a:t>
            </a:r>
          </a:p>
          <a:p>
            <a:pPr marL="857250" lvl="1" indent="-457200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sz="3200" dirty="0" smtClean="0">
                <a:latin typeface="Calibri" pitchFamily="34" charset="0"/>
                <a:cs typeface="Times New Roman" pitchFamily="18" charset="0"/>
              </a:rPr>
              <a:t>Motivation for and proposal writing</a:t>
            </a:r>
          </a:p>
          <a:p>
            <a:pPr marL="857250" lvl="1" indent="-457200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sz="3200" dirty="0" smtClean="0">
                <a:latin typeface="Calibri" pitchFamily="34" charset="0"/>
                <a:cs typeface="Times New Roman" pitchFamily="18" charset="0"/>
              </a:rPr>
              <a:t>Data collection, analysis and presentation for a thesis</a:t>
            </a:r>
          </a:p>
          <a:p>
            <a:pPr marL="857250" lvl="1" indent="-457200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sz="3200" dirty="0" smtClean="0">
                <a:latin typeface="Calibri" pitchFamily="34" charset="0"/>
                <a:cs typeface="Times New Roman" pitchFamily="18" charset="0"/>
              </a:rPr>
              <a:t>Thesis write up</a:t>
            </a:r>
          </a:p>
          <a:p>
            <a:pPr marL="857250" lvl="1" indent="-457200">
              <a:buClr>
                <a:schemeClr val="tx1"/>
              </a:buClr>
              <a:buSzTx/>
              <a:buFont typeface="Wingdings" pitchFamily="2" charset="2"/>
              <a:buChar char="Ø"/>
            </a:pPr>
            <a:endParaRPr lang="en-US" sz="3200" dirty="0" smtClean="0">
              <a:latin typeface="Calibri" pitchFamily="34" charset="0"/>
              <a:cs typeface="Times New Roman" pitchFamily="18" charset="0"/>
            </a:endParaRPr>
          </a:p>
          <a:p>
            <a:pPr marL="457200" indent="-457200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sz="3200" dirty="0" smtClean="0">
                <a:latin typeface="Calibri" pitchFamily="34" charset="0"/>
                <a:cs typeface="Times New Roman" pitchFamily="18" charset="0"/>
              </a:rPr>
              <a:t>Provided tips to assist potential graduate students handle these issues appropriately</a:t>
            </a:r>
          </a:p>
          <a:p>
            <a:pPr marL="457200" indent="-457200">
              <a:buClr>
                <a:schemeClr val="tx1"/>
              </a:buClr>
              <a:buSzTx/>
              <a:buFont typeface="Wingdings" pitchFamily="2" charset="2"/>
              <a:buChar char="Ø"/>
            </a:pPr>
            <a:endParaRPr lang="en-US" sz="2800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First Workshop on Scientific Research Methodology, KASU, Kaduna</a:t>
            </a: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February 17, 2010</a:t>
            </a:r>
          </a:p>
        </p:txBody>
      </p:sp>
      <p:sp>
        <p:nvSpPr>
          <p:cNvPr id="2355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906000" cy="581025"/>
          </a:xfrm>
        </p:spPr>
        <p:txBody>
          <a:bodyPr/>
          <a:lstStyle/>
          <a:p>
            <a:r>
              <a:rPr lang="en-US" sz="3600" smtClean="0">
                <a:latin typeface="Calibri" pitchFamily="34" charset="0"/>
                <a:cs typeface="Times New Roman" pitchFamily="18" charset="0"/>
              </a:rPr>
              <a:t>The End</a:t>
            </a:r>
          </a:p>
        </p:txBody>
      </p:sp>
      <p:sp>
        <p:nvSpPr>
          <p:cNvPr id="2355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0" y="792163"/>
            <a:ext cx="9753600" cy="5684837"/>
          </a:xfrm>
        </p:spPr>
        <p:txBody>
          <a:bodyPr/>
          <a:lstStyle/>
          <a:p>
            <a:pPr algn="just">
              <a:buClr>
                <a:schemeClr val="tx1"/>
              </a:buClr>
              <a:buSzTx/>
              <a:buFont typeface="Wingdings" pitchFamily="2" charset="2"/>
              <a:buNone/>
            </a:pPr>
            <a:endParaRPr lang="en-US" sz="2800" smtClean="0">
              <a:cs typeface="Times New Roman" pitchFamily="18" charset="0"/>
            </a:endParaRPr>
          </a:p>
          <a:p>
            <a:pPr algn="just">
              <a:buClr>
                <a:schemeClr val="tx1"/>
              </a:buClr>
              <a:buSzTx/>
              <a:buFont typeface="Wingdings" pitchFamily="2" charset="2"/>
              <a:buNone/>
            </a:pPr>
            <a:endParaRPr lang="en-US" sz="2800" smtClean="0">
              <a:cs typeface="Times New Roman" pitchFamily="18" charset="0"/>
            </a:endParaRPr>
          </a:p>
          <a:p>
            <a:pPr algn="just">
              <a:buClr>
                <a:schemeClr val="tx1"/>
              </a:buClr>
              <a:buSzTx/>
              <a:buFont typeface="Wingdings" pitchFamily="2" charset="2"/>
              <a:buNone/>
            </a:pPr>
            <a:endParaRPr lang="en-US" sz="2800" smtClean="0">
              <a:cs typeface="Times New Roman" pitchFamily="18" charset="0"/>
            </a:endParaRPr>
          </a:p>
          <a:p>
            <a:pPr algn="just">
              <a:buClr>
                <a:schemeClr val="tx1"/>
              </a:buClr>
              <a:buSzTx/>
              <a:buFont typeface="Wingdings" pitchFamily="2" charset="2"/>
              <a:buNone/>
            </a:pPr>
            <a:endParaRPr lang="en-US" sz="2800" smtClean="0">
              <a:cs typeface="Times New Roman" pitchFamily="18" charset="0"/>
            </a:endParaRPr>
          </a:p>
          <a:p>
            <a:pPr algn="ctr">
              <a:buClr>
                <a:schemeClr val="tx1"/>
              </a:buClr>
              <a:buSzTx/>
              <a:buFont typeface="Wingdings" pitchFamily="2" charset="2"/>
              <a:buNone/>
            </a:pPr>
            <a:r>
              <a:rPr lang="en-US" sz="4000" smtClean="0">
                <a:latin typeface="Calibri" pitchFamily="34" charset="0"/>
                <a:cs typeface="Times New Roman" pitchFamily="18" charset="0"/>
              </a:rPr>
              <a:t>Questions / Comments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First Workshop on Scientific Research Methodology, KASU, Kaduna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February 17, 2010</a:t>
            </a: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906000" cy="581025"/>
          </a:xfrm>
        </p:spPr>
        <p:txBody>
          <a:bodyPr/>
          <a:lstStyle/>
          <a:p>
            <a:r>
              <a:rPr lang="en-US" sz="3600" dirty="0" smtClean="0">
                <a:latin typeface="Calibri" pitchFamily="34" charset="0"/>
                <a:cs typeface="Times New Roman" pitchFamily="18" charset="0"/>
              </a:rPr>
              <a:t> Introduction</a:t>
            </a:r>
          </a:p>
        </p:txBody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Calibri" pitchFamily="34" charset="0"/>
                <a:cs typeface="Times New Roman" pitchFamily="18" charset="0"/>
              </a:rPr>
              <a:t>Graduate studies can be challenging without adequate preparations</a:t>
            </a: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endParaRPr lang="en-US" sz="2800" dirty="0" smtClean="0">
              <a:latin typeface="Calibri" pitchFamily="34" charset="0"/>
              <a:cs typeface="Times New Roman" pitchFamily="18" charset="0"/>
            </a:endParaRP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Calibri" pitchFamily="34" charset="0"/>
                <a:cs typeface="Times New Roman" pitchFamily="18" charset="0"/>
              </a:rPr>
              <a:t>Prospective students should have sufficient grounding on</a:t>
            </a:r>
          </a:p>
          <a:p>
            <a:pPr marL="1257300" lvl="2" indent="-457200" algn="just">
              <a:buSzTx/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Calibri" pitchFamily="34" charset="0"/>
                <a:cs typeface="Times New Roman" pitchFamily="18" charset="0"/>
              </a:rPr>
              <a:t>All core areas of computing</a:t>
            </a:r>
          </a:p>
          <a:p>
            <a:pPr marL="1257300" lvl="2" indent="-457200" algn="just">
              <a:buSzTx/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Calibri" pitchFamily="34" charset="0"/>
                <a:cs typeface="Times New Roman" pitchFamily="18" charset="0"/>
              </a:rPr>
              <a:t>Writing and communication skills</a:t>
            </a:r>
          </a:p>
          <a:p>
            <a:pPr marL="1257300" lvl="2" indent="-457200" algn="just">
              <a:buSzTx/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Calibri" pitchFamily="34" charset="0"/>
                <a:cs typeface="Times New Roman" pitchFamily="18" charset="0"/>
              </a:rPr>
              <a:t>Presentation skills</a:t>
            </a:r>
          </a:p>
          <a:p>
            <a:pPr marL="1257300" lvl="2" indent="-457200" algn="just">
              <a:buSzTx/>
              <a:buFont typeface="Wingdings" pitchFamily="2" charset="2"/>
              <a:buChar char="Ø"/>
              <a:defRPr/>
            </a:pPr>
            <a:endParaRPr lang="en-US" sz="2800" dirty="0" smtClean="0">
              <a:latin typeface="Calibri" pitchFamily="34" charset="0"/>
              <a:cs typeface="Times New Roman" pitchFamily="18" charset="0"/>
            </a:endParaRP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Calibri" pitchFamily="34" charset="0"/>
                <a:cs typeface="Times New Roman" pitchFamily="18" charset="0"/>
              </a:rPr>
              <a:t>This paper presents issues and tips on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Calibri" pitchFamily="34" charset="0"/>
                <a:cs typeface="Times New Roman" pitchFamily="18" charset="0"/>
              </a:rPr>
              <a:t>Writing research proposals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Calibri" pitchFamily="34" charset="0"/>
                <a:cs typeface="Times New Roman" pitchFamily="18" charset="0"/>
              </a:rPr>
              <a:t>Data collection and presentation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Calibri" pitchFamily="34" charset="0"/>
                <a:cs typeface="Times New Roman" pitchFamily="18" charset="0"/>
              </a:rPr>
              <a:t>Thesis report writing</a:t>
            </a:r>
          </a:p>
          <a:p>
            <a:pPr marL="438150" indent="-381000" algn="just">
              <a:buSzTx/>
              <a:buFont typeface="Monotype Sorts" pitchFamily="10" charset="2"/>
              <a:buNone/>
              <a:defRPr/>
            </a:pPr>
            <a:r>
              <a:rPr lang="en-US" sz="2800" dirty="0" smtClean="0">
                <a:latin typeface="Calibri" pitchFamily="34" charset="0"/>
              </a:rPr>
              <a:t>     </a:t>
            </a:r>
            <a:endParaRPr lang="en-US" sz="2600" dirty="0" smtClean="0">
              <a:latin typeface="Calibri" pitchFamily="34" charset="0"/>
              <a:cs typeface="Times New Roman" pitchFamily="18" charset="0"/>
            </a:endParaRPr>
          </a:p>
          <a:p>
            <a:pPr marL="838200" lvl="1" indent="-381000" algn="just">
              <a:buClr>
                <a:schemeClr val="tx1"/>
              </a:buClr>
              <a:buSzTx/>
              <a:buFontTx/>
              <a:buNone/>
              <a:defRPr/>
            </a:pPr>
            <a:endParaRPr lang="en-US" sz="2400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First Workshop on Scientific Research Methodology, KASU, Kaduna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February 17, 2010</a:t>
            </a: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906000" cy="581025"/>
          </a:xfrm>
        </p:spPr>
        <p:txBody>
          <a:bodyPr/>
          <a:lstStyle/>
          <a:p>
            <a:r>
              <a:rPr lang="en-US" sz="3600" dirty="0" smtClean="0">
                <a:latin typeface="Calibri" pitchFamily="34" charset="0"/>
                <a:cs typeface="Times New Roman" pitchFamily="18" charset="0"/>
              </a:rPr>
              <a:t>Proposal Writing: Readiness Check-list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sz="2800" dirty="0" smtClean="0">
                <a:latin typeface="Calibri" pitchFamily="34" charset="0"/>
              </a:rPr>
              <a:t>Motivation and  drive to pursue the research project</a:t>
            </a: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endParaRPr lang="en-US" sz="2800" dirty="0" smtClean="0">
              <a:latin typeface="Calibri" pitchFamily="34" charset="0"/>
            </a:endParaRP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sz="2800" dirty="0" smtClean="0">
                <a:latin typeface="Calibri" pitchFamily="34" charset="0"/>
              </a:rPr>
              <a:t>Availability for the research work</a:t>
            </a: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endParaRPr lang="en-US" sz="2800" dirty="0" smtClean="0">
              <a:latin typeface="Calibri" pitchFamily="34" charset="0"/>
            </a:endParaRP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sz="2800" dirty="0" smtClean="0">
                <a:latin typeface="Calibri" pitchFamily="34" charset="0"/>
              </a:rPr>
              <a:t>Familiarity with research conducted in the proposal areas</a:t>
            </a: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endParaRPr lang="en-US" sz="2800" dirty="0" smtClean="0">
              <a:latin typeface="Calibri" pitchFamily="34" charset="0"/>
            </a:endParaRP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sz="2800" dirty="0" smtClean="0">
                <a:latin typeface="Calibri" pitchFamily="34" charset="0"/>
              </a:rPr>
              <a:t>Clear understanding of the steps to follow in conducting the research</a:t>
            </a: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endParaRPr lang="en-US" sz="2800" dirty="0" smtClean="0">
              <a:latin typeface="Calibri" pitchFamily="34" charset="0"/>
            </a:endParaRP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sz="2800" dirty="0" smtClean="0">
                <a:latin typeface="Calibri" pitchFamily="34" charset="0"/>
              </a:rPr>
              <a:t>Ability to get through each of the steps necessary to complete the research 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First Workshop on Scientific Research Methodology, KASU, Kaduna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February 17, 2010</a:t>
            </a: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906000" cy="581025"/>
          </a:xfrm>
        </p:spPr>
        <p:txBody>
          <a:bodyPr/>
          <a:lstStyle/>
          <a:p>
            <a:r>
              <a:rPr lang="en-US" sz="3600" smtClean="0">
                <a:latin typeface="Calibri" pitchFamily="34" charset="0"/>
                <a:cs typeface="Times New Roman" pitchFamily="18" charset="0"/>
              </a:rPr>
              <a:t>Proposal Writing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endParaRPr lang="en-US" dirty="0" smtClean="0"/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dirty="0" smtClean="0">
                <a:latin typeface="Calibri" pitchFamily="34" charset="0"/>
              </a:rPr>
              <a:t>Why write a research proposal?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dirty="0" smtClean="0">
                <a:latin typeface="Calibri" pitchFamily="34" charset="0"/>
              </a:rPr>
              <a:t>Demonstrate ability to define a research problem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dirty="0" smtClean="0">
                <a:latin typeface="Calibri" pitchFamily="34" charset="0"/>
              </a:rPr>
              <a:t>Demonstrate background knowledge in a chosen area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dirty="0" smtClean="0">
                <a:latin typeface="Calibri" pitchFamily="34" charset="0"/>
              </a:rPr>
              <a:t>Win potential supervisors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dirty="0" smtClean="0">
                <a:latin typeface="Calibri" pitchFamily="34" charset="0"/>
              </a:rPr>
              <a:t>Win studentship grants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dirty="0" smtClean="0">
                <a:latin typeface="Calibri" pitchFamily="34" charset="0"/>
              </a:rPr>
              <a:t>A good proposal provides a basis for the final thesis write-up</a:t>
            </a:r>
          </a:p>
          <a:p>
            <a:pPr marL="857250" lvl="1" indent="-457200" algn="just">
              <a:buClr>
                <a:schemeClr val="tx1"/>
              </a:buClr>
              <a:buSzTx/>
              <a:buFontTx/>
              <a:buNone/>
            </a:pPr>
            <a:endParaRPr lang="en-US" dirty="0" smtClean="0">
              <a:latin typeface="Calibri" pitchFamily="34" charset="0"/>
            </a:endParaRP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dirty="0" smtClean="0">
                <a:latin typeface="Calibri" pitchFamily="34" charset="0"/>
              </a:rPr>
              <a:t>Your proposal conveys an initial impression to your potential supervisors about yourself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dirty="0" smtClean="0">
                <a:latin typeface="Calibri" pitchFamily="34" charset="0"/>
              </a:rPr>
              <a:t>It must be written well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dirty="0" smtClean="0">
                <a:latin typeface="Calibri" pitchFamily="34" charset="0"/>
              </a:rPr>
              <a:t>You may not have a second chance!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First Workshop on Scientific Research Methodology, KASU, Kaduna</a:t>
            </a: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February 17, 2010</a:t>
            </a: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906000" cy="581025"/>
          </a:xfrm>
        </p:spPr>
        <p:txBody>
          <a:bodyPr/>
          <a:lstStyle/>
          <a:p>
            <a:r>
              <a:rPr lang="en-US" sz="3600" smtClean="0">
                <a:latin typeface="Calibri" pitchFamily="34" charset="0"/>
                <a:cs typeface="Times New Roman" pitchFamily="18" charset="0"/>
              </a:rPr>
              <a:t>Elements of a Good Proposal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dirty="0" smtClean="0">
                <a:latin typeface="Calibri" pitchFamily="34" charset="0"/>
              </a:rPr>
              <a:t>A precise topic from a specific area</a:t>
            </a: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endParaRPr lang="en-US" dirty="0" smtClean="0">
              <a:latin typeface="Calibri" pitchFamily="34" charset="0"/>
            </a:endParaRPr>
          </a:p>
          <a:p>
            <a:pPr marL="457200" lvl="2" indent="-457200" algn="just">
              <a:buSzTx/>
              <a:buFont typeface="Wingdings" pitchFamily="2" charset="2"/>
              <a:buChar char="Ø"/>
              <a:defRPr/>
            </a:pPr>
            <a:r>
              <a:rPr lang="en-US" dirty="0" smtClean="0">
                <a:latin typeface="Calibri" pitchFamily="34" charset="0"/>
                <a:ea typeface="+mn-ea"/>
                <a:cs typeface="+mn-cs"/>
              </a:rPr>
              <a:t>An overview of the area</a:t>
            </a:r>
          </a:p>
          <a:p>
            <a:pPr marL="457200" lvl="2" indent="-457200" algn="just">
              <a:buSzTx/>
              <a:buFont typeface="Wingdings" pitchFamily="2" charset="2"/>
              <a:buChar char="Ø"/>
              <a:defRPr/>
            </a:pPr>
            <a:endParaRPr lang="en-US" dirty="0" smtClean="0">
              <a:latin typeface="Calibri" pitchFamily="34" charset="0"/>
              <a:ea typeface="+mn-ea"/>
              <a:cs typeface="+mn-cs"/>
            </a:endParaRPr>
          </a:p>
          <a:p>
            <a:pPr marL="457200" lvl="2" indent="-457200" algn="just">
              <a:buSzTx/>
              <a:buFont typeface="Wingdings" pitchFamily="2" charset="2"/>
              <a:buChar char="Ø"/>
              <a:defRPr/>
            </a:pPr>
            <a:r>
              <a:rPr lang="en-US" dirty="0" smtClean="0">
                <a:latin typeface="Calibri" pitchFamily="34" charset="0"/>
                <a:ea typeface="+mn-ea"/>
                <a:cs typeface="+mn-cs"/>
              </a:rPr>
              <a:t>Relevant literature</a:t>
            </a:r>
          </a:p>
          <a:p>
            <a:pPr marL="457200" lvl="2" indent="-457200" algn="just">
              <a:buSzTx/>
              <a:buFont typeface="Wingdings" pitchFamily="2" charset="2"/>
              <a:buChar char="Ø"/>
              <a:defRPr/>
            </a:pPr>
            <a:endParaRPr lang="en-US" dirty="0" smtClean="0">
              <a:latin typeface="Calibri" pitchFamily="34" charset="0"/>
              <a:ea typeface="+mn-ea"/>
              <a:cs typeface="+mn-cs"/>
            </a:endParaRPr>
          </a:p>
          <a:p>
            <a:pPr marL="457200" lvl="2" indent="-457200" algn="just">
              <a:buSzTx/>
              <a:buFont typeface="Wingdings" pitchFamily="2" charset="2"/>
              <a:buChar char="Ø"/>
              <a:defRPr/>
            </a:pPr>
            <a:r>
              <a:rPr lang="en-US" dirty="0" smtClean="0">
                <a:latin typeface="Calibri" pitchFamily="34" charset="0"/>
                <a:ea typeface="+mn-ea"/>
                <a:cs typeface="+mn-cs"/>
              </a:rPr>
              <a:t>Key research questions</a:t>
            </a:r>
          </a:p>
          <a:p>
            <a:pPr marL="457200" lvl="2" indent="-457200" algn="just">
              <a:buSzTx/>
              <a:buFont typeface="Wingdings" pitchFamily="2" charset="2"/>
              <a:buChar char="Ø"/>
              <a:defRPr/>
            </a:pPr>
            <a:endParaRPr lang="en-US" dirty="0" smtClean="0">
              <a:latin typeface="Calibri" pitchFamily="34" charset="0"/>
              <a:ea typeface="+mn-ea"/>
              <a:cs typeface="+mn-cs"/>
            </a:endParaRPr>
          </a:p>
          <a:p>
            <a:pPr marL="457200" lvl="2" indent="-457200" algn="just">
              <a:buSzTx/>
              <a:buFont typeface="Wingdings" pitchFamily="2" charset="2"/>
              <a:buChar char="Ø"/>
              <a:defRPr/>
            </a:pPr>
            <a:r>
              <a:rPr lang="en-US" dirty="0" smtClean="0">
                <a:latin typeface="Calibri" pitchFamily="34" charset="0"/>
                <a:ea typeface="+mn-ea"/>
                <a:cs typeface="+mn-cs"/>
              </a:rPr>
              <a:t>Research rationale</a:t>
            </a:r>
          </a:p>
          <a:p>
            <a:pPr marL="457200" lvl="2" indent="-457200" algn="just">
              <a:buSzTx/>
              <a:buFont typeface="Wingdings" pitchFamily="2" charset="2"/>
              <a:buChar char="Ø"/>
              <a:defRPr/>
            </a:pPr>
            <a:endParaRPr lang="en-US" dirty="0" smtClean="0">
              <a:latin typeface="Calibri" pitchFamily="34" charset="0"/>
              <a:ea typeface="+mn-ea"/>
              <a:cs typeface="+mn-cs"/>
            </a:endParaRPr>
          </a:p>
          <a:p>
            <a:pPr marL="457200" lvl="2" indent="-457200" algn="just">
              <a:buSzTx/>
              <a:buFont typeface="Wingdings" pitchFamily="2" charset="2"/>
              <a:buChar char="Ø"/>
              <a:defRPr/>
            </a:pPr>
            <a:r>
              <a:rPr lang="en-US" dirty="0" smtClean="0">
                <a:latin typeface="Calibri" pitchFamily="34" charset="0"/>
                <a:ea typeface="+mn-ea"/>
                <a:cs typeface="+mn-cs"/>
              </a:rPr>
              <a:t>Methodology</a:t>
            </a:r>
          </a:p>
          <a:p>
            <a:pPr marL="457200" lvl="2" indent="-457200" algn="just">
              <a:buSzTx/>
              <a:buFont typeface="Wingdings" pitchFamily="2" charset="2"/>
              <a:buChar char="Ø"/>
              <a:defRPr/>
            </a:pPr>
            <a:endParaRPr lang="en-US" dirty="0" smtClean="0">
              <a:latin typeface="Calibri" pitchFamily="34" charset="0"/>
              <a:ea typeface="+mn-ea"/>
              <a:cs typeface="+mn-cs"/>
            </a:endParaRPr>
          </a:p>
          <a:p>
            <a:pPr marL="457200" lvl="2" indent="-457200" algn="just">
              <a:buSzTx/>
              <a:buFont typeface="Wingdings" pitchFamily="2" charset="2"/>
              <a:buChar char="Ø"/>
              <a:defRPr/>
            </a:pPr>
            <a:r>
              <a:rPr lang="en-US" dirty="0" smtClean="0">
                <a:latin typeface="Calibri" pitchFamily="34" charset="0"/>
                <a:ea typeface="+mn-ea"/>
                <a:cs typeface="+mn-cs"/>
              </a:rPr>
              <a:t>Research plan</a:t>
            </a:r>
          </a:p>
          <a:p>
            <a:pPr marL="457200" lvl="2" indent="-457200" algn="just">
              <a:buSzTx/>
              <a:buFont typeface="Wingdings" pitchFamily="2" charset="2"/>
              <a:buChar char="Ø"/>
              <a:defRPr/>
            </a:pPr>
            <a:endParaRPr lang="en-US" dirty="0" smtClean="0">
              <a:latin typeface="Calibri" pitchFamily="34" charset="0"/>
              <a:ea typeface="+mn-ea"/>
              <a:cs typeface="+mn-cs"/>
            </a:endParaRPr>
          </a:p>
          <a:p>
            <a:pPr marL="457200" lvl="2" indent="-457200" algn="just">
              <a:buSzTx/>
              <a:buFont typeface="Wingdings" pitchFamily="2" charset="2"/>
              <a:buChar char="Ø"/>
              <a:defRPr/>
            </a:pPr>
            <a:r>
              <a:rPr lang="en-US" dirty="0" smtClean="0">
                <a:latin typeface="Calibri" pitchFamily="34" charset="0"/>
                <a:ea typeface="+mn-ea"/>
                <a:cs typeface="+mn-cs"/>
              </a:rPr>
              <a:t>Bibliography </a:t>
            </a: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endParaRPr lang="en-US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First Workshop on Scientific Research Methodology, KASU, Kaduna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February 17, 2010</a:t>
            </a: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906000" cy="581025"/>
          </a:xfrm>
        </p:spPr>
        <p:txBody>
          <a:bodyPr/>
          <a:lstStyle/>
          <a:p>
            <a:r>
              <a:rPr lang="en-US" sz="3600" smtClean="0">
                <a:latin typeface="Calibri" pitchFamily="34" charset="0"/>
                <a:cs typeface="Times New Roman" pitchFamily="18" charset="0"/>
              </a:rPr>
              <a:t>… Elements of a Good Proposal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Calibri" pitchFamily="34" charset="0"/>
              </a:rPr>
              <a:t>A precise topic from a specific area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Calibri" pitchFamily="34" charset="0"/>
              </a:rPr>
              <a:t>A precise research topic helps to convey your proposed research area and intent clearly to your readers</a:t>
            </a:r>
          </a:p>
          <a:p>
            <a:pPr marL="1257300" lvl="2" indent="-457200" algn="just">
              <a:buSzTx/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Calibri" pitchFamily="34" charset="0"/>
              </a:rPr>
              <a:t>helps potential supervisors to see if you are in their area of interest</a:t>
            </a:r>
          </a:p>
          <a:p>
            <a:pPr marL="857250" lvl="1" indent="-457200" algn="just">
              <a:buSzTx/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Calibri" pitchFamily="34" charset="0"/>
              </a:rPr>
              <a:t>Avoid extremely broad topics that lack focus or understanding of the issue to address</a:t>
            </a:r>
          </a:p>
          <a:p>
            <a:pPr marL="1257300" lvl="2" indent="-457200" algn="just">
              <a:buSzTx/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Calibri" pitchFamily="34" charset="0"/>
              </a:rPr>
              <a:t>“computer science”, “software engineering”, “programming languages”</a:t>
            </a:r>
          </a:p>
          <a:p>
            <a:pPr marL="1257300" lvl="2" indent="-457200" algn="just">
              <a:buSzTx/>
              <a:buFont typeface="Wingdings" pitchFamily="2" charset="2"/>
              <a:buChar char="Ø"/>
              <a:defRPr/>
            </a:pPr>
            <a:endParaRPr lang="en-US" sz="2800" dirty="0" smtClean="0">
              <a:latin typeface="Calibri" pitchFamily="34" charset="0"/>
            </a:endParaRPr>
          </a:p>
          <a:p>
            <a:pPr marL="457200" lvl="2" indent="-457200" algn="just">
              <a:buSzTx/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Calibri" pitchFamily="34" charset="0"/>
                <a:ea typeface="+mn-ea"/>
                <a:cs typeface="+mn-cs"/>
              </a:rPr>
              <a:t>An overview of the area</a:t>
            </a:r>
          </a:p>
          <a:p>
            <a:pPr marL="857250" lvl="1" indent="-457200" algn="just">
              <a:buSzTx/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Calibri" pitchFamily="34" charset="0"/>
              </a:rPr>
              <a:t>Here goes an abstract about the topic and the area of computing within which it falls</a:t>
            </a:r>
          </a:p>
          <a:p>
            <a:pPr marL="857250" lvl="1" indent="-457200" algn="just">
              <a:buSzTx/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Calibri" pitchFamily="34" charset="0"/>
              </a:rPr>
              <a:t>Your exposition of the area should demonstrate your background knowledge of the area.  </a:t>
            </a:r>
          </a:p>
          <a:p>
            <a:pPr marL="857250" lvl="1" indent="-457200" algn="just">
              <a:buSzTx/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Calibri" pitchFamily="34" charset="0"/>
              </a:rPr>
              <a:t>Mention previous work/publications you have in the area</a:t>
            </a:r>
          </a:p>
          <a:p>
            <a:pPr marL="857250" lvl="1" indent="-457200" algn="just">
              <a:buSzTx/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Calibri" pitchFamily="34" charset="0"/>
              </a:rPr>
              <a:t>Outline major research issues, debates and research approaches in the area</a:t>
            </a:r>
          </a:p>
          <a:p>
            <a:pPr marL="457200" lvl="2" indent="-457200" algn="just">
              <a:buSzTx/>
              <a:buFont typeface="Wingdings" pitchFamily="2" charset="2"/>
              <a:buChar char="Ø"/>
              <a:defRPr/>
            </a:pPr>
            <a:endParaRPr lang="en-US" dirty="0" smtClean="0">
              <a:latin typeface="Calibri" pitchFamily="34" charset="0"/>
            </a:endParaRPr>
          </a:p>
          <a:p>
            <a:pPr marL="457200" lvl="2" indent="-457200" algn="just">
              <a:buSzTx/>
              <a:buFont typeface="Wingdings" pitchFamily="2" charset="2"/>
              <a:buChar char="Ø"/>
              <a:defRPr/>
            </a:pPr>
            <a:endParaRPr lang="en-US" dirty="0" smtClean="0">
              <a:latin typeface="Calibri" pitchFamily="34" charset="0"/>
              <a:ea typeface="+mn-ea"/>
              <a:cs typeface="+mn-cs"/>
            </a:endParaRPr>
          </a:p>
          <a:p>
            <a:pPr marL="457200" lvl="2" indent="-457200" algn="just">
              <a:buSzTx/>
              <a:buFont typeface="Wingdings" pitchFamily="2" charset="2"/>
              <a:buChar char="Ø"/>
              <a:defRPr/>
            </a:pPr>
            <a:endParaRPr lang="en-US" dirty="0" smtClean="0">
              <a:latin typeface="Calibri" pitchFamily="34" charset="0"/>
              <a:ea typeface="+mn-ea"/>
              <a:cs typeface="+mn-cs"/>
            </a:endParaRP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endParaRPr lang="en-US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First Workshop on Scientific Research Methodology, KASU, Kaduna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February 17, 2010</a:t>
            </a: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906000" cy="581025"/>
          </a:xfrm>
        </p:spPr>
        <p:txBody>
          <a:bodyPr/>
          <a:lstStyle/>
          <a:p>
            <a:r>
              <a:rPr lang="en-US" sz="3600" smtClean="0">
                <a:latin typeface="Calibri" pitchFamily="34" charset="0"/>
                <a:cs typeface="Times New Roman" pitchFamily="18" charset="0"/>
              </a:rPr>
              <a:t>… Elements of a Good Proposal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Calibri" pitchFamily="34" charset="0"/>
              </a:rPr>
              <a:t>Relevant literature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Calibri" pitchFamily="34" charset="0"/>
              </a:rPr>
              <a:t>You should read far and wide, collect relevant and up-to-date literature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Calibri" pitchFamily="34" charset="0"/>
              </a:rPr>
              <a:t>Your potential supervisors can easily tell important references not cited</a:t>
            </a:r>
          </a:p>
          <a:p>
            <a:pPr marL="457200" lvl="2" indent="-457200" algn="just">
              <a:buSzTx/>
              <a:buFont typeface="Wingdings" pitchFamily="2" charset="2"/>
              <a:buChar char="Ø"/>
              <a:defRPr/>
            </a:pPr>
            <a:endParaRPr lang="en-US" sz="2800" dirty="0" smtClean="0">
              <a:latin typeface="Calibri" pitchFamily="34" charset="0"/>
              <a:ea typeface="+mn-ea"/>
              <a:cs typeface="+mn-cs"/>
            </a:endParaRPr>
          </a:p>
          <a:p>
            <a:pPr marL="457200" lvl="2" indent="-457200" algn="just">
              <a:buSzTx/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Calibri" pitchFamily="34" charset="0"/>
                <a:ea typeface="+mn-ea"/>
                <a:cs typeface="+mn-cs"/>
              </a:rPr>
              <a:t>Key research questions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Calibri" pitchFamily="34" charset="0"/>
              </a:rPr>
              <a:t>A careful literature review helps to identify unanswered questions, unsolved questions and to formulate a statement of inquiry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Calibri" pitchFamily="34" charset="0"/>
              </a:rPr>
              <a:t>State clearly the research questions you plan to address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Calibri" pitchFamily="34" charset="0"/>
              </a:rPr>
              <a:t>Research questions should be precise and manageable and their outcomes measurable</a:t>
            </a:r>
            <a:endParaRPr lang="en-US" sz="2800" dirty="0" smtClean="0">
              <a:latin typeface="Calibri" pitchFamily="34" charset="0"/>
              <a:ea typeface="+mn-ea"/>
              <a:cs typeface="+mn-cs"/>
            </a:endParaRP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endParaRPr lang="en-US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First Workshop on Scientific Research Methodology, KASU, Kaduna</a:t>
            </a:r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February 17, 2010</a:t>
            </a: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906000" cy="581025"/>
          </a:xfrm>
        </p:spPr>
        <p:txBody>
          <a:bodyPr/>
          <a:lstStyle/>
          <a:p>
            <a:r>
              <a:rPr lang="en-US" sz="3600" smtClean="0">
                <a:latin typeface="Calibri" pitchFamily="34" charset="0"/>
                <a:cs typeface="Times New Roman" pitchFamily="18" charset="0"/>
              </a:rPr>
              <a:t>… Elements of a Good Proposal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3600" dirty="0" smtClean="0">
                <a:latin typeface="Calibri" pitchFamily="34" charset="0"/>
              </a:rPr>
              <a:t>Research rationale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3600" dirty="0" smtClean="0">
                <a:latin typeface="Calibri" pitchFamily="34" charset="0"/>
              </a:rPr>
              <a:t>A Computer Science research proposal should explain the worthiness of its intent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3600" dirty="0" smtClean="0">
                <a:latin typeface="Calibri" pitchFamily="34" charset="0"/>
              </a:rPr>
              <a:t>Potential benefits that may accrue from the research output should be highlighted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3600" dirty="0" smtClean="0">
                <a:latin typeface="Calibri" pitchFamily="34" charset="0"/>
              </a:rPr>
              <a:t>Mention the stakeholders that will benefit from the research outcomes</a:t>
            </a: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3600" dirty="0" smtClean="0">
                <a:latin typeface="Calibri" pitchFamily="34" charset="0"/>
              </a:rPr>
              <a:t>Research methodology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3600" dirty="0" smtClean="0">
                <a:latin typeface="Calibri" pitchFamily="34" charset="0"/>
              </a:rPr>
              <a:t>Highlights the approach to adopt to manage the research questions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3600" dirty="0" smtClean="0">
                <a:latin typeface="Calibri" pitchFamily="34" charset="0"/>
              </a:rPr>
              <a:t>Alternative approaches within the various tasks of the research should be mentioned and justified</a:t>
            </a:r>
          </a:p>
          <a:p>
            <a:pPr marL="857250" lvl="1" indent="-457200" algn="just"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3600" dirty="0" smtClean="0">
                <a:latin typeface="Calibri" pitchFamily="34" charset="0"/>
              </a:rPr>
              <a:t>You should mention any specific hardware, software, etc., that are necessary to accomplish your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CS102">
  <a:themeElements>
    <a:clrScheme name="">
      <a:dk1>
        <a:srgbClr val="474747"/>
      </a:dk1>
      <a:lt1>
        <a:srgbClr val="FFFFFF"/>
      </a:lt1>
      <a:dk2>
        <a:srgbClr val="2013D0"/>
      </a:dk2>
      <a:lt2>
        <a:srgbClr val="FC0128"/>
      </a:lt2>
      <a:accent1>
        <a:srgbClr val="DC0081"/>
      </a:accent1>
      <a:accent2>
        <a:srgbClr val="FAFD00"/>
      </a:accent2>
      <a:accent3>
        <a:srgbClr val="ABAAE4"/>
      </a:accent3>
      <a:accent4>
        <a:srgbClr val="DADADA"/>
      </a:accent4>
      <a:accent5>
        <a:srgbClr val="EBAAC1"/>
      </a:accent5>
      <a:accent6>
        <a:srgbClr val="E3E500"/>
      </a:accent6>
      <a:hlink>
        <a:srgbClr val="FE9B03"/>
      </a:hlink>
      <a:folHlink>
        <a:srgbClr val="D989B8"/>
      </a:folHlink>
    </a:clrScheme>
    <a:fontScheme name="ICS102">
      <a:majorFont>
        <a:latin typeface="Book Antiqua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man Old Style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man Old Style" pitchFamily="18" charset="0"/>
          </a:defRPr>
        </a:defPPr>
      </a:lstStyle>
    </a:lnDef>
  </a:objectDefaults>
  <a:extraClrSchemeLst>
    <a:extraClrScheme>
      <a:clrScheme name="ICS102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S1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CS102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S102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S102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S102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S102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Z:\Lecture Slides\ICS102.pot</Template>
  <TotalTime>1490432491</TotalTime>
  <Pages>12</Pages>
  <Words>1646</Words>
  <Application>Microsoft Office PowerPoint</Application>
  <PresentationFormat>A4 Paper (210x297 mm)</PresentationFormat>
  <Paragraphs>282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ICS102</vt:lpstr>
      <vt:lpstr>PowerPoint Presentation</vt:lpstr>
      <vt:lpstr>Proposal Writing, Data Presentation &amp; Report Writing</vt:lpstr>
      <vt:lpstr> Introduction</vt:lpstr>
      <vt:lpstr>Proposal Writing: Readiness Check-list</vt:lpstr>
      <vt:lpstr>Proposal Writing</vt:lpstr>
      <vt:lpstr>Elements of a Good Proposal</vt:lpstr>
      <vt:lpstr>… Elements of a Good Proposal</vt:lpstr>
      <vt:lpstr>… Elements of a Good Proposal</vt:lpstr>
      <vt:lpstr>… Elements of a Good Proposal</vt:lpstr>
      <vt:lpstr>… Elements of a Good Proposal</vt:lpstr>
      <vt:lpstr>Tips for a Good Proposal</vt:lpstr>
      <vt:lpstr>Data Presentation</vt:lpstr>
      <vt:lpstr>Report Writing</vt:lpstr>
      <vt:lpstr>General Thesis Structure</vt:lpstr>
      <vt:lpstr>… General Thesis Structure: Thesis Contribution</vt:lpstr>
      <vt:lpstr>… General Thesis Structure: Thesis Conclusions</vt:lpstr>
      <vt:lpstr>… Thesis Conclusions</vt:lpstr>
      <vt:lpstr>… General Thesis Structure: References &amp; Appendices</vt:lpstr>
      <vt:lpstr>Tips for a Good Thesis Report</vt:lpstr>
      <vt:lpstr>Conclusions</vt:lpstr>
      <vt:lpstr>The 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Computing</dc:title>
  <dc:subject/>
  <dc:creator>ICS102 Fall 2001</dc:creator>
  <cp:keywords/>
  <dc:description/>
  <cp:lastModifiedBy>NITDA-04</cp:lastModifiedBy>
  <cp:revision>717</cp:revision>
  <cp:lastPrinted>1997-10-14T11:04:46Z</cp:lastPrinted>
  <dcterms:created xsi:type="dcterms:W3CDTF">1996-03-24T15:53:46Z</dcterms:created>
  <dcterms:modified xsi:type="dcterms:W3CDTF">2015-08-16T14:19:09Z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ghanta@ccse.kfupm.edu.sa</vt:lpwstr>
  </property>
  <property fmtid="{D5CDD505-2E9C-101B-9397-08002B2CF9AE}" pid="8" name="HomePage">
    <vt:lpwstr>http://pc-ghanta.ccse.kfupm.edu.sa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g:\Temp</vt:lpwstr>
  </property>
</Properties>
</file>