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9"/>
  </p:notesMasterIdLst>
  <p:handoutMasterIdLst>
    <p:handoutMasterId r:id="rId40"/>
  </p:handoutMasterIdLst>
  <p:sldIdLst>
    <p:sldId id="422" r:id="rId2"/>
    <p:sldId id="451" r:id="rId3"/>
    <p:sldId id="430" r:id="rId4"/>
    <p:sldId id="471" r:id="rId5"/>
    <p:sldId id="485" r:id="rId6"/>
    <p:sldId id="470" r:id="rId7"/>
    <p:sldId id="489" r:id="rId8"/>
    <p:sldId id="486" r:id="rId9"/>
    <p:sldId id="490" r:id="rId10"/>
    <p:sldId id="491" r:id="rId11"/>
    <p:sldId id="492" r:id="rId12"/>
    <p:sldId id="493" r:id="rId13"/>
    <p:sldId id="464" r:id="rId14"/>
    <p:sldId id="494" r:id="rId15"/>
    <p:sldId id="475" r:id="rId16"/>
    <p:sldId id="495" r:id="rId17"/>
    <p:sldId id="496" r:id="rId18"/>
    <p:sldId id="497" r:id="rId19"/>
    <p:sldId id="498" r:id="rId20"/>
    <p:sldId id="499" r:id="rId21"/>
    <p:sldId id="500" r:id="rId22"/>
    <p:sldId id="502" r:id="rId23"/>
    <p:sldId id="503" r:id="rId24"/>
    <p:sldId id="504" r:id="rId25"/>
    <p:sldId id="505" r:id="rId26"/>
    <p:sldId id="506" r:id="rId27"/>
    <p:sldId id="507" r:id="rId28"/>
    <p:sldId id="508" r:id="rId29"/>
    <p:sldId id="509" r:id="rId30"/>
    <p:sldId id="510" r:id="rId31"/>
    <p:sldId id="511" r:id="rId32"/>
    <p:sldId id="512" r:id="rId33"/>
    <p:sldId id="513" r:id="rId34"/>
    <p:sldId id="514" r:id="rId35"/>
    <p:sldId id="515" r:id="rId36"/>
    <p:sldId id="436" r:id="rId37"/>
    <p:sldId id="488" r:id="rId38"/>
  </p:sldIdLst>
  <p:sldSz cx="9906000" cy="6858000" type="A4"/>
  <p:notesSz cx="9601200" cy="7315200"/>
  <p:defaultTextStyle>
    <a:defPPr>
      <a:defRPr lang="en-US"/>
    </a:defPPr>
    <a:lvl1pPr algn="ctr"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showPr>
  <p:clrMru>
    <a:srgbClr val="FFFFFF"/>
    <a:srgbClr val="52A400"/>
    <a:srgbClr val="FC0108"/>
    <a:srgbClr val="FCFEB9"/>
    <a:srgbClr val="00FF00"/>
    <a:srgbClr val="F95AB7"/>
    <a:srgbClr val="E18295"/>
    <a:srgbClr val="97B5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696" autoAdjust="0"/>
    <p:restoredTop sz="90929"/>
  </p:normalViewPr>
  <p:slideViewPr>
    <p:cSldViewPr>
      <p:cViewPr varScale="1">
        <p:scale>
          <a:sx n="65" d="100"/>
          <a:sy n="65" d="100"/>
        </p:scale>
        <p:origin x="-792" y="-96"/>
      </p:cViewPr>
      <p:guideLst>
        <p:guide orient="horz" pos="2112"/>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46"/>
    </p:cViewPr>
  </p:sorterViewPr>
  <p:notesViewPr>
    <p:cSldViewPr>
      <p:cViewPr varScale="1">
        <p:scale>
          <a:sx n="42" d="100"/>
          <a:sy n="42" d="100"/>
        </p:scale>
        <p:origin x="-1368" y="-5"/>
      </p:cViewPr>
      <p:guideLst>
        <p:guide orient="horz" pos="1312"/>
        <p:guide pos="38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654"/>
            <a:ext cx="4160411" cy="367084"/>
          </a:xfrm>
          <a:prstGeom prst="rect">
            <a:avLst/>
          </a:prstGeom>
          <a:noFill/>
          <a:ln w="9525">
            <a:noFill/>
            <a:miter lim="800000"/>
            <a:headEnd/>
            <a:tailEnd/>
          </a:ln>
          <a:effectLst/>
        </p:spPr>
        <p:txBody>
          <a:bodyPr vert="horz" wrap="square" lIns="19948" tIns="0" rIns="19948" bIns="0" numCol="1" anchor="t" anchorCtr="0" compatLnSpc="1">
            <a:prstTxWarp prst="textNoShape">
              <a:avLst/>
            </a:prstTxWarp>
          </a:bodyPr>
          <a:lstStyle>
            <a:lvl1pPr algn="l" defTabSz="959124">
              <a:defRPr sz="1000" i="1"/>
            </a:lvl1pPr>
          </a:lstStyle>
          <a:p>
            <a:pPr>
              <a:defRPr/>
            </a:pPr>
            <a:endParaRPr lang="en-US"/>
          </a:p>
        </p:txBody>
      </p:sp>
      <p:sp>
        <p:nvSpPr>
          <p:cNvPr id="3075" name="Rectangle 3"/>
          <p:cNvSpPr>
            <a:spLocks noGrp="1" noChangeArrowheads="1"/>
          </p:cNvSpPr>
          <p:nvPr>
            <p:ph type="dt" sz="quarter" idx="1"/>
          </p:nvPr>
        </p:nvSpPr>
        <p:spPr bwMode="auto">
          <a:xfrm>
            <a:off x="5440790" y="-1654"/>
            <a:ext cx="4160410" cy="367084"/>
          </a:xfrm>
          <a:prstGeom prst="rect">
            <a:avLst/>
          </a:prstGeom>
          <a:noFill/>
          <a:ln w="9525">
            <a:noFill/>
            <a:miter lim="800000"/>
            <a:headEnd/>
            <a:tailEnd/>
          </a:ln>
          <a:effectLst/>
        </p:spPr>
        <p:txBody>
          <a:bodyPr vert="horz" wrap="square" lIns="19948" tIns="0" rIns="19948" bIns="0" numCol="1" anchor="t" anchorCtr="0" compatLnSpc="1">
            <a:prstTxWarp prst="textNoShape">
              <a:avLst/>
            </a:prstTxWarp>
          </a:bodyPr>
          <a:lstStyle>
            <a:lvl1pPr algn="r" defTabSz="959124">
              <a:defRPr sz="1000" i="1"/>
            </a:lvl1pPr>
          </a:lstStyle>
          <a:p>
            <a:pPr>
              <a:defRPr/>
            </a:pPr>
            <a:endParaRPr lang="en-US"/>
          </a:p>
        </p:txBody>
      </p:sp>
      <p:sp>
        <p:nvSpPr>
          <p:cNvPr id="3076" name="Rectangle 4"/>
          <p:cNvSpPr>
            <a:spLocks noGrp="1" noChangeArrowheads="1"/>
          </p:cNvSpPr>
          <p:nvPr>
            <p:ph type="ftr" sz="quarter" idx="2"/>
          </p:nvPr>
        </p:nvSpPr>
        <p:spPr bwMode="auto">
          <a:xfrm>
            <a:off x="0" y="6949772"/>
            <a:ext cx="4160411" cy="367083"/>
          </a:xfrm>
          <a:prstGeom prst="rect">
            <a:avLst/>
          </a:prstGeom>
          <a:noFill/>
          <a:ln w="9525">
            <a:noFill/>
            <a:miter lim="800000"/>
            <a:headEnd/>
            <a:tailEnd/>
          </a:ln>
          <a:effectLst/>
        </p:spPr>
        <p:txBody>
          <a:bodyPr vert="horz" wrap="square" lIns="19948" tIns="0" rIns="19948" bIns="0" numCol="1" anchor="b" anchorCtr="0" compatLnSpc="1">
            <a:prstTxWarp prst="textNoShape">
              <a:avLst/>
            </a:prstTxWarp>
          </a:bodyPr>
          <a:lstStyle>
            <a:lvl1pPr algn="l" defTabSz="959124">
              <a:defRPr sz="1000" i="1"/>
            </a:lvl1pPr>
          </a:lstStyle>
          <a:p>
            <a:pPr>
              <a:defRPr/>
            </a:pPr>
            <a:endParaRPr lang="en-US"/>
          </a:p>
        </p:txBody>
      </p:sp>
      <p:sp>
        <p:nvSpPr>
          <p:cNvPr id="3077" name="Rectangle 5"/>
          <p:cNvSpPr>
            <a:spLocks noGrp="1" noChangeArrowheads="1"/>
          </p:cNvSpPr>
          <p:nvPr>
            <p:ph type="sldNum" sz="quarter" idx="3"/>
          </p:nvPr>
        </p:nvSpPr>
        <p:spPr bwMode="auto">
          <a:xfrm>
            <a:off x="5440790" y="6949772"/>
            <a:ext cx="4160410" cy="367083"/>
          </a:xfrm>
          <a:prstGeom prst="rect">
            <a:avLst/>
          </a:prstGeom>
          <a:noFill/>
          <a:ln w="9525">
            <a:noFill/>
            <a:miter lim="800000"/>
            <a:headEnd/>
            <a:tailEnd/>
          </a:ln>
          <a:effectLst/>
        </p:spPr>
        <p:txBody>
          <a:bodyPr vert="horz" wrap="square" lIns="19948" tIns="0" rIns="19948" bIns="0" numCol="1" anchor="b" anchorCtr="0" compatLnSpc="1">
            <a:prstTxWarp prst="textNoShape">
              <a:avLst/>
            </a:prstTxWarp>
          </a:bodyPr>
          <a:lstStyle>
            <a:lvl1pPr algn="r" defTabSz="959124">
              <a:defRPr sz="1000" i="1"/>
            </a:lvl1pPr>
          </a:lstStyle>
          <a:p>
            <a:pPr>
              <a:defRPr/>
            </a:pPr>
            <a:fld id="{EF5D5F5B-DCBA-49BD-9E03-FB284A65FF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654"/>
            <a:ext cx="4160411" cy="367084"/>
          </a:xfrm>
          <a:prstGeom prst="rect">
            <a:avLst/>
          </a:prstGeom>
          <a:noFill/>
          <a:ln w="9525">
            <a:noFill/>
            <a:miter lim="800000"/>
            <a:headEnd/>
            <a:tailEnd/>
          </a:ln>
          <a:effectLst/>
        </p:spPr>
        <p:txBody>
          <a:bodyPr vert="horz" wrap="square" lIns="19948" tIns="0" rIns="19948" bIns="0" numCol="1" anchor="t" anchorCtr="0" compatLnSpc="1">
            <a:prstTxWarp prst="textNoShape">
              <a:avLst/>
            </a:prstTxWarp>
          </a:bodyPr>
          <a:lstStyle>
            <a:lvl1pPr algn="l" defTabSz="959124">
              <a:defRPr sz="1000" i="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5440790" y="-1654"/>
            <a:ext cx="4160410" cy="367084"/>
          </a:xfrm>
          <a:prstGeom prst="rect">
            <a:avLst/>
          </a:prstGeom>
          <a:noFill/>
          <a:ln w="9525">
            <a:noFill/>
            <a:miter lim="800000"/>
            <a:headEnd/>
            <a:tailEnd/>
          </a:ln>
          <a:effectLst/>
        </p:spPr>
        <p:txBody>
          <a:bodyPr vert="horz" wrap="square" lIns="19948" tIns="0" rIns="19948" bIns="0" numCol="1" anchor="t" anchorCtr="0" compatLnSpc="1">
            <a:prstTxWarp prst="textNoShape">
              <a:avLst/>
            </a:prstTxWarp>
          </a:bodyPr>
          <a:lstStyle>
            <a:lvl1pPr algn="r" defTabSz="959124">
              <a:defRPr sz="1000" i="1">
                <a:latin typeface="Times New Roman" pitchFamily="18" charset="0"/>
              </a:defRPr>
            </a:lvl1pPr>
          </a:lstStyle>
          <a:p>
            <a:pPr>
              <a:defRPr/>
            </a:pPr>
            <a:endParaRPr lang="en-US"/>
          </a:p>
        </p:txBody>
      </p:sp>
      <p:sp>
        <p:nvSpPr>
          <p:cNvPr id="2052" name="Rectangle 4"/>
          <p:cNvSpPr>
            <a:spLocks noGrp="1" noChangeArrowheads="1"/>
          </p:cNvSpPr>
          <p:nvPr>
            <p:ph type="ftr" sz="quarter" idx="4"/>
          </p:nvPr>
        </p:nvSpPr>
        <p:spPr bwMode="auto">
          <a:xfrm>
            <a:off x="0" y="6949772"/>
            <a:ext cx="4160411" cy="367083"/>
          </a:xfrm>
          <a:prstGeom prst="rect">
            <a:avLst/>
          </a:prstGeom>
          <a:noFill/>
          <a:ln w="9525">
            <a:noFill/>
            <a:miter lim="800000"/>
            <a:headEnd/>
            <a:tailEnd/>
          </a:ln>
          <a:effectLst/>
        </p:spPr>
        <p:txBody>
          <a:bodyPr vert="horz" wrap="square" lIns="19948" tIns="0" rIns="19948" bIns="0" numCol="1" anchor="b" anchorCtr="0" compatLnSpc="1">
            <a:prstTxWarp prst="textNoShape">
              <a:avLst/>
            </a:prstTxWarp>
          </a:bodyPr>
          <a:lstStyle>
            <a:lvl1pPr algn="l" defTabSz="959124">
              <a:defRPr sz="1000" i="1">
                <a:latin typeface="Times New Roman" pitchFamily="18" charset="0"/>
              </a:defRPr>
            </a:lvl1pPr>
          </a:lstStyle>
          <a:p>
            <a:pPr>
              <a:defRPr/>
            </a:pPr>
            <a:endParaRPr lang="en-US"/>
          </a:p>
        </p:txBody>
      </p:sp>
      <p:sp>
        <p:nvSpPr>
          <p:cNvPr id="2053" name="Rectangle 5"/>
          <p:cNvSpPr>
            <a:spLocks noGrp="1" noChangeArrowheads="1"/>
          </p:cNvSpPr>
          <p:nvPr>
            <p:ph type="sldNum" sz="quarter" idx="5"/>
          </p:nvPr>
        </p:nvSpPr>
        <p:spPr bwMode="auto">
          <a:xfrm>
            <a:off x="5440790" y="6949772"/>
            <a:ext cx="4160410" cy="367083"/>
          </a:xfrm>
          <a:prstGeom prst="rect">
            <a:avLst/>
          </a:prstGeom>
          <a:noFill/>
          <a:ln w="9525">
            <a:noFill/>
            <a:miter lim="800000"/>
            <a:headEnd/>
            <a:tailEnd/>
          </a:ln>
          <a:effectLst/>
        </p:spPr>
        <p:txBody>
          <a:bodyPr vert="horz" wrap="square" lIns="19948" tIns="0" rIns="19948" bIns="0" numCol="1" anchor="b" anchorCtr="0" compatLnSpc="1">
            <a:prstTxWarp prst="textNoShape">
              <a:avLst/>
            </a:prstTxWarp>
          </a:bodyPr>
          <a:lstStyle>
            <a:lvl1pPr algn="r" defTabSz="959124">
              <a:defRPr sz="1000" i="1">
                <a:latin typeface="Times New Roman" pitchFamily="18" charset="0"/>
              </a:defRPr>
            </a:lvl1pPr>
          </a:lstStyle>
          <a:p>
            <a:pPr>
              <a:defRPr/>
            </a:pPr>
            <a:fld id="{F3EB267B-7D7E-4339-A6DD-DE7155D8764F}" type="slidenum">
              <a:rPr lang="en-US"/>
              <a:pPr>
                <a:defRPr/>
              </a:pPr>
              <a:t>‹#›</a:t>
            </a:fld>
            <a:endParaRPr lang="en-US"/>
          </a:p>
        </p:txBody>
      </p:sp>
      <p:sp>
        <p:nvSpPr>
          <p:cNvPr id="2054" name="Rectangle 6"/>
          <p:cNvSpPr>
            <a:spLocks noGrp="1" noChangeArrowheads="1"/>
          </p:cNvSpPr>
          <p:nvPr>
            <p:ph type="body" sz="quarter" idx="3"/>
          </p:nvPr>
        </p:nvSpPr>
        <p:spPr bwMode="auto">
          <a:xfrm>
            <a:off x="1280379" y="3472405"/>
            <a:ext cx="7040443" cy="3293824"/>
          </a:xfrm>
          <a:prstGeom prst="rect">
            <a:avLst/>
          </a:prstGeom>
          <a:noFill/>
          <a:ln w="9525">
            <a:noFill/>
            <a:miter lim="800000"/>
            <a:headEnd/>
            <a:tailEnd/>
          </a:ln>
          <a:effectLst/>
        </p:spPr>
        <p:txBody>
          <a:bodyPr vert="horz" wrap="square" lIns="96411" tIns="46543" rIns="96411" bIns="46543"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751" name="Rectangle 7"/>
          <p:cNvSpPr>
            <a:spLocks noGrp="1" noRot="1" noChangeAspect="1" noChangeArrowheads="1" noTextEdit="1"/>
          </p:cNvSpPr>
          <p:nvPr>
            <p:ph type="sldImg" idx="2"/>
          </p:nvPr>
        </p:nvSpPr>
        <p:spPr bwMode="auto">
          <a:xfrm>
            <a:off x="2824163" y="552450"/>
            <a:ext cx="3952875" cy="2736850"/>
          </a:xfrm>
          <a:prstGeom prst="rect">
            <a:avLst/>
          </a:prstGeom>
          <a:noFill/>
          <a:ln w="12700">
            <a:solidFill>
              <a:schemeClr val="tx1"/>
            </a:solidFill>
            <a:miter lim="800000"/>
            <a:headEnd/>
            <a:tailEnd/>
          </a:ln>
        </p:spPr>
      </p:sp>
      <p:sp>
        <p:nvSpPr>
          <p:cNvPr id="2056" name="Rectangle 8"/>
          <p:cNvSpPr>
            <a:spLocks noChangeArrowheads="1"/>
          </p:cNvSpPr>
          <p:nvPr/>
        </p:nvSpPr>
        <p:spPr bwMode="auto">
          <a:xfrm>
            <a:off x="9085447" y="7012606"/>
            <a:ext cx="419152" cy="319130"/>
          </a:xfrm>
          <a:prstGeom prst="rect">
            <a:avLst/>
          </a:prstGeom>
          <a:noFill/>
          <a:ln w="9525">
            <a:noFill/>
            <a:miter lim="800000"/>
            <a:headEnd/>
            <a:tailEnd/>
          </a:ln>
          <a:effectLst/>
        </p:spPr>
        <p:txBody>
          <a:bodyPr wrap="none" lIns="96411" tIns="46543" rIns="96411" bIns="46543" anchor="ctr">
            <a:spAutoFit/>
          </a:bodyPr>
          <a:lstStyle/>
          <a:p>
            <a:pPr algn="r" defTabSz="959124">
              <a:defRPr/>
            </a:pPr>
            <a:fld id="{06D3CD34-88A6-495F-A817-68DC1A7ACDAE}" type="slidenum">
              <a:rPr lang="en-US" sz="1400">
                <a:latin typeface="Arial" charset="0"/>
              </a:rPr>
              <a:pPr algn="r" defTabSz="959124">
                <a:defRPr/>
              </a:pPr>
              <a:t>‹#›</a:t>
            </a:fld>
            <a:endParaRPr lang="en-US" sz="1400" dirty="0">
              <a:latin typeface="Arial" charset="0"/>
            </a:endParaRPr>
          </a:p>
        </p:txBody>
      </p:sp>
    </p:spTree>
  </p:cSld>
  <p:clrMap bg1="lt1" tx1="dk1" bg2="lt2" tx2="dk2" accent1="accent1" accent2="accent2" accent3="accent3" accent4="accent4" accent5="accent5" accent6="accent6" hlink="hlink" folHlink="folHlink"/>
  <p:notesStyle>
    <a:lvl1pPr algn="l" defTabSz="915988" rtl="0" eaLnBrk="0" fontAlgn="base" hangingPunct="0">
      <a:spcBef>
        <a:spcPct val="30000"/>
      </a:spcBef>
      <a:spcAft>
        <a:spcPct val="0"/>
      </a:spcAft>
      <a:defRPr sz="1200" kern="1200">
        <a:solidFill>
          <a:schemeClr val="tx1"/>
        </a:solidFill>
        <a:latin typeface="Arial" charset="0"/>
        <a:ea typeface="+mn-ea"/>
        <a:cs typeface="+mn-cs"/>
      </a:defRPr>
    </a:lvl1pPr>
    <a:lvl2pPr marL="457200" algn="l" defTabSz="915988" rtl="0" eaLnBrk="0" fontAlgn="base" hangingPunct="0">
      <a:spcBef>
        <a:spcPct val="30000"/>
      </a:spcBef>
      <a:spcAft>
        <a:spcPct val="0"/>
      </a:spcAft>
      <a:defRPr sz="1200" kern="1200">
        <a:solidFill>
          <a:schemeClr val="tx1"/>
        </a:solidFill>
        <a:latin typeface="Arial" charset="0"/>
        <a:ea typeface="+mn-ea"/>
        <a:cs typeface="+mn-cs"/>
      </a:defRPr>
    </a:lvl2pPr>
    <a:lvl3pPr marL="914400" algn="l" defTabSz="915988" rtl="0" eaLnBrk="0" fontAlgn="base" hangingPunct="0">
      <a:spcBef>
        <a:spcPct val="30000"/>
      </a:spcBef>
      <a:spcAft>
        <a:spcPct val="0"/>
      </a:spcAft>
      <a:defRPr sz="1200" kern="1200">
        <a:solidFill>
          <a:schemeClr val="tx1"/>
        </a:solidFill>
        <a:latin typeface="Arial" charset="0"/>
        <a:ea typeface="+mn-ea"/>
        <a:cs typeface="+mn-cs"/>
      </a:defRPr>
    </a:lvl3pPr>
    <a:lvl4pPr marL="1371600" algn="l" defTabSz="915988" rtl="0" eaLnBrk="0" fontAlgn="base" hangingPunct="0">
      <a:spcBef>
        <a:spcPct val="30000"/>
      </a:spcBef>
      <a:spcAft>
        <a:spcPct val="0"/>
      </a:spcAft>
      <a:defRPr sz="1200" kern="1200">
        <a:solidFill>
          <a:schemeClr val="tx1"/>
        </a:solidFill>
        <a:latin typeface="Arial" charset="0"/>
        <a:ea typeface="+mn-ea"/>
        <a:cs typeface="+mn-cs"/>
      </a:defRPr>
    </a:lvl4pPr>
    <a:lvl5pPr marL="1828800" algn="l" defTabSz="91598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p:cNvSpPr>
            <a:spLocks noGrp="1" noChangeArrowheads="1"/>
          </p:cNvSpPr>
          <p:nvPr>
            <p:ph type="sldNum" sz="quarter" idx="5"/>
          </p:nvPr>
        </p:nvSpPr>
        <p:spPr>
          <a:noFill/>
        </p:spPr>
        <p:txBody>
          <a:bodyPr/>
          <a:lstStyle/>
          <a:p>
            <a:pPr defTabSz="958554"/>
            <a:fld id="{613DDB31-619F-45D1-862B-4D6442D4C015}" type="slidenum">
              <a:rPr lang="en-US" smtClean="0"/>
              <a:pPr defTabSz="958554"/>
              <a:t>1</a:t>
            </a:fld>
            <a:endParaRPr lang="en-US" dirty="0" smtClean="0"/>
          </a:p>
        </p:txBody>
      </p:sp>
      <p:sp>
        <p:nvSpPr>
          <p:cNvPr id="32771"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2772"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noFill/>
        </p:spPr>
        <p:txBody>
          <a:bodyPr/>
          <a:lstStyle/>
          <a:p>
            <a:pPr defTabSz="958554"/>
            <a:fld id="{99402505-44B3-41C3-AA81-DD2F8AE87A85}" type="slidenum">
              <a:rPr lang="en-US" smtClean="0"/>
              <a:pPr defTabSz="958554"/>
              <a:t>10</a:t>
            </a:fld>
            <a:endParaRPr lang="en-US" dirty="0" smtClean="0"/>
          </a:p>
        </p:txBody>
      </p:sp>
      <p:sp>
        <p:nvSpPr>
          <p:cNvPr id="38915"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8916"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noFill/>
        </p:spPr>
        <p:txBody>
          <a:bodyPr/>
          <a:lstStyle/>
          <a:p>
            <a:pPr defTabSz="958554"/>
            <a:fld id="{99402505-44B3-41C3-AA81-DD2F8AE87A85}" type="slidenum">
              <a:rPr lang="en-US" smtClean="0"/>
              <a:pPr defTabSz="958554"/>
              <a:t>11</a:t>
            </a:fld>
            <a:endParaRPr lang="en-US" dirty="0" smtClean="0"/>
          </a:p>
        </p:txBody>
      </p:sp>
      <p:sp>
        <p:nvSpPr>
          <p:cNvPr id="38915"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8916"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noFill/>
        </p:spPr>
        <p:txBody>
          <a:bodyPr/>
          <a:lstStyle/>
          <a:p>
            <a:pPr defTabSz="958554"/>
            <a:fld id="{99402505-44B3-41C3-AA81-DD2F8AE87A85}" type="slidenum">
              <a:rPr lang="en-US" smtClean="0"/>
              <a:pPr defTabSz="958554"/>
              <a:t>12</a:t>
            </a:fld>
            <a:endParaRPr lang="en-US" dirty="0" smtClean="0"/>
          </a:p>
        </p:txBody>
      </p:sp>
      <p:sp>
        <p:nvSpPr>
          <p:cNvPr id="38915"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8916"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sldNum" sz="quarter" idx="5"/>
          </p:nvPr>
        </p:nvSpPr>
        <p:spPr>
          <a:noFill/>
        </p:spPr>
        <p:txBody>
          <a:bodyPr/>
          <a:lstStyle/>
          <a:p>
            <a:pPr defTabSz="958554"/>
            <a:fld id="{F7B07079-925F-4DCB-861D-2D12C99EF2EF}" type="slidenum">
              <a:rPr lang="en-US" smtClean="0"/>
              <a:pPr defTabSz="958554"/>
              <a:t>13</a:t>
            </a:fld>
            <a:endParaRPr lang="en-US" dirty="0" smtClean="0"/>
          </a:p>
        </p:txBody>
      </p:sp>
      <p:sp>
        <p:nvSpPr>
          <p:cNvPr id="40963"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0964"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sldNum" sz="quarter" idx="5"/>
          </p:nvPr>
        </p:nvSpPr>
        <p:spPr>
          <a:noFill/>
        </p:spPr>
        <p:txBody>
          <a:bodyPr/>
          <a:lstStyle/>
          <a:p>
            <a:pPr defTabSz="958554"/>
            <a:fld id="{F7B07079-925F-4DCB-861D-2D12C99EF2EF}" type="slidenum">
              <a:rPr lang="en-US" smtClean="0"/>
              <a:pPr defTabSz="958554"/>
              <a:t>14</a:t>
            </a:fld>
            <a:endParaRPr lang="en-US" dirty="0" smtClean="0"/>
          </a:p>
        </p:txBody>
      </p:sp>
      <p:sp>
        <p:nvSpPr>
          <p:cNvPr id="40963"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0964"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15</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16</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17</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18</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19</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p:spPr>
        <p:txBody>
          <a:bodyPr/>
          <a:lstStyle/>
          <a:p>
            <a:pPr defTabSz="958554"/>
            <a:fld id="{E73CDDE5-4A9D-4596-8E8C-7BE3273E28A7}" type="slidenum">
              <a:rPr lang="en-US" smtClean="0"/>
              <a:pPr defTabSz="958554"/>
              <a:t>2</a:t>
            </a:fld>
            <a:endParaRPr lang="en-US" dirty="0" smtClean="0"/>
          </a:p>
        </p:txBody>
      </p:sp>
      <p:sp>
        <p:nvSpPr>
          <p:cNvPr id="33795" name="Rectangle 2050"/>
          <p:cNvSpPr>
            <a:spLocks noGrp="1" noRot="1" noChangeAspect="1" noChangeArrowheads="1" noTextEdit="1"/>
          </p:cNvSpPr>
          <p:nvPr>
            <p:ph type="sldImg"/>
          </p:nvPr>
        </p:nvSpPr>
        <p:spPr>
          <a:xfrm>
            <a:off x="2827338" y="552450"/>
            <a:ext cx="3948112" cy="2735263"/>
          </a:xfrm>
          <a:solidFill>
            <a:srgbClr val="FFFFFF"/>
          </a:solidFill>
          <a:ln/>
        </p:spPr>
      </p:sp>
      <p:sp>
        <p:nvSpPr>
          <p:cNvPr id="33796" name="Rectangle 2051"/>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20</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21</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22</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23</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24</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25</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26</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27</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28</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29</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5"/>
          </p:nvPr>
        </p:nvSpPr>
        <p:spPr>
          <a:noFill/>
        </p:spPr>
        <p:txBody>
          <a:bodyPr/>
          <a:lstStyle/>
          <a:p>
            <a:pPr defTabSz="958554"/>
            <a:fld id="{41F94BB1-358B-4495-990D-FFA1BD6FA8F0}" type="slidenum">
              <a:rPr lang="en-US" smtClean="0"/>
              <a:pPr defTabSz="958554"/>
              <a:t>3</a:t>
            </a:fld>
            <a:endParaRPr lang="en-US" dirty="0" smtClean="0"/>
          </a:p>
        </p:txBody>
      </p:sp>
      <p:sp>
        <p:nvSpPr>
          <p:cNvPr id="34819"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4820"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r>
              <a:rPr lang="en-US" dirty="0" smtClean="0"/>
              <a:t>Global warming  and climate change are sometimes used interchangeably.  However, they are technically different things, though related.</a:t>
            </a:r>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30</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31</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32</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33</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34</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58554"/>
            <a:fld id="{7D049553-F7D0-4028-9875-B5A62ABF4FF3}" type="slidenum">
              <a:rPr lang="en-US" smtClean="0"/>
              <a:pPr defTabSz="958554"/>
              <a:t>35</a:t>
            </a:fld>
            <a:endParaRPr lang="en-US" dirty="0" smtClean="0"/>
          </a:p>
        </p:txBody>
      </p:sp>
      <p:sp>
        <p:nvSpPr>
          <p:cNvPr id="4198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4198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p:cNvSpPr>
            <a:spLocks noGrp="1" noChangeArrowheads="1"/>
          </p:cNvSpPr>
          <p:nvPr>
            <p:ph type="sldNum" sz="quarter" idx="5"/>
          </p:nvPr>
        </p:nvSpPr>
        <p:spPr>
          <a:noFill/>
        </p:spPr>
        <p:txBody>
          <a:bodyPr/>
          <a:lstStyle/>
          <a:p>
            <a:pPr defTabSz="958554"/>
            <a:fld id="{15170F25-1260-462B-9611-E6AF1E7F22F4}" type="slidenum">
              <a:rPr lang="en-US" smtClean="0"/>
              <a:pPr defTabSz="958554"/>
              <a:t>36</a:t>
            </a:fld>
            <a:endParaRPr lang="en-US" dirty="0" smtClean="0"/>
          </a:p>
        </p:txBody>
      </p:sp>
      <p:sp>
        <p:nvSpPr>
          <p:cNvPr id="59395" name="Rectangle 1026"/>
          <p:cNvSpPr>
            <a:spLocks noGrp="1" noRot="1" noChangeAspect="1" noChangeArrowheads="1" noTextEdit="1"/>
          </p:cNvSpPr>
          <p:nvPr>
            <p:ph type="sldImg"/>
          </p:nvPr>
        </p:nvSpPr>
        <p:spPr>
          <a:xfrm>
            <a:off x="2827338" y="552450"/>
            <a:ext cx="3948112" cy="2735263"/>
          </a:xfrm>
          <a:solidFill>
            <a:srgbClr val="FFFFFF"/>
          </a:solidFill>
          <a:ln/>
        </p:spPr>
      </p:sp>
      <p:sp>
        <p:nvSpPr>
          <p:cNvPr id="59396" name="Rectangle 1027"/>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p:cNvSpPr>
            <a:spLocks noGrp="1" noChangeArrowheads="1"/>
          </p:cNvSpPr>
          <p:nvPr>
            <p:ph type="sldNum" sz="quarter" idx="5"/>
          </p:nvPr>
        </p:nvSpPr>
        <p:spPr>
          <a:noFill/>
        </p:spPr>
        <p:txBody>
          <a:bodyPr/>
          <a:lstStyle/>
          <a:p>
            <a:pPr defTabSz="958554"/>
            <a:fld id="{E1511B26-3CFC-4A9C-9FB2-CA1884335655}" type="slidenum">
              <a:rPr lang="en-US" smtClean="0"/>
              <a:pPr defTabSz="958554"/>
              <a:t>37</a:t>
            </a:fld>
            <a:endParaRPr lang="en-US" dirty="0" smtClean="0"/>
          </a:p>
        </p:txBody>
      </p:sp>
      <p:sp>
        <p:nvSpPr>
          <p:cNvPr id="60419"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60420"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a:noFill/>
        </p:spPr>
        <p:txBody>
          <a:bodyPr/>
          <a:lstStyle/>
          <a:p>
            <a:pPr defTabSz="958554"/>
            <a:fld id="{FBA4310B-6B08-4E77-A7EB-0BF42696166C}" type="slidenum">
              <a:rPr lang="en-US" smtClean="0"/>
              <a:pPr defTabSz="958554"/>
              <a:t>4</a:t>
            </a:fld>
            <a:endParaRPr lang="en-US" dirty="0" smtClean="0"/>
          </a:p>
        </p:txBody>
      </p:sp>
      <p:sp>
        <p:nvSpPr>
          <p:cNvPr id="35843"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5844"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sldNum" sz="quarter" idx="5"/>
          </p:nvPr>
        </p:nvSpPr>
        <p:spPr>
          <a:noFill/>
        </p:spPr>
        <p:txBody>
          <a:bodyPr/>
          <a:lstStyle/>
          <a:p>
            <a:pPr defTabSz="958554"/>
            <a:fld id="{A2992E8F-0452-42DA-8BD0-E666CF42E8C1}" type="slidenum">
              <a:rPr lang="en-US" smtClean="0"/>
              <a:pPr defTabSz="958554"/>
              <a:t>5</a:t>
            </a:fld>
            <a:endParaRPr lang="en-US" dirty="0" smtClean="0"/>
          </a:p>
        </p:txBody>
      </p:sp>
      <p:sp>
        <p:nvSpPr>
          <p:cNvPr id="36867"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6868"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p>
            <a:pPr defTabSz="958554"/>
            <a:fld id="{CFFC529F-D75A-4129-BBFA-9970C85D9CFF}" type="slidenum">
              <a:rPr lang="en-US" smtClean="0"/>
              <a:pPr defTabSz="958554"/>
              <a:t>6</a:t>
            </a:fld>
            <a:endParaRPr lang="en-US" dirty="0" smtClean="0"/>
          </a:p>
        </p:txBody>
      </p:sp>
      <p:sp>
        <p:nvSpPr>
          <p:cNvPr id="37891"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7892"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p>
            <a:pPr defTabSz="958554"/>
            <a:fld id="{CFFC529F-D75A-4129-BBFA-9970C85D9CFF}" type="slidenum">
              <a:rPr lang="en-US" smtClean="0"/>
              <a:pPr defTabSz="958554"/>
              <a:t>7</a:t>
            </a:fld>
            <a:endParaRPr lang="en-US" dirty="0" smtClean="0"/>
          </a:p>
        </p:txBody>
      </p:sp>
      <p:sp>
        <p:nvSpPr>
          <p:cNvPr id="37891"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7892"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noFill/>
        </p:spPr>
        <p:txBody>
          <a:bodyPr/>
          <a:lstStyle/>
          <a:p>
            <a:pPr defTabSz="958554"/>
            <a:fld id="{99402505-44B3-41C3-AA81-DD2F8AE87A85}" type="slidenum">
              <a:rPr lang="en-US" smtClean="0"/>
              <a:pPr defTabSz="958554"/>
              <a:t>8</a:t>
            </a:fld>
            <a:endParaRPr lang="en-US" dirty="0" smtClean="0"/>
          </a:p>
        </p:txBody>
      </p:sp>
      <p:sp>
        <p:nvSpPr>
          <p:cNvPr id="38915"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8916"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pPr marL="0" lvl="1" defTabSz="948689">
              <a:defRPr/>
            </a:pPr>
            <a:r>
              <a:rPr lang="en-US" dirty="0" smtClean="0">
                <a:latin typeface="Calibri" pitchFamily="34" charset="0"/>
                <a:cs typeface="Times New Roman" pitchFamily="18" charset="0"/>
              </a:rPr>
              <a:t>Worldwide, densely populated coastal communities and infrastructure that supports them, like city buildings and homes, roads, ports and wastewater treatment plants, would be affected. Some would be flooded or more vulnerable to storm damage. In flat terrain, the shoreline could move many miles inland. In some places, floods and/or drought could become more frequent and more severe.</a:t>
            </a:r>
          </a:p>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noFill/>
        </p:spPr>
        <p:txBody>
          <a:bodyPr/>
          <a:lstStyle/>
          <a:p>
            <a:pPr defTabSz="958554"/>
            <a:fld id="{99402505-44B3-41C3-AA81-DD2F8AE87A85}" type="slidenum">
              <a:rPr lang="en-US" smtClean="0"/>
              <a:pPr defTabSz="958554"/>
              <a:t>9</a:t>
            </a:fld>
            <a:endParaRPr lang="en-US" dirty="0" smtClean="0"/>
          </a:p>
        </p:txBody>
      </p:sp>
      <p:sp>
        <p:nvSpPr>
          <p:cNvPr id="38915" name="Rectangle 2"/>
          <p:cNvSpPr>
            <a:spLocks noGrp="1" noRot="1" noChangeAspect="1" noChangeArrowheads="1" noTextEdit="1"/>
          </p:cNvSpPr>
          <p:nvPr>
            <p:ph type="sldImg"/>
          </p:nvPr>
        </p:nvSpPr>
        <p:spPr>
          <a:xfrm>
            <a:off x="2827338" y="552450"/>
            <a:ext cx="3948112" cy="2735263"/>
          </a:xfrm>
          <a:solidFill>
            <a:srgbClr val="FFFFFF"/>
          </a:solidFill>
          <a:ln/>
        </p:spPr>
      </p:sp>
      <p:sp>
        <p:nvSpPr>
          <p:cNvPr id="38916" name="Rectangle 3"/>
          <p:cNvSpPr>
            <a:spLocks noGrp="1" noChangeArrowheads="1"/>
          </p:cNvSpPr>
          <p:nvPr>
            <p:ph type="body" idx="1"/>
          </p:nvPr>
        </p:nvSpPr>
        <p:spPr>
          <a:xfrm>
            <a:off x="1278742" y="3472405"/>
            <a:ext cx="7043718" cy="3293824"/>
          </a:xfrm>
          <a:solidFill>
            <a:srgbClr val="FFFFFF"/>
          </a:solidFill>
          <a:ln>
            <a:solidFill>
              <a:srgbClr val="000000"/>
            </a:solidFill>
          </a:ln>
        </p:spPr>
        <p:txBody>
          <a:bodyPr lIns="97240" tIns="48620" rIns="97240" bIns="48620"/>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9500" y="0"/>
            <a:ext cx="2476500" cy="64912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7277100" cy="64912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z="1200">
                <a:latin typeface="Calibri" pitchFamily="34" charset="0"/>
              </a:defRPr>
            </a:lvl1pPr>
          </a:lstStyle>
          <a:p>
            <a:pPr>
              <a:defRPr/>
            </a:pPr>
            <a:r>
              <a:rPr lang="en-US" smtClean="0"/>
              <a:t>Keynote Speech, Third National Conference, FCE, Kano</a:t>
            </a:r>
            <a:endParaRPr lang="en-US"/>
          </a:p>
        </p:txBody>
      </p:sp>
      <p:sp>
        <p:nvSpPr>
          <p:cNvPr id="5" name="Footer Placeholder 4"/>
          <p:cNvSpPr>
            <a:spLocks noGrp="1"/>
          </p:cNvSpPr>
          <p:nvPr>
            <p:ph type="ftr" sz="quarter" idx="11"/>
          </p:nvPr>
        </p:nvSpPr>
        <p:spPr/>
        <p:txBody>
          <a:bodyPr/>
          <a:lstStyle>
            <a:lvl1pPr algn="r">
              <a:defRPr sz="1200">
                <a:latin typeface="Calibri" pitchFamily="34" charset="0"/>
              </a:defRPr>
            </a:lvl1pPr>
          </a:lstStyle>
          <a:p>
            <a:pPr>
              <a:defRPr/>
            </a:pPr>
            <a:r>
              <a:rPr lang="en-US" smtClean="0"/>
              <a:t>September 15, 2010, FCE Kano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792163"/>
            <a:ext cx="4876800" cy="5699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792163"/>
            <a:ext cx="4876800" cy="5699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8"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4"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3"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r>
              <a:rPr lang="en-US" smtClean="0"/>
              <a:t>Keynote Speech, Third National Conference, FCE, Kano</a:t>
            </a: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en-US" smtClean="0"/>
              <a:t>September 15, 2010, FCE Kano</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9804"/>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1113" y="685800"/>
            <a:ext cx="9894887" cy="152400"/>
            <a:chOff x="0" y="900"/>
            <a:chExt cx="5753" cy="96"/>
          </a:xfrm>
        </p:grpSpPr>
        <p:sp>
          <p:nvSpPr>
            <p:cNvPr id="411651" name="Rectangle 3"/>
            <p:cNvSpPr>
              <a:spLocks noChangeArrowheads="1"/>
            </p:cNvSpPr>
            <p:nvPr/>
          </p:nvSpPr>
          <p:spPr bwMode="auto">
            <a:xfrm>
              <a:off x="0" y="900"/>
              <a:ext cx="5753" cy="47"/>
            </a:xfrm>
            <a:prstGeom prst="rect">
              <a:avLst/>
            </a:prstGeom>
            <a:gradFill rotWithShape="0">
              <a:gsLst>
                <a:gs pos="0">
                  <a:srgbClr val="FC0128">
                    <a:gamma/>
                    <a:shade val="49804"/>
                    <a:invGamma/>
                  </a:srgbClr>
                </a:gs>
                <a:gs pos="50000">
                  <a:srgbClr val="FC0128"/>
                </a:gs>
                <a:gs pos="100000">
                  <a:srgbClr val="FC0128">
                    <a:gamma/>
                    <a:shade val="49804"/>
                    <a:invGamma/>
                  </a:srgbClr>
                </a:gs>
              </a:gsLst>
              <a:lin ang="0" scaled="1"/>
            </a:gradFill>
            <a:ln w="9525">
              <a:noFill/>
              <a:miter lim="800000"/>
              <a:headEnd/>
              <a:tailEnd/>
            </a:ln>
            <a:effectLst/>
          </p:spPr>
          <p:txBody>
            <a:bodyPr wrap="none" anchor="ctr"/>
            <a:lstStyle/>
            <a:p>
              <a:pPr>
                <a:defRPr/>
              </a:pPr>
              <a:endParaRPr lang="en-US"/>
            </a:p>
          </p:txBody>
        </p:sp>
        <p:sp>
          <p:nvSpPr>
            <p:cNvPr id="411652" name="Rectangle 4"/>
            <p:cNvSpPr>
              <a:spLocks noChangeArrowheads="1"/>
            </p:cNvSpPr>
            <p:nvPr/>
          </p:nvSpPr>
          <p:spPr bwMode="auto">
            <a:xfrm>
              <a:off x="0" y="972"/>
              <a:ext cx="5753" cy="24"/>
            </a:xfrm>
            <a:prstGeom prst="rect">
              <a:avLst/>
            </a:prstGeom>
            <a:gradFill rotWithShape="0">
              <a:gsLst>
                <a:gs pos="0">
                  <a:srgbClr val="D989B8">
                    <a:gamma/>
                    <a:shade val="69804"/>
                    <a:invGamma/>
                  </a:srgbClr>
                </a:gs>
                <a:gs pos="50000">
                  <a:srgbClr val="D989B8"/>
                </a:gs>
                <a:gs pos="100000">
                  <a:srgbClr val="D989B8">
                    <a:gamma/>
                    <a:shade val="69804"/>
                    <a:invGamma/>
                  </a:srgbClr>
                </a:gs>
              </a:gsLst>
              <a:lin ang="0" scaled="1"/>
            </a:gradFill>
            <a:ln w="9525">
              <a:noFill/>
              <a:miter lim="800000"/>
              <a:headEnd/>
              <a:tailEnd/>
            </a:ln>
            <a:effectLst/>
          </p:spPr>
          <p:txBody>
            <a:bodyPr wrap="none" anchor="ctr"/>
            <a:lstStyle/>
            <a:p>
              <a:pPr>
                <a:defRPr/>
              </a:pPr>
              <a:endParaRPr lang="en-US"/>
            </a:p>
          </p:txBody>
        </p:sp>
      </p:grpSp>
      <p:sp>
        <p:nvSpPr>
          <p:cNvPr id="2051" name="Rectangle 5"/>
          <p:cNvSpPr>
            <a:spLocks noGrp="1" noChangeArrowheads="1"/>
          </p:cNvSpPr>
          <p:nvPr>
            <p:ph type="title"/>
          </p:nvPr>
        </p:nvSpPr>
        <p:spPr bwMode="auto">
          <a:xfrm>
            <a:off x="0" y="0"/>
            <a:ext cx="9906000" cy="668338"/>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2052" name="Rectangle 6"/>
          <p:cNvSpPr>
            <a:spLocks noGrp="1" noChangeArrowheads="1"/>
          </p:cNvSpPr>
          <p:nvPr>
            <p:ph type="body" idx="1"/>
          </p:nvPr>
        </p:nvSpPr>
        <p:spPr bwMode="auto">
          <a:xfrm>
            <a:off x="0" y="792163"/>
            <a:ext cx="9906000" cy="569912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1655" name="Line 7"/>
          <p:cNvSpPr>
            <a:spLocks noChangeShapeType="1"/>
          </p:cNvSpPr>
          <p:nvPr/>
        </p:nvSpPr>
        <p:spPr bwMode="auto">
          <a:xfrm>
            <a:off x="0" y="6543675"/>
            <a:ext cx="9904413" cy="0"/>
          </a:xfrm>
          <a:prstGeom prst="line">
            <a:avLst/>
          </a:prstGeom>
          <a:noFill/>
          <a:ln w="50800">
            <a:solidFill>
              <a:srgbClr val="E18295"/>
            </a:solidFill>
            <a:round/>
            <a:headEnd type="none" w="sm" len="sm"/>
            <a:tailEnd type="none" w="sm" len="sm"/>
          </a:ln>
          <a:effectLst/>
        </p:spPr>
        <p:txBody>
          <a:bodyPr wrap="none" anchor="ctr"/>
          <a:lstStyle/>
          <a:p>
            <a:pPr>
              <a:defRPr/>
            </a:pPr>
            <a:endParaRPr lang="en-US"/>
          </a:p>
        </p:txBody>
      </p:sp>
      <p:sp>
        <p:nvSpPr>
          <p:cNvPr id="411656" name="Rectangle 8"/>
          <p:cNvSpPr>
            <a:spLocks noGrp="1" noChangeArrowheads="1"/>
          </p:cNvSpPr>
          <p:nvPr>
            <p:ph type="dt" sz="half" idx="2"/>
          </p:nvPr>
        </p:nvSpPr>
        <p:spPr bwMode="auto">
          <a:xfrm>
            <a:off x="0" y="6553200"/>
            <a:ext cx="2063750" cy="20955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a:cs typeface="Times New Roman" pitchFamily="18" charset="0"/>
              </a:defRPr>
            </a:lvl1pPr>
          </a:lstStyle>
          <a:p>
            <a:pPr>
              <a:defRPr/>
            </a:pPr>
            <a:r>
              <a:rPr lang="en-US" smtClean="0"/>
              <a:t>Keynote Speech, Third National Conference, FCE, Kano</a:t>
            </a:r>
            <a:endParaRPr lang="en-US"/>
          </a:p>
        </p:txBody>
      </p:sp>
      <p:sp>
        <p:nvSpPr>
          <p:cNvPr id="411657" name="Rectangle 9"/>
          <p:cNvSpPr>
            <a:spLocks noGrp="1" noChangeArrowheads="1"/>
          </p:cNvSpPr>
          <p:nvPr>
            <p:ph type="ftr" sz="quarter" idx="3"/>
          </p:nvPr>
        </p:nvSpPr>
        <p:spPr bwMode="auto">
          <a:xfrm>
            <a:off x="6769100" y="6553200"/>
            <a:ext cx="3136900" cy="3048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pPr>
              <a:defRPr/>
            </a:pPr>
            <a:r>
              <a:rPr lang="en-US" smtClean="0"/>
              <a:t>September 15, 2010, FCE Kano</a:t>
            </a:r>
            <a:endParaRPr lang="en-US"/>
          </a:p>
        </p:txBody>
      </p:sp>
      <p:sp>
        <p:nvSpPr>
          <p:cNvPr id="411658" name="Rectangle 10"/>
          <p:cNvSpPr>
            <a:spLocks noChangeArrowheads="1"/>
          </p:cNvSpPr>
          <p:nvPr/>
        </p:nvSpPr>
        <p:spPr bwMode="auto">
          <a:xfrm>
            <a:off x="4581525" y="6583363"/>
            <a:ext cx="741363" cy="274637"/>
          </a:xfrm>
          <a:prstGeom prst="rect">
            <a:avLst/>
          </a:prstGeom>
          <a:noFill/>
          <a:ln w="9525">
            <a:noFill/>
            <a:miter lim="800000"/>
            <a:headEnd/>
            <a:tailEnd/>
          </a:ln>
          <a:effectLst/>
        </p:spPr>
        <p:txBody>
          <a:bodyPr lIns="92075" tIns="46038" rIns="92075" bIns="46038">
            <a:spAutoFit/>
          </a:bodyPr>
          <a:lstStyle/>
          <a:p>
            <a:pPr>
              <a:defRPr/>
            </a:pPr>
            <a:fld id="{D00AB743-E1F2-4ED3-A9D5-6320BDF9C494}" type="slidenum">
              <a:rPr lang="en-US" sz="1200"/>
              <a:pPr>
                <a:defRPr/>
              </a:pPr>
              <a:t>‹#›</a:t>
            </a:fld>
            <a:endParaRPr lang="en-US" sz="1200"/>
          </a:p>
        </p:txBody>
      </p:sp>
    </p:spTree>
  </p:cSld>
  <p:clrMap bg1="dk2" tx1="lt1" bg2="dk1" tx2="lt2" accent1="accent1" accent2="accent2" accent3="accent3" accent4="accent4" accent5="accent5" accent6="accent6" hlink="hlink" folHlink="folHlink"/>
  <p:sldLayoutIdLst>
    <p:sldLayoutId id="2147483722" r:id="rId1"/>
    <p:sldLayoutId id="214748373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Book Antiqua" pitchFamily="18" charset="0"/>
        </a:defRPr>
      </a:lvl2pPr>
      <a:lvl3pPr algn="ctr" rtl="0" eaLnBrk="0" fontAlgn="base" hangingPunct="0">
        <a:spcBef>
          <a:spcPct val="0"/>
        </a:spcBef>
        <a:spcAft>
          <a:spcPct val="0"/>
        </a:spcAft>
        <a:defRPr sz="2800">
          <a:solidFill>
            <a:schemeClr val="tx2"/>
          </a:solidFill>
          <a:latin typeface="Book Antiqua" pitchFamily="18" charset="0"/>
        </a:defRPr>
      </a:lvl3pPr>
      <a:lvl4pPr algn="ctr" rtl="0" eaLnBrk="0" fontAlgn="base" hangingPunct="0">
        <a:spcBef>
          <a:spcPct val="0"/>
        </a:spcBef>
        <a:spcAft>
          <a:spcPct val="0"/>
        </a:spcAft>
        <a:defRPr sz="2800">
          <a:solidFill>
            <a:schemeClr val="tx2"/>
          </a:solidFill>
          <a:latin typeface="Book Antiqua" pitchFamily="18" charset="0"/>
        </a:defRPr>
      </a:lvl4pPr>
      <a:lvl5pPr algn="ctr" rtl="0" eaLnBrk="0" fontAlgn="base" hangingPunct="0">
        <a:spcBef>
          <a:spcPct val="0"/>
        </a:spcBef>
        <a:spcAft>
          <a:spcPct val="0"/>
        </a:spcAft>
        <a:defRPr sz="2800">
          <a:solidFill>
            <a:schemeClr val="tx2"/>
          </a:solidFill>
          <a:latin typeface="Book Antiqua" pitchFamily="18" charset="0"/>
        </a:defRPr>
      </a:lvl5pPr>
      <a:lvl6pPr marL="457200" algn="ctr" rtl="0" eaLnBrk="0" fontAlgn="base" hangingPunct="0">
        <a:spcBef>
          <a:spcPct val="0"/>
        </a:spcBef>
        <a:spcAft>
          <a:spcPct val="0"/>
        </a:spcAft>
        <a:defRPr sz="2800">
          <a:solidFill>
            <a:schemeClr val="tx2"/>
          </a:solidFill>
          <a:latin typeface="Book Antiqua" pitchFamily="18" charset="0"/>
        </a:defRPr>
      </a:lvl6pPr>
      <a:lvl7pPr marL="914400" algn="ctr" rtl="0" eaLnBrk="0" fontAlgn="base" hangingPunct="0">
        <a:spcBef>
          <a:spcPct val="0"/>
        </a:spcBef>
        <a:spcAft>
          <a:spcPct val="0"/>
        </a:spcAft>
        <a:defRPr sz="2800">
          <a:solidFill>
            <a:schemeClr val="tx2"/>
          </a:solidFill>
          <a:latin typeface="Book Antiqua" pitchFamily="18" charset="0"/>
        </a:defRPr>
      </a:lvl7pPr>
      <a:lvl8pPr marL="1371600" algn="ctr" rtl="0" eaLnBrk="0" fontAlgn="base" hangingPunct="0">
        <a:spcBef>
          <a:spcPct val="0"/>
        </a:spcBef>
        <a:spcAft>
          <a:spcPct val="0"/>
        </a:spcAft>
        <a:defRPr sz="2800">
          <a:solidFill>
            <a:schemeClr val="tx2"/>
          </a:solidFill>
          <a:latin typeface="Book Antiqua" pitchFamily="18" charset="0"/>
        </a:defRPr>
      </a:lvl8pPr>
      <a:lvl9pPr marL="1828800" algn="ctr" rtl="0" eaLnBrk="0" fontAlgn="base" hangingPunct="0">
        <a:spcBef>
          <a:spcPct val="0"/>
        </a:spcBef>
        <a:spcAft>
          <a:spcPct val="0"/>
        </a:spcAft>
        <a:defRPr sz="2800">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10" charset="2"/>
        <a:buChar char="l"/>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100000"/>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pitchFamily="10" charset="2"/>
        <a:buChar char="l"/>
        <a:defRPr sz="1600">
          <a:solidFill>
            <a:schemeClr val="tx1"/>
          </a:solidFill>
          <a:latin typeface="+mn-lt"/>
        </a:defRPr>
      </a:lvl4pPr>
      <a:lvl5pPr marL="2057400" indent="-228600" algn="l" rtl="0" eaLnBrk="0" fontAlgn="base" hangingPunct="0">
        <a:spcBef>
          <a:spcPct val="20000"/>
        </a:spcBef>
        <a:spcAft>
          <a:spcPct val="0"/>
        </a:spcAft>
        <a:buClr>
          <a:schemeClr val="folHlink"/>
        </a:buClr>
        <a:buSzPct val="100000"/>
        <a:buChar char="»"/>
        <a:defRPr sz="1400">
          <a:solidFill>
            <a:schemeClr val="tx1"/>
          </a:solidFill>
          <a:latin typeface="+mn-lt"/>
        </a:defRPr>
      </a:lvl5pPr>
      <a:lvl6pPr marL="2514600" indent="-228600" algn="l" rtl="0" eaLnBrk="0" fontAlgn="base" hangingPunct="0">
        <a:spcBef>
          <a:spcPct val="20000"/>
        </a:spcBef>
        <a:spcAft>
          <a:spcPct val="0"/>
        </a:spcAft>
        <a:buClr>
          <a:schemeClr val="folHlink"/>
        </a:buClr>
        <a:buSzPct val="100000"/>
        <a:buChar char="»"/>
        <a:defRPr sz="1400">
          <a:solidFill>
            <a:schemeClr val="tx1"/>
          </a:solidFill>
          <a:latin typeface="+mn-lt"/>
        </a:defRPr>
      </a:lvl6pPr>
      <a:lvl7pPr marL="2971800" indent="-228600" algn="l" rtl="0" eaLnBrk="0" fontAlgn="base" hangingPunct="0">
        <a:spcBef>
          <a:spcPct val="20000"/>
        </a:spcBef>
        <a:spcAft>
          <a:spcPct val="0"/>
        </a:spcAft>
        <a:buClr>
          <a:schemeClr val="folHlink"/>
        </a:buClr>
        <a:buSzPct val="100000"/>
        <a:buChar char="»"/>
        <a:defRPr sz="1400">
          <a:solidFill>
            <a:schemeClr val="tx1"/>
          </a:solidFill>
          <a:latin typeface="+mn-lt"/>
        </a:defRPr>
      </a:lvl7pPr>
      <a:lvl8pPr marL="3429000" indent="-228600" algn="l" rtl="0" eaLnBrk="0" fontAlgn="base" hangingPunct="0">
        <a:spcBef>
          <a:spcPct val="20000"/>
        </a:spcBef>
        <a:spcAft>
          <a:spcPct val="0"/>
        </a:spcAft>
        <a:buClr>
          <a:schemeClr val="folHlink"/>
        </a:buClr>
        <a:buSzPct val="100000"/>
        <a:buChar char="»"/>
        <a:defRPr sz="1400">
          <a:solidFill>
            <a:schemeClr val="tx1"/>
          </a:solidFill>
          <a:latin typeface="+mn-lt"/>
        </a:defRPr>
      </a:lvl8pPr>
      <a:lvl9pPr marL="3886200" indent="-228600" algn="l" rtl="0" eaLnBrk="0" fontAlgn="base" hangingPunct="0">
        <a:spcBef>
          <a:spcPct val="20000"/>
        </a:spcBef>
        <a:spcAft>
          <a:spcPct val="0"/>
        </a:spcAft>
        <a:buClr>
          <a:schemeClr val="folHlink"/>
        </a:buClr>
        <a:buSzPct val="10000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halu@abu.edu.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eetimes.com/news/latest/showArticle.jhtml;jsessionid=1Z3GJBSKEXBISQSNDLSCKHA?articleID=214400150"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eetimes.com/news/latest/showArticle.jhtml;jsessionid=02JE0HSMOAKAEQSNDLSCKHA?articleID=214303485"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www.ipcc.ch/" TargetMode="External"/><Relationship Id="rId13" Type="http://schemas.openxmlformats.org/officeDocument/2006/relationships/hyperlink" Target="http://www.stanford.edu/group/efmh/jacobson/susenergy2030.html" TargetMode="External"/><Relationship Id="rId18" Type="http://schemas.openxmlformats.org/officeDocument/2006/relationships/hyperlink" Target="http://en.wikipedia.org/wiki/Carbon_neutral" TargetMode="External"/><Relationship Id="rId3" Type="http://schemas.openxmlformats.org/officeDocument/2006/relationships/hyperlink" Target="http://www.climategateway.com/climateenglish/queescc.htm.%20Accessed%2012%20September%202010" TargetMode="External"/><Relationship Id="rId7" Type="http://schemas.openxmlformats.org/officeDocument/2006/relationships/hyperlink" Target="http://unfccc.int/files/kyoto_protocol/status_of_ratification/application/pdf/kp_ratification.pdf.%20Retrieved%2012%20September%202010" TargetMode="External"/><Relationship Id="rId12" Type="http://schemas.openxmlformats.org/officeDocument/2006/relationships/hyperlink" Target="http://www.publications.parliament.uk/pa/cm200910/cmselect/cmenvaud/290/9042105.htm.%20Retrieved%2013%20September%202010" TargetMode="External"/><Relationship Id="rId17" Type="http://schemas.openxmlformats.org/officeDocument/2006/relationships/hyperlink" Target="http://en.wikipedia.org/wiki/Jevons_paradox" TargetMode="External"/><Relationship Id="rId2" Type="http://schemas.openxmlformats.org/officeDocument/2006/relationships/notesSlide" Target="../notesSlides/notesSlide37.xml"/><Relationship Id="rId16" Type="http://schemas.openxmlformats.org/officeDocument/2006/relationships/hyperlink" Target="http://www.globalactionplan.org.uk/event_detail.aspx?eid=2696e0e0-28fe-4121-bd36-3670c02eda49" TargetMode="External"/><Relationship Id="rId1" Type="http://schemas.openxmlformats.org/officeDocument/2006/relationships/slideLayout" Target="../slideLayouts/slideLayout2.xml"/><Relationship Id="rId6" Type="http://schemas.openxmlformats.org/officeDocument/2006/relationships/hyperlink" Target="http://en.wikipedia.org/wiki/United_Nations_Framework_Convention_on_Climate_Change" TargetMode="External"/><Relationship Id="rId11" Type="http://schemas.openxmlformats.org/officeDocument/2006/relationships/hyperlink" Target="http://www.publications.parliament.uk/pa/cm200910/cmselect/cmenvaud/290/9042105.htm" TargetMode="External"/><Relationship Id="rId5" Type="http://schemas.openxmlformats.org/officeDocument/2006/relationships/hyperlink" Target="http://unfccc.int/files/kyoto_protocol/status_of_ratification/application/pdf/kp_ratification.pdf" TargetMode="External"/><Relationship Id="rId15" Type="http://schemas.openxmlformats.org/officeDocument/2006/relationships/hyperlink" Target="http://www.gesi.org/" TargetMode="External"/><Relationship Id="rId10" Type="http://schemas.openxmlformats.org/officeDocument/2006/relationships/hyperlink" Target="http://www.rff.org/documents/RFF-DP-01-58.pdf.%20Retrieved%2013%20September%202010" TargetMode="External"/><Relationship Id="rId19" Type="http://schemas.openxmlformats.org/officeDocument/2006/relationships/hyperlink" Target="http://www.thegreengrid.org/home" TargetMode="External"/><Relationship Id="rId4" Type="http://schemas.openxmlformats.org/officeDocument/2006/relationships/hyperlink" Target="http://unfccc.int/essential_background/convention/background/items/1353.php" TargetMode="External"/><Relationship Id="rId9" Type="http://schemas.openxmlformats.org/officeDocument/2006/relationships/hyperlink" Target="http://www.rff.org/documents/RFF-DP-01-58.pdf" TargetMode="External"/><Relationship Id="rId14" Type="http://schemas.openxmlformats.org/officeDocument/2006/relationships/hyperlink" Target="http://www.parliament.uk/documents/upload/postpn268.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smtClean="0"/>
              <a:t>Keynote Speech, Third National Conference, FCE, Kano</a:t>
            </a:r>
          </a:p>
        </p:txBody>
      </p:sp>
      <p:sp>
        <p:nvSpPr>
          <p:cNvPr id="4099" name="Rectangle 2"/>
          <p:cNvSpPr>
            <a:spLocks noGrp="1" noChangeArrowheads="1"/>
          </p:cNvSpPr>
          <p:nvPr>
            <p:ph type="title"/>
          </p:nvPr>
        </p:nvSpPr>
        <p:spPr>
          <a:xfrm>
            <a:off x="0" y="0"/>
            <a:ext cx="9906000" cy="581025"/>
          </a:xfrm>
        </p:spPr>
        <p:txBody>
          <a:bodyPr/>
          <a:lstStyle/>
          <a:p>
            <a:endParaRPr lang="en-US" smtClean="0">
              <a:cs typeface="Times New Roman" pitchFamily="18" charset="0"/>
            </a:endParaRPr>
          </a:p>
        </p:txBody>
      </p:sp>
      <p:sp>
        <p:nvSpPr>
          <p:cNvPr id="4100" name="Rectangle 3"/>
          <p:cNvSpPr>
            <a:spLocks noGrp="1" noChangeArrowheads="1"/>
          </p:cNvSpPr>
          <p:nvPr>
            <p:ph type="body" idx="1"/>
          </p:nvPr>
        </p:nvSpPr>
        <p:spPr/>
        <p:txBody>
          <a:bodyPr/>
          <a:lstStyle/>
          <a:p>
            <a:pPr algn="just">
              <a:buClr>
                <a:schemeClr val="tx1"/>
              </a:buClr>
              <a:buSzTx/>
              <a:buFont typeface="Wingdings" pitchFamily="2" charset="2"/>
              <a:buChar char="Ø"/>
            </a:pPr>
            <a:endParaRPr lang="en-US" sz="3200" dirty="0" smtClean="0">
              <a:cs typeface="Times New Roman" pitchFamily="18" charset="0"/>
            </a:endParaRPr>
          </a:p>
          <a:p>
            <a:pPr algn="just">
              <a:buClr>
                <a:schemeClr val="tx1"/>
              </a:buClr>
              <a:buSzTx/>
              <a:buFont typeface="Wingdings" pitchFamily="2" charset="2"/>
              <a:buChar char="Ø"/>
            </a:pPr>
            <a:endParaRPr lang="en-US" sz="3200" dirty="0" smtClean="0">
              <a:cs typeface="Times New Roman" pitchFamily="18" charset="0"/>
            </a:endParaRPr>
          </a:p>
          <a:p>
            <a:pPr algn="ctr">
              <a:buClr>
                <a:schemeClr val="tx1"/>
              </a:buClr>
              <a:buSzTx/>
              <a:buNone/>
            </a:pPr>
            <a:r>
              <a:rPr lang="en-US" sz="2200" dirty="0" smtClean="0">
                <a:latin typeface="Verdana" pitchFamily="34" charset="0"/>
                <a:cs typeface="Times New Roman" pitchFamily="18" charset="0"/>
              </a:rPr>
              <a:t>Combating Global Climate Change through Science and Technology</a:t>
            </a:r>
          </a:p>
          <a:p>
            <a:pPr algn="ctr">
              <a:buClr>
                <a:schemeClr val="tx1"/>
              </a:buClr>
              <a:buSzTx/>
              <a:buFont typeface="Wingdings" pitchFamily="2" charset="2"/>
              <a:buNone/>
            </a:pPr>
            <a:endParaRPr lang="en-US" dirty="0" smtClean="0">
              <a:latin typeface="Times" pitchFamily="18" charset="0"/>
              <a:cs typeface="Times New Roman" pitchFamily="18" charset="0"/>
            </a:endParaRPr>
          </a:p>
          <a:p>
            <a:pPr algn="ctr">
              <a:buClr>
                <a:schemeClr val="tx1"/>
              </a:buClr>
              <a:buSzTx/>
              <a:buFont typeface="Wingdings" pitchFamily="2" charset="2"/>
              <a:buNone/>
            </a:pPr>
            <a:r>
              <a:rPr lang="en-US" dirty="0" smtClean="0">
                <a:latin typeface="Calibri" pitchFamily="34" charset="0"/>
                <a:cs typeface="Times New Roman" pitchFamily="18" charset="0"/>
              </a:rPr>
              <a:t>Sahalu Junaidu</a:t>
            </a:r>
          </a:p>
          <a:p>
            <a:pPr algn="ctr">
              <a:buClr>
                <a:schemeClr val="tx1"/>
              </a:buClr>
              <a:buSzTx/>
              <a:buFont typeface="Wingdings" pitchFamily="2" charset="2"/>
              <a:buNone/>
            </a:pPr>
            <a:r>
              <a:rPr lang="en-US" dirty="0" smtClean="0">
                <a:latin typeface="Calibri" pitchFamily="34" charset="0"/>
                <a:cs typeface="Times New Roman" pitchFamily="18" charset="0"/>
                <a:hlinkClick r:id="rId3"/>
              </a:rPr>
              <a:t>sahalu@abu.edu.ng</a:t>
            </a:r>
            <a:r>
              <a:rPr lang="en-US" dirty="0" smtClean="0">
                <a:latin typeface="Calibri" pitchFamily="34" charset="0"/>
                <a:cs typeface="Times New Roman" pitchFamily="18" charset="0"/>
              </a:rPr>
              <a:t> </a:t>
            </a:r>
          </a:p>
          <a:p>
            <a:pPr algn="ctr">
              <a:buClr>
                <a:schemeClr val="tx1"/>
              </a:buClr>
              <a:buSzTx/>
              <a:buFont typeface="Wingdings" pitchFamily="2" charset="2"/>
              <a:buNone/>
            </a:pPr>
            <a:r>
              <a:rPr lang="en-US" dirty="0" smtClean="0">
                <a:latin typeface="Calibri" pitchFamily="34" charset="0"/>
                <a:cs typeface="Times New Roman" pitchFamily="18" charset="0"/>
              </a:rPr>
              <a:t>Director, </a:t>
            </a:r>
            <a:r>
              <a:rPr lang="en-US" dirty="0" err="1" smtClean="0">
                <a:latin typeface="Calibri" pitchFamily="34" charset="0"/>
                <a:cs typeface="Times New Roman" pitchFamily="18" charset="0"/>
              </a:rPr>
              <a:t>Iya</a:t>
            </a:r>
            <a:r>
              <a:rPr lang="en-US" dirty="0" smtClean="0">
                <a:latin typeface="Calibri" pitchFamily="34" charset="0"/>
                <a:cs typeface="Times New Roman" pitchFamily="18" charset="0"/>
              </a:rPr>
              <a:t> Abubakar Computer Center</a:t>
            </a:r>
          </a:p>
          <a:p>
            <a:pPr algn="ctr">
              <a:buClr>
                <a:schemeClr val="tx1"/>
              </a:buClr>
              <a:buSzTx/>
              <a:buFont typeface="Wingdings" pitchFamily="2" charset="2"/>
              <a:buNone/>
            </a:pPr>
            <a:r>
              <a:rPr lang="en-US" dirty="0" smtClean="0">
                <a:latin typeface="Calibri" pitchFamily="34" charset="0"/>
                <a:cs typeface="Times New Roman" pitchFamily="18" charset="0"/>
              </a:rPr>
              <a:t>Ahmadu Bello University, Zaria</a:t>
            </a:r>
          </a:p>
          <a:p>
            <a:pPr algn="ctr">
              <a:buClr>
                <a:schemeClr val="tx1"/>
              </a:buClr>
              <a:buSzTx/>
              <a:buFont typeface="Wingdings" pitchFamily="2" charset="2"/>
              <a:buNone/>
            </a:pPr>
            <a:endParaRPr lang="en-US" sz="3200" dirty="0" smtClean="0">
              <a:cs typeface="Times New Roman" pitchFamily="18" charset="0"/>
            </a:endParaRPr>
          </a:p>
          <a:p>
            <a:pPr algn="just">
              <a:buClr>
                <a:schemeClr val="tx1"/>
              </a:buClr>
              <a:buSzTx/>
              <a:buFont typeface="Wingdings" pitchFamily="2" charset="2"/>
              <a:buChar char="Ø"/>
            </a:pPr>
            <a:endParaRPr lang="en-US" sz="3200" dirty="0" smtClean="0">
              <a:cs typeface="Times New Roman" pitchFamily="18" charset="0"/>
            </a:endParaRPr>
          </a:p>
          <a:p>
            <a:pPr algn="just">
              <a:buClr>
                <a:schemeClr val="tx1"/>
              </a:buClr>
              <a:buSzTx/>
              <a:buFont typeface="Wingdings" pitchFamily="2" charset="2"/>
              <a:buNone/>
            </a:pPr>
            <a:endParaRPr lang="en-US" sz="3200" dirty="0" smtClean="0">
              <a:cs typeface="Times New Roman" pitchFamily="18" charset="0"/>
            </a:endParaRPr>
          </a:p>
        </p:txBody>
      </p:sp>
      <p:sp>
        <p:nvSpPr>
          <p:cNvPr id="4101"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smtClean="0"/>
              <a:t>Keynote Speech, Third National Conference, FCE, Kano</a:t>
            </a:r>
          </a:p>
        </p:txBody>
      </p:sp>
      <p:sp>
        <p:nvSpPr>
          <p:cNvPr id="10243" name="Rectangle 2"/>
          <p:cNvSpPr>
            <a:spLocks noGrp="1" noChangeArrowheads="1"/>
          </p:cNvSpPr>
          <p:nvPr>
            <p:ph type="title"/>
          </p:nvPr>
        </p:nvSpPr>
        <p:spPr>
          <a:xfrm>
            <a:off x="0" y="0"/>
            <a:ext cx="9906000" cy="581025"/>
          </a:xfrm>
        </p:spPr>
        <p:txBody>
          <a:bodyPr/>
          <a:lstStyle/>
          <a:p>
            <a:r>
              <a:rPr lang="en-US" sz="3600" dirty="0" smtClean="0">
                <a:latin typeface="Calibri" pitchFamily="34" charset="0"/>
                <a:cs typeface="Times New Roman" pitchFamily="18" charset="0"/>
              </a:rPr>
              <a:t>Policies for Combating Climate Change</a:t>
            </a:r>
          </a:p>
        </p:txBody>
      </p:sp>
      <p:sp>
        <p:nvSpPr>
          <p:cNvPr id="10244" name="Rectangle 3"/>
          <p:cNvSpPr>
            <a:spLocks noGrp="1" noChangeArrowheads="1"/>
          </p:cNvSpPr>
          <p:nvPr>
            <p:ph type="body" idx="1"/>
          </p:nvPr>
        </p:nvSpPr>
        <p:spPr/>
        <p:txBody>
          <a:bodyPr/>
          <a:lstStyle/>
          <a:p>
            <a:pPr marL="457200" indent="-457200" algn="just">
              <a:buClr>
                <a:schemeClr val="tx1"/>
              </a:buClr>
              <a:buSzTx/>
              <a:buFont typeface="Wingdings" pitchFamily="2" charset="2"/>
              <a:buChar char="Ø"/>
            </a:pPr>
            <a:r>
              <a:rPr lang="en-US" sz="2800" dirty="0" smtClean="0">
                <a:latin typeface="Calibri" pitchFamily="34" charset="0"/>
                <a:cs typeface="Times New Roman" pitchFamily="18" charset="0"/>
              </a:rPr>
              <a:t>Currently industry and policy makers have focused on three approaches to promote smaller carbon footprints:</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Carbon Taxes</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Cap and trade </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Carbon offsetting</a:t>
            </a:r>
          </a:p>
          <a:p>
            <a:pPr marL="857250" lvl="1" indent="-457200" algn="just">
              <a:buClr>
                <a:schemeClr val="tx1"/>
              </a:buClr>
              <a:buSzTx/>
              <a:buFont typeface="Wingdings" pitchFamily="2" charset="2"/>
              <a:buChar char="Ø"/>
            </a:pPr>
            <a:endParaRPr lang="en-US" dirty="0" smtClean="0">
              <a:latin typeface="Calibri" pitchFamily="34" charset="0"/>
              <a:cs typeface="Times New Roman" pitchFamily="18" charset="0"/>
            </a:endParaRPr>
          </a:p>
          <a:p>
            <a:pPr marL="457200" indent="-457200" algn="just">
              <a:buClr>
                <a:schemeClr val="tx1"/>
              </a:buClr>
              <a:buSzTx/>
              <a:buFont typeface="Wingdings" pitchFamily="2" charset="2"/>
              <a:buChar char="Ø"/>
            </a:pPr>
            <a:r>
              <a:rPr lang="en-US" dirty="0" smtClean="0">
                <a:latin typeface="Calibri" pitchFamily="34" charset="0"/>
                <a:cs typeface="Times New Roman" pitchFamily="18" charset="0"/>
              </a:rPr>
              <a:t>Carbon Tax</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an environmental tax that is levied on the carbon content of fuels</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implemented by taxing the burning of fossil fuels—coal, petroleum products such as gasoline and aviation fuel, and natural gas—in proportion to their carbon content</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increases the competitiveness of non-carbon technologies compared to the traditional burning of fossil fuels</a:t>
            </a:r>
          </a:p>
        </p:txBody>
      </p:sp>
      <p:sp>
        <p:nvSpPr>
          <p:cNvPr id="10245"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smtClean="0"/>
              <a:t>Keynote Speech, Third National Conference, FCE, Kano</a:t>
            </a:r>
          </a:p>
        </p:txBody>
      </p:sp>
      <p:sp>
        <p:nvSpPr>
          <p:cNvPr id="10243" name="Rectangle 2"/>
          <p:cNvSpPr>
            <a:spLocks noGrp="1" noChangeArrowheads="1"/>
          </p:cNvSpPr>
          <p:nvPr>
            <p:ph type="title"/>
          </p:nvPr>
        </p:nvSpPr>
        <p:spPr>
          <a:xfrm>
            <a:off x="0" y="0"/>
            <a:ext cx="9906000" cy="581025"/>
          </a:xfrm>
        </p:spPr>
        <p:txBody>
          <a:bodyPr/>
          <a:lstStyle/>
          <a:p>
            <a:r>
              <a:rPr lang="en-US" sz="3600" dirty="0" smtClean="0">
                <a:latin typeface="Calibri" pitchFamily="34" charset="0"/>
                <a:cs typeface="Times New Roman" pitchFamily="18" charset="0"/>
              </a:rPr>
              <a:t>… Policies for Combating Climate Change</a:t>
            </a:r>
          </a:p>
        </p:txBody>
      </p:sp>
      <p:sp>
        <p:nvSpPr>
          <p:cNvPr id="10244" name="Rectangle 3"/>
          <p:cNvSpPr>
            <a:spLocks noGrp="1" noChangeArrowheads="1"/>
          </p:cNvSpPr>
          <p:nvPr>
            <p:ph type="body" idx="1"/>
          </p:nvPr>
        </p:nvSpPr>
        <p:spPr/>
        <p:txBody>
          <a:bodyPr/>
          <a:lstStyle/>
          <a:p>
            <a:pPr marL="457200" lvl="1" indent="-457200" algn="just">
              <a:buClr>
                <a:schemeClr val="tx1"/>
              </a:buClr>
              <a:buSzTx/>
              <a:buFont typeface="Wingdings" pitchFamily="2" charset="2"/>
              <a:buChar char="Ø"/>
            </a:pPr>
            <a:endParaRPr lang="en-US" sz="2400" dirty="0" smtClean="0">
              <a:latin typeface="Calibri" pitchFamily="34" charset="0"/>
              <a:ea typeface="+mn-ea"/>
              <a:cs typeface="Times New Roman" pitchFamily="18" charset="0"/>
            </a:endParaRPr>
          </a:p>
          <a:p>
            <a:pPr marL="457200" lvl="1" indent="-457200" algn="just">
              <a:buClr>
                <a:schemeClr val="tx1"/>
              </a:buClr>
              <a:buSzTx/>
              <a:buFont typeface="Wingdings" pitchFamily="2" charset="2"/>
              <a:buChar char="Ø"/>
            </a:pPr>
            <a:r>
              <a:rPr lang="en-US" sz="2400" dirty="0" smtClean="0">
                <a:latin typeface="Calibri" pitchFamily="34" charset="0"/>
                <a:ea typeface="+mn-ea"/>
                <a:cs typeface="Times New Roman" pitchFamily="18" charset="0"/>
              </a:rPr>
              <a:t>Cap and trade</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a governmental body sets a limit or cap on the amount of a pollutant that can be emitted</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The limit or cap is allocated or sold to firms in the form of emissions permits which represent the right to emit or discharge a specific volume of the specified pollutant</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Firms are required to hold a number of permits (or credits) equivalent to their emissions</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Firms that need to increase their emission permits must buy permits from those who require fewer permits</a:t>
            </a:r>
          </a:p>
          <a:p>
            <a:pPr marL="857250" lvl="1" indent="-457200" algn="just">
              <a:buClr>
                <a:schemeClr val="tx1"/>
              </a:buClr>
              <a:buSzTx/>
              <a:buFont typeface="Wingdings" pitchFamily="2" charset="2"/>
              <a:buChar char="Ø"/>
            </a:pPr>
            <a:endParaRPr lang="en-US" dirty="0" smtClean="0">
              <a:latin typeface="Calibri" pitchFamily="34" charset="0"/>
              <a:cs typeface="Times New Roman" pitchFamily="18" charset="0"/>
            </a:endParaRPr>
          </a:p>
        </p:txBody>
      </p:sp>
      <p:sp>
        <p:nvSpPr>
          <p:cNvPr id="10245"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smtClean="0"/>
              <a:t>Keynote Speech, Third National Conference, FCE, Kano</a:t>
            </a:r>
          </a:p>
        </p:txBody>
      </p:sp>
      <p:sp>
        <p:nvSpPr>
          <p:cNvPr id="10243" name="Rectangle 2"/>
          <p:cNvSpPr>
            <a:spLocks noGrp="1" noChangeArrowheads="1"/>
          </p:cNvSpPr>
          <p:nvPr>
            <p:ph type="title"/>
          </p:nvPr>
        </p:nvSpPr>
        <p:spPr>
          <a:xfrm>
            <a:off x="0" y="0"/>
            <a:ext cx="9906000" cy="581025"/>
          </a:xfrm>
        </p:spPr>
        <p:txBody>
          <a:bodyPr/>
          <a:lstStyle/>
          <a:p>
            <a:r>
              <a:rPr lang="en-US" sz="3600" dirty="0" smtClean="0">
                <a:latin typeface="Calibri" pitchFamily="34" charset="0"/>
                <a:cs typeface="Times New Roman" pitchFamily="18" charset="0"/>
              </a:rPr>
              <a:t>… Policies for Combating Climate Change</a:t>
            </a:r>
          </a:p>
        </p:txBody>
      </p:sp>
      <p:sp>
        <p:nvSpPr>
          <p:cNvPr id="10244" name="Rectangle 3"/>
          <p:cNvSpPr>
            <a:spLocks noGrp="1" noChangeArrowheads="1"/>
          </p:cNvSpPr>
          <p:nvPr>
            <p:ph type="body" idx="1"/>
          </p:nvPr>
        </p:nvSpPr>
        <p:spPr/>
        <p:txBody>
          <a:bodyPr/>
          <a:lstStyle/>
          <a:p>
            <a:pPr marL="457200" lvl="1" indent="-457200" algn="just">
              <a:buClr>
                <a:schemeClr val="tx1"/>
              </a:buClr>
              <a:buSzTx/>
              <a:buFont typeface="Wingdings" pitchFamily="2" charset="2"/>
              <a:buChar char="Ø"/>
            </a:pPr>
            <a:endParaRPr lang="en-US" sz="2400" dirty="0" smtClean="0">
              <a:latin typeface="Calibri" pitchFamily="34" charset="0"/>
              <a:ea typeface="+mn-ea"/>
              <a:cs typeface="Times New Roman" pitchFamily="18" charset="0"/>
            </a:endParaRPr>
          </a:p>
          <a:p>
            <a:pPr marL="457200" lvl="1" indent="-457200" algn="just">
              <a:buClr>
                <a:schemeClr val="tx1"/>
              </a:buClr>
              <a:buSzTx/>
              <a:buFont typeface="Wingdings" pitchFamily="2" charset="2"/>
              <a:buChar char="Ø"/>
            </a:pPr>
            <a:r>
              <a:rPr lang="en-US" sz="2400" dirty="0" smtClean="0">
                <a:latin typeface="Calibri" pitchFamily="34" charset="0"/>
                <a:ea typeface="+mn-ea"/>
                <a:cs typeface="Times New Roman" pitchFamily="18" charset="0"/>
              </a:rPr>
              <a:t>Carbon offsetting</a:t>
            </a:r>
          </a:p>
          <a:p>
            <a:pPr marL="857250" lvl="1" indent="-457200" algn="just">
              <a:buClr>
                <a:schemeClr val="tx1"/>
              </a:buClr>
              <a:buSzTx/>
              <a:buFont typeface="Wingdings" pitchFamily="2" charset="2"/>
              <a:buChar char="Ø"/>
              <a:defRPr/>
            </a:pPr>
            <a:r>
              <a:rPr lang="en-US" dirty="0" smtClean="0">
                <a:latin typeface="Calibri" pitchFamily="34" charset="0"/>
                <a:cs typeface="Times New Roman" pitchFamily="18" charset="0"/>
              </a:rPr>
              <a:t>Companies and individuals undertake to reduce their carbon footprint </a:t>
            </a:r>
          </a:p>
          <a:p>
            <a:pPr marL="857250" lvl="1" indent="-457200" algn="just">
              <a:buClr>
                <a:schemeClr val="tx1"/>
              </a:buClr>
              <a:buSzTx/>
              <a:buFont typeface="Wingdings" pitchFamily="2" charset="2"/>
              <a:buChar char="Ø"/>
              <a:defRPr/>
            </a:pPr>
            <a:r>
              <a:rPr lang="en-US" dirty="0" smtClean="0">
                <a:latin typeface="Calibri" pitchFamily="34" charset="0"/>
                <a:cs typeface="Times New Roman" pitchFamily="18" charset="0"/>
              </a:rPr>
              <a:t>Rewarded with money from heavy emitters or make direct donations of money to compensate for their carbon emission</a:t>
            </a:r>
          </a:p>
          <a:p>
            <a:pPr marL="857250" lvl="1" indent="-457200" algn="just">
              <a:lnSpc>
                <a:spcPct val="110000"/>
              </a:lnSpc>
              <a:buClr>
                <a:schemeClr val="tx1"/>
              </a:buClr>
              <a:buSzTx/>
              <a:buFont typeface="Wingdings" pitchFamily="2" charset="2"/>
              <a:buChar char="Ø"/>
              <a:defRPr/>
            </a:pPr>
            <a:r>
              <a:rPr lang="en-US" dirty="0" smtClean="0">
                <a:latin typeface="Calibri" pitchFamily="34" charset="0"/>
                <a:cs typeface="Times New Roman" pitchFamily="18" charset="0"/>
              </a:rPr>
              <a:t>Has become very controversial as there are no industry standards and it has attracted some unsavory organizations and practices.</a:t>
            </a:r>
          </a:p>
          <a:p>
            <a:pPr marL="857250" lvl="1" indent="-457200" algn="just">
              <a:buClr>
                <a:schemeClr val="tx1"/>
              </a:buClr>
              <a:buSzTx/>
              <a:buFont typeface="Wingdings" pitchFamily="2" charset="2"/>
              <a:buChar char="Ø"/>
            </a:pPr>
            <a:endParaRPr lang="en-US" dirty="0" smtClean="0">
              <a:latin typeface="Calibri" pitchFamily="34" charset="0"/>
              <a:cs typeface="Times New Roman" pitchFamily="18" charset="0"/>
            </a:endParaRPr>
          </a:p>
        </p:txBody>
      </p:sp>
      <p:sp>
        <p:nvSpPr>
          <p:cNvPr id="10245"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smtClean="0"/>
              <a:t>Keynote Speech, Third National Conference, FCE, Kano</a:t>
            </a:r>
          </a:p>
        </p:txBody>
      </p:sp>
      <p:sp>
        <p:nvSpPr>
          <p:cNvPr id="12291"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Role of Alternative Energy</a:t>
            </a:r>
          </a:p>
        </p:txBody>
      </p:sp>
      <p:sp>
        <p:nvSpPr>
          <p:cNvPr id="592899" name="Rectangle 3"/>
          <p:cNvSpPr>
            <a:spLocks noGrp="1" noChangeArrowheads="1"/>
          </p:cNvSpPr>
          <p:nvPr>
            <p:ph type="body" idx="1"/>
          </p:nvPr>
        </p:nvSpPr>
        <p:spPr/>
        <p:txBody>
          <a:bodyPr>
            <a:normAutofit/>
          </a:bodyPr>
          <a:lstStyle/>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Wingdings" pitchFamily="2" charset="2"/>
              <a:buChar char="Ø"/>
              <a:defRPr/>
            </a:pPr>
            <a:r>
              <a:rPr lang="en-US" sz="2800" dirty="0" smtClean="0">
                <a:latin typeface="Calibri" pitchFamily="34" charset="0"/>
              </a:rPr>
              <a:t>Alternative energy is an umbrella term that refers to any source of usable energy intended to replace fuel sources without the undesired consequences of the replaced fuels.</a:t>
            </a:r>
          </a:p>
          <a:p>
            <a:pPr marL="857250" lvl="1" indent="-457200">
              <a:buClr>
                <a:schemeClr val="tx1"/>
              </a:buClr>
              <a:buSzTx/>
              <a:buFont typeface="Wingdings" pitchFamily="2" charset="2"/>
              <a:buChar char="Ø"/>
              <a:defRPr/>
            </a:pPr>
            <a:r>
              <a:rPr lang="en-US" dirty="0" smtClean="0">
                <a:latin typeface="Calibri" pitchFamily="34" charset="0"/>
              </a:rPr>
              <a:t>Energy derived from sources that do not use up natural resources or harm the environment</a:t>
            </a:r>
          </a:p>
          <a:p>
            <a:pPr marL="857250" lvl="1" indent="-457200">
              <a:buClr>
                <a:schemeClr val="tx1"/>
              </a:buClr>
              <a:buSzTx/>
              <a:buFont typeface="Wingdings" pitchFamily="2" charset="2"/>
              <a:buChar char="Ø"/>
              <a:defRPr/>
            </a:pPr>
            <a:endParaRPr lang="en-US" dirty="0" smtClean="0">
              <a:latin typeface="Calibri" pitchFamily="34" charset="0"/>
            </a:endParaRPr>
          </a:p>
          <a:p>
            <a:pPr marL="457200" indent="-457200">
              <a:buClr>
                <a:schemeClr val="tx1"/>
              </a:buClr>
              <a:buSzTx/>
              <a:buFont typeface="Wingdings" pitchFamily="2" charset="2"/>
              <a:buChar char="Ø"/>
              <a:defRPr/>
            </a:pPr>
            <a:r>
              <a:rPr lang="en-US" sz="2800" dirty="0" smtClean="0">
                <a:latin typeface="Calibri" pitchFamily="34" charset="0"/>
              </a:rPr>
              <a:t>Common alternative energy sources include:</a:t>
            </a:r>
          </a:p>
          <a:p>
            <a:pPr marL="857250" lvl="1" indent="-457200">
              <a:buClr>
                <a:schemeClr val="tx1"/>
              </a:buClr>
              <a:buSzTx/>
              <a:buFont typeface="Wingdings" pitchFamily="2" charset="2"/>
              <a:buChar char="Ø"/>
              <a:defRPr/>
            </a:pPr>
            <a:r>
              <a:rPr lang="en-US" dirty="0" smtClean="0">
                <a:latin typeface="Calibri" pitchFamily="34" charset="0"/>
              </a:rPr>
              <a:t>Renewable energy</a:t>
            </a:r>
          </a:p>
          <a:p>
            <a:pPr marL="857250" lvl="1" indent="-457200">
              <a:buClr>
                <a:schemeClr val="tx1"/>
              </a:buClr>
              <a:buSzTx/>
              <a:buFont typeface="Wingdings" pitchFamily="2" charset="2"/>
              <a:buChar char="Ø"/>
              <a:defRPr/>
            </a:pPr>
            <a:r>
              <a:rPr lang="en-US" dirty="0" smtClean="0">
                <a:latin typeface="Calibri" pitchFamily="34" charset="0"/>
              </a:rPr>
              <a:t>Nuclear power </a:t>
            </a:r>
          </a:p>
          <a:p>
            <a:pPr marL="857250" lvl="1" indent="-457200">
              <a:buClr>
                <a:schemeClr val="tx1"/>
              </a:buClr>
              <a:buSzTx/>
              <a:buFont typeface="Wingdings" pitchFamily="2" charset="2"/>
              <a:buChar char="Ø"/>
              <a:defRPr/>
            </a:pPr>
            <a:r>
              <a:rPr lang="en-US" dirty="0" smtClean="0">
                <a:latin typeface="Calibri" pitchFamily="34" charset="0"/>
              </a:rPr>
              <a:t>Use of natural gas</a:t>
            </a: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Monotype Sorts" pitchFamily="10" charset="2"/>
              <a:buNone/>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cs typeface="Times New Roman" pitchFamily="18" charset="0"/>
            </a:endParaRPr>
          </a:p>
          <a:p>
            <a:pPr marL="457200" indent="-457200">
              <a:buClr>
                <a:schemeClr val="tx1"/>
              </a:buClr>
              <a:buSzTx/>
              <a:buFont typeface="Wingdings" pitchFamily="2" charset="2"/>
              <a:buChar char="Ø"/>
              <a:defRPr/>
            </a:pPr>
            <a:endParaRPr lang="en-US" sz="2800" b="1" dirty="0" smtClean="0">
              <a:cs typeface="Times New Roman" pitchFamily="18" charset="0"/>
            </a:endParaRPr>
          </a:p>
        </p:txBody>
      </p:sp>
      <p:sp>
        <p:nvSpPr>
          <p:cNvPr id="12293"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smtClean="0"/>
              <a:t>Keynote Speech, Third National Conference, FCE, Kano</a:t>
            </a:r>
          </a:p>
        </p:txBody>
      </p:sp>
      <p:sp>
        <p:nvSpPr>
          <p:cNvPr id="12291"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Role of Alternative Energy</a:t>
            </a:r>
          </a:p>
        </p:txBody>
      </p:sp>
      <p:sp>
        <p:nvSpPr>
          <p:cNvPr id="592899" name="Rectangle 3"/>
          <p:cNvSpPr>
            <a:spLocks noGrp="1" noChangeArrowheads="1"/>
          </p:cNvSpPr>
          <p:nvPr>
            <p:ph type="body" idx="1"/>
          </p:nvPr>
        </p:nvSpPr>
        <p:spPr/>
        <p:txBody>
          <a:bodyPr>
            <a:normAutofit/>
          </a:bodyPr>
          <a:lstStyle/>
          <a:p>
            <a:pPr marL="457200" indent="-457200">
              <a:buClr>
                <a:schemeClr val="tx1"/>
              </a:buClr>
              <a:buSzTx/>
              <a:buFont typeface="Wingdings" pitchFamily="2" charset="2"/>
              <a:buChar char="Ø"/>
              <a:defRPr/>
            </a:pPr>
            <a:endParaRPr lang="en-US" sz="2800" dirty="0" smtClean="0">
              <a:latin typeface="Calibri" pitchFamily="34" charset="0"/>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Renewable energy</a:t>
            </a:r>
          </a:p>
          <a:p>
            <a:pPr marL="857250" lvl="1" indent="-457200">
              <a:buClr>
                <a:schemeClr val="tx1"/>
              </a:buClr>
              <a:buSzTx/>
              <a:buFont typeface="Wingdings" pitchFamily="2" charset="2"/>
              <a:buChar char="Ø"/>
              <a:defRPr/>
            </a:pPr>
            <a:r>
              <a:rPr lang="en-US" dirty="0" smtClean="0">
                <a:latin typeface="Calibri" pitchFamily="34" charset="0"/>
              </a:rPr>
              <a:t>One means of reducing carbon emissions is the further development of renewable energy such as wind power</a:t>
            </a:r>
          </a:p>
          <a:p>
            <a:pPr marL="857250" lvl="1" indent="-457200">
              <a:buClr>
                <a:schemeClr val="tx1"/>
              </a:buClr>
              <a:buSzTx/>
              <a:buFont typeface="Wingdings" pitchFamily="2" charset="2"/>
              <a:buChar char="Ø"/>
              <a:defRPr/>
            </a:pPr>
            <a:r>
              <a:rPr lang="en-US" dirty="0" smtClean="0">
                <a:latin typeface="Calibri" pitchFamily="34" charset="0"/>
              </a:rPr>
              <a:t>Scientists have advanced a plan to power 100% of the world's energy with wind, hydroelectric, and solar power by the year 203</a:t>
            </a:r>
          </a:p>
          <a:p>
            <a:pPr marL="857250" lvl="1" indent="-457200">
              <a:buClr>
                <a:schemeClr val="tx1"/>
              </a:buClr>
              <a:buSzTx/>
              <a:buFont typeface="Wingdings" pitchFamily="2" charset="2"/>
              <a:buChar char="Ø"/>
              <a:defRPr/>
            </a:pPr>
            <a:r>
              <a:rPr lang="en-US" dirty="0" smtClean="0">
                <a:latin typeface="Calibri" pitchFamily="34" charset="0"/>
              </a:rPr>
              <a:t>In some countries, government action has boosted the development of renewable energy technologies, through renewable energy subsidies</a:t>
            </a:r>
          </a:p>
          <a:p>
            <a:pPr marL="857250" lvl="1" indent="-457200">
              <a:buClr>
                <a:schemeClr val="tx1"/>
              </a:buClr>
              <a:buSzTx/>
              <a:buFont typeface="Wingdings" pitchFamily="2" charset="2"/>
              <a:buChar char="Ø"/>
              <a:defRPr/>
            </a:pPr>
            <a:endParaRPr lang="en-US" dirty="0" smtClean="0">
              <a:latin typeface="Calibri" pitchFamily="34" charset="0"/>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Nuclear power </a:t>
            </a:r>
          </a:p>
          <a:p>
            <a:pPr marL="857250" lvl="1" indent="-457200">
              <a:buClr>
                <a:schemeClr val="tx1"/>
              </a:buClr>
              <a:buSzTx/>
              <a:buFont typeface="Wingdings" pitchFamily="2" charset="2"/>
              <a:buChar char="Ø"/>
              <a:defRPr/>
            </a:pPr>
            <a:r>
              <a:rPr lang="en-US" dirty="0" smtClean="0">
                <a:latin typeface="Calibri" pitchFamily="34" charset="0"/>
              </a:rPr>
              <a:t>Nuclear power currently produces over 15% of the world's electricity</a:t>
            </a:r>
          </a:p>
          <a:p>
            <a:pPr marL="857250" lvl="1" indent="-457200">
              <a:buClr>
                <a:schemeClr val="tx1"/>
              </a:buClr>
              <a:buSzTx/>
              <a:buFont typeface="Wingdings" pitchFamily="2" charset="2"/>
              <a:buChar char="Ø"/>
              <a:defRPr/>
            </a:pPr>
            <a:r>
              <a:rPr lang="en-US" dirty="0" smtClean="0">
                <a:latin typeface="Calibri" pitchFamily="34" charset="0"/>
              </a:rPr>
              <a:t>Seen as a possible alternative to fossil fuels due to its low </a:t>
            </a:r>
            <a:r>
              <a:rPr lang="en-US" dirty="0" err="1" smtClean="0">
                <a:latin typeface="Calibri" pitchFamily="34" charset="0"/>
              </a:rPr>
              <a:t>emittance</a:t>
            </a:r>
            <a:r>
              <a:rPr lang="en-US" dirty="0" smtClean="0">
                <a:latin typeface="Calibri" pitchFamily="34" charset="0"/>
              </a:rPr>
              <a:t> of greenhouse gases and reliability</a:t>
            </a:r>
          </a:p>
          <a:p>
            <a:pPr marL="857250" lvl="1" indent="-457200">
              <a:buClr>
                <a:schemeClr val="tx1"/>
              </a:buClr>
              <a:buSzTx/>
              <a:buFont typeface="Wingdings" pitchFamily="2" charset="2"/>
              <a:buChar char="Ø"/>
              <a:defRPr/>
            </a:pPr>
            <a:r>
              <a:rPr lang="en-US" dirty="0" smtClean="0">
                <a:latin typeface="Calibri" pitchFamily="34" charset="0"/>
              </a:rPr>
              <a:t>But it is controversial for reasons of capital cost and political impact</a:t>
            </a: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Monotype Sorts" pitchFamily="10" charset="2"/>
              <a:buNone/>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endParaRPr>
          </a:p>
          <a:p>
            <a:pPr marL="457200" indent="-457200">
              <a:buClr>
                <a:schemeClr val="tx1"/>
              </a:buClr>
              <a:buSzTx/>
              <a:buFont typeface="Wingdings" pitchFamily="2" charset="2"/>
              <a:buChar char="Ø"/>
              <a:defRPr/>
            </a:pPr>
            <a:endParaRPr lang="en-US" sz="2800" dirty="0" smtClean="0">
              <a:latin typeface="Calibri" pitchFamily="34" charset="0"/>
              <a:cs typeface="Times New Roman" pitchFamily="18" charset="0"/>
            </a:endParaRPr>
          </a:p>
          <a:p>
            <a:pPr marL="457200" indent="-457200">
              <a:buClr>
                <a:schemeClr val="tx1"/>
              </a:buClr>
              <a:buSzTx/>
              <a:buFont typeface="Wingdings" pitchFamily="2" charset="2"/>
              <a:buChar char="Ø"/>
              <a:defRPr/>
            </a:pPr>
            <a:endParaRPr lang="en-US" sz="2800" b="1" dirty="0" smtClean="0">
              <a:cs typeface="Times New Roman" pitchFamily="18" charset="0"/>
            </a:endParaRPr>
          </a:p>
        </p:txBody>
      </p:sp>
      <p:sp>
        <p:nvSpPr>
          <p:cNvPr id="12293"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Role of Renewable Energy</a:t>
            </a:r>
          </a:p>
        </p:txBody>
      </p:sp>
      <p:sp>
        <p:nvSpPr>
          <p:cNvPr id="592899" name="Rectangle 3"/>
          <p:cNvSpPr>
            <a:spLocks noGrp="1" noChangeArrowheads="1"/>
          </p:cNvSpPr>
          <p:nvPr>
            <p:ph type="body" idx="1"/>
          </p:nvPr>
        </p:nvSpPr>
        <p:spPr>
          <a:xfrm>
            <a:off x="76200" y="792163"/>
            <a:ext cx="9753600" cy="5684837"/>
          </a:xfrm>
        </p:spPr>
        <p:txBody>
          <a:bodyPr>
            <a:normAutofit lnSpcReduction="10000"/>
          </a:bodyPr>
          <a:lstStyle/>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What is renewable energy?</a:t>
            </a:r>
          </a:p>
          <a:p>
            <a:pPr marL="857250" lvl="2" indent="-457200">
              <a:buSzTx/>
              <a:buFont typeface="Wingdings" pitchFamily="2" charset="2"/>
              <a:buChar char="Ø"/>
              <a:defRPr/>
            </a:pPr>
            <a:r>
              <a:rPr lang="en-US" sz="2000" dirty="0" smtClean="0">
                <a:latin typeface="Calibri" pitchFamily="34" charset="0"/>
                <a:ea typeface="+mn-ea"/>
                <a:cs typeface="+mn-cs"/>
              </a:rPr>
              <a:t>Energy generated from natural resources – sunlight, wind, rain, tides and geothermal heat – which are renewable (naturally replenished)</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Offers our planet a chance to reduce carbon emissions, clean the air, and put our civilization on a more sustainable footing</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Also offers countries around the world the chance to improve their energy security and spur economic development.</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More than 65 countries now have goals for their own renewable energy futures, and are enacting a far-reaching array of policies to meet those goals</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Role of Renewable Energy</a:t>
            </a:r>
          </a:p>
        </p:txBody>
      </p:sp>
      <p:sp>
        <p:nvSpPr>
          <p:cNvPr id="592899" name="Rectangle 3"/>
          <p:cNvSpPr>
            <a:spLocks noGrp="1" noChangeArrowheads="1"/>
          </p:cNvSpPr>
          <p:nvPr>
            <p:ph type="body" idx="1"/>
          </p:nvPr>
        </p:nvSpPr>
        <p:spPr>
          <a:xfrm>
            <a:off x="76200" y="792163"/>
            <a:ext cx="9753600" cy="5684837"/>
          </a:xfrm>
        </p:spPr>
        <p:txBody>
          <a:bodyPr>
            <a:normAutofit fontScale="92500" lnSpcReduction="20000"/>
          </a:bodyPr>
          <a:lstStyle/>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And many </a:t>
            </a:r>
            <a:r>
              <a:rPr lang="en-US" sz="2800" dirty="0" err="1" smtClean="0">
                <a:latin typeface="Calibri" pitchFamily="34" charset="0"/>
                <a:ea typeface="+mn-ea"/>
                <a:cs typeface="+mn-cs"/>
              </a:rPr>
              <a:t>renewables</a:t>
            </a:r>
            <a:r>
              <a:rPr lang="en-US" sz="2800" dirty="0" smtClean="0">
                <a:latin typeface="Calibri" pitchFamily="34" charset="0"/>
                <a:ea typeface="+mn-ea"/>
                <a:cs typeface="+mn-cs"/>
              </a:rPr>
              <a:t> technologies and industries have been growing at rates of 20 to 60 percent, year after year, capturing the interest of the largest global companies</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In 2007, more than $100 billion was invested in renewable energy production assets, manufacturing, research, and development</a:t>
            </a: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a true global milestone</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In 2004, 3,000 delegates from 150 countries came together to share ideas and make commitments at the “</a:t>
            </a:r>
            <a:r>
              <a:rPr lang="en-US" sz="2800" dirty="0" err="1" smtClean="0">
                <a:latin typeface="Calibri" pitchFamily="34" charset="0"/>
                <a:ea typeface="+mn-ea"/>
                <a:cs typeface="+mn-cs"/>
              </a:rPr>
              <a:t>Renewables</a:t>
            </a:r>
            <a:r>
              <a:rPr lang="en-US" sz="2800" dirty="0" smtClean="0">
                <a:latin typeface="Calibri" pitchFamily="34" charset="0"/>
                <a:ea typeface="+mn-ea"/>
                <a:cs typeface="+mn-cs"/>
              </a:rPr>
              <a:t> 2004” conference in Bonn, Germany</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Renewable energy has reached the top of the agendas of international policy processes under the United Nations, the G8, and other multilateral </a:t>
            </a:r>
            <a:r>
              <a:rPr lang="en-US" sz="2800" dirty="0" err="1" smtClean="0">
                <a:latin typeface="Calibri" pitchFamily="34" charset="0"/>
                <a:ea typeface="+mn-ea"/>
                <a:cs typeface="+mn-cs"/>
              </a:rPr>
              <a:t>fora</a:t>
            </a:r>
            <a:endParaRPr lang="en-US" sz="2800" dirty="0" smtClean="0">
              <a:latin typeface="Calibri" pitchFamily="34" charset="0"/>
              <a:ea typeface="+mn-ea"/>
              <a:cs typeface="+mn-cs"/>
            </a:endParaRP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Role of Renewable Energy</a:t>
            </a:r>
          </a:p>
        </p:txBody>
      </p:sp>
      <p:sp>
        <p:nvSpPr>
          <p:cNvPr id="592899" name="Rectangle 3"/>
          <p:cNvSpPr>
            <a:spLocks noGrp="1" noChangeArrowheads="1"/>
          </p:cNvSpPr>
          <p:nvPr>
            <p:ph type="body" idx="1"/>
          </p:nvPr>
        </p:nvSpPr>
        <p:spPr>
          <a:xfrm>
            <a:off x="76200" y="792163"/>
            <a:ext cx="9753600" cy="5684837"/>
          </a:xfrm>
        </p:spPr>
        <p:txBody>
          <a:bodyPr>
            <a:normAutofit fontScale="85000" lnSpcReduction="20000"/>
          </a:bodyPr>
          <a:lstStyle/>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$43 Billion Stimulus for Energy Technology</a:t>
            </a:r>
          </a:p>
          <a:p>
            <a:pPr marL="857250" lvl="2" indent="-457200">
              <a:buSzTx/>
              <a:buFont typeface="Wingdings" pitchFamily="2" charset="2"/>
              <a:buChar char="Ø"/>
              <a:defRPr/>
            </a:pPr>
            <a:r>
              <a:rPr lang="en-US" sz="3200" dirty="0" err="1" smtClean="0">
                <a:latin typeface="Calibri" pitchFamily="34" charset="0"/>
                <a:ea typeface="+mn-ea"/>
                <a:cs typeface="+mn-cs"/>
              </a:rPr>
              <a:t>Obama’s</a:t>
            </a:r>
            <a:r>
              <a:rPr lang="en-US" sz="3200" dirty="0" smtClean="0">
                <a:latin typeface="Calibri" pitchFamily="34" charset="0"/>
                <a:ea typeface="+mn-ea"/>
                <a:cs typeface="+mn-cs"/>
              </a:rPr>
              <a:t> administration</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$30 billion for </a:t>
            </a:r>
            <a:r>
              <a:rPr lang="en-US" sz="2800" dirty="0" smtClean="0">
                <a:latin typeface="Calibri" pitchFamily="34" charset="0"/>
                <a:ea typeface="+mn-ea"/>
                <a:cs typeface="+mn-cs"/>
                <a:hlinkClick r:id="rId3"/>
              </a:rPr>
              <a:t>smart power grid,</a:t>
            </a:r>
            <a:r>
              <a:rPr lang="en-US" sz="2800" dirty="0" smtClean="0">
                <a:latin typeface="Calibri" pitchFamily="34" charset="0"/>
                <a:ea typeface="+mn-ea"/>
                <a:cs typeface="+mn-cs"/>
              </a:rPr>
              <a:t> advanced battery technology and </a:t>
            </a:r>
            <a:r>
              <a:rPr lang="en-US" sz="2800" dirty="0" smtClean="0">
                <a:latin typeface="Calibri" pitchFamily="34" charset="0"/>
                <a:ea typeface="+mn-ea"/>
                <a:cs typeface="+mn-cs"/>
                <a:hlinkClick r:id="rId4"/>
              </a:rPr>
              <a:t>energy efficiency</a:t>
            </a:r>
            <a:r>
              <a:rPr lang="en-US" sz="2800" dirty="0" smtClean="0">
                <a:latin typeface="Calibri" pitchFamily="34" charset="0"/>
                <a:ea typeface="+mn-ea"/>
                <a:cs typeface="+mn-cs"/>
              </a:rPr>
              <a:t> initiatives. </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$20 billion in tax incentives for renewable energy and energy efficiency over the next decade. </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$400 million to fund establishment of the Advanced Research Projects Agency-Energy</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$580 million for the National Institute of Standards and Technology for technology innovation and manufacturing standards programs.</a:t>
            </a:r>
          </a:p>
          <a:p>
            <a:pPr marL="457200" lvl="1" indent="-457200">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Clr>
                <a:schemeClr val="tx1"/>
              </a:buClr>
              <a:buSzTx/>
              <a:buFont typeface="Wingdings" pitchFamily="2" charset="2"/>
              <a:buChar char="Ø"/>
              <a:defRPr/>
            </a:pPr>
            <a:r>
              <a:rPr lang="en-US" sz="2800" dirty="0" smtClean="0">
                <a:latin typeface="Calibri" pitchFamily="34" charset="0"/>
                <a:ea typeface="+mn-ea"/>
                <a:cs typeface="+mn-cs"/>
              </a:rPr>
              <a:t>This energy funding is estimated to create nearly 500,000 jobs</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ICT and Climate Change</a:t>
            </a:r>
          </a:p>
        </p:txBody>
      </p:sp>
      <p:sp>
        <p:nvSpPr>
          <p:cNvPr id="592899" name="Rectangle 3"/>
          <p:cNvSpPr>
            <a:spLocks noGrp="1" noChangeArrowheads="1"/>
          </p:cNvSpPr>
          <p:nvPr>
            <p:ph type="body" idx="1"/>
          </p:nvPr>
        </p:nvSpPr>
        <p:spPr>
          <a:xfrm>
            <a:off x="76200" y="792163"/>
            <a:ext cx="9753600" cy="5684837"/>
          </a:xfrm>
        </p:spPr>
        <p:txBody>
          <a:bodyPr>
            <a:normAutofit/>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Clr>
                <a:schemeClr val="tx1"/>
              </a:buClr>
              <a:buSzTx/>
              <a:buFont typeface="Wingdings" pitchFamily="2" charset="2"/>
              <a:buChar char="Ø"/>
              <a:defRPr/>
            </a:pPr>
            <a:r>
              <a:rPr lang="en-US" sz="2800" dirty="0" smtClean="0">
                <a:latin typeface="Calibri" pitchFamily="34" charset="0"/>
                <a:ea typeface="+mn-ea"/>
                <a:cs typeface="+mn-cs"/>
              </a:rPr>
              <a:t>It is estimated that ICT industry consumes anywhere from 6-10% of the world's energy and is responsible for 2-3% of the world's GHG emissions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About 40% of these emissions are from personal computers and cell phone</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 About 60% of the output comes from businesses, network operators, and application providers.</a:t>
            </a:r>
          </a:p>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90000"/>
              </a:lnSpc>
              <a:buClr>
                <a:schemeClr val="tx1"/>
              </a:buClr>
              <a:buSzTx/>
              <a:buFont typeface="Wingdings" pitchFamily="2" charset="2"/>
              <a:buChar char="Ø"/>
              <a:defRPr/>
            </a:pPr>
            <a:r>
              <a:rPr lang="en-US" sz="2800" dirty="0" smtClean="0">
                <a:latin typeface="Calibri" pitchFamily="34" charset="0"/>
                <a:ea typeface="+mn-ea"/>
                <a:cs typeface="+mn-cs"/>
              </a:rPr>
              <a:t>This emission is estimated to grow at 6% each year until 2020</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Due to growth in demand for its products and services</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ICT Emissions: PCs and Peripherals</a:t>
            </a:r>
          </a:p>
        </p:txBody>
      </p:sp>
      <p:sp>
        <p:nvSpPr>
          <p:cNvPr id="592899" name="Rectangle 3"/>
          <p:cNvSpPr>
            <a:spLocks noGrp="1" noChangeArrowheads="1"/>
          </p:cNvSpPr>
          <p:nvPr>
            <p:ph type="body" idx="1"/>
          </p:nvPr>
        </p:nvSpPr>
        <p:spPr>
          <a:xfrm>
            <a:off x="76200" y="792163"/>
            <a:ext cx="9753600" cy="5684837"/>
          </a:xfrm>
        </p:spPr>
        <p:txBody>
          <a:bodyPr>
            <a:normAutofit/>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PCs are expected to be ubiquitous in developing countries, too, as the proliferation of Internet cafes indicates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The number of PCs globally is expected to increase from 592 million in 2002 to more than four billion in 2020.</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In 2002, the PC and monitors’ combined carbon footprint was 200 MtCO2e</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This is expected to triple by 2020 to 600 MtCO2e</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A growth rate of 5% per annum!</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smtClean="0"/>
              <a:t>Keynote Speech, Third National Conference, FCE, Kano</a:t>
            </a:r>
          </a:p>
        </p:txBody>
      </p:sp>
      <p:sp>
        <p:nvSpPr>
          <p:cNvPr id="5123" name="Rectangle 2"/>
          <p:cNvSpPr>
            <a:spLocks noGrp="1" noChangeArrowheads="1"/>
          </p:cNvSpPr>
          <p:nvPr>
            <p:ph type="title"/>
          </p:nvPr>
        </p:nvSpPr>
        <p:spPr>
          <a:xfrm>
            <a:off x="0" y="0"/>
            <a:ext cx="9906000" cy="581025"/>
          </a:xfrm>
        </p:spPr>
        <p:txBody>
          <a:bodyPr/>
          <a:lstStyle/>
          <a:p>
            <a:r>
              <a:rPr lang="en-US" smtClean="0">
                <a:latin typeface="Calibri" pitchFamily="34" charset="0"/>
                <a:cs typeface="Times New Roman" pitchFamily="18" charset="0"/>
              </a:rPr>
              <a:t>Outline</a:t>
            </a:r>
          </a:p>
        </p:txBody>
      </p:sp>
      <p:sp>
        <p:nvSpPr>
          <p:cNvPr id="564227" name="Rectangle 3"/>
          <p:cNvSpPr>
            <a:spLocks noGrp="1" noChangeArrowheads="1"/>
          </p:cNvSpPr>
          <p:nvPr>
            <p:ph type="body" idx="1"/>
          </p:nvPr>
        </p:nvSpPr>
        <p:spPr/>
        <p:txBody>
          <a:bodyPr>
            <a:normAutofit fontScale="85000" lnSpcReduction="20000"/>
          </a:bodyPr>
          <a:lstStyle/>
          <a:p>
            <a:pPr algn="just">
              <a:lnSpc>
                <a:spcPct val="90000"/>
              </a:lnSpc>
              <a:buClr>
                <a:schemeClr val="tx1"/>
              </a:buClr>
              <a:buSzTx/>
              <a:buFont typeface="Wingdings" pitchFamily="2" charset="2"/>
              <a:buChar char="Ø"/>
              <a:defRPr/>
            </a:pPr>
            <a:endParaRPr lang="en-US" sz="3200" dirty="0" smtClean="0">
              <a:cs typeface="Times New Roman" pitchFamily="18" charset="0"/>
            </a:endParaRPr>
          </a:p>
          <a:p>
            <a:pPr algn="just">
              <a:lnSpc>
                <a:spcPct val="90000"/>
              </a:lnSpc>
              <a:buClr>
                <a:schemeClr val="tx1"/>
              </a:buClr>
              <a:buSzTx/>
              <a:buFont typeface="Wingdings" pitchFamily="2" charset="2"/>
              <a:buChar char="Ø"/>
              <a:defRPr/>
            </a:pPr>
            <a:r>
              <a:rPr lang="en-US" sz="3200" dirty="0" smtClean="0">
                <a:latin typeface="Calibri" pitchFamily="34" charset="0"/>
                <a:cs typeface="Times New Roman" pitchFamily="18" charset="0"/>
              </a:rPr>
              <a:t>Introduction</a:t>
            </a:r>
          </a:p>
          <a:p>
            <a:pPr algn="just">
              <a:lnSpc>
                <a:spcPct val="90000"/>
              </a:lnSpc>
              <a:buClr>
                <a:schemeClr val="tx1"/>
              </a:buClr>
              <a:buSzTx/>
              <a:buFont typeface="Wingdings" pitchFamily="2" charset="2"/>
              <a:buChar char="Ø"/>
              <a:defRPr/>
            </a:pPr>
            <a:endParaRPr lang="en-US" sz="3200" dirty="0" smtClean="0">
              <a:latin typeface="Calibri" pitchFamily="34" charset="0"/>
              <a:cs typeface="Times New Roman" pitchFamily="18" charset="0"/>
            </a:endParaRPr>
          </a:p>
          <a:p>
            <a:pPr algn="just">
              <a:lnSpc>
                <a:spcPct val="90000"/>
              </a:lnSpc>
              <a:buClr>
                <a:schemeClr val="tx1"/>
              </a:buClr>
              <a:buSzTx/>
              <a:buFont typeface="Wingdings" pitchFamily="2" charset="2"/>
              <a:buChar char="Ø"/>
              <a:defRPr/>
            </a:pPr>
            <a:r>
              <a:rPr lang="en-US" sz="3200" dirty="0" smtClean="0">
                <a:latin typeface="Calibri" pitchFamily="34" charset="0"/>
                <a:cs typeface="Times New Roman" pitchFamily="18" charset="0"/>
              </a:rPr>
              <a:t>Causes of Climate Change</a:t>
            </a:r>
          </a:p>
          <a:p>
            <a:pPr algn="just">
              <a:lnSpc>
                <a:spcPct val="90000"/>
              </a:lnSpc>
              <a:buClr>
                <a:schemeClr val="tx1"/>
              </a:buClr>
              <a:buSzTx/>
              <a:buFont typeface="Wingdings" pitchFamily="2" charset="2"/>
              <a:buChar char="Ø"/>
              <a:defRPr/>
            </a:pPr>
            <a:endParaRPr lang="en-US" sz="3200" dirty="0" smtClean="0">
              <a:latin typeface="Calibri" pitchFamily="34" charset="0"/>
              <a:cs typeface="Times New Roman" pitchFamily="18" charset="0"/>
            </a:endParaRPr>
          </a:p>
          <a:p>
            <a:pPr algn="just">
              <a:lnSpc>
                <a:spcPct val="90000"/>
              </a:lnSpc>
              <a:buClr>
                <a:schemeClr val="tx1"/>
              </a:buClr>
              <a:buSzTx/>
              <a:buFont typeface="Wingdings" pitchFamily="2" charset="2"/>
              <a:buChar char="Ø"/>
              <a:defRPr/>
            </a:pPr>
            <a:r>
              <a:rPr lang="en-US" sz="3200" dirty="0" smtClean="0">
                <a:latin typeface="Calibri" pitchFamily="34" charset="0"/>
                <a:cs typeface="Times New Roman" pitchFamily="18" charset="0"/>
              </a:rPr>
              <a:t> Why Combat Climate Change?</a:t>
            </a:r>
          </a:p>
          <a:p>
            <a:pPr algn="just">
              <a:lnSpc>
                <a:spcPct val="90000"/>
              </a:lnSpc>
              <a:buClr>
                <a:schemeClr val="tx1"/>
              </a:buClr>
              <a:buSzTx/>
              <a:buFont typeface="Wingdings" pitchFamily="2" charset="2"/>
              <a:buChar char="Ø"/>
              <a:defRPr/>
            </a:pPr>
            <a:endParaRPr lang="en-US" sz="3200" dirty="0" smtClean="0">
              <a:latin typeface="Calibri" pitchFamily="34" charset="0"/>
              <a:cs typeface="Times New Roman" pitchFamily="18" charset="0"/>
            </a:endParaRPr>
          </a:p>
          <a:p>
            <a:pPr algn="just">
              <a:lnSpc>
                <a:spcPct val="90000"/>
              </a:lnSpc>
              <a:buClr>
                <a:schemeClr val="tx1"/>
              </a:buClr>
              <a:buSzTx/>
              <a:buFont typeface="Wingdings" pitchFamily="2" charset="2"/>
              <a:buChar char="Ø"/>
              <a:defRPr/>
            </a:pPr>
            <a:r>
              <a:rPr lang="en-US" sz="3200" dirty="0" smtClean="0">
                <a:latin typeface="Calibri" pitchFamily="34" charset="0"/>
                <a:cs typeface="Times New Roman" pitchFamily="18" charset="0"/>
              </a:rPr>
              <a:t> Policies for Combating Climate Change</a:t>
            </a:r>
          </a:p>
          <a:p>
            <a:pPr algn="just">
              <a:lnSpc>
                <a:spcPct val="90000"/>
              </a:lnSpc>
              <a:buClr>
                <a:schemeClr val="tx1"/>
              </a:buClr>
              <a:buSzTx/>
              <a:buFont typeface="Wingdings" pitchFamily="2" charset="2"/>
              <a:buChar char="Ø"/>
              <a:defRPr/>
            </a:pPr>
            <a:endParaRPr lang="en-US" sz="3200" dirty="0" smtClean="0">
              <a:latin typeface="Calibri" pitchFamily="34" charset="0"/>
              <a:cs typeface="Times New Roman" pitchFamily="18" charset="0"/>
            </a:endParaRPr>
          </a:p>
          <a:p>
            <a:pPr algn="just">
              <a:lnSpc>
                <a:spcPct val="90000"/>
              </a:lnSpc>
              <a:buClr>
                <a:schemeClr val="tx1"/>
              </a:buClr>
              <a:buSzTx/>
              <a:buFont typeface="Wingdings" pitchFamily="2" charset="2"/>
              <a:buChar char="Ø"/>
              <a:defRPr/>
            </a:pPr>
            <a:r>
              <a:rPr lang="en-US" sz="3200" dirty="0" smtClean="0">
                <a:latin typeface="Calibri" pitchFamily="34" charset="0"/>
              </a:rPr>
              <a:t> Role of Alternative Energy</a:t>
            </a:r>
          </a:p>
          <a:p>
            <a:pPr algn="just">
              <a:lnSpc>
                <a:spcPct val="90000"/>
              </a:lnSpc>
              <a:buClr>
                <a:schemeClr val="tx1"/>
              </a:buClr>
              <a:buSzTx/>
              <a:buFont typeface="Wingdings" pitchFamily="2" charset="2"/>
              <a:buChar char="Ø"/>
              <a:defRPr/>
            </a:pPr>
            <a:endParaRPr lang="en-US" sz="3200" dirty="0" smtClean="0">
              <a:latin typeface="Calibri" pitchFamily="34" charset="0"/>
            </a:endParaRPr>
          </a:p>
          <a:p>
            <a:pPr algn="just">
              <a:lnSpc>
                <a:spcPct val="90000"/>
              </a:lnSpc>
              <a:buClr>
                <a:schemeClr val="tx1"/>
              </a:buClr>
              <a:buSzTx/>
              <a:buFont typeface="Wingdings" pitchFamily="2" charset="2"/>
              <a:buChar char="Ø"/>
              <a:defRPr/>
            </a:pPr>
            <a:r>
              <a:rPr lang="en-US" sz="3200" dirty="0" smtClean="0">
                <a:latin typeface="Calibri" pitchFamily="34" charset="0"/>
              </a:rPr>
              <a:t>Science, Technology &amp; Climate Change</a:t>
            </a:r>
          </a:p>
          <a:p>
            <a:pPr algn="just">
              <a:lnSpc>
                <a:spcPct val="90000"/>
              </a:lnSpc>
              <a:buClr>
                <a:schemeClr val="tx1"/>
              </a:buClr>
              <a:buSzTx/>
              <a:buFont typeface="Wingdings" pitchFamily="2" charset="2"/>
              <a:buChar char="Ø"/>
              <a:defRPr/>
            </a:pPr>
            <a:endParaRPr lang="en-US" sz="3200" dirty="0" smtClean="0">
              <a:latin typeface="Calibri" pitchFamily="34" charset="0"/>
            </a:endParaRPr>
          </a:p>
          <a:p>
            <a:pPr algn="just">
              <a:lnSpc>
                <a:spcPct val="90000"/>
              </a:lnSpc>
              <a:buClr>
                <a:schemeClr val="tx1"/>
              </a:buClr>
              <a:buSzTx/>
              <a:buFont typeface="Wingdings" pitchFamily="2" charset="2"/>
              <a:buChar char="Ø"/>
              <a:defRPr/>
            </a:pPr>
            <a:r>
              <a:rPr lang="en-US" sz="3200" dirty="0" smtClean="0">
                <a:latin typeface="Calibri" pitchFamily="34" charset="0"/>
              </a:rPr>
              <a:t>Summary &amp; Recommendations</a:t>
            </a:r>
          </a:p>
        </p:txBody>
      </p:sp>
      <p:sp>
        <p:nvSpPr>
          <p:cNvPr id="5125"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ICT Emissions: Data Centers</a:t>
            </a:r>
          </a:p>
        </p:txBody>
      </p:sp>
      <p:sp>
        <p:nvSpPr>
          <p:cNvPr id="592899" name="Rectangle 3"/>
          <p:cNvSpPr>
            <a:spLocks noGrp="1" noChangeArrowheads="1"/>
          </p:cNvSpPr>
          <p:nvPr>
            <p:ph type="body" idx="1"/>
          </p:nvPr>
        </p:nvSpPr>
        <p:spPr>
          <a:xfrm>
            <a:off x="76200" y="792163"/>
            <a:ext cx="9753600" cy="5684837"/>
          </a:xfrm>
        </p:spPr>
        <p:txBody>
          <a:bodyPr>
            <a:normAutofit/>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400" dirty="0" smtClean="0">
                <a:latin typeface="Calibri" pitchFamily="34" charset="0"/>
                <a:ea typeface="+mn-ea"/>
                <a:cs typeface="+mn-cs"/>
              </a:rPr>
              <a:t>Buildings that house a collection of servers, storage devices, network equipment, power supplies, fans and other cooling equipment</a:t>
            </a:r>
          </a:p>
          <a:p>
            <a:pPr marL="457200" lvl="1" indent="-457200">
              <a:lnSpc>
                <a:spcPct val="80000"/>
              </a:lnSpc>
              <a:buSzTx/>
              <a:buFont typeface="Wingdings" pitchFamily="2" charset="2"/>
              <a:buChar char="Ø"/>
              <a:defRPr/>
            </a:pPr>
            <a:endParaRPr lang="en-US" sz="24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400" dirty="0" smtClean="0">
                <a:latin typeface="Calibri" pitchFamily="34" charset="0"/>
                <a:ea typeface="+mn-ea"/>
                <a:cs typeface="+mn-cs"/>
              </a:rPr>
              <a:t>Data centers will grow faster than any other ICT technology</a:t>
            </a:r>
          </a:p>
          <a:p>
            <a:pPr marL="857250" lvl="2" indent="-457200">
              <a:lnSpc>
                <a:spcPct val="80000"/>
              </a:lnSpc>
              <a:buSzTx/>
              <a:buFont typeface="Wingdings" pitchFamily="2" charset="2"/>
              <a:buChar char="Ø"/>
              <a:defRPr/>
            </a:pPr>
            <a:r>
              <a:rPr lang="en-US" sz="2000" dirty="0" smtClean="0">
                <a:latin typeface="Calibri" pitchFamily="34" charset="0"/>
                <a:ea typeface="+mn-ea"/>
                <a:cs typeface="+mn-cs"/>
              </a:rPr>
              <a:t>Driven by the need for storage, computing and other information technology (IT) services. </a:t>
            </a:r>
          </a:p>
          <a:p>
            <a:pPr marL="857250" lvl="2" indent="-457200">
              <a:lnSpc>
                <a:spcPct val="80000"/>
              </a:lnSpc>
              <a:buSzTx/>
              <a:buFont typeface="Wingdings" pitchFamily="2" charset="2"/>
              <a:buChar char="Ø"/>
              <a:defRPr/>
            </a:pPr>
            <a:r>
              <a:rPr lang="en-US" sz="2000" dirty="0" smtClean="0">
                <a:latin typeface="Calibri" pitchFamily="34" charset="0"/>
                <a:ea typeface="+mn-ea"/>
                <a:cs typeface="+mn-cs"/>
              </a:rPr>
              <a:t>Despite first-generation virtualization and other efficiency measures</a:t>
            </a:r>
          </a:p>
          <a:p>
            <a:pPr marL="457200" lvl="1" indent="-457200">
              <a:lnSpc>
                <a:spcPct val="80000"/>
              </a:lnSpc>
              <a:buSzTx/>
              <a:buFont typeface="Wingdings" pitchFamily="2" charset="2"/>
              <a:buChar char="Ø"/>
              <a:defRPr/>
            </a:pPr>
            <a:endParaRPr lang="en-US" sz="24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400" dirty="0" smtClean="0">
                <a:latin typeface="Calibri" pitchFamily="34" charset="0"/>
                <a:ea typeface="+mn-ea"/>
                <a:cs typeface="+mn-cs"/>
              </a:rPr>
              <a:t>In 2002, the global data centre footprint, including equipment use and embodied carbon, was 76 MtCO2e</a:t>
            </a:r>
          </a:p>
          <a:p>
            <a:pPr marL="457200" lvl="1" indent="-457200">
              <a:lnSpc>
                <a:spcPct val="80000"/>
              </a:lnSpc>
              <a:buSzTx/>
              <a:buFont typeface="Wingdings" pitchFamily="2" charset="2"/>
              <a:buChar char="Ø"/>
              <a:defRPr/>
            </a:pPr>
            <a:endParaRPr lang="en-US" sz="24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400" dirty="0" smtClean="0">
                <a:latin typeface="Calibri" pitchFamily="34" charset="0"/>
                <a:ea typeface="+mn-ea"/>
                <a:cs typeface="+mn-cs"/>
              </a:rPr>
              <a:t>This is expected to more than triple by 2020 to 259 MtCO2e </a:t>
            </a:r>
          </a:p>
          <a:p>
            <a:pPr marL="857250" lvl="2" indent="-457200">
              <a:lnSpc>
                <a:spcPct val="80000"/>
              </a:lnSpc>
              <a:buSzTx/>
              <a:buFont typeface="Wingdings" pitchFamily="2" charset="2"/>
              <a:buChar char="Ø"/>
              <a:defRPr/>
            </a:pPr>
            <a:r>
              <a:rPr lang="en-US" sz="2000" dirty="0" smtClean="0">
                <a:latin typeface="Calibri" pitchFamily="34" charset="0"/>
                <a:ea typeface="+mn-ea"/>
                <a:cs typeface="+mn-cs"/>
              </a:rPr>
              <a:t>A growth rate of  7% pa</a:t>
            </a:r>
          </a:p>
          <a:p>
            <a:pPr marL="857250" lvl="2" indent="-457200">
              <a:lnSpc>
                <a:spcPct val="80000"/>
              </a:lnSpc>
              <a:buSzTx/>
              <a:buFont typeface="Wingdings" pitchFamily="2" charset="2"/>
              <a:buChar char="Ø"/>
              <a:defRPr/>
            </a:pPr>
            <a:r>
              <a:rPr lang="en-US" sz="2000" dirty="0" smtClean="0">
                <a:latin typeface="Calibri" pitchFamily="34" charset="0"/>
                <a:ea typeface="+mn-ea"/>
                <a:cs typeface="+mn-cs"/>
              </a:rPr>
              <a:t>The fastest-growing contributor to the ICT sector’s carbon footprint</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ICT Emissions: Telecoms Infrastructure and Devices</a:t>
            </a:r>
          </a:p>
        </p:txBody>
      </p:sp>
      <p:sp>
        <p:nvSpPr>
          <p:cNvPr id="592899" name="Rectangle 3"/>
          <p:cNvSpPr>
            <a:spLocks noGrp="1" noChangeArrowheads="1"/>
          </p:cNvSpPr>
          <p:nvPr>
            <p:ph type="body" idx="1"/>
          </p:nvPr>
        </p:nvSpPr>
        <p:spPr>
          <a:xfrm>
            <a:off x="76200" y="792163"/>
            <a:ext cx="9753600" cy="5684837"/>
          </a:xfrm>
        </p:spPr>
        <p:txBody>
          <a:bodyPr>
            <a:normAutofit fontScale="92500" lnSpcReduction="10000"/>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Increased mobile phone and Internet use had led to increase in telecoms infrastructure</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Telecoms emissions has grown from 150 MtCO2e in 2002 to 300 MtCO2e in 2007 and is expected to reach 350 MtCO2e in 2020</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The majority of emissions from mobile devices come from standby mode, the power used by chargers that are plugged in but not in use.</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Overall consumption of telecoms devices is set to decrease over the 2020 timeframe because “smart chargers” (those that turn off when a device is not connected)</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Telecoms devices’ emissions can be reduced further using greener ICT technologies</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Reducing ICT Sector’s Footprints</a:t>
            </a:r>
          </a:p>
        </p:txBody>
      </p:sp>
      <p:sp>
        <p:nvSpPr>
          <p:cNvPr id="592899" name="Rectangle 3"/>
          <p:cNvSpPr>
            <a:spLocks noGrp="1" noChangeArrowheads="1"/>
          </p:cNvSpPr>
          <p:nvPr>
            <p:ph type="body" idx="1"/>
          </p:nvPr>
        </p:nvSpPr>
        <p:spPr>
          <a:xfrm>
            <a:off x="76200" y="792163"/>
            <a:ext cx="9753600" cy="5684837"/>
          </a:xfrm>
        </p:spPr>
        <p:txBody>
          <a:bodyPr>
            <a:normAutofit/>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The direct carbon footprint of the ICT sector is dominated by electricity consumption</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Mitigate by </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purchasing renewable electricity</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installing renewable generation on site, and </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making renewable electricity integral to ICT products</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The ICT sector is uniquely placed to partner with power companies </a:t>
            </a:r>
          </a:p>
          <a:p>
            <a:pPr marL="857250" lvl="2" indent="-457200">
              <a:lnSpc>
                <a:spcPct val="90000"/>
              </a:lnSpc>
              <a:buSzTx/>
              <a:buFont typeface="Wingdings" pitchFamily="2" charset="2"/>
              <a:buChar char="Ø"/>
              <a:defRPr/>
            </a:pPr>
            <a:r>
              <a:rPr lang="en-US" dirty="0" smtClean="0">
                <a:latin typeface="Calibri" pitchFamily="34" charset="0"/>
                <a:ea typeface="+mn-ea"/>
                <a:cs typeface="+mn-cs"/>
              </a:rPr>
              <a:t>to optimize the existing electricity grid to allow more efficient power distribution and enable the use of more renewable or green power</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Smart grids</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Reducing ICT Sector’s Footprints: Barriers</a:t>
            </a:r>
          </a:p>
        </p:txBody>
      </p:sp>
      <p:sp>
        <p:nvSpPr>
          <p:cNvPr id="592899" name="Rectangle 3"/>
          <p:cNvSpPr>
            <a:spLocks noGrp="1" noChangeArrowheads="1"/>
          </p:cNvSpPr>
          <p:nvPr>
            <p:ph type="body" idx="1"/>
          </p:nvPr>
        </p:nvSpPr>
        <p:spPr>
          <a:xfrm>
            <a:off x="76200" y="792163"/>
            <a:ext cx="9753600" cy="5684837"/>
          </a:xfrm>
        </p:spPr>
        <p:txBody>
          <a:bodyPr>
            <a:normAutofit/>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Lack of information about the emissions impacts of products and services, especially in the context of complex configurations and integration.</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Telecoms providers often don’t know the energy consumption of specific services</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There are agency issues to overcome</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person buying the company’s servers may not be responsible for their operating costs</a:t>
            </a:r>
          </a:p>
          <a:p>
            <a:pPr marL="1314450" lvl="3" indent="-457200">
              <a:lnSpc>
                <a:spcPct val="80000"/>
              </a:lnSpc>
              <a:buSzTx/>
              <a:buFont typeface="Wingdings" pitchFamily="2" charset="2"/>
              <a:buChar char="Ø"/>
              <a:defRPr/>
            </a:pPr>
            <a:r>
              <a:rPr lang="en-US" sz="2000" dirty="0" smtClean="0">
                <a:latin typeface="Calibri" pitchFamily="34" charset="0"/>
                <a:ea typeface="+mn-ea"/>
                <a:cs typeface="+mn-cs"/>
              </a:rPr>
              <a:t>may not include maximum efficiency as part of their buying specification. </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Reducing ICT Sector’s Footprints: Barriers</a:t>
            </a:r>
          </a:p>
        </p:txBody>
      </p:sp>
      <p:sp>
        <p:nvSpPr>
          <p:cNvPr id="592899" name="Rectangle 3"/>
          <p:cNvSpPr>
            <a:spLocks noGrp="1" noChangeArrowheads="1"/>
          </p:cNvSpPr>
          <p:nvPr>
            <p:ph type="body" idx="1"/>
          </p:nvPr>
        </p:nvSpPr>
        <p:spPr>
          <a:xfrm>
            <a:off x="76200" y="792163"/>
            <a:ext cx="9753600" cy="5684837"/>
          </a:xfrm>
        </p:spPr>
        <p:txBody>
          <a:bodyPr>
            <a:normAutofit/>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Technological or market concerns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E.g., constant radical innovation is required to keep making processors more efficient</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May hinder improvement of exiting processors</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Inaccessibility of efficiency information of devices to consumers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Ongoing work: PC labeling schemes as </a:t>
            </a:r>
            <a:r>
              <a:rPr lang="en-US" i="1" dirty="0" smtClean="0">
                <a:latin typeface="Calibri" pitchFamily="34" charset="0"/>
                <a:ea typeface="+mn-ea"/>
                <a:cs typeface="+mn-cs"/>
              </a:rPr>
              <a:t>Energy Star</a:t>
            </a:r>
            <a:r>
              <a:rPr lang="en-US" dirty="0" smtClean="0">
                <a:latin typeface="Calibri" pitchFamily="34" charset="0"/>
                <a:ea typeface="+mn-ea"/>
                <a:cs typeface="+mn-cs"/>
              </a:rPr>
              <a:t>, etc</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ICT Enabling Effect</a:t>
            </a:r>
          </a:p>
        </p:txBody>
      </p:sp>
      <p:sp>
        <p:nvSpPr>
          <p:cNvPr id="592899" name="Rectangle 3"/>
          <p:cNvSpPr>
            <a:spLocks noGrp="1" noChangeArrowheads="1"/>
          </p:cNvSpPr>
          <p:nvPr>
            <p:ph type="body" idx="1"/>
          </p:nvPr>
        </p:nvSpPr>
        <p:spPr>
          <a:xfrm>
            <a:off x="76200" y="792163"/>
            <a:ext cx="9753600" cy="5684837"/>
          </a:xfrm>
        </p:spPr>
        <p:txBody>
          <a:bodyPr>
            <a:normAutofit lnSpcReduction="10000"/>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ICT can also enable other sectors mitigate climate change:</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Transport – smart logistics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Building – smart buildings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Power – smart grids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Industry  - smart motor systems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Dematerialization – in all the above</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This opportunity estimated to be 5 times larger than ICT sector’s own carbon footprints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Translates into approx. $946.5 billion of cost savings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Assumption: cost of carbon is about $32 per ton</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Realization requires a radical transformation of current infrastructure</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ICT Enabling Effect: Dematerialization</a:t>
            </a:r>
          </a:p>
        </p:txBody>
      </p:sp>
      <p:sp>
        <p:nvSpPr>
          <p:cNvPr id="592899" name="Rectangle 3"/>
          <p:cNvSpPr>
            <a:spLocks noGrp="1" noChangeArrowheads="1"/>
          </p:cNvSpPr>
          <p:nvPr>
            <p:ph type="body" idx="1"/>
          </p:nvPr>
        </p:nvSpPr>
        <p:spPr>
          <a:xfrm>
            <a:off x="76200" y="792163"/>
            <a:ext cx="9753600" cy="5684837"/>
          </a:xfrm>
        </p:spPr>
        <p:txBody>
          <a:bodyPr>
            <a:normAutofit/>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Replacing high carbon physical products and activities with virtual low carbon equivalents</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ICT opportunities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E-commerce</a:t>
            </a:r>
          </a:p>
          <a:p>
            <a:pPr marL="857250" lvl="2" indent="-457200">
              <a:lnSpc>
                <a:spcPct val="80000"/>
              </a:lnSpc>
              <a:buSzTx/>
              <a:buFont typeface="Wingdings" pitchFamily="2" charset="2"/>
              <a:buChar char="Ø"/>
              <a:defRPr/>
            </a:pPr>
            <a:r>
              <a:rPr lang="en-US" dirty="0" err="1" smtClean="0">
                <a:latin typeface="Calibri" pitchFamily="34" charset="0"/>
                <a:ea typeface="+mn-ea"/>
                <a:cs typeface="+mn-cs"/>
              </a:rPr>
              <a:t>Teleworking</a:t>
            </a:r>
            <a:endParaRPr lang="en-US" dirty="0" smtClean="0">
              <a:latin typeface="Calibri" pitchFamily="34" charset="0"/>
              <a:ea typeface="+mn-ea"/>
              <a:cs typeface="+mn-cs"/>
            </a:endParaRPr>
          </a:p>
          <a:p>
            <a:pPr marL="857250" lvl="2" indent="-457200">
              <a:lnSpc>
                <a:spcPct val="80000"/>
              </a:lnSpc>
              <a:buSzTx/>
              <a:buFont typeface="Wingdings" pitchFamily="2" charset="2"/>
              <a:buChar char="Ø"/>
              <a:defRPr/>
            </a:pPr>
            <a:r>
              <a:rPr lang="en-US" dirty="0" smtClean="0">
                <a:latin typeface="Calibri" pitchFamily="34" charset="0"/>
                <a:ea typeface="+mn-ea"/>
                <a:cs typeface="+mn-cs"/>
              </a:rPr>
              <a:t>Teleconferencing/videoconferencing</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A study indicates using technology to dematerialize could deliver reduction equivalent to the total ICT footprint in 2002</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ICT Enabling Effect: Industry</a:t>
            </a:r>
          </a:p>
        </p:txBody>
      </p:sp>
      <p:sp>
        <p:nvSpPr>
          <p:cNvPr id="592899" name="Rectangle 3"/>
          <p:cNvSpPr>
            <a:spLocks noGrp="1" noChangeArrowheads="1"/>
          </p:cNvSpPr>
          <p:nvPr>
            <p:ph type="body" idx="1"/>
          </p:nvPr>
        </p:nvSpPr>
        <p:spPr>
          <a:xfrm>
            <a:off x="76200" y="792163"/>
            <a:ext cx="9753600" cy="5684837"/>
          </a:xfrm>
        </p:spPr>
        <p:txBody>
          <a:bodyPr>
            <a:normAutofit lnSpcReduction="10000"/>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Industrial activity is one of the largest contributors to global emissions</a:t>
            </a:r>
          </a:p>
          <a:p>
            <a:pPr marL="857250" lvl="2" indent="-457200">
              <a:lnSpc>
                <a:spcPct val="80000"/>
              </a:lnSpc>
              <a:buSzTx/>
              <a:buFont typeface="Wingdings" pitchFamily="2" charset="2"/>
              <a:buChar char="Ø"/>
              <a:defRPr/>
            </a:pPr>
            <a:r>
              <a:rPr lang="en-US" sz="2600" dirty="0" smtClean="0">
                <a:latin typeface="Calibri" pitchFamily="34" charset="0"/>
                <a:ea typeface="+mn-ea"/>
                <a:cs typeface="+mn-cs"/>
              </a:rPr>
              <a:t>Can be reduced with optimized motors and industrial automation</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Smart motor systems</a:t>
            </a:r>
          </a:p>
          <a:p>
            <a:pPr marL="857250" lvl="2" indent="-457200">
              <a:lnSpc>
                <a:spcPct val="80000"/>
              </a:lnSpc>
              <a:buSzTx/>
              <a:buFont typeface="Wingdings" pitchFamily="2" charset="2"/>
              <a:buChar char="Ø"/>
              <a:defRPr/>
            </a:pPr>
            <a:r>
              <a:rPr lang="en-US" sz="2600" dirty="0" smtClean="0">
                <a:latin typeface="Calibri" pitchFamily="34" charset="0"/>
                <a:ea typeface="+mn-ea"/>
                <a:cs typeface="+mn-cs"/>
              </a:rPr>
              <a:t>Devices that can be controlled to adjust power usage to a required output</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ICT opportunities</a:t>
            </a:r>
          </a:p>
          <a:p>
            <a:pPr marL="857250" lvl="2" indent="-457200">
              <a:lnSpc>
                <a:spcPct val="80000"/>
              </a:lnSpc>
              <a:buSzTx/>
              <a:buFont typeface="Wingdings" pitchFamily="2" charset="2"/>
              <a:buChar char="Ø"/>
              <a:defRPr/>
            </a:pPr>
            <a:r>
              <a:rPr lang="en-US" sz="2600" dirty="0" smtClean="0">
                <a:latin typeface="Calibri" pitchFamily="34" charset="0"/>
                <a:ea typeface="+mn-ea"/>
                <a:cs typeface="+mn-cs"/>
              </a:rPr>
              <a:t>Monitor energy use and provide data to businesses so they can make energy and cost savings by changing manufacturing systems</a:t>
            </a:r>
          </a:p>
          <a:p>
            <a:pPr marL="857250" lvl="2" indent="-457200">
              <a:lnSpc>
                <a:spcPct val="80000"/>
              </a:lnSpc>
              <a:buSzTx/>
              <a:buFont typeface="Wingdings" pitchFamily="2" charset="2"/>
              <a:buChar char="Ø"/>
              <a:defRPr/>
            </a:pPr>
            <a:r>
              <a:rPr lang="en-US" sz="2600" dirty="0" smtClean="0">
                <a:latin typeface="Calibri" pitchFamily="34" charset="0"/>
                <a:ea typeface="+mn-ea"/>
                <a:cs typeface="+mn-cs"/>
              </a:rPr>
              <a:t>Provide simulation software to help improve plant and manufacturing process design</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ICT Enabling Effect: Transport</a:t>
            </a:r>
          </a:p>
        </p:txBody>
      </p:sp>
      <p:sp>
        <p:nvSpPr>
          <p:cNvPr id="592899" name="Rectangle 3"/>
          <p:cNvSpPr>
            <a:spLocks noGrp="1" noChangeArrowheads="1"/>
          </p:cNvSpPr>
          <p:nvPr>
            <p:ph type="body" idx="1"/>
          </p:nvPr>
        </p:nvSpPr>
        <p:spPr>
          <a:xfrm>
            <a:off x="76200" y="792163"/>
            <a:ext cx="9753600" cy="5684837"/>
          </a:xfrm>
        </p:spPr>
        <p:txBody>
          <a:bodyPr>
            <a:normAutofit fontScale="92500" lnSpcReduction="10000"/>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SzTx/>
              <a:buFont typeface="Wingdings" pitchFamily="2" charset="2"/>
              <a:buChar char="Ø"/>
              <a:defRPr/>
            </a:pPr>
            <a:r>
              <a:rPr lang="en-US" sz="2200" dirty="0" smtClean="0">
                <a:latin typeface="Calibri" pitchFamily="34" charset="0"/>
                <a:ea typeface="+mn-ea"/>
                <a:cs typeface="+mn-cs"/>
              </a:rPr>
              <a:t>Global goods transport is growing rapidly, as a result of globalization</a:t>
            </a:r>
          </a:p>
          <a:p>
            <a:pPr marL="457200" lvl="1" indent="-457200">
              <a:buSzTx/>
              <a:buFont typeface="Wingdings" pitchFamily="2" charset="2"/>
              <a:buChar char="Ø"/>
              <a:defRPr/>
            </a:pPr>
            <a:endParaRPr lang="en-US" sz="2200" dirty="0" smtClean="0">
              <a:latin typeface="Calibri" pitchFamily="34" charset="0"/>
              <a:ea typeface="+mn-ea"/>
              <a:cs typeface="+mn-cs"/>
            </a:endParaRPr>
          </a:p>
          <a:p>
            <a:pPr marL="457200" lvl="1" indent="-457200">
              <a:buSzTx/>
              <a:buFont typeface="Wingdings" pitchFamily="2" charset="2"/>
              <a:buChar char="Ø"/>
              <a:defRPr/>
            </a:pPr>
            <a:r>
              <a:rPr lang="en-US" sz="2200" dirty="0" smtClean="0">
                <a:latin typeface="Calibri" pitchFamily="34" charset="0"/>
                <a:ea typeface="+mn-ea"/>
                <a:cs typeface="+mn-cs"/>
              </a:rPr>
              <a:t>ICT can assist with efficient packaging, transport, storage, consumer purchasing and waste</a:t>
            </a:r>
          </a:p>
          <a:p>
            <a:pPr marL="457200" lvl="1" indent="-457200">
              <a:buSzTx/>
              <a:buFont typeface="Wingdings" pitchFamily="2" charset="2"/>
              <a:buChar char="Ø"/>
              <a:defRPr/>
            </a:pPr>
            <a:endParaRPr lang="en-US" sz="2200" dirty="0" smtClean="0">
              <a:latin typeface="Calibri" pitchFamily="34" charset="0"/>
              <a:ea typeface="+mn-ea"/>
              <a:cs typeface="+mn-cs"/>
            </a:endParaRPr>
          </a:p>
          <a:p>
            <a:pPr marL="457200" lvl="1" indent="-457200">
              <a:buSzTx/>
              <a:buFont typeface="Wingdings" pitchFamily="2" charset="2"/>
              <a:buChar char="Ø"/>
              <a:defRPr/>
            </a:pPr>
            <a:r>
              <a:rPr lang="en-US" sz="2200" dirty="0" smtClean="0">
                <a:latin typeface="Calibri" pitchFamily="34" charset="0"/>
                <a:ea typeface="+mn-ea"/>
                <a:cs typeface="+mn-cs"/>
              </a:rPr>
              <a:t>Smart logistics</a:t>
            </a:r>
          </a:p>
          <a:p>
            <a:pPr marL="857250" lvl="2" indent="-457200">
              <a:buSzTx/>
              <a:buFont typeface="Wingdings" pitchFamily="2" charset="2"/>
              <a:buChar char="Ø"/>
              <a:defRPr/>
            </a:pPr>
            <a:r>
              <a:rPr lang="en-US" sz="2200" dirty="0" smtClean="0">
                <a:latin typeface="Calibri" pitchFamily="34" charset="0"/>
                <a:ea typeface="+mn-ea"/>
                <a:cs typeface="+mn-cs"/>
              </a:rPr>
              <a:t>A range of software and hardware tools that monitor, optimize and manage operations</a:t>
            </a:r>
          </a:p>
          <a:p>
            <a:pPr marL="457200" lvl="1" indent="-457200">
              <a:buSzTx/>
              <a:buFont typeface="Wingdings" pitchFamily="2" charset="2"/>
              <a:buChar char="Ø"/>
              <a:defRPr/>
            </a:pPr>
            <a:endParaRPr lang="en-US" sz="2200" dirty="0" smtClean="0">
              <a:latin typeface="Calibri" pitchFamily="34" charset="0"/>
              <a:ea typeface="+mn-ea"/>
              <a:cs typeface="+mn-cs"/>
            </a:endParaRPr>
          </a:p>
          <a:p>
            <a:pPr marL="457200" lvl="1" indent="-457200">
              <a:buSzTx/>
              <a:buFont typeface="Wingdings" pitchFamily="2" charset="2"/>
              <a:buChar char="Ø"/>
              <a:defRPr/>
            </a:pPr>
            <a:r>
              <a:rPr lang="en-US" sz="2200" dirty="0" smtClean="0">
                <a:latin typeface="Calibri" pitchFamily="34" charset="0"/>
                <a:ea typeface="+mn-ea"/>
                <a:cs typeface="+mn-cs"/>
              </a:rPr>
              <a:t>ICT opportunities</a:t>
            </a:r>
          </a:p>
          <a:p>
            <a:pPr marL="857250" lvl="2" indent="-457200">
              <a:buSzTx/>
              <a:buFont typeface="Wingdings" pitchFamily="2" charset="2"/>
              <a:buChar char="Ø"/>
              <a:defRPr/>
            </a:pPr>
            <a:r>
              <a:rPr lang="en-US" sz="2200" dirty="0" smtClean="0">
                <a:latin typeface="Calibri" pitchFamily="34" charset="0"/>
                <a:ea typeface="+mn-ea"/>
                <a:cs typeface="+mn-cs"/>
              </a:rPr>
              <a:t>Provision of software to improve the design of transport networks, allow the running of centralized distribution networks and run management systems that can facilitate flexible home delivery services</a:t>
            </a:r>
          </a:p>
          <a:p>
            <a:pPr marL="457200" lvl="1" indent="-457200">
              <a:buSzTx/>
              <a:buFont typeface="Wingdings" pitchFamily="2" charset="2"/>
              <a:buChar char="Ø"/>
              <a:defRPr/>
            </a:pPr>
            <a:endParaRPr lang="en-US" sz="2200" dirty="0" smtClean="0">
              <a:latin typeface="Calibri" pitchFamily="34" charset="0"/>
              <a:ea typeface="+mn-ea"/>
              <a:cs typeface="+mn-cs"/>
            </a:endParaRPr>
          </a:p>
          <a:p>
            <a:pPr marL="457200" lvl="1" indent="-457200">
              <a:buSzTx/>
              <a:buFont typeface="Wingdings" pitchFamily="2" charset="2"/>
              <a:buChar char="Ø"/>
              <a:defRPr/>
            </a:pPr>
            <a:r>
              <a:rPr lang="en-US" sz="2200" dirty="0" smtClean="0">
                <a:latin typeface="Calibri" pitchFamily="34" charset="0"/>
                <a:ea typeface="+mn-ea"/>
                <a:cs typeface="+mn-cs"/>
              </a:rPr>
              <a:t>Optimizing logistics using ICT could result in a 16% reduction in transport emissions and a 27% reduction in storage emissions globally.</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ICT Enabling Effect: Buildings</a:t>
            </a:r>
          </a:p>
        </p:txBody>
      </p:sp>
      <p:sp>
        <p:nvSpPr>
          <p:cNvPr id="592899" name="Rectangle 3"/>
          <p:cNvSpPr>
            <a:spLocks noGrp="1" noChangeArrowheads="1"/>
          </p:cNvSpPr>
          <p:nvPr>
            <p:ph type="body" idx="1"/>
          </p:nvPr>
        </p:nvSpPr>
        <p:spPr>
          <a:xfrm>
            <a:off x="76200" y="792163"/>
            <a:ext cx="9753600" cy="5684837"/>
          </a:xfrm>
        </p:spPr>
        <p:txBody>
          <a:bodyPr>
            <a:normAutofit fontScale="92500"/>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SzTx/>
              <a:buFont typeface="Wingdings" pitchFamily="2" charset="2"/>
              <a:buChar char="Ø"/>
              <a:defRPr/>
            </a:pPr>
            <a:r>
              <a:rPr lang="en-US" sz="2200" dirty="0" smtClean="0">
                <a:latin typeface="Calibri" pitchFamily="34" charset="0"/>
                <a:ea typeface="+mn-ea"/>
                <a:cs typeface="+mn-cs"/>
              </a:rPr>
              <a:t>Energy consumption in buildings is driven by two factors – energy intensity and surface area</a:t>
            </a:r>
          </a:p>
          <a:p>
            <a:pPr marL="457200" lvl="1" indent="-457200">
              <a:buSzTx/>
              <a:buFont typeface="Wingdings" pitchFamily="2" charset="2"/>
              <a:buChar char="Ø"/>
              <a:defRPr/>
            </a:pPr>
            <a:endParaRPr lang="en-US" sz="2200" dirty="0" smtClean="0">
              <a:latin typeface="Calibri" pitchFamily="34" charset="0"/>
              <a:ea typeface="+mn-ea"/>
              <a:cs typeface="+mn-cs"/>
            </a:endParaRPr>
          </a:p>
          <a:p>
            <a:pPr marL="457200" lvl="1" indent="-457200">
              <a:buSzTx/>
              <a:buFont typeface="Wingdings" pitchFamily="2" charset="2"/>
              <a:buChar char="Ø"/>
              <a:defRPr/>
            </a:pPr>
            <a:r>
              <a:rPr lang="en-US" sz="2200" dirty="0" smtClean="0">
                <a:latin typeface="Calibri" pitchFamily="34" charset="0"/>
                <a:ea typeface="+mn-ea"/>
                <a:cs typeface="+mn-cs"/>
              </a:rPr>
              <a:t>ICT-based monitoring, feedback and optimization tools can be used to reduce both at every stage of a building’s life cycle, from design and construction to use and demolition. </a:t>
            </a:r>
          </a:p>
          <a:p>
            <a:pPr marL="457200" lvl="1" indent="-457200">
              <a:buSzTx/>
              <a:buFont typeface="Wingdings" pitchFamily="2" charset="2"/>
              <a:buChar char="Ø"/>
              <a:defRPr/>
            </a:pPr>
            <a:endParaRPr lang="en-US" sz="2200" dirty="0" smtClean="0">
              <a:latin typeface="Calibri" pitchFamily="34" charset="0"/>
              <a:ea typeface="+mn-ea"/>
              <a:cs typeface="+mn-cs"/>
            </a:endParaRPr>
          </a:p>
          <a:p>
            <a:pPr marL="457200" lvl="1" indent="-457200">
              <a:buSzTx/>
              <a:buFont typeface="Wingdings" pitchFamily="2" charset="2"/>
              <a:buChar char="Ø"/>
              <a:defRPr/>
            </a:pPr>
            <a:r>
              <a:rPr lang="en-US" sz="2200" dirty="0" smtClean="0">
                <a:latin typeface="Calibri" pitchFamily="34" charset="0"/>
                <a:ea typeface="+mn-ea"/>
                <a:cs typeface="+mn-cs"/>
              </a:rPr>
              <a:t>Smart buildings</a:t>
            </a:r>
          </a:p>
          <a:p>
            <a:pPr marL="857250" lvl="2" indent="-457200">
              <a:buSzTx/>
              <a:buFont typeface="Wingdings" pitchFamily="2" charset="2"/>
              <a:buChar char="Ø"/>
              <a:defRPr/>
            </a:pPr>
            <a:r>
              <a:rPr lang="en-US" sz="2200" dirty="0" smtClean="0">
                <a:latin typeface="Calibri" pitchFamily="34" charset="0"/>
                <a:ea typeface="+mn-ea"/>
                <a:cs typeface="+mn-cs"/>
              </a:rPr>
              <a:t>A suite of technologies used to make the design, construction and operation of buildings more efficient </a:t>
            </a:r>
          </a:p>
          <a:p>
            <a:pPr marL="457200" lvl="1" indent="-457200">
              <a:buSzTx/>
              <a:buFont typeface="Wingdings" pitchFamily="2" charset="2"/>
              <a:buChar char="Ø"/>
              <a:defRPr/>
            </a:pPr>
            <a:endParaRPr lang="en-US" sz="2200" dirty="0" smtClean="0">
              <a:latin typeface="Calibri" pitchFamily="34" charset="0"/>
              <a:ea typeface="+mn-ea"/>
              <a:cs typeface="+mn-cs"/>
            </a:endParaRPr>
          </a:p>
          <a:p>
            <a:pPr marL="457200" lvl="1" indent="-457200">
              <a:buSzTx/>
              <a:buFont typeface="Wingdings" pitchFamily="2" charset="2"/>
              <a:buChar char="Ø"/>
              <a:defRPr/>
            </a:pPr>
            <a:r>
              <a:rPr lang="en-US" sz="2200" dirty="0" smtClean="0">
                <a:latin typeface="Calibri" pitchFamily="34" charset="0"/>
                <a:ea typeface="+mn-ea"/>
                <a:cs typeface="+mn-cs"/>
              </a:rPr>
              <a:t>ICT opportunities</a:t>
            </a:r>
          </a:p>
          <a:p>
            <a:pPr marL="857250" lvl="2" indent="-457200">
              <a:buSzTx/>
              <a:buFont typeface="Wingdings" pitchFamily="2" charset="2"/>
              <a:buChar char="Ø"/>
              <a:defRPr/>
            </a:pPr>
            <a:r>
              <a:rPr lang="en-US" sz="2200" dirty="0" smtClean="0">
                <a:latin typeface="Calibri" pitchFamily="34" charset="0"/>
                <a:ea typeface="+mn-ea"/>
                <a:cs typeface="+mn-cs"/>
              </a:rPr>
              <a:t>Building management systems (BMS) that run heating and cooling systems according to occupants’ needs </a:t>
            </a:r>
          </a:p>
          <a:p>
            <a:pPr marL="857250" lvl="2" indent="-457200">
              <a:buSzTx/>
              <a:buFont typeface="Wingdings" pitchFamily="2" charset="2"/>
              <a:buChar char="Ø"/>
              <a:defRPr/>
            </a:pPr>
            <a:r>
              <a:rPr lang="en-US" sz="2200" dirty="0" smtClean="0">
                <a:latin typeface="Calibri" pitchFamily="34" charset="0"/>
                <a:ea typeface="+mn-ea"/>
                <a:cs typeface="+mn-cs"/>
              </a:rPr>
              <a:t>Software that switches off all PCs and monitors after everyone has gone home</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smtClean="0"/>
              <a:t>Keynote Speech, Third National Conference, FCE, Kano</a:t>
            </a:r>
          </a:p>
        </p:txBody>
      </p:sp>
      <p:sp>
        <p:nvSpPr>
          <p:cNvPr id="6147" name="Rectangle 2"/>
          <p:cNvSpPr>
            <a:spLocks noGrp="1" noChangeArrowheads="1"/>
          </p:cNvSpPr>
          <p:nvPr>
            <p:ph type="title"/>
          </p:nvPr>
        </p:nvSpPr>
        <p:spPr>
          <a:xfrm>
            <a:off x="0" y="0"/>
            <a:ext cx="9906000" cy="581025"/>
          </a:xfrm>
        </p:spPr>
        <p:txBody>
          <a:bodyPr/>
          <a:lstStyle/>
          <a:p>
            <a:r>
              <a:rPr lang="en-US" sz="3600" smtClean="0">
                <a:latin typeface="Calibri" pitchFamily="34" charset="0"/>
                <a:cs typeface="Times New Roman" pitchFamily="18" charset="0"/>
              </a:rPr>
              <a:t> Introduction</a:t>
            </a:r>
          </a:p>
        </p:txBody>
      </p:sp>
      <p:sp>
        <p:nvSpPr>
          <p:cNvPr id="517123" name="Rectangle 3"/>
          <p:cNvSpPr>
            <a:spLocks noGrp="1" noChangeArrowheads="1"/>
          </p:cNvSpPr>
          <p:nvPr>
            <p:ph type="body" idx="1"/>
          </p:nvPr>
        </p:nvSpPr>
        <p:spPr/>
        <p:txBody>
          <a:bodyPr>
            <a:normAutofit/>
          </a:bodyPr>
          <a:lstStyle/>
          <a:p>
            <a:pPr marL="457200" indent="-457200" algn="just">
              <a:buClr>
                <a:schemeClr val="tx1"/>
              </a:buClr>
              <a:buSzTx/>
              <a:buFont typeface="Wingdings" pitchFamily="2" charset="2"/>
              <a:buChar char="Ø"/>
              <a:defRPr/>
            </a:pPr>
            <a:endParaRPr lang="en-US" sz="2800" dirty="0" smtClean="0">
              <a:cs typeface="Times New Roman" pitchFamily="18" charset="0"/>
            </a:endParaRPr>
          </a:p>
          <a:p>
            <a:pPr marL="457200" indent="-457200" algn="just">
              <a:buClr>
                <a:schemeClr val="tx1"/>
              </a:buClr>
              <a:buSzTx/>
              <a:buFont typeface="Wingdings" pitchFamily="2" charset="2"/>
              <a:buChar char="Ø"/>
              <a:defRPr/>
            </a:pPr>
            <a:r>
              <a:rPr lang="en-US" sz="2800" dirty="0" smtClean="0">
                <a:latin typeface="Calibri" pitchFamily="34" charset="0"/>
                <a:cs typeface="Times New Roman" pitchFamily="18" charset="0"/>
              </a:rPr>
              <a:t>What is Climate Change?</a:t>
            </a:r>
          </a:p>
          <a:p>
            <a:pPr marL="438150" indent="-381000" algn="just">
              <a:buSzTx/>
              <a:buNone/>
              <a:defRPr/>
            </a:pPr>
            <a:r>
              <a:rPr lang="en-US" sz="2800" i="1" dirty="0" smtClean="0">
                <a:latin typeface="Calibri" pitchFamily="34" charset="0"/>
              </a:rPr>
              <a:t>	change occurring in the climate during a period of time that can range from decades to centuries</a:t>
            </a:r>
          </a:p>
          <a:p>
            <a:pPr marL="438150" indent="-381000" algn="just">
              <a:buSzTx/>
              <a:buFont typeface="Monotype Sorts" pitchFamily="10" charset="2"/>
              <a:buNone/>
              <a:defRPr/>
            </a:pPr>
            <a:endParaRPr lang="en-US" sz="3200" dirty="0" smtClean="0">
              <a:latin typeface="Calibri" pitchFamily="34" charset="0"/>
            </a:endParaRPr>
          </a:p>
          <a:p>
            <a:pPr marL="457200" indent="-457200" algn="just">
              <a:buClr>
                <a:schemeClr val="tx1"/>
              </a:buClr>
              <a:buSzTx/>
              <a:buFont typeface="Wingdings" pitchFamily="2" charset="2"/>
              <a:buChar char="Ø"/>
              <a:defRPr/>
            </a:pPr>
            <a:r>
              <a:rPr lang="en-US" sz="2800" dirty="0" smtClean="0">
                <a:latin typeface="Calibri" pitchFamily="34" charset="0"/>
                <a:cs typeface="Times New Roman" pitchFamily="18" charset="0"/>
              </a:rPr>
              <a:t>What is Global Warming?</a:t>
            </a:r>
          </a:p>
          <a:p>
            <a:pPr marL="438150" indent="-381000" algn="just">
              <a:buSzTx/>
              <a:buNone/>
              <a:defRPr/>
            </a:pPr>
            <a:r>
              <a:rPr lang="en-US" sz="2600" i="1" dirty="0" smtClean="0">
                <a:latin typeface="Calibri" pitchFamily="34" charset="0"/>
              </a:rPr>
              <a:t>	the increase in the earth's average temperature due to the buildup of carbon dioxide and other greenhouse gases in the atmosphere from human activities. </a:t>
            </a:r>
          </a:p>
          <a:p>
            <a:pPr marL="838200" lvl="1" indent="-381000" algn="just">
              <a:buClr>
                <a:schemeClr val="tx1"/>
              </a:buClr>
              <a:buSzTx/>
              <a:buFont typeface="Wingdings" pitchFamily="2" charset="2"/>
              <a:buChar char="Ø"/>
              <a:defRPr/>
            </a:pPr>
            <a:endParaRPr lang="en-US" sz="2400" dirty="0" smtClean="0">
              <a:latin typeface="Calibri" pitchFamily="34" charset="0"/>
              <a:cs typeface="Times New Roman" pitchFamily="18" charset="0"/>
            </a:endParaRPr>
          </a:p>
          <a:p>
            <a:pPr marL="457200" indent="-457200" algn="just">
              <a:buClr>
                <a:schemeClr val="tx1"/>
              </a:buClr>
              <a:buSzTx/>
              <a:buFont typeface="Wingdings" pitchFamily="2" charset="2"/>
              <a:buChar char="Ø"/>
              <a:defRPr/>
            </a:pPr>
            <a:r>
              <a:rPr lang="en-US" sz="2800" dirty="0" smtClean="0">
                <a:latin typeface="Calibri" pitchFamily="34" charset="0"/>
              </a:rPr>
              <a:t>Global warming leads to climate change </a:t>
            </a:r>
            <a:endParaRPr lang="en-US" sz="2600" dirty="0" smtClean="0">
              <a:latin typeface="Calibri" pitchFamily="34" charset="0"/>
              <a:cs typeface="Times New Roman" pitchFamily="18" charset="0"/>
            </a:endParaRPr>
          </a:p>
          <a:p>
            <a:pPr marL="838200" lvl="1" indent="-381000" algn="just">
              <a:buClr>
                <a:schemeClr val="tx1"/>
              </a:buClr>
              <a:buSzTx/>
              <a:buFontTx/>
              <a:buNone/>
              <a:defRPr/>
            </a:pPr>
            <a:endParaRPr lang="en-US" sz="2400" dirty="0" smtClean="0">
              <a:cs typeface="Times New Roman" pitchFamily="18" charset="0"/>
            </a:endParaRPr>
          </a:p>
        </p:txBody>
      </p:sp>
      <p:sp>
        <p:nvSpPr>
          <p:cNvPr id="6149"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ICT Enabling Effect: Power</a:t>
            </a:r>
          </a:p>
        </p:txBody>
      </p:sp>
      <p:sp>
        <p:nvSpPr>
          <p:cNvPr id="592899" name="Rectangle 3"/>
          <p:cNvSpPr>
            <a:spLocks noGrp="1" noChangeArrowheads="1"/>
          </p:cNvSpPr>
          <p:nvPr>
            <p:ph type="body" idx="1"/>
          </p:nvPr>
        </p:nvSpPr>
        <p:spPr>
          <a:xfrm>
            <a:off x="76200" y="792163"/>
            <a:ext cx="9753600" cy="5684837"/>
          </a:xfrm>
        </p:spPr>
        <p:txBody>
          <a:bodyPr>
            <a:normAutofit fontScale="92500" lnSpcReduction="10000"/>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buSzTx/>
              <a:buFont typeface="Wingdings" pitchFamily="2" charset="2"/>
              <a:buChar char="Ø"/>
              <a:defRPr/>
            </a:pPr>
            <a:r>
              <a:rPr lang="en-US" dirty="0" smtClean="0">
                <a:latin typeface="Calibri" pitchFamily="34" charset="0"/>
                <a:ea typeface="+mn-ea"/>
                <a:cs typeface="+mn-cs"/>
              </a:rPr>
              <a:t>Current centralized energy distribution networks are often huge, inefficient grids that lose power in transmission</a:t>
            </a:r>
          </a:p>
          <a:p>
            <a:pPr marL="857250" lvl="2" indent="-457200">
              <a:buSzTx/>
              <a:buFont typeface="Wingdings" pitchFamily="2" charset="2"/>
              <a:buChar char="Ø"/>
              <a:defRPr/>
            </a:pPr>
            <a:r>
              <a:rPr lang="en-US" sz="1900" dirty="0" smtClean="0">
                <a:latin typeface="Calibri" pitchFamily="34" charset="0"/>
                <a:ea typeface="+mn-ea"/>
                <a:cs typeface="+mn-cs"/>
              </a:rPr>
              <a:t>require an overcapacity of generating capability to cope with unexpected surges in energy use</a:t>
            </a:r>
          </a:p>
          <a:p>
            <a:pPr marL="457200" lvl="1" indent="-457200">
              <a:buSzTx/>
              <a:buFont typeface="Wingdings" pitchFamily="2" charset="2"/>
              <a:buChar char="Ø"/>
              <a:defRPr/>
            </a:pPr>
            <a:endParaRPr lang="en-US" dirty="0" smtClean="0">
              <a:latin typeface="Calibri" pitchFamily="34" charset="0"/>
              <a:ea typeface="+mn-ea"/>
              <a:cs typeface="+mn-cs"/>
            </a:endParaRPr>
          </a:p>
          <a:p>
            <a:pPr marL="457200" lvl="1" indent="-457200">
              <a:buSzTx/>
              <a:buFont typeface="Wingdings" pitchFamily="2" charset="2"/>
              <a:buChar char="Ø"/>
              <a:defRPr/>
            </a:pPr>
            <a:r>
              <a:rPr lang="en-US" dirty="0" smtClean="0">
                <a:latin typeface="Calibri" pitchFamily="34" charset="0"/>
                <a:ea typeface="+mn-ea"/>
                <a:cs typeface="+mn-cs"/>
              </a:rPr>
              <a:t>Smart grids</a:t>
            </a:r>
          </a:p>
          <a:p>
            <a:pPr marL="857250" lvl="2" indent="-457200">
              <a:buSzTx/>
              <a:buFont typeface="Wingdings" pitchFamily="2" charset="2"/>
              <a:buChar char="Ø"/>
              <a:defRPr/>
            </a:pPr>
            <a:r>
              <a:rPr lang="en-US" sz="1900" dirty="0" smtClean="0">
                <a:latin typeface="Calibri" pitchFamily="34" charset="0"/>
                <a:ea typeface="+mn-ea"/>
                <a:cs typeface="+mn-cs"/>
              </a:rPr>
              <a:t>A set of software and hardware tools that enable generators to route power more efficiently, reducing the need for excess capacity</a:t>
            </a:r>
          </a:p>
          <a:p>
            <a:pPr marL="857250" lvl="2" indent="-457200">
              <a:buSzTx/>
              <a:buFont typeface="Wingdings" pitchFamily="2" charset="2"/>
              <a:buChar char="Ø"/>
              <a:defRPr/>
            </a:pPr>
            <a:r>
              <a:rPr lang="en-US" sz="1900" dirty="0" smtClean="0">
                <a:latin typeface="Calibri" pitchFamily="34" charset="0"/>
                <a:ea typeface="+mn-ea"/>
                <a:cs typeface="+mn-cs"/>
              </a:rPr>
              <a:t>Improve efficiency, energy monitoring and data capture across the power generation and T&amp;D network</a:t>
            </a:r>
          </a:p>
          <a:p>
            <a:pPr marL="457200" lvl="1" indent="-457200">
              <a:buSzTx/>
              <a:buFont typeface="Wingdings" pitchFamily="2" charset="2"/>
              <a:buChar char="Ø"/>
              <a:defRPr/>
            </a:pPr>
            <a:endParaRPr lang="en-US" dirty="0" smtClean="0">
              <a:latin typeface="Calibri" pitchFamily="34" charset="0"/>
              <a:ea typeface="+mn-ea"/>
              <a:cs typeface="+mn-cs"/>
            </a:endParaRPr>
          </a:p>
          <a:p>
            <a:pPr marL="457200" lvl="1" indent="-457200">
              <a:buSzTx/>
              <a:buFont typeface="Wingdings" pitchFamily="2" charset="2"/>
              <a:buChar char="Ø"/>
              <a:defRPr/>
            </a:pPr>
            <a:r>
              <a:rPr lang="en-US" dirty="0" smtClean="0">
                <a:latin typeface="Calibri" pitchFamily="34" charset="0"/>
                <a:ea typeface="+mn-ea"/>
                <a:cs typeface="+mn-cs"/>
              </a:rPr>
              <a:t>ICT opportunities</a:t>
            </a:r>
          </a:p>
          <a:p>
            <a:pPr marL="857250" lvl="2" indent="-457200">
              <a:buSzTx/>
              <a:buFont typeface="Wingdings" pitchFamily="2" charset="2"/>
              <a:buChar char="Ø"/>
              <a:defRPr/>
            </a:pPr>
            <a:r>
              <a:rPr lang="en-US" sz="1900" dirty="0" smtClean="0">
                <a:latin typeface="Calibri" pitchFamily="34" charset="0"/>
                <a:ea typeface="+mn-ea"/>
                <a:cs typeface="+mn-cs"/>
              </a:rPr>
              <a:t>Smart meters</a:t>
            </a:r>
          </a:p>
          <a:p>
            <a:pPr marL="857250" lvl="2" indent="-457200">
              <a:buSzTx/>
              <a:buFont typeface="Wingdings" pitchFamily="2" charset="2"/>
              <a:buChar char="Ø"/>
              <a:defRPr/>
            </a:pPr>
            <a:r>
              <a:rPr lang="en-US" sz="1900" dirty="0" smtClean="0">
                <a:latin typeface="Calibri" pitchFamily="34" charset="0"/>
                <a:ea typeface="+mn-ea"/>
                <a:cs typeface="+mn-cs"/>
              </a:rPr>
              <a:t>Dynamic demand systems – allow appliances like refrigerators to dynamically reduce their load at peak times</a:t>
            </a:r>
          </a:p>
          <a:p>
            <a:pPr marL="457200" lvl="1" indent="-457200">
              <a:buSzTx/>
              <a:buFont typeface="Wingdings" pitchFamily="2" charset="2"/>
              <a:buChar char="Ø"/>
              <a:defRPr/>
            </a:pPr>
            <a:endParaRPr lang="en-US" dirty="0" smtClean="0">
              <a:latin typeface="Calibri" pitchFamily="34" charset="0"/>
              <a:ea typeface="+mn-ea"/>
              <a:cs typeface="+mn-cs"/>
            </a:endParaRPr>
          </a:p>
          <a:p>
            <a:pPr marL="457200" lvl="1" indent="-457200">
              <a:buSzTx/>
              <a:buFont typeface="Wingdings" pitchFamily="2" charset="2"/>
              <a:buChar char="Ø"/>
              <a:defRPr/>
            </a:pPr>
            <a:r>
              <a:rPr lang="en-US" dirty="0" smtClean="0">
                <a:latin typeface="Calibri" pitchFamily="34" charset="0"/>
                <a:ea typeface="+mn-ea"/>
                <a:cs typeface="+mn-cs"/>
              </a:rPr>
              <a:t>Electricity generation currently accounts for 57% of India’s total emissions </a:t>
            </a:r>
          </a:p>
          <a:p>
            <a:pPr marL="857250" lvl="2" indent="-457200">
              <a:buSzTx/>
              <a:buFont typeface="Wingdings" pitchFamily="2" charset="2"/>
              <a:buChar char="Ø"/>
              <a:defRPr/>
            </a:pPr>
            <a:r>
              <a:rPr lang="en-US" sz="1900" dirty="0" smtClean="0">
                <a:latin typeface="Calibri" pitchFamily="34" charset="0"/>
                <a:ea typeface="+mn-ea"/>
                <a:cs typeface="+mn-cs"/>
              </a:rPr>
              <a:t>Reduction by 30% is possible with smart grids</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ICT Enabling Effect: Hurdles</a:t>
            </a:r>
          </a:p>
        </p:txBody>
      </p:sp>
      <p:sp>
        <p:nvSpPr>
          <p:cNvPr id="592899" name="Rectangle 3"/>
          <p:cNvSpPr>
            <a:spLocks noGrp="1" noChangeArrowheads="1"/>
          </p:cNvSpPr>
          <p:nvPr>
            <p:ph type="body" idx="1"/>
          </p:nvPr>
        </p:nvSpPr>
        <p:spPr>
          <a:xfrm>
            <a:off x="76200" y="792163"/>
            <a:ext cx="9753600" cy="5684837"/>
          </a:xfrm>
        </p:spPr>
        <p:txBody>
          <a:bodyPr>
            <a:normAutofit lnSpcReduction="10000"/>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90000"/>
              </a:lnSpc>
              <a:buSzTx/>
              <a:buFont typeface="Wingdings" pitchFamily="2" charset="2"/>
              <a:buChar char="Ø"/>
              <a:defRPr/>
            </a:pPr>
            <a:r>
              <a:rPr lang="en-US" sz="2200" dirty="0" smtClean="0">
                <a:latin typeface="Calibri" pitchFamily="34" charset="0"/>
                <a:ea typeface="+mn-ea"/>
                <a:cs typeface="+mn-cs"/>
              </a:rPr>
              <a:t>The potential savings may not be easy to come by!</a:t>
            </a:r>
          </a:p>
          <a:p>
            <a:pPr marL="857250" lvl="2" indent="-457200">
              <a:lnSpc>
                <a:spcPct val="90000"/>
              </a:lnSpc>
              <a:buSzTx/>
              <a:buFont typeface="Wingdings" pitchFamily="2" charset="2"/>
              <a:buChar char="Ø"/>
              <a:defRPr/>
            </a:pPr>
            <a:r>
              <a:rPr lang="en-US" sz="2000" dirty="0" smtClean="0">
                <a:latin typeface="Calibri" pitchFamily="34" charset="0"/>
                <a:ea typeface="+mn-ea"/>
                <a:cs typeface="+mn-cs"/>
              </a:rPr>
              <a:t>Policy, market and behavioral hurdles must be overcome</a:t>
            </a:r>
          </a:p>
          <a:p>
            <a:pPr marL="457200" lvl="1" indent="-457200">
              <a:lnSpc>
                <a:spcPct val="90000"/>
              </a:lnSpc>
              <a:buSzTx/>
              <a:buFont typeface="Wingdings" pitchFamily="2" charset="2"/>
              <a:buChar char="Ø"/>
              <a:defRPr/>
            </a:pPr>
            <a:endParaRPr lang="en-US" sz="2200" dirty="0" smtClean="0">
              <a:latin typeface="Calibri" pitchFamily="34" charset="0"/>
              <a:ea typeface="+mn-ea"/>
              <a:cs typeface="+mn-cs"/>
            </a:endParaRPr>
          </a:p>
          <a:p>
            <a:pPr marL="457200" lvl="1" indent="-457200">
              <a:lnSpc>
                <a:spcPct val="90000"/>
              </a:lnSpc>
              <a:buSzTx/>
              <a:buFont typeface="Wingdings" pitchFamily="2" charset="2"/>
              <a:buChar char="Ø"/>
              <a:defRPr/>
            </a:pPr>
            <a:r>
              <a:rPr lang="en-US" sz="2200" dirty="0" smtClean="0">
                <a:latin typeface="Calibri" pitchFamily="34" charset="0"/>
                <a:ea typeface="+mn-ea"/>
                <a:cs typeface="+mn-cs"/>
              </a:rPr>
              <a:t>Chinese factory managers find it difficult to stop producing long enough to implement more efficient industrial processes</a:t>
            </a:r>
          </a:p>
          <a:p>
            <a:pPr marL="857250" lvl="2" indent="-457200">
              <a:lnSpc>
                <a:spcPct val="90000"/>
              </a:lnSpc>
              <a:buSzTx/>
              <a:buFont typeface="Wingdings" pitchFamily="2" charset="2"/>
              <a:buChar char="Ø"/>
              <a:defRPr/>
            </a:pPr>
            <a:r>
              <a:rPr lang="en-US" sz="2000" dirty="0" smtClean="0">
                <a:latin typeface="Calibri" pitchFamily="34" charset="0"/>
                <a:ea typeface="+mn-ea"/>
                <a:cs typeface="+mn-cs"/>
              </a:rPr>
              <a:t>Risk revenue loss and competitiveness</a:t>
            </a:r>
          </a:p>
          <a:p>
            <a:pPr marL="457200" lvl="1" indent="-457200">
              <a:lnSpc>
                <a:spcPct val="90000"/>
              </a:lnSpc>
              <a:buSzTx/>
              <a:buFont typeface="Wingdings" pitchFamily="2" charset="2"/>
              <a:buChar char="Ø"/>
              <a:defRPr/>
            </a:pPr>
            <a:endParaRPr lang="en-US" sz="2200" dirty="0" smtClean="0">
              <a:latin typeface="Calibri" pitchFamily="34" charset="0"/>
              <a:ea typeface="+mn-ea"/>
              <a:cs typeface="+mn-cs"/>
            </a:endParaRPr>
          </a:p>
          <a:p>
            <a:pPr marL="457200" lvl="1" indent="-457200">
              <a:lnSpc>
                <a:spcPct val="90000"/>
              </a:lnSpc>
              <a:buSzTx/>
              <a:buFont typeface="Wingdings" pitchFamily="2" charset="2"/>
              <a:buChar char="Ø"/>
              <a:defRPr/>
            </a:pPr>
            <a:r>
              <a:rPr lang="en-US" sz="2200" dirty="0" smtClean="0">
                <a:latin typeface="Calibri" pitchFamily="34" charset="0"/>
                <a:ea typeface="+mn-ea"/>
                <a:cs typeface="+mn-cs"/>
              </a:rPr>
              <a:t>Low adoption rates</a:t>
            </a:r>
          </a:p>
          <a:p>
            <a:pPr marL="857250" lvl="2" indent="-457200">
              <a:lnSpc>
                <a:spcPct val="90000"/>
              </a:lnSpc>
              <a:buSzTx/>
              <a:buFont typeface="Wingdings" pitchFamily="2" charset="2"/>
              <a:buChar char="Ø"/>
              <a:defRPr/>
            </a:pPr>
            <a:r>
              <a:rPr lang="en-US" sz="2000" dirty="0" smtClean="0">
                <a:latin typeface="Calibri" pitchFamily="34" charset="0"/>
                <a:ea typeface="+mn-ea"/>
                <a:cs typeface="+mn-cs"/>
              </a:rPr>
              <a:t>Only 1-2% of US workforce </a:t>
            </a:r>
            <a:r>
              <a:rPr lang="en-US" sz="2000" dirty="0" err="1" smtClean="0">
                <a:latin typeface="Calibri" pitchFamily="34" charset="0"/>
                <a:ea typeface="+mn-ea"/>
                <a:cs typeface="+mn-cs"/>
              </a:rPr>
              <a:t>teleworked</a:t>
            </a:r>
            <a:r>
              <a:rPr lang="en-US" sz="2000" dirty="0" smtClean="0">
                <a:latin typeface="Calibri" pitchFamily="34" charset="0"/>
                <a:ea typeface="+mn-ea"/>
                <a:cs typeface="+mn-cs"/>
              </a:rPr>
              <a:t> in 2005</a:t>
            </a:r>
          </a:p>
          <a:p>
            <a:pPr marL="457200" lvl="1" indent="-457200">
              <a:lnSpc>
                <a:spcPct val="90000"/>
              </a:lnSpc>
              <a:buSzTx/>
              <a:buFont typeface="Wingdings" pitchFamily="2" charset="2"/>
              <a:buChar char="Ø"/>
              <a:defRPr/>
            </a:pPr>
            <a:endParaRPr lang="en-US" sz="2200" dirty="0" smtClean="0">
              <a:latin typeface="Calibri" pitchFamily="34" charset="0"/>
              <a:ea typeface="+mn-ea"/>
              <a:cs typeface="+mn-cs"/>
            </a:endParaRPr>
          </a:p>
          <a:p>
            <a:pPr marL="457200" lvl="1" indent="-457200">
              <a:lnSpc>
                <a:spcPct val="90000"/>
              </a:lnSpc>
              <a:buSzTx/>
              <a:buFont typeface="Wingdings" pitchFamily="2" charset="2"/>
              <a:buChar char="Ø"/>
              <a:defRPr/>
            </a:pPr>
            <a:r>
              <a:rPr lang="en-US" sz="2200" dirty="0" smtClean="0">
                <a:latin typeface="Calibri" pitchFamily="34" charset="0"/>
                <a:ea typeface="+mn-ea"/>
                <a:cs typeface="+mn-cs"/>
              </a:rPr>
              <a:t>Technological barriers</a:t>
            </a:r>
          </a:p>
          <a:p>
            <a:pPr marL="857250" lvl="2" indent="-457200">
              <a:lnSpc>
                <a:spcPct val="90000"/>
              </a:lnSpc>
              <a:buSzTx/>
              <a:buFont typeface="Wingdings" pitchFamily="2" charset="2"/>
              <a:buChar char="Ø"/>
              <a:defRPr/>
            </a:pPr>
            <a:r>
              <a:rPr lang="en-US" sz="2200" dirty="0" smtClean="0">
                <a:latin typeface="Calibri" pitchFamily="34" charset="0"/>
                <a:ea typeface="+mn-ea"/>
                <a:cs typeface="+mn-cs"/>
              </a:rPr>
              <a:t>Lack of capacity and skills to operate advanced automation technologies</a:t>
            </a:r>
          </a:p>
          <a:p>
            <a:pPr marL="457200" lvl="1" indent="-457200">
              <a:lnSpc>
                <a:spcPct val="90000"/>
              </a:lnSpc>
              <a:buSzTx/>
              <a:buFont typeface="Wingdings" pitchFamily="2" charset="2"/>
              <a:buChar char="Ø"/>
              <a:defRPr/>
            </a:pPr>
            <a:endParaRPr lang="en-US" sz="2200" dirty="0" smtClean="0">
              <a:latin typeface="Calibri" pitchFamily="34" charset="0"/>
              <a:ea typeface="+mn-ea"/>
              <a:cs typeface="+mn-cs"/>
            </a:endParaRPr>
          </a:p>
          <a:p>
            <a:pPr marL="457200" lvl="1" indent="-457200">
              <a:lnSpc>
                <a:spcPct val="90000"/>
              </a:lnSpc>
              <a:buSzTx/>
              <a:buFont typeface="Wingdings" pitchFamily="2" charset="2"/>
              <a:buChar char="Ø"/>
              <a:defRPr/>
            </a:pPr>
            <a:r>
              <a:rPr lang="en-US" sz="2200" dirty="0" smtClean="0">
                <a:latin typeface="Calibri" pitchFamily="34" charset="0"/>
                <a:ea typeface="+mn-ea"/>
                <a:cs typeface="+mn-cs"/>
              </a:rPr>
              <a:t>Infrastructure</a:t>
            </a:r>
          </a:p>
          <a:p>
            <a:pPr marL="857250" lvl="2" indent="-457200">
              <a:lnSpc>
                <a:spcPct val="90000"/>
              </a:lnSpc>
              <a:buSzTx/>
              <a:buFont typeface="Wingdings" pitchFamily="2" charset="2"/>
              <a:buChar char="Ø"/>
              <a:defRPr/>
            </a:pPr>
            <a:r>
              <a:rPr lang="en-US" sz="2000" dirty="0" smtClean="0">
                <a:latin typeface="Calibri" pitchFamily="34" charset="0"/>
                <a:ea typeface="+mn-ea"/>
                <a:cs typeface="+mn-cs"/>
              </a:rPr>
              <a:t>Lack of high quality, affordable Internet access services to all consumers and businesses</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Energy Efficiency Paradox</a:t>
            </a:r>
          </a:p>
        </p:txBody>
      </p:sp>
      <p:sp>
        <p:nvSpPr>
          <p:cNvPr id="592899" name="Rectangle 3"/>
          <p:cNvSpPr>
            <a:spLocks noGrp="1" noChangeArrowheads="1"/>
          </p:cNvSpPr>
          <p:nvPr>
            <p:ph type="body" idx="1"/>
          </p:nvPr>
        </p:nvSpPr>
        <p:spPr>
          <a:xfrm>
            <a:off x="76200" y="792163"/>
            <a:ext cx="9753600" cy="5684837"/>
          </a:xfrm>
        </p:spPr>
        <p:txBody>
          <a:bodyPr>
            <a:normAutofit lnSpcReduction="10000"/>
          </a:bodyPr>
          <a:lstStyle/>
          <a:p>
            <a:pPr marL="457200" lvl="1" indent="-457200">
              <a:lnSpc>
                <a:spcPct val="80000"/>
              </a:lnSpc>
              <a:buClr>
                <a:schemeClr val="tx1"/>
              </a:buClr>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90000"/>
              </a:lnSpc>
              <a:buSzTx/>
              <a:buFont typeface="Wingdings" pitchFamily="2" charset="2"/>
              <a:buChar char="Ø"/>
              <a:defRPr/>
            </a:pPr>
            <a:r>
              <a:rPr lang="en-US" sz="2200" dirty="0" smtClean="0">
                <a:latin typeface="Calibri" pitchFamily="34" charset="0"/>
                <a:ea typeface="+mn-ea"/>
                <a:cs typeface="+mn-cs"/>
              </a:rPr>
              <a:t>Technology improvements allow for better energy efficiency, but those savings can be lost to greater consumption:</a:t>
            </a:r>
          </a:p>
          <a:p>
            <a:pPr marL="457200" lvl="1" indent="-457200">
              <a:lnSpc>
                <a:spcPct val="90000"/>
              </a:lnSpc>
              <a:buSzTx/>
              <a:buFont typeface="Wingdings" pitchFamily="2" charset="2"/>
              <a:buChar char="Ø"/>
              <a:defRPr/>
            </a:pPr>
            <a:endParaRPr lang="en-US" sz="2200" dirty="0" smtClean="0">
              <a:latin typeface="Calibri" pitchFamily="34" charset="0"/>
              <a:ea typeface="+mn-ea"/>
              <a:cs typeface="+mn-cs"/>
            </a:endParaRPr>
          </a:p>
          <a:p>
            <a:pPr marL="857250" lvl="2" indent="-457200">
              <a:lnSpc>
                <a:spcPct val="90000"/>
              </a:lnSpc>
              <a:buSzTx/>
              <a:buFont typeface="Wingdings" pitchFamily="2" charset="2"/>
              <a:buChar char="Ø"/>
              <a:defRPr/>
            </a:pPr>
            <a:r>
              <a:rPr lang="en-US" sz="2200" dirty="0" smtClean="0">
                <a:latin typeface="Calibri" pitchFamily="34" charset="0"/>
                <a:ea typeface="+mn-ea"/>
                <a:cs typeface="+mn-cs"/>
              </a:rPr>
              <a:t>Smart meters in our homes may reduce energy costs, and allow us to afford larger homes which consume more energy</a:t>
            </a:r>
          </a:p>
          <a:p>
            <a:pPr marL="857250" lvl="2" indent="-457200">
              <a:lnSpc>
                <a:spcPct val="90000"/>
              </a:lnSpc>
              <a:buSzTx/>
              <a:buFont typeface="Wingdings" pitchFamily="2" charset="2"/>
              <a:buChar char="Ø"/>
              <a:defRPr/>
            </a:pPr>
            <a:endParaRPr lang="en-US" sz="2200" dirty="0" smtClean="0">
              <a:latin typeface="Calibri" pitchFamily="34" charset="0"/>
              <a:ea typeface="+mn-ea"/>
              <a:cs typeface="+mn-cs"/>
            </a:endParaRPr>
          </a:p>
          <a:p>
            <a:pPr marL="857250" lvl="2" indent="-457200">
              <a:lnSpc>
                <a:spcPct val="90000"/>
              </a:lnSpc>
              <a:buSzTx/>
              <a:buFont typeface="Wingdings" pitchFamily="2" charset="2"/>
              <a:buChar char="Ø"/>
              <a:defRPr/>
            </a:pPr>
            <a:r>
              <a:rPr lang="en-US" sz="2200" dirty="0" smtClean="0">
                <a:latin typeface="Calibri" pitchFamily="34" charset="0"/>
                <a:ea typeface="+mn-ea"/>
                <a:cs typeface="+mn-cs"/>
              </a:rPr>
              <a:t>Congestion control systems may reduce traffic congestion but thereby encourage automobile usage</a:t>
            </a:r>
          </a:p>
          <a:p>
            <a:pPr marL="857250" lvl="2" indent="-457200">
              <a:lnSpc>
                <a:spcPct val="90000"/>
              </a:lnSpc>
              <a:buSzTx/>
              <a:buFont typeface="Wingdings" pitchFamily="2" charset="2"/>
              <a:buChar char="Ø"/>
              <a:defRPr/>
            </a:pPr>
            <a:endParaRPr lang="en-US" sz="2200" dirty="0" smtClean="0">
              <a:latin typeface="Calibri" pitchFamily="34" charset="0"/>
              <a:ea typeface="+mn-ea"/>
              <a:cs typeface="+mn-cs"/>
            </a:endParaRPr>
          </a:p>
          <a:p>
            <a:pPr marL="857250" lvl="2" indent="-457200">
              <a:lnSpc>
                <a:spcPct val="90000"/>
              </a:lnSpc>
              <a:buSzTx/>
              <a:buFont typeface="Wingdings" pitchFamily="2" charset="2"/>
              <a:buChar char="Ø"/>
              <a:defRPr/>
            </a:pPr>
            <a:r>
              <a:rPr lang="en-US" sz="2200" dirty="0" smtClean="0">
                <a:latin typeface="Calibri" pitchFamily="34" charset="0"/>
                <a:ea typeface="+mn-ea"/>
                <a:cs typeface="+mn-cs"/>
              </a:rPr>
              <a:t>The largest consumption of energy for personal computers is in their manufacture as opposed to their operation</a:t>
            </a:r>
          </a:p>
          <a:p>
            <a:pPr marL="1314450" lvl="3" indent="-457200">
              <a:lnSpc>
                <a:spcPct val="90000"/>
              </a:lnSpc>
              <a:buSzTx/>
              <a:buFont typeface="Wingdings" pitchFamily="2" charset="2"/>
              <a:buChar char="Ø"/>
              <a:defRPr/>
            </a:pPr>
            <a:r>
              <a:rPr lang="en-US" sz="2000" dirty="0" smtClean="0">
                <a:latin typeface="Calibri" pitchFamily="34" charset="0"/>
                <a:ea typeface="+mn-ea"/>
                <a:cs typeface="+mn-cs"/>
              </a:rPr>
              <a:t>The manufacture of a typical desktop PC accounts for almost 80% of the total energy used in a 3 year life-cycle</a:t>
            </a:r>
          </a:p>
          <a:p>
            <a:pPr marL="857250" lvl="2" indent="-457200">
              <a:lnSpc>
                <a:spcPct val="90000"/>
              </a:lnSpc>
              <a:buSzTx/>
              <a:buFont typeface="Wingdings" pitchFamily="2" charset="2"/>
              <a:buChar char="Ø"/>
              <a:defRPr/>
            </a:pPr>
            <a:endParaRPr lang="en-US" sz="2200" dirty="0" smtClean="0">
              <a:latin typeface="Calibri" pitchFamily="34" charset="0"/>
              <a:ea typeface="+mn-ea"/>
              <a:cs typeface="+mn-cs"/>
            </a:endParaRPr>
          </a:p>
          <a:p>
            <a:pPr marL="857250" lvl="2" indent="-457200">
              <a:lnSpc>
                <a:spcPct val="90000"/>
              </a:lnSpc>
              <a:buSzTx/>
              <a:buFont typeface="Wingdings" pitchFamily="2" charset="2"/>
              <a:buChar char="Ø"/>
              <a:defRPr/>
            </a:pPr>
            <a:r>
              <a:rPr lang="en-US" sz="2200" dirty="0" smtClean="0">
                <a:latin typeface="Calibri" pitchFamily="34" charset="0"/>
                <a:ea typeface="+mn-ea"/>
                <a:cs typeface="+mn-cs"/>
              </a:rPr>
              <a:t>Anything less than a target of zero carbon emissions throughout the entire ICT system will be less effective </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Zero Carbon Innovations</a:t>
            </a:r>
          </a:p>
        </p:txBody>
      </p:sp>
      <p:sp>
        <p:nvSpPr>
          <p:cNvPr id="592899" name="Rectangle 3"/>
          <p:cNvSpPr>
            <a:spLocks noGrp="1" noChangeArrowheads="1"/>
          </p:cNvSpPr>
          <p:nvPr>
            <p:ph type="body" idx="1"/>
          </p:nvPr>
        </p:nvSpPr>
        <p:spPr>
          <a:xfrm>
            <a:off x="76200" y="792163"/>
            <a:ext cx="9753600" cy="5684837"/>
          </a:xfrm>
        </p:spPr>
        <p:txBody>
          <a:bodyPr>
            <a:noAutofit/>
          </a:bodyPr>
          <a:lstStyle/>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Zero-carbon strategies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Zero carbon  inevitably means producing energy through renewable sources</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Next generation networks (NGN) and Next generation Internet (NGI)</a:t>
            </a:r>
          </a:p>
          <a:p>
            <a:pPr marL="857250" lvl="2" indent="-457200">
              <a:lnSpc>
                <a:spcPct val="80000"/>
              </a:lnSpc>
              <a:buSzTx/>
              <a:buFont typeface="Wingdings" pitchFamily="2" charset="2"/>
              <a:buChar char="Ø"/>
              <a:defRPr/>
            </a:pPr>
            <a:r>
              <a:rPr lang="en-US" sz="2000" dirty="0" smtClean="0">
                <a:latin typeface="Calibri" pitchFamily="34" charset="0"/>
                <a:ea typeface="+mn-ea"/>
                <a:cs typeface="+mn-cs"/>
              </a:rPr>
              <a:t>Network technologies to deploy zero carbon networks</a:t>
            </a:r>
          </a:p>
          <a:p>
            <a:pPr marL="1314450" lvl="3" indent="-457200">
              <a:lnSpc>
                <a:spcPct val="80000"/>
              </a:lnSpc>
              <a:buSzTx/>
              <a:buFont typeface="Wingdings" pitchFamily="2" charset="2"/>
              <a:buChar char="Ø"/>
              <a:defRPr/>
            </a:pPr>
            <a:r>
              <a:rPr lang="en-US" sz="1800" dirty="0" smtClean="0">
                <a:latin typeface="Calibri" pitchFamily="34" charset="0"/>
                <a:ea typeface="+mn-ea"/>
                <a:cs typeface="+mn-cs"/>
              </a:rPr>
              <a:t>wired and wireless  networks, </a:t>
            </a:r>
          </a:p>
          <a:p>
            <a:pPr marL="1314450" lvl="3" indent="-457200">
              <a:lnSpc>
                <a:spcPct val="80000"/>
              </a:lnSpc>
              <a:buSzTx/>
              <a:buFont typeface="Wingdings" pitchFamily="2" charset="2"/>
              <a:buChar char="Ø"/>
              <a:defRPr/>
            </a:pPr>
            <a:r>
              <a:rPr lang="en-US" sz="1800" dirty="0" smtClean="0">
                <a:latin typeface="Calibri" pitchFamily="34" charset="0"/>
                <a:ea typeface="+mn-ea"/>
                <a:cs typeface="+mn-cs"/>
              </a:rPr>
              <a:t>new router and optical architectures, and </a:t>
            </a:r>
          </a:p>
          <a:p>
            <a:pPr marL="1314450" lvl="3" indent="-457200">
              <a:lnSpc>
                <a:spcPct val="80000"/>
              </a:lnSpc>
              <a:buSzTx/>
              <a:buFont typeface="Wingdings" pitchFamily="2" charset="2"/>
              <a:buChar char="Ø"/>
              <a:defRPr/>
            </a:pPr>
            <a:r>
              <a:rPr lang="en-US" sz="1800" dirty="0" smtClean="0">
                <a:latin typeface="Calibri" pitchFamily="34" charset="0"/>
                <a:ea typeface="+mn-ea"/>
                <a:cs typeface="+mn-cs"/>
              </a:rPr>
              <a:t>new distributed computing architectures</a:t>
            </a:r>
          </a:p>
          <a:p>
            <a:pPr marL="857250" lvl="2" indent="-457200">
              <a:lnSpc>
                <a:spcPct val="80000"/>
              </a:lnSpc>
              <a:buSzTx/>
              <a:buFont typeface="Wingdings" pitchFamily="2" charset="2"/>
              <a:buChar char="Ø"/>
              <a:defRPr/>
            </a:pPr>
            <a:r>
              <a:rPr lang="en-US" sz="2000" dirty="0" smtClean="0">
                <a:latin typeface="Calibri" pitchFamily="34" charset="0"/>
                <a:ea typeface="+mn-ea"/>
                <a:cs typeface="+mn-cs"/>
              </a:rPr>
              <a:t>distributed grids and clouds using zero carbon data centers</a:t>
            </a:r>
          </a:p>
          <a:p>
            <a:pPr marL="1314450" lvl="3" indent="-457200">
              <a:lnSpc>
                <a:spcPct val="80000"/>
              </a:lnSpc>
              <a:buSzTx/>
              <a:buFont typeface="Wingdings" pitchFamily="2" charset="2"/>
              <a:buChar char="Ø"/>
              <a:defRPr/>
            </a:pPr>
            <a:r>
              <a:rPr lang="en-US" sz="1800" dirty="0" smtClean="0">
                <a:latin typeface="Calibri" pitchFamily="34" charset="0"/>
                <a:ea typeface="+mn-ea"/>
                <a:cs typeface="+mn-cs"/>
              </a:rPr>
              <a:t>use of Web services and SOA with virtualization, </a:t>
            </a:r>
          </a:p>
          <a:p>
            <a:pPr marL="1314450" lvl="3" indent="-457200">
              <a:lnSpc>
                <a:spcPct val="80000"/>
              </a:lnSpc>
              <a:buSzTx/>
              <a:buFont typeface="Wingdings" pitchFamily="2" charset="2"/>
              <a:buChar char="Ø"/>
              <a:defRPr/>
            </a:pPr>
            <a:r>
              <a:rPr lang="en-US" sz="1800" dirty="0" smtClean="0">
                <a:latin typeface="Calibri" pitchFamily="34" charset="0"/>
                <a:ea typeface="+mn-ea"/>
                <a:cs typeface="+mn-cs"/>
              </a:rPr>
              <a:t>consumer applications on zero carbon data networks </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Incentives</a:t>
            </a:r>
          </a:p>
          <a:p>
            <a:pPr marL="857250" lvl="2" indent="-457200">
              <a:lnSpc>
                <a:spcPct val="80000"/>
              </a:lnSpc>
              <a:buSzTx/>
              <a:buFont typeface="Wingdings" pitchFamily="2" charset="2"/>
              <a:buChar char="Ø"/>
              <a:defRPr/>
            </a:pPr>
            <a:r>
              <a:rPr lang="en-US" sz="1800" dirty="0" smtClean="0">
                <a:latin typeface="Calibri" pitchFamily="34" charset="0"/>
                <a:ea typeface="+mn-ea"/>
                <a:cs typeface="+mn-cs"/>
              </a:rPr>
              <a:t>To consumers</a:t>
            </a:r>
          </a:p>
          <a:p>
            <a:pPr marL="857250" lvl="2" indent="-457200">
              <a:lnSpc>
                <a:spcPct val="80000"/>
              </a:lnSpc>
              <a:buSzTx/>
              <a:buFont typeface="Wingdings" pitchFamily="2" charset="2"/>
              <a:buChar char="Ø"/>
              <a:defRPr/>
            </a:pPr>
            <a:r>
              <a:rPr lang="en-US" sz="1800" dirty="0" smtClean="0">
                <a:latin typeface="Calibri" pitchFamily="34" charset="0"/>
                <a:ea typeface="+mn-ea"/>
                <a:cs typeface="+mn-cs"/>
              </a:rPr>
              <a:t>Companies</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 Summary</a:t>
            </a:r>
          </a:p>
        </p:txBody>
      </p:sp>
      <p:sp>
        <p:nvSpPr>
          <p:cNvPr id="592899" name="Rectangle 3"/>
          <p:cNvSpPr>
            <a:spLocks noGrp="1" noChangeArrowheads="1"/>
          </p:cNvSpPr>
          <p:nvPr>
            <p:ph type="body" idx="1"/>
          </p:nvPr>
        </p:nvSpPr>
        <p:spPr>
          <a:xfrm>
            <a:off x="76200" y="792163"/>
            <a:ext cx="9753600" cy="5684837"/>
          </a:xfrm>
        </p:spPr>
        <p:txBody>
          <a:bodyPr>
            <a:noAutofit/>
          </a:bodyPr>
          <a:lstStyle/>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Global Warming is one of the greatest environmental challenges facing the planet</a:t>
            </a: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 </a:t>
            </a: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Science and Technology are both a cause of global warming and also a major part of the solution</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ICT can empower other sectors in mitigating emissions</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Realizing ICT’s potentials may be no easy win</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Renewable energy sources provide the most promising alternative in the long run</a:t>
            </a:r>
          </a:p>
          <a:p>
            <a:pPr marL="857250" lvl="2" indent="-457200">
              <a:lnSpc>
                <a:spcPct val="80000"/>
              </a:lnSpc>
              <a:buSzTx/>
              <a:buFont typeface="Wingdings" pitchFamily="2" charset="2"/>
              <a:buChar char="Ø"/>
              <a:defRPr/>
            </a:pPr>
            <a:endParaRPr lang="en-US" sz="1800" dirty="0" smtClean="0">
              <a:latin typeface="Calibri" pitchFamily="34" charset="0"/>
              <a:ea typeface="+mn-ea"/>
              <a:cs typeface="+mn-cs"/>
            </a:endParaRP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Keynote Speech, Third National Conference, FCE, Kano</a:t>
            </a:r>
          </a:p>
        </p:txBody>
      </p:sp>
      <p:sp>
        <p:nvSpPr>
          <p:cNvPr id="13315" name="Rectangle 2"/>
          <p:cNvSpPr>
            <a:spLocks noGrp="1" noChangeArrowheads="1"/>
          </p:cNvSpPr>
          <p:nvPr>
            <p:ph type="title"/>
          </p:nvPr>
        </p:nvSpPr>
        <p:spPr>
          <a:xfrm>
            <a:off x="0" y="0"/>
            <a:ext cx="9906000" cy="581025"/>
          </a:xfrm>
        </p:spPr>
        <p:txBody>
          <a:bodyPr/>
          <a:lstStyle/>
          <a:p>
            <a:pPr>
              <a:lnSpc>
                <a:spcPct val="90000"/>
              </a:lnSpc>
            </a:pPr>
            <a:r>
              <a:rPr lang="en-US" sz="3600" dirty="0" smtClean="0">
                <a:latin typeface="Calibri" pitchFamily="34" charset="0"/>
                <a:cs typeface="Times New Roman" pitchFamily="18" charset="0"/>
              </a:rPr>
              <a:t>Recommendations</a:t>
            </a:r>
          </a:p>
        </p:txBody>
      </p:sp>
      <p:sp>
        <p:nvSpPr>
          <p:cNvPr id="592899" name="Rectangle 3"/>
          <p:cNvSpPr>
            <a:spLocks noGrp="1" noChangeArrowheads="1"/>
          </p:cNvSpPr>
          <p:nvPr>
            <p:ph type="body" idx="1"/>
          </p:nvPr>
        </p:nvSpPr>
        <p:spPr>
          <a:xfrm>
            <a:off x="76200" y="792163"/>
            <a:ext cx="9753600" cy="5684837"/>
          </a:xfrm>
        </p:spPr>
        <p:txBody>
          <a:bodyPr>
            <a:normAutofit lnSpcReduction="10000"/>
          </a:bodyPr>
          <a:lstStyle/>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Do more to create a fiscal and regulatory environment that will encourage faster and more widespread adoption of new technologies</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Provide incentives to businesses and consumers to adopt efficiency measures</a:t>
            </a:r>
          </a:p>
          <a:p>
            <a:pPr marL="857250" lvl="2" indent="-457200">
              <a:lnSpc>
                <a:spcPct val="80000"/>
              </a:lnSpc>
              <a:buSzTx/>
              <a:buFont typeface="Wingdings" pitchFamily="2" charset="2"/>
              <a:buChar char="Ø"/>
              <a:defRPr/>
            </a:pPr>
            <a:r>
              <a:rPr lang="en-US" sz="2600" dirty="0" smtClean="0">
                <a:latin typeface="Calibri" pitchFamily="34" charset="0"/>
                <a:ea typeface="+mn-ea"/>
                <a:cs typeface="+mn-cs"/>
              </a:rPr>
              <a:t>strengthening the business case for investing in efficiency technology and training more people to implement and operate products of new technologies</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Provide disincentives to vested interests who want to perpetuate the status quo</a:t>
            </a:r>
          </a:p>
          <a:p>
            <a:pPr marL="457200" lvl="1" indent="-457200">
              <a:lnSpc>
                <a:spcPct val="80000"/>
              </a:lnSpc>
              <a:buSzTx/>
              <a:buFont typeface="Wingdings" pitchFamily="2" charset="2"/>
              <a:buChar char="Ø"/>
              <a:defRPr/>
            </a:pPr>
            <a:endParaRPr lang="en-US" sz="2800" dirty="0" smtClean="0">
              <a:latin typeface="Calibri" pitchFamily="34" charset="0"/>
              <a:ea typeface="+mn-ea"/>
              <a:cs typeface="+mn-cs"/>
            </a:endParaRPr>
          </a:p>
          <a:p>
            <a:pPr marL="457200" lvl="1" indent="-457200">
              <a:lnSpc>
                <a:spcPct val="80000"/>
              </a:lnSpc>
              <a:buSzTx/>
              <a:buFont typeface="Wingdings" pitchFamily="2" charset="2"/>
              <a:buChar char="Ø"/>
              <a:defRPr/>
            </a:pPr>
            <a:r>
              <a:rPr lang="en-US" sz="2800" dirty="0" smtClean="0">
                <a:latin typeface="Calibri" pitchFamily="34" charset="0"/>
                <a:ea typeface="+mn-ea"/>
                <a:cs typeface="+mn-cs"/>
              </a:rPr>
              <a:t>Investment into the development of ICT energy  efficiency technologies</a:t>
            </a:r>
          </a:p>
          <a:p>
            <a:pPr marL="857250" lvl="2" indent="-457200">
              <a:lnSpc>
                <a:spcPct val="80000"/>
              </a:lnSpc>
              <a:buSzTx/>
              <a:buFont typeface="Wingdings" pitchFamily="2" charset="2"/>
              <a:buChar char="Ø"/>
              <a:defRPr/>
            </a:pPr>
            <a:r>
              <a:rPr lang="en-US" dirty="0" smtClean="0">
                <a:latin typeface="Calibri" pitchFamily="34" charset="0"/>
                <a:ea typeface="+mn-ea"/>
                <a:cs typeface="+mn-cs"/>
              </a:rPr>
              <a:t>R&amp;D on NGN and NGI</a:t>
            </a:r>
          </a:p>
        </p:txBody>
      </p:sp>
      <p:sp>
        <p:nvSpPr>
          <p:cNvPr id="1331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p>
            <a:r>
              <a:rPr lang="en-US" smtClean="0"/>
              <a:t>Keynote Speech, Third National Conference, FCE, Kano</a:t>
            </a:r>
          </a:p>
        </p:txBody>
      </p:sp>
      <p:sp>
        <p:nvSpPr>
          <p:cNvPr id="29699" name="Rectangle 1026"/>
          <p:cNvSpPr>
            <a:spLocks noGrp="1" noChangeArrowheads="1"/>
          </p:cNvSpPr>
          <p:nvPr>
            <p:ph type="title"/>
          </p:nvPr>
        </p:nvSpPr>
        <p:spPr>
          <a:xfrm>
            <a:off x="0" y="0"/>
            <a:ext cx="9906000" cy="581025"/>
          </a:xfrm>
        </p:spPr>
        <p:txBody>
          <a:bodyPr/>
          <a:lstStyle/>
          <a:p>
            <a:r>
              <a:rPr lang="en-US" smtClean="0">
                <a:latin typeface="Calibri" pitchFamily="34" charset="0"/>
                <a:cs typeface="Times New Roman" pitchFamily="18" charset="0"/>
              </a:rPr>
              <a:t>The End</a:t>
            </a:r>
          </a:p>
        </p:txBody>
      </p:sp>
      <p:sp>
        <p:nvSpPr>
          <p:cNvPr id="29700" name="Rectangle 1027"/>
          <p:cNvSpPr>
            <a:spLocks noGrp="1" noChangeArrowheads="1"/>
          </p:cNvSpPr>
          <p:nvPr>
            <p:ph type="body" idx="1"/>
          </p:nvPr>
        </p:nvSpPr>
        <p:spPr>
          <a:xfrm>
            <a:off x="0" y="792163"/>
            <a:ext cx="9753600" cy="5684837"/>
          </a:xfrm>
        </p:spPr>
        <p:txBody>
          <a:bodyPr/>
          <a:lstStyle/>
          <a:p>
            <a:pPr algn="just">
              <a:buClr>
                <a:schemeClr val="tx1"/>
              </a:buClr>
              <a:buSzTx/>
              <a:buFont typeface="Wingdings" pitchFamily="2" charset="2"/>
              <a:buNone/>
            </a:pPr>
            <a:endParaRPr lang="en-US" sz="2800" smtClean="0">
              <a:cs typeface="Times New Roman" pitchFamily="18" charset="0"/>
            </a:endParaRPr>
          </a:p>
          <a:p>
            <a:pPr algn="just">
              <a:buClr>
                <a:schemeClr val="tx1"/>
              </a:buClr>
              <a:buSzTx/>
              <a:buFont typeface="Wingdings" pitchFamily="2" charset="2"/>
              <a:buNone/>
            </a:pPr>
            <a:endParaRPr lang="en-US" sz="2800" smtClean="0">
              <a:cs typeface="Times New Roman" pitchFamily="18" charset="0"/>
            </a:endParaRPr>
          </a:p>
          <a:p>
            <a:pPr algn="just">
              <a:buClr>
                <a:schemeClr val="tx1"/>
              </a:buClr>
              <a:buSzTx/>
              <a:buFont typeface="Wingdings" pitchFamily="2" charset="2"/>
              <a:buNone/>
            </a:pPr>
            <a:endParaRPr lang="en-US" sz="2800" smtClean="0">
              <a:cs typeface="Times New Roman" pitchFamily="18" charset="0"/>
            </a:endParaRPr>
          </a:p>
          <a:p>
            <a:pPr algn="just">
              <a:buClr>
                <a:schemeClr val="tx1"/>
              </a:buClr>
              <a:buSzTx/>
              <a:buFont typeface="Wingdings" pitchFamily="2" charset="2"/>
              <a:buNone/>
            </a:pPr>
            <a:endParaRPr lang="en-US" sz="2800" smtClean="0">
              <a:cs typeface="Times New Roman" pitchFamily="18" charset="0"/>
            </a:endParaRPr>
          </a:p>
          <a:p>
            <a:pPr algn="ctr">
              <a:buClr>
                <a:schemeClr val="tx1"/>
              </a:buClr>
              <a:buSzTx/>
              <a:buFont typeface="Wingdings" pitchFamily="2" charset="2"/>
              <a:buNone/>
            </a:pPr>
            <a:r>
              <a:rPr lang="en-US" sz="4000" smtClean="0">
                <a:latin typeface="Calibri" pitchFamily="34" charset="0"/>
                <a:cs typeface="Times New Roman" pitchFamily="18" charset="0"/>
              </a:rPr>
              <a:t>Questions / Comments</a:t>
            </a:r>
          </a:p>
        </p:txBody>
      </p:sp>
      <p:sp>
        <p:nvSpPr>
          <p:cNvPr id="29701"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p:spPr>
        <p:txBody>
          <a:bodyPr/>
          <a:lstStyle/>
          <a:p>
            <a:r>
              <a:rPr lang="en-US" smtClean="0"/>
              <a:t>Keynote Speech, Third National Conference, FCE, Kano</a:t>
            </a:r>
          </a:p>
        </p:txBody>
      </p:sp>
      <p:sp>
        <p:nvSpPr>
          <p:cNvPr id="30723" name="Rectangle 2"/>
          <p:cNvSpPr>
            <a:spLocks noGrp="1" noChangeArrowheads="1"/>
          </p:cNvSpPr>
          <p:nvPr>
            <p:ph type="title"/>
          </p:nvPr>
        </p:nvSpPr>
        <p:spPr>
          <a:xfrm>
            <a:off x="0" y="0"/>
            <a:ext cx="9906000" cy="581025"/>
          </a:xfrm>
        </p:spPr>
        <p:txBody>
          <a:bodyPr/>
          <a:lstStyle/>
          <a:p>
            <a:r>
              <a:rPr lang="en-US" sz="3600" smtClean="0">
                <a:latin typeface="Calibri" pitchFamily="34" charset="0"/>
                <a:cs typeface="Times New Roman" pitchFamily="18" charset="0"/>
              </a:rPr>
              <a:t>References</a:t>
            </a:r>
          </a:p>
        </p:txBody>
      </p:sp>
      <p:sp>
        <p:nvSpPr>
          <p:cNvPr id="28676" name="Rectangle 3"/>
          <p:cNvSpPr>
            <a:spLocks noGrp="1" noChangeArrowheads="1"/>
          </p:cNvSpPr>
          <p:nvPr>
            <p:ph type="body" idx="1"/>
          </p:nvPr>
        </p:nvSpPr>
        <p:spPr>
          <a:xfrm>
            <a:off x="0" y="762000"/>
            <a:ext cx="9906000" cy="5699125"/>
          </a:xfrm>
        </p:spPr>
        <p:txBody>
          <a:bodyPr>
            <a:normAutofit fontScale="40000" lnSpcReduction="20000"/>
          </a:bodyPr>
          <a:lstStyle/>
          <a:p>
            <a:pPr marL="457200" lvl="0" indent="-457200" algn="just">
              <a:lnSpc>
                <a:spcPct val="90000"/>
              </a:lnSpc>
              <a:buClr>
                <a:schemeClr val="tx1"/>
              </a:buClr>
              <a:buSzTx/>
              <a:buFont typeface="+mj-lt"/>
              <a:buAutoNum type="arabicPeriod"/>
              <a:defRPr/>
            </a:pPr>
            <a:endParaRPr lang="en-US" sz="2000" dirty="0" smtClean="0">
              <a:latin typeface="Calibri" pitchFamily="34" charset="0"/>
            </a:endParaRPr>
          </a:p>
          <a:p>
            <a:pPr marL="457200" lvl="0" indent="-457200" algn="just">
              <a:lnSpc>
                <a:spcPct val="90000"/>
              </a:lnSpc>
              <a:buClr>
                <a:schemeClr val="tx1"/>
              </a:buClr>
              <a:buSzTx/>
              <a:buFont typeface="+mj-lt"/>
              <a:buAutoNum type="arabicPeriod"/>
              <a:defRPr/>
            </a:pPr>
            <a:r>
              <a:rPr lang="en-US" sz="2900" dirty="0" smtClean="0">
                <a:latin typeface="Calibri" pitchFamily="34" charset="0"/>
              </a:rPr>
              <a:t>Climate Gateway. </a:t>
            </a:r>
            <a:r>
              <a:rPr lang="en-US" sz="2900" dirty="0" smtClean="0">
                <a:latin typeface="Calibri" pitchFamily="34" charset="0"/>
                <a:hlinkClick r:id="rId3"/>
              </a:rPr>
              <a:t>http://www.climategateway.com/climateenglish/queescc.htm. Accessed 12 September 2010</a:t>
            </a:r>
            <a:r>
              <a:rPr lang="en-US" sz="2900" dirty="0" smtClean="0">
                <a:latin typeface="Calibri" pitchFamily="34" charset="0"/>
              </a:rPr>
              <a:t>.</a:t>
            </a:r>
          </a:p>
          <a:p>
            <a:pPr marL="457200" lvl="0" indent="-457200" algn="just">
              <a:lnSpc>
                <a:spcPct val="90000"/>
              </a:lnSpc>
              <a:buClr>
                <a:schemeClr val="tx1"/>
              </a:buClr>
              <a:buSzTx/>
              <a:buFont typeface="+mj-lt"/>
              <a:buAutoNum type="arabicPeriod"/>
              <a:defRPr/>
            </a:pPr>
            <a:endParaRPr lang="en-US" sz="2900" dirty="0" smtClean="0">
              <a:latin typeface="Calibri" pitchFamily="34" charset="0"/>
            </a:endParaRPr>
          </a:p>
          <a:p>
            <a:pPr marL="457200" lvl="0" indent="-457200" algn="just">
              <a:lnSpc>
                <a:spcPct val="90000"/>
              </a:lnSpc>
              <a:buClr>
                <a:schemeClr val="tx1"/>
              </a:buClr>
              <a:buSzTx/>
              <a:buFont typeface="+mj-lt"/>
              <a:buAutoNum type="arabicPeriod"/>
              <a:defRPr/>
            </a:pPr>
            <a:r>
              <a:rPr lang="en-US" sz="2900" dirty="0" smtClean="0">
                <a:latin typeface="Calibri" pitchFamily="34" charset="0"/>
              </a:rPr>
              <a:t>The United Nations Framework Convention on Climate Change.. </a:t>
            </a:r>
            <a:r>
              <a:rPr lang="en-US" sz="2900" dirty="0" smtClean="0">
                <a:latin typeface="Calibri" pitchFamily="34" charset="0"/>
                <a:hlinkClick r:id="rId4"/>
              </a:rPr>
              <a:t>http://unfccc.int/essential_background/convention/background/items/1353.php</a:t>
            </a:r>
            <a:r>
              <a:rPr lang="en-US" sz="2900" dirty="0" smtClean="0">
                <a:latin typeface="Calibri" pitchFamily="34" charset="0"/>
              </a:rPr>
              <a:t>. Retrieved 12 September 2010. </a:t>
            </a:r>
          </a:p>
          <a:p>
            <a:pPr marL="457200" lvl="0" indent="-457200" algn="just">
              <a:lnSpc>
                <a:spcPct val="90000"/>
              </a:lnSpc>
              <a:buClr>
                <a:schemeClr val="tx1"/>
              </a:buClr>
              <a:buSzTx/>
              <a:buFont typeface="+mj-lt"/>
              <a:buAutoNum type="arabicPeriod"/>
              <a:defRPr/>
            </a:pPr>
            <a:endParaRPr lang="en-US" sz="2900" dirty="0" smtClean="0">
              <a:latin typeface="Calibri" pitchFamily="34" charset="0"/>
            </a:endParaRPr>
          </a:p>
          <a:p>
            <a:pPr marL="457200" lvl="0" indent="-457200" algn="just">
              <a:lnSpc>
                <a:spcPct val="90000"/>
              </a:lnSpc>
              <a:buClr>
                <a:schemeClr val="tx1"/>
              </a:buClr>
              <a:buSzTx/>
              <a:buFont typeface="+mj-lt"/>
              <a:buAutoNum type="arabicPeriod"/>
              <a:defRPr/>
            </a:pPr>
            <a:r>
              <a:rPr lang="en-US" sz="2900" dirty="0" smtClean="0">
                <a:latin typeface="Calibri" pitchFamily="34" charset="0"/>
                <a:hlinkClick r:id="rId5"/>
              </a:rPr>
              <a:t>Kyoto Protocol: Status of Ratification"</a:t>
            </a:r>
            <a:r>
              <a:rPr lang="en-US" sz="2900" dirty="0" smtClean="0">
                <a:latin typeface="Calibri" pitchFamily="34" charset="0"/>
              </a:rPr>
              <a:t> (PDF). </a:t>
            </a:r>
            <a:r>
              <a:rPr lang="en-US" sz="2900" dirty="0" smtClean="0">
                <a:latin typeface="Calibri" pitchFamily="34" charset="0"/>
                <a:hlinkClick r:id="rId6" tooltip="United Nations Framework Convention on Climate Change"/>
              </a:rPr>
              <a:t>United Nations Framework Convention on Climate Change</a:t>
            </a:r>
            <a:r>
              <a:rPr lang="en-US" sz="2900" dirty="0" smtClean="0">
                <a:latin typeface="Calibri" pitchFamily="34" charset="0"/>
              </a:rPr>
              <a:t>. 2009-01-14. </a:t>
            </a:r>
            <a:r>
              <a:rPr lang="en-US" sz="2900" dirty="0" smtClean="0">
                <a:latin typeface="Calibri" pitchFamily="34" charset="0"/>
                <a:hlinkClick r:id="rId7"/>
              </a:rPr>
              <a:t>http://unfccc.int/files/kyoto_protocol/status_of_ratification/application/pdf/kp_ratification.pdf. Retrieved 12 September 2010</a:t>
            </a:r>
            <a:r>
              <a:rPr lang="en-US" sz="2900" dirty="0" smtClean="0">
                <a:latin typeface="Calibri" pitchFamily="34" charset="0"/>
              </a:rPr>
              <a:t>.</a:t>
            </a:r>
          </a:p>
          <a:p>
            <a:pPr marL="457200" lvl="0" indent="-457200" algn="just">
              <a:lnSpc>
                <a:spcPct val="90000"/>
              </a:lnSpc>
              <a:buClr>
                <a:schemeClr val="tx1"/>
              </a:buClr>
              <a:buSzTx/>
              <a:buFont typeface="+mj-lt"/>
              <a:buAutoNum type="arabicPeriod"/>
              <a:defRPr/>
            </a:pPr>
            <a:endParaRPr lang="en-US" sz="2900" dirty="0" smtClean="0">
              <a:latin typeface="Calibri" pitchFamily="34" charset="0"/>
            </a:endParaRPr>
          </a:p>
          <a:p>
            <a:pPr marL="457200" lvl="0" indent="-457200" algn="just">
              <a:lnSpc>
                <a:spcPct val="90000"/>
              </a:lnSpc>
              <a:buClr>
                <a:schemeClr val="tx1"/>
              </a:buClr>
              <a:buSzTx/>
              <a:buFont typeface="+mj-lt"/>
              <a:buAutoNum type="arabicPeriod"/>
              <a:defRPr/>
            </a:pPr>
            <a:r>
              <a:rPr lang="en-US" sz="2900" dirty="0" smtClean="0">
                <a:latin typeface="Calibri" pitchFamily="34" charset="0"/>
              </a:rPr>
              <a:t>Intergovernmental Panel on Climate Change, </a:t>
            </a:r>
            <a:r>
              <a:rPr lang="en-US" sz="2900" dirty="0" smtClean="0">
                <a:latin typeface="Calibri" pitchFamily="34" charset="0"/>
                <a:hlinkClick r:id="rId8"/>
              </a:rPr>
              <a:t>http://www.ipcc.ch/</a:t>
            </a:r>
            <a:r>
              <a:rPr lang="en-US" sz="2900" dirty="0" smtClean="0">
                <a:latin typeface="Calibri" pitchFamily="34" charset="0"/>
              </a:rPr>
              <a:t>.   Accessed 12 September 2010.</a:t>
            </a:r>
          </a:p>
          <a:p>
            <a:pPr marL="457200" lvl="0" indent="-457200" algn="just">
              <a:lnSpc>
                <a:spcPct val="90000"/>
              </a:lnSpc>
              <a:buClr>
                <a:schemeClr val="tx1"/>
              </a:buClr>
              <a:buSzTx/>
              <a:buFont typeface="+mj-lt"/>
              <a:buAutoNum type="arabicPeriod"/>
              <a:defRPr/>
            </a:pPr>
            <a:endParaRPr lang="en-US" sz="2900" dirty="0" smtClean="0">
              <a:latin typeface="Calibri" pitchFamily="34" charset="0"/>
            </a:endParaRPr>
          </a:p>
          <a:p>
            <a:pPr marL="457200" lvl="0" indent="-457200" algn="just">
              <a:lnSpc>
                <a:spcPct val="90000"/>
              </a:lnSpc>
              <a:buClr>
                <a:schemeClr val="tx1"/>
              </a:buClr>
              <a:buSzTx/>
              <a:buFont typeface="+mj-lt"/>
              <a:buAutoNum type="arabicPeriod"/>
              <a:defRPr/>
            </a:pPr>
            <a:r>
              <a:rPr lang="en-US" sz="2900" dirty="0" err="1" smtClean="0">
                <a:latin typeface="Calibri" pitchFamily="34" charset="0"/>
              </a:rPr>
              <a:t>Stavins</a:t>
            </a:r>
            <a:r>
              <a:rPr lang="en-US" sz="2900" dirty="0" smtClean="0">
                <a:latin typeface="Calibri" pitchFamily="34" charset="0"/>
              </a:rPr>
              <a:t>, Robert N. (November 2001). </a:t>
            </a:r>
            <a:r>
              <a:rPr lang="en-US" sz="2900" dirty="0" smtClean="0">
                <a:latin typeface="Calibri" pitchFamily="34" charset="0"/>
                <a:hlinkClick r:id="rId9"/>
              </a:rPr>
              <a:t>"Experience with Market-Based Environmental Policy Instruments"</a:t>
            </a:r>
            <a:r>
              <a:rPr lang="en-US" sz="2900" dirty="0" smtClean="0">
                <a:latin typeface="Calibri" pitchFamily="34" charset="0"/>
              </a:rPr>
              <a:t>. Discussion Paper 01-58 (Washington, D.C.: Resources for the Future). </a:t>
            </a:r>
            <a:r>
              <a:rPr lang="en-US" sz="2900" dirty="0" smtClean="0">
                <a:latin typeface="Calibri" pitchFamily="34" charset="0"/>
                <a:hlinkClick r:id="rId10"/>
              </a:rPr>
              <a:t>http://www.rff.org/documents/RFF-DP-01-58.pdf. Retrieved 13 September 2010</a:t>
            </a:r>
            <a:r>
              <a:rPr lang="en-US" sz="2900" dirty="0" smtClean="0">
                <a:latin typeface="Calibri" pitchFamily="34" charset="0"/>
              </a:rPr>
              <a:t>.</a:t>
            </a:r>
          </a:p>
          <a:p>
            <a:pPr marL="457200" lvl="0" indent="-457200" algn="just">
              <a:lnSpc>
                <a:spcPct val="90000"/>
              </a:lnSpc>
              <a:buClr>
                <a:schemeClr val="tx1"/>
              </a:buClr>
              <a:buSzTx/>
              <a:buFont typeface="+mj-lt"/>
              <a:buAutoNum type="arabicPeriod"/>
              <a:defRPr/>
            </a:pPr>
            <a:endParaRPr lang="en-US" sz="2900" dirty="0" smtClean="0">
              <a:latin typeface="Calibri" pitchFamily="34" charset="0"/>
            </a:endParaRPr>
          </a:p>
          <a:p>
            <a:pPr marL="457200" lvl="0" indent="-457200" algn="just">
              <a:lnSpc>
                <a:spcPct val="90000"/>
              </a:lnSpc>
              <a:buClr>
                <a:schemeClr val="tx1"/>
              </a:buClr>
              <a:buSzTx/>
              <a:buFont typeface="+mj-lt"/>
              <a:buAutoNum type="arabicPeriod"/>
              <a:defRPr/>
            </a:pPr>
            <a:r>
              <a:rPr lang="en-US" sz="2900" dirty="0" smtClean="0">
                <a:latin typeface="Calibri" pitchFamily="34" charset="0"/>
                <a:hlinkClick r:id="rId11"/>
              </a:rPr>
              <a:t>"Memorandum submitted by The Carbon Trust (ET19)"</a:t>
            </a:r>
            <a:r>
              <a:rPr lang="en-US" sz="2900" dirty="0" smtClean="0">
                <a:latin typeface="Calibri" pitchFamily="34" charset="0"/>
              </a:rPr>
              <a:t>. Environmental Audit Committee – Memoranda. Contents: The role of carbon markets in preventing dangerous climate charge. UK Parliament website. 2009-03. </a:t>
            </a:r>
            <a:r>
              <a:rPr lang="en-US" sz="2900" dirty="0" smtClean="0">
                <a:latin typeface="Calibri" pitchFamily="34" charset="0"/>
                <a:hlinkClick r:id="rId12"/>
              </a:rPr>
              <a:t>http://www.publications.parliament.uk/pa/cm200910/cmselect/cmenvaud/290/9042105.htm. Retrieved 13 September 2010</a:t>
            </a:r>
            <a:r>
              <a:rPr lang="en-US" sz="2900" dirty="0" smtClean="0">
                <a:latin typeface="Calibri" pitchFamily="34" charset="0"/>
              </a:rPr>
              <a:t>.</a:t>
            </a:r>
          </a:p>
          <a:p>
            <a:pPr marL="457200" lvl="0" indent="-457200" algn="just">
              <a:lnSpc>
                <a:spcPct val="90000"/>
              </a:lnSpc>
              <a:buClr>
                <a:schemeClr val="tx1"/>
              </a:buClr>
              <a:buSzTx/>
              <a:buFont typeface="+mj-lt"/>
              <a:buAutoNum type="arabicPeriod"/>
              <a:defRPr/>
            </a:pPr>
            <a:endParaRPr lang="en-US" sz="2900" dirty="0" smtClean="0">
              <a:latin typeface="Calibri" pitchFamily="34" charset="0"/>
            </a:endParaRPr>
          </a:p>
          <a:p>
            <a:pPr marL="457200" lvl="0" indent="-457200" algn="just">
              <a:lnSpc>
                <a:spcPct val="90000"/>
              </a:lnSpc>
              <a:buClr>
                <a:schemeClr val="tx1"/>
              </a:buClr>
              <a:buSzTx/>
              <a:buFont typeface="+mj-lt"/>
              <a:buAutoNum type="arabicPeriod"/>
              <a:defRPr/>
            </a:pPr>
            <a:r>
              <a:rPr lang="en-US" sz="2900" dirty="0" smtClean="0">
                <a:latin typeface="Calibri" pitchFamily="34" charset="0"/>
              </a:rPr>
              <a:t>Jacobson, M.Z. and </a:t>
            </a:r>
            <a:r>
              <a:rPr lang="en-US" sz="2900" dirty="0" err="1" smtClean="0">
                <a:latin typeface="Calibri" pitchFamily="34" charset="0"/>
              </a:rPr>
              <a:t>Delucchi</a:t>
            </a:r>
            <a:r>
              <a:rPr lang="en-US" sz="2900" dirty="0" smtClean="0">
                <a:latin typeface="Calibri" pitchFamily="34" charset="0"/>
              </a:rPr>
              <a:t>, M.A. (November 2009) </a:t>
            </a:r>
            <a:r>
              <a:rPr lang="en-US" sz="2900" dirty="0" smtClean="0">
                <a:latin typeface="Calibri" pitchFamily="34" charset="0"/>
                <a:hlinkClick r:id="rId13"/>
              </a:rPr>
              <a:t>"A Plan to Power 100 Percent of the Planet with </a:t>
            </a:r>
            <a:r>
              <a:rPr lang="en-US" sz="2900" dirty="0" err="1" smtClean="0">
                <a:latin typeface="Calibri" pitchFamily="34" charset="0"/>
                <a:hlinkClick r:id="rId13"/>
              </a:rPr>
              <a:t>Renewables</a:t>
            </a:r>
            <a:r>
              <a:rPr lang="en-US" sz="2900" dirty="0" smtClean="0">
                <a:latin typeface="Calibri" pitchFamily="34" charset="0"/>
                <a:hlinkClick r:id="rId13"/>
              </a:rPr>
              <a:t>" (originally published as "A Path to Sustainable Energy by 2030")</a:t>
            </a:r>
            <a:r>
              <a:rPr lang="en-US" sz="2900" dirty="0" smtClean="0">
                <a:latin typeface="Calibri" pitchFamily="34" charset="0"/>
              </a:rPr>
              <a:t> Scientific American 301(5):58-65</a:t>
            </a:r>
          </a:p>
          <a:p>
            <a:pPr marL="457200" lvl="0" indent="-457200" algn="just">
              <a:lnSpc>
                <a:spcPct val="90000"/>
              </a:lnSpc>
              <a:buClr>
                <a:schemeClr val="tx1"/>
              </a:buClr>
              <a:buSzTx/>
              <a:buFont typeface="+mj-lt"/>
              <a:buAutoNum type="arabicPeriod"/>
              <a:defRPr/>
            </a:pPr>
            <a:endParaRPr lang="en-US" sz="2900" dirty="0" smtClean="0">
              <a:latin typeface="Calibri" pitchFamily="34" charset="0"/>
            </a:endParaRPr>
          </a:p>
          <a:p>
            <a:pPr marL="457200" lvl="0" indent="-457200" algn="just">
              <a:lnSpc>
                <a:spcPct val="90000"/>
              </a:lnSpc>
              <a:buClr>
                <a:schemeClr val="tx1"/>
              </a:buClr>
              <a:buSzTx/>
              <a:buFont typeface="+mj-lt"/>
              <a:buAutoNum type="arabicPeriod"/>
              <a:defRPr/>
            </a:pPr>
            <a:r>
              <a:rPr lang="en-US" sz="2900" dirty="0" smtClean="0">
                <a:latin typeface="Calibri" pitchFamily="34" charset="0"/>
                <a:hlinkClick r:id="rId14"/>
              </a:rPr>
              <a:t>"CARBON FOOTPRINT OF ELECTRICITY GENERATION"</a:t>
            </a:r>
            <a:r>
              <a:rPr lang="en-US" sz="2900" dirty="0" smtClean="0">
                <a:latin typeface="Calibri" pitchFamily="34" charset="0"/>
              </a:rPr>
              <a:t>. Parliamentary Office of Science and Technology (UK). October 2006. </a:t>
            </a:r>
            <a:r>
              <a:rPr lang="en-US" sz="2900" dirty="0" smtClean="0">
                <a:latin typeface="Calibri" pitchFamily="34" charset="0"/>
                <a:hlinkClick r:id="rId14"/>
              </a:rPr>
              <a:t>http://www.parliament.uk/documents/upload/postpn268.pdf</a:t>
            </a:r>
            <a:r>
              <a:rPr lang="en-US" sz="2900" dirty="0" smtClean="0">
                <a:latin typeface="Calibri" pitchFamily="34" charset="0"/>
              </a:rPr>
              <a:t>. Retrieved  14 September 2010.</a:t>
            </a:r>
          </a:p>
          <a:p>
            <a:pPr marL="457200" lvl="0" indent="-457200" algn="just">
              <a:lnSpc>
                <a:spcPct val="90000"/>
              </a:lnSpc>
              <a:buClr>
                <a:schemeClr val="tx1"/>
              </a:buClr>
              <a:buSzTx/>
              <a:buFont typeface="+mj-lt"/>
              <a:buAutoNum type="arabicPeriod"/>
              <a:defRPr/>
            </a:pPr>
            <a:endParaRPr lang="en-US" sz="2900" dirty="0" smtClean="0">
              <a:latin typeface="Calibri" pitchFamily="34" charset="0"/>
            </a:endParaRPr>
          </a:p>
          <a:p>
            <a:pPr marL="457200" indent="-457200" algn="just">
              <a:lnSpc>
                <a:spcPct val="90000"/>
              </a:lnSpc>
              <a:buClr>
                <a:schemeClr val="tx1"/>
              </a:buClr>
              <a:buSzTx/>
              <a:buFont typeface="+mj-lt"/>
              <a:buAutoNum type="arabicPeriod"/>
              <a:defRPr/>
            </a:pPr>
            <a:r>
              <a:rPr lang="en-US" sz="2900" dirty="0" smtClean="0">
                <a:latin typeface="Calibri" pitchFamily="34" charset="0"/>
              </a:rPr>
              <a:t>“The </a:t>
            </a:r>
            <a:r>
              <a:rPr lang="en-US" sz="2900" dirty="0" err="1" smtClean="0">
                <a:latin typeface="Calibri" pitchFamily="34" charset="0"/>
              </a:rPr>
              <a:t>GeSI</a:t>
            </a:r>
            <a:r>
              <a:rPr lang="en-US" sz="2900" dirty="0" smtClean="0">
                <a:latin typeface="Calibri" pitchFamily="34" charset="0"/>
              </a:rPr>
              <a:t> study – SMART 2020: enabling the low carbon economy in the information age – the world’s first comprehensive global study of the Information and Communication Technology (ICT) sector’s growing significance for the world’s climate, issued the 20th of June 2008, by the Climate Group and the Global </a:t>
            </a:r>
            <a:r>
              <a:rPr lang="en-US" sz="2900" dirty="0" err="1" smtClean="0">
                <a:latin typeface="Calibri" pitchFamily="34" charset="0"/>
              </a:rPr>
              <a:t>e‑Sustainability</a:t>
            </a:r>
            <a:r>
              <a:rPr lang="en-US" sz="2900" dirty="0" smtClean="0">
                <a:latin typeface="Calibri" pitchFamily="34" charset="0"/>
              </a:rPr>
              <a:t> Initiative (</a:t>
            </a:r>
            <a:r>
              <a:rPr lang="en-US" sz="2900" dirty="0" err="1" smtClean="0">
                <a:latin typeface="Calibri" pitchFamily="34" charset="0"/>
              </a:rPr>
              <a:t>GeSI</a:t>
            </a:r>
            <a:r>
              <a:rPr lang="en-US" sz="2900" dirty="0" smtClean="0">
                <a:latin typeface="Calibri" pitchFamily="34" charset="0"/>
              </a:rPr>
              <a:t>). See the report at </a:t>
            </a:r>
            <a:r>
              <a:rPr lang="en-US" sz="2900" dirty="0" smtClean="0">
                <a:latin typeface="Calibri" pitchFamily="34" charset="0"/>
                <a:hlinkClick r:id="rId15"/>
              </a:rPr>
              <a:t>www.gesi.org</a:t>
            </a:r>
            <a:endParaRPr lang="en-US" sz="2900" dirty="0" smtClean="0">
              <a:latin typeface="Calibri" pitchFamily="34" charset="0"/>
            </a:endParaRPr>
          </a:p>
          <a:p>
            <a:pPr marL="457200" indent="-457200" algn="just">
              <a:lnSpc>
                <a:spcPct val="90000"/>
              </a:lnSpc>
              <a:buClr>
                <a:schemeClr val="tx1"/>
              </a:buClr>
              <a:buSzTx/>
              <a:buFont typeface="+mj-lt"/>
              <a:buAutoNum type="arabicPeriod"/>
              <a:defRPr/>
            </a:pPr>
            <a:endParaRPr lang="en-US" sz="2900" dirty="0" smtClean="0">
              <a:latin typeface="Calibri" pitchFamily="34" charset="0"/>
            </a:endParaRPr>
          </a:p>
          <a:p>
            <a:pPr>
              <a:buFont typeface="+mj-lt"/>
              <a:buAutoNum type="arabicPeriod"/>
              <a:defRPr/>
            </a:pPr>
            <a:r>
              <a:rPr lang="en-US" sz="2900" b="1" dirty="0" smtClean="0">
                <a:latin typeface="Calibri" pitchFamily="34" charset="0"/>
              </a:rPr>
              <a:t>An Inefficient Truth: </a:t>
            </a:r>
            <a:r>
              <a:rPr lang="en-US" sz="2900" b="1" dirty="0" smtClean="0">
                <a:latin typeface="Calibri" pitchFamily="34" charset="0"/>
                <a:ea typeface="+mn-ea"/>
                <a:cs typeface="+mn-cs"/>
              </a:rPr>
              <a:t> </a:t>
            </a:r>
            <a:r>
              <a:rPr lang="en-US" sz="2900" b="1" dirty="0" smtClean="0">
                <a:latin typeface="Calibri" pitchFamily="34" charset="0"/>
                <a:ea typeface="+mn-ea"/>
                <a:cs typeface="+mn-cs"/>
                <a:hlinkClick r:id="rId16"/>
              </a:rPr>
              <a:t>http://www.globalactionplan.org.uk/event_detail.aspx?eid=2696e0e0-28fe-4121-bd36-3670c02eda49</a:t>
            </a:r>
            <a:endParaRPr lang="en-US" sz="2900" b="1" dirty="0" smtClean="0">
              <a:latin typeface="Calibri" pitchFamily="34" charset="0"/>
              <a:ea typeface="+mn-ea"/>
              <a:cs typeface="+mn-cs"/>
            </a:endParaRPr>
          </a:p>
          <a:p>
            <a:pPr marL="342900" lvl="2" indent="-342900">
              <a:buClr>
                <a:schemeClr val="accent2"/>
              </a:buClr>
              <a:buSzPct val="75000"/>
              <a:buFont typeface="+mj-lt"/>
              <a:buAutoNum type="arabicPeriod"/>
              <a:defRPr/>
            </a:pPr>
            <a:endParaRPr lang="en-US" sz="2900" b="1" dirty="0" smtClean="0">
              <a:latin typeface="Calibri" pitchFamily="34" charset="0"/>
              <a:ea typeface="+mn-ea"/>
              <a:cs typeface="+mn-cs"/>
            </a:endParaRPr>
          </a:p>
          <a:p>
            <a:pPr marL="514350" lvl="2" indent="-514350">
              <a:buClr>
                <a:schemeClr val="accent2"/>
              </a:buClr>
              <a:buSzPct val="75000"/>
              <a:buFont typeface="+mj-lt"/>
              <a:buAutoNum type="arabicPeriod"/>
              <a:defRPr/>
            </a:pPr>
            <a:r>
              <a:rPr lang="en-US" sz="2900" dirty="0" smtClean="0">
                <a:latin typeface="Calibri" pitchFamily="34" charset="0"/>
                <a:ea typeface="+mn-ea"/>
                <a:cs typeface="+mn-cs"/>
                <a:hlinkClick r:id="rId17"/>
              </a:rPr>
              <a:t>http://en.wikipedia.org/wiki/Jevons_paradox</a:t>
            </a:r>
            <a:r>
              <a:rPr lang="en-US" sz="2900" dirty="0" smtClean="0">
                <a:latin typeface="Calibri" pitchFamily="34" charset="0"/>
                <a:ea typeface="+mn-ea"/>
                <a:cs typeface="+mn-cs"/>
              </a:rPr>
              <a:t> </a:t>
            </a:r>
          </a:p>
          <a:p>
            <a:pPr marL="514350" lvl="2" indent="-514350">
              <a:buClr>
                <a:schemeClr val="accent2"/>
              </a:buClr>
              <a:buSzPct val="75000"/>
              <a:buFont typeface="+mj-lt"/>
              <a:buAutoNum type="arabicPeriod"/>
              <a:defRPr/>
            </a:pPr>
            <a:endParaRPr lang="en-US" sz="2900" b="1" dirty="0" smtClean="0">
              <a:latin typeface="Calibri" pitchFamily="34" charset="0"/>
              <a:ea typeface="+mn-ea"/>
              <a:cs typeface="+mn-cs"/>
            </a:endParaRPr>
          </a:p>
          <a:p>
            <a:pPr marL="514350" lvl="1" indent="-514350">
              <a:buClr>
                <a:schemeClr val="accent2"/>
              </a:buClr>
              <a:buSzPct val="75000"/>
              <a:buFont typeface="+mj-lt"/>
              <a:buAutoNum type="arabicPeriod"/>
              <a:defRPr/>
            </a:pPr>
            <a:r>
              <a:rPr lang="en-US" sz="2900" dirty="0" smtClean="0">
                <a:latin typeface="Calibri" pitchFamily="34" charset="0"/>
                <a:ea typeface="+mn-ea"/>
                <a:cs typeface="+mn-cs"/>
                <a:hlinkClick r:id="rId18"/>
              </a:rPr>
              <a:t>http://en.wikipedia.org/wiki/Carbon_neutral</a:t>
            </a:r>
            <a:r>
              <a:rPr lang="en-US" sz="2900" dirty="0" smtClean="0">
                <a:latin typeface="Calibri" pitchFamily="34" charset="0"/>
                <a:ea typeface="+mn-ea"/>
                <a:cs typeface="+mn-cs"/>
              </a:rPr>
              <a:t> </a:t>
            </a:r>
          </a:p>
          <a:p>
            <a:pPr marL="342900" lvl="1" indent="-342900">
              <a:buClr>
                <a:schemeClr val="accent2"/>
              </a:buClr>
              <a:buSzPct val="75000"/>
              <a:buFont typeface="+mj-lt"/>
              <a:buAutoNum type="arabicPeriod"/>
              <a:defRPr/>
            </a:pPr>
            <a:endParaRPr lang="en-US" sz="2900" b="1" dirty="0" smtClean="0">
              <a:latin typeface="Calibri" pitchFamily="34" charset="0"/>
              <a:ea typeface="+mn-ea"/>
              <a:cs typeface="+mn-cs"/>
            </a:endParaRPr>
          </a:p>
          <a:p>
            <a:pPr marL="342900" lvl="1" indent="-342900">
              <a:buClr>
                <a:schemeClr val="accent2"/>
              </a:buClr>
              <a:buSzPct val="75000"/>
              <a:buFont typeface="+mj-lt"/>
              <a:buAutoNum type="arabicPeriod"/>
              <a:defRPr/>
            </a:pPr>
            <a:r>
              <a:rPr lang="en-US" sz="2900" b="1" dirty="0" smtClean="0">
                <a:latin typeface="Calibri" pitchFamily="34" charset="0"/>
                <a:ea typeface="+mn-ea"/>
                <a:cs typeface="+mn-cs"/>
                <a:hlinkClick r:id="rId19"/>
              </a:rPr>
              <a:t>http://www.thegreengrid.org/home</a:t>
            </a:r>
            <a:r>
              <a:rPr lang="en-US" sz="2900" b="1" dirty="0" smtClean="0">
                <a:latin typeface="Calibri" pitchFamily="34" charset="0"/>
                <a:ea typeface="+mn-ea"/>
                <a:cs typeface="+mn-cs"/>
              </a:rPr>
              <a:t> </a:t>
            </a:r>
          </a:p>
          <a:p>
            <a:pPr>
              <a:buFont typeface="+mj-lt"/>
              <a:buAutoNum type="arabicPeriod"/>
              <a:defRPr/>
            </a:pPr>
            <a:endParaRPr lang="en-US" sz="2000" dirty="0" smtClean="0">
              <a:latin typeface="Calibri" pitchFamily="34" charset="0"/>
            </a:endParaRPr>
          </a:p>
        </p:txBody>
      </p:sp>
      <p:sp>
        <p:nvSpPr>
          <p:cNvPr id="30725"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smtClean="0"/>
              <a:t>Keynote Speech, Third National Conference, FCE, Kano</a:t>
            </a:r>
          </a:p>
        </p:txBody>
      </p:sp>
      <p:sp>
        <p:nvSpPr>
          <p:cNvPr id="7171" name="Rectangle 2"/>
          <p:cNvSpPr>
            <a:spLocks noGrp="1" noChangeArrowheads="1"/>
          </p:cNvSpPr>
          <p:nvPr>
            <p:ph type="title"/>
          </p:nvPr>
        </p:nvSpPr>
        <p:spPr>
          <a:xfrm>
            <a:off x="0" y="0"/>
            <a:ext cx="9906000" cy="581025"/>
          </a:xfrm>
        </p:spPr>
        <p:txBody>
          <a:bodyPr/>
          <a:lstStyle/>
          <a:p>
            <a:r>
              <a:rPr lang="en-US" sz="3600" dirty="0" smtClean="0">
                <a:cs typeface="Times New Roman" pitchFamily="18" charset="0"/>
              </a:rPr>
              <a:t> … </a:t>
            </a:r>
            <a:r>
              <a:rPr lang="en-US" sz="3600" dirty="0" smtClean="0">
                <a:latin typeface="Calibri" pitchFamily="34" charset="0"/>
                <a:cs typeface="Times New Roman" pitchFamily="18" charset="0"/>
              </a:rPr>
              <a:t>Introduction</a:t>
            </a:r>
          </a:p>
        </p:txBody>
      </p:sp>
      <p:sp>
        <p:nvSpPr>
          <p:cNvPr id="6149" name="Rectangle 3"/>
          <p:cNvSpPr>
            <a:spLocks noGrp="1" noChangeArrowheads="1"/>
          </p:cNvSpPr>
          <p:nvPr>
            <p:ph type="body" idx="1"/>
          </p:nvPr>
        </p:nvSpPr>
        <p:spPr/>
        <p:txBody>
          <a:bodyPr/>
          <a:lstStyle/>
          <a:p>
            <a:pPr marL="457200" indent="-457200" algn="just">
              <a:lnSpc>
                <a:spcPct val="80000"/>
              </a:lnSpc>
              <a:buClr>
                <a:schemeClr val="tx1"/>
              </a:buClr>
              <a:buSzTx/>
              <a:buFont typeface="Wingdings" pitchFamily="2" charset="2"/>
              <a:buChar char="Ø"/>
              <a:defRPr/>
            </a:pPr>
            <a:endParaRPr lang="en-US" dirty="0" smtClean="0">
              <a:latin typeface="Calibri" pitchFamily="34" charset="0"/>
            </a:endParaRPr>
          </a:p>
          <a:p>
            <a:pPr marL="457200" indent="-457200" algn="just">
              <a:lnSpc>
                <a:spcPct val="80000"/>
              </a:lnSpc>
              <a:buClr>
                <a:schemeClr val="tx1"/>
              </a:buClr>
              <a:buSzTx/>
              <a:buFont typeface="Wingdings" pitchFamily="2" charset="2"/>
              <a:buChar char="Ø"/>
              <a:defRPr/>
            </a:pPr>
            <a:r>
              <a:rPr lang="en-US" dirty="0" smtClean="0">
                <a:latin typeface="Calibri" pitchFamily="34" charset="0"/>
              </a:rPr>
              <a:t>Climate change is likely to have wide-ranging and potentially serious health consequences</a:t>
            </a:r>
          </a:p>
          <a:p>
            <a:pPr marL="457200" indent="-457200" algn="just">
              <a:lnSpc>
                <a:spcPct val="80000"/>
              </a:lnSpc>
              <a:buClr>
                <a:schemeClr val="tx1"/>
              </a:buClr>
              <a:buSzTx/>
              <a:buFont typeface="Wingdings" pitchFamily="2" charset="2"/>
              <a:buChar char="Ø"/>
              <a:defRPr/>
            </a:pPr>
            <a:endParaRPr lang="en-US" dirty="0" smtClean="0">
              <a:latin typeface="Calibri" pitchFamily="34" charset="0"/>
            </a:endParaRPr>
          </a:p>
          <a:p>
            <a:pPr marL="457200" indent="-457200" algn="just">
              <a:lnSpc>
                <a:spcPct val="80000"/>
              </a:lnSpc>
              <a:buClr>
                <a:schemeClr val="tx1"/>
              </a:buClr>
              <a:buSzTx/>
              <a:buFont typeface="Wingdings" pitchFamily="2" charset="2"/>
              <a:buChar char="Ø"/>
              <a:defRPr/>
            </a:pPr>
            <a:r>
              <a:rPr lang="en-US" dirty="0" smtClean="0">
                <a:latin typeface="Calibri" pitchFamily="34" charset="0"/>
              </a:rPr>
              <a:t>Some health impacts will result from direct-acting effects like </a:t>
            </a:r>
            <a:r>
              <a:rPr lang="en-US" dirty="0" err="1" smtClean="0">
                <a:latin typeface="Calibri" pitchFamily="34" charset="0"/>
              </a:rPr>
              <a:t>heatwave</a:t>
            </a:r>
            <a:r>
              <a:rPr lang="en-US" dirty="0" smtClean="0">
                <a:latin typeface="Calibri" pitchFamily="34" charset="0"/>
              </a:rPr>
              <a:t>-related deaths and weather disasters. </a:t>
            </a:r>
          </a:p>
          <a:p>
            <a:pPr marL="457200" indent="-457200" algn="just">
              <a:lnSpc>
                <a:spcPct val="80000"/>
              </a:lnSpc>
              <a:buClr>
                <a:schemeClr val="tx1"/>
              </a:buClr>
              <a:buSzTx/>
              <a:buFont typeface="Wingdings" pitchFamily="2" charset="2"/>
              <a:buChar char="Ø"/>
              <a:defRPr/>
            </a:pPr>
            <a:endParaRPr lang="en-US" dirty="0" smtClean="0"/>
          </a:p>
          <a:p>
            <a:pPr marL="457200" indent="-457200" algn="just">
              <a:lnSpc>
                <a:spcPct val="80000"/>
              </a:lnSpc>
              <a:buClr>
                <a:schemeClr val="tx1"/>
              </a:buClr>
              <a:buSzTx/>
              <a:buFont typeface="Wingdings" pitchFamily="2" charset="2"/>
              <a:buChar char="Ø"/>
              <a:defRPr/>
            </a:pPr>
            <a:endParaRPr lang="en-US" dirty="0" smtClean="0"/>
          </a:p>
          <a:p>
            <a:pPr marL="457200" indent="-457200" algn="just">
              <a:lnSpc>
                <a:spcPct val="80000"/>
              </a:lnSpc>
              <a:buClr>
                <a:schemeClr val="tx1"/>
              </a:buClr>
              <a:buSzTx/>
              <a:buFont typeface="Wingdings" pitchFamily="2" charset="2"/>
              <a:buChar char="Ø"/>
              <a:defRPr/>
            </a:pPr>
            <a:r>
              <a:rPr lang="en-US" dirty="0" smtClean="0">
                <a:latin typeface="Calibri" pitchFamily="34" charset="0"/>
              </a:rPr>
              <a:t>Others will result from disturbances to complex ecological processes </a:t>
            </a:r>
          </a:p>
          <a:p>
            <a:pPr marL="857250" lvl="1" indent="-457200" algn="just">
              <a:lnSpc>
                <a:spcPct val="80000"/>
              </a:lnSpc>
              <a:buClr>
                <a:schemeClr val="tx1"/>
              </a:buClr>
              <a:buSzTx/>
              <a:buFont typeface="Wingdings" pitchFamily="2" charset="2"/>
              <a:buChar char="Ø"/>
              <a:defRPr/>
            </a:pPr>
            <a:r>
              <a:rPr lang="en-US" dirty="0" smtClean="0">
                <a:latin typeface="Calibri" pitchFamily="34" charset="0"/>
              </a:rPr>
              <a:t>like changes in patterns of infectious disease, in freshwater supplies, and in food production.</a:t>
            </a:r>
          </a:p>
          <a:p>
            <a:pPr marL="857250" lvl="1" indent="-457200" algn="just">
              <a:lnSpc>
                <a:spcPct val="80000"/>
              </a:lnSpc>
              <a:buClr>
                <a:schemeClr val="tx1"/>
              </a:buClr>
              <a:buSzTx/>
              <a:buFont typeface="Wingdings" pitchFamily="2" charset="2"/>
              <a:buChar char="Ø"/>
              <a:defRPr/>
            </a:pPr>
            <a:endParaRPr lang="en-US" dirty="0" smtClean="0">
              <a:latin typeface="Calibri" pitchFamily="34" charset="0"/>
            </a:endParaRPr>
          </a:p>
          <a:p>
            <a:pPr marL="857250" lvl="1" indent="-457200" algn="just">
              <a:lnSpc>
                <a:spcPct val="80000"/>
              </a:lnSpc>
              <a:buClr>
                <a:schemeClr val="tx1"/>
              </a:buClr>
              <a:buSzTx/>
              <a:buFont typeface="Wingdings" pitchFamily="2" charset="2"/>
              <a:buChar char="Ø"/>
              <a:defRPr/>
            </a:pPr>
            <a:endParaRPr lang="en-US" dirty="0" smtClean="0">
              <a:latin typeface="Calibri" pitchFamily="34" charset="0"/>
            </a:endParaRPr>
          </a:p>
          <a:p>
            <a:pPr marL="457200" lvl="1" indent="-457200" algn="just">
              <a:buClr>
                <a:schemeClr val="tx1"/>
              </a:buClr>
              <a:buSzTx/>
              <a:buFont typeface="Wingdings" pitchFamily="2" charset="2"/>
              <a:buChar char="Ø"/>
              <a:defRPr/>
            </a:pPr>
            <a:r>
              <a:rPr lang="en-US" sz="2400" dirty="0" smtClean="0">
                <a:latin typeface="Calibri" pitchFamily="34" charset="0"/>
                <a:ea typeface="+mn-ea"/>
                <a:cs typeface="+mn-cs"/>
              </a:rPr>
              <a:t>Hence, there is scientific consensus that immediate, direct action is needed to halt climate change.</a:t>
            </a:r>
          </a:p>
        </p:txBody>
      </p:sp>
      <p:sp>
        <p:nvSpPr>
          <p:cNvPr id="7173"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Keynote Speech, Third National Conference, FCE, Kano</a:t>
            </a:r>
          </a:p>
        </p:txBody>
      </p:sp>
      <p:sp>
        <p:nvSpPr>
          <p:cNvPr id="8195" name="Rectangle 2"/>
          <p:cNvSpPr>
            <a:spLocks noGrp="1" noChangeArrowheads="1"/>
          </p:cNvSpPr>
          <p:nvPr>
            <p:ph type="title"/>
          </p:nvPr>
        </p:nvSpPr>
        <p:spPr>
          <a:xfrm>
            <a:off x="0" y="0"/>
            <a:ext cx="9906000" cy="581025"/>
          </a:xfrm>
        </p:spPr>
        <p:txBody>
          <a:bodyPr/>
          <a:lstStyle/>
          <a:p>
            <a:r>
              <a:rPr lang="en-US" sz="3600" smtClean="0">
                <a:cs typeface="Times New Roman" pitchFamily="18" charset="0"/>
              </a:rPr>
              <a:t> … </a:t>
            </a:r>
            <a:r>
              <a:rPr lang="en-US" sz="3600" smtClean="0">
                <a:latin typeface="Calibri" pitchFamily="34" charset="0"/>
                <a:cs typeface="Times New Roman" pitchFamily="18" charset="0"/>
              </a:rPr>
              <a:t>Introduction</a:t>
            </a:r>
          </a:p>
        </p:txBody>
      </p:sp>
      <p:sp>
        <p:nvSpPr>
          <p:cNvPr id="6149" name="Rectangle 3"/>
          <p:cNvSpPr>
            <a:spLocks noGrp="1" noChangeArrowheads="1"/>
          </p:cNvSpPr>
          <p:nvPr>
            <p:ph type="body" idx="1"/>
          </p:nvPr>
        </p:nvSpPr>
        <p:spPr>
          <a:xfrm>
            <a:off x="0" y="762000"/>
            <a:ext cx="9906000" cy="5699125"/>
          </a:xfrm>
        </p:spPr>
        <p:txBody>
          <a:bodyPr/>
          <a:lstStyle/>
          <a:p>
            <a:pPr marL="457200" indent="-457200" algn="just">
              <a:buClr>
                <a:schemeClr val="tx1"/>
              </a:buClr>
              <a:buSzTx/>
              <a:buFont typeface="Wingdings" pitchFamily="2" charset="2"/>
              <a:buChar char="Ø"/>
              <a:defRPr/>
            </a:pPr>
            <a:endParaRPr lang="en-US" dirty="0" smtClean="0">
              <a:latin typeface="Calibri" pitchFamily="34" charset="0"/>
            </a:endParaRPr>
          </a:p>
          <a:p>
            <a:pPr marL="457200" indent="-457200" algn="just">
              <a:buClr>
                <a:schemeClr val="tx1"/>
              </a:buClr>
              <a:buSzTx/>
              <a:buFont typeface="Wingdings" pitchFamily="2" charset="2"/>
              <a:buChar char="Ø"/>
              <a:defRPr/>
            </a:pPr>
            <a:r>
              <a:rPr lang="en-US" dirty="0" smtClean="0">
                <a:latin typeface="Calibri" pitchFamily="34" charset="0"/>
              </a:rPr>
              <a:t>Some initiatives that aim to address the issue of climate change</a:t>
            </a:r>
          </a:p>
          <a:p>
            <a:pPr marL="457200" indent="-457200" algn="just">
              <a:buClr>
                <a:schemeClr val="tx1"/>
              </a:buClr>
              <a:buSzTx/>
              <a:buFont typeface="Wingdings" pitchFamily="2" charset="2"/>
              <a:buChar char="Ø"/>
              <a:defRPr/>
            </a:pPr>
            <a:endParaRPr lang="en-US" dirty="0" smtClean="0">
              <a:latin typeface="Calibri" pitchFamily="34" charset="0"/>
            </a:endParaRPr>
          </a:p>
          <a:p>
            <a:pPr marL="457200" indent="-457200" algn="just">
              <a:buClr>
                <a:schemeClr val="tx1"/>
              </a:buClr>
              <a:buSzTx/>
              <a:buFont typeface="+mj-lt"/>
              <a:buAutoNum type="arabicPeriod"/>
              <a:defRPr/>
            </a:pPr>
            <a:r>
              <a:rPr lang="en-US" dirty="0" smtClean="0">
                <a:solidFill>
                  <a:schemeClr val="tx1"/>
                </a:solidFill>
                <a:latin typeface="Calibri" pitchFamily="34" charset="0"/>
              </a:rPr>
              <a:t>United Nations Framework Convention on Climate Change (UNFCCC)</a:t>
            </a:r>
          </a:p>
          <a:p>
            <a:pPr marL="857250" lvl="1" indent="-457200" algn="just">
              <a:buClr>
                <a:schemeClr val="tx1"/>
              </a:buClr>
              <a:buSzTx/>
              <a:buFont typeface="Wingdings" pitchFamily="2" charset="2"/>
              <a:buChar char="Ø"/>
              <a:defRPr/>
            </a:pPr>
            <a:r>
              <a:rPr lang="en-US" dirty="0" smtClean="0">
                <a:latin typeface="Calibri" pitchFamily="34" charset="0"/>
              </a:rPr>
              <a:t>an international environmental treaty </a:t>
            </a:r>
          </a:p>
          <a:p>
            <a:pPr marL="857250" lvl="1" indent="-457200" algn="just">
              <a:buClr>
                <a:schemeClr val="tx1"/>
              </a:buClr>
              <a:buSzTx/>
              <a:buFont typeface="Wingdings" pitchFamily="2" charset="2"/>
              <a:buChar char="Ø"/>
              <a:defRPr/>
            </a:pPr>
            <a:r>
              <a:rPr lang="en-US" dirty="0" smtClean="0">
                <a:latin typeface="Calibri" pitchFamily="34" charset="0"/>
              </a:rPr>
              <a:t>Goal: stabilization of greenhouse gas concentrations in the atmosphere at a level that would prevent dangerous anthropogenic interference with the climate system</a:t>
            </a:r>
          </a:p>
          <a:p>
            <a:pPr marL="857250" lvl="1" indent="-457200" algn="just">
              <a:buClr>
                <a:schemeClr val="tx1"/>
              </a:buClr>
              <a:buSzTx/>
              <a:buFont typeface="Wingdings" pitchFamily="2" charset="2"/>
              <a:buChar char="Ø"/>
              <a:defRPr/>
            </a:pPr>
            <a:endParaRPr lang="en-US" dirty="0" smtClean="0">
              <a:latin typeface="Calibri" pitchFamily="34" charset="0"/>
            </a:endParaRPr>
          </a:p>
          <a:p>
            <a:pPr marL="857250" lvl="1" indent="-457200" algn="just">
              <a:buClr>
                <a:schemeClr val="tx1"/>
              </a:buClr>
              <a:buSzTx/>
              <a:buFont typeface="Wingdings" pitchFamily="2" charset="2"/>
              <a:buChar char="Ø"/>
              <a:defRPr/>
            </a:pPr>
            <a:endParaRPr lang="en-US" dirty="0" smtClean="0">
              <a:latin typeface="Calibri" pitchFamily="34" charset="0"/>
            </a:endParaRPr>
          </a:p>
          <a:p>
            <a:pPr marL="457200" indent="-457200" algn="just">
              <a:buClr>
                <a:schemeClr val="tx1"/>
              </a:buClr>
              <a:buSzTx/>
              <a:buFont typeface="+mj-lt"/>
              <a:buAutoNum type="arabicPeriod"/>
              <a:defRPr/>
            </a:pPr>
            <a:r>
              <a:rPr lang="en-US" dirty="0" smtClean="0">
                <a:latin typeface="Calibri" pitchFamily="34" charset="0"/>
              </a:rPr>
              <a:t>International Panel on Climate Change (IPCC)</a:t>
            </a:r>
          </a:p>
          <a:p>
            <a:pPr marL="857250" lvl="1" indent="-457200" algn="just">
              <a:buClr>
                <a:schemeClr val="tx1"/>
              </a:buClr>
              <a:buSzTx/>
              <a:buFont typeface="Wingdings" pitchFamily="2" charset="2"/>
              <a:buChar char="Ø"/>
              <a:defRPr/>
            </a:pPr>
            <a:r>
              <a:rPr lang="en-US" dirty="0" smtClean="0">
                <a:latin typeface="Calibri" pitchFamily="34" charset="0"/>
              </a:rPr>
              <a:t>a scientific intergovernmental body tasked with evaluating the risk of climate change caused by human activity</a:t>
            </a:r>
          </a:p>
          <a:p>
            <a:pPr marL="857250" lvl="1" indent="-457200" algn="just">
              <a:buClr>
                <a:schemeClr val="tx1"/>
              </a:buClr>
              <a:buSzTx/>
              <a:buFont typeface="Wingdings" pitchFamily="2" charset="2"/>
              <a:buChar char="Ø"/>
              <a:defRPr/>
            </a:pPr>
            <a:r>
              <a:rPr lang="en-US" dirty="0" smtClean="0">
                <a:latin typeface="Calibri" pitchFamily="34" charset="0"/>
              </a:rPr>
              <a:t>publishing special reports on topics relevant to the implementation of the UNFCCC</a:t>
            </a:r>
          </a:p>
          <a:p>
            <a:pPr marL="838200" lvl="1" indent="-381000" algn="just">
              <a:buClr>
                <a:schemeClr val="tx1"/>
              </a:buClr>
              <a:buSzTx/>
              <a:buFontTx/>
              <a:buNone/>
              <a:defRPr/>
            </a:pPr>
            <a:endParaRPr lang="en-US" sz="2400" dirty="0" smtClean="0">
              <a:cs typeface="Times New Roman" pitchFamily="18" charset="0"/>
            </a:endParaRPr>
          </a:p>
        </p:txBody>
      </p:sp>
      <p:sp>
        <p:nvSpPr>
          <p:cNvPr id="8197"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smtClean="0"/>
              <a:t>Keynote Speech, Third National Conference, FCE, Kano</a:t>
            </a:r>
          </a:p>
        </p:txBody>
      </p:sp>
      <p:sp>
        <p:nvSpPr>
          <p:cNvPr id="9219" name="Rectangle 2"/>
          <p:cNvSpPr>
            <a:spLocks noGrp="1" noChangeArrowheads="1"/>
          </p:cNvSpPr>
          <p:nvPr>
            <p:ph type="title"/>
          </p:nvPr>
        </p:nvSpPr>
        <p:spPr>
          <a:xfrm>
            <a:off x="0" y="0"/>
            <a:ext cx="9906000" cy="581025"/>
          </a:xfrm>
        </p:spPr>
        <p:txBody>
          <a:bodyPr/>
          <a:lstStyle/>
          <a:p>
            <a:r>
              <a:rPr lang="en-US" sz="3600" dirty="0" smtClean="0">
                <a:latin typeface="Calibri" pitchFamily="34" charset="0"/>
                <a:cs typeface="Times New Roman" pitchFamily="18" charset="0"/>
              </a:rPr>
              <a:t>Causes of Climate Change</a:t>
            </a:r>
          </a:p>
        </p:txBody>
      </p:sp>
      <p:sp>
        <p:nvSpPr>
          <p:cNvPr id="7173" name="Rectangle 3"/>
          <p:cNvSpPr>
            <a:spLocks noGrp="1" noChangeArrowheads="1"/>
          </p:cNvSpPr>
          <p:nvPr>
            <p:ph type="body" idx="1"/>
          </p:nvPr>
        </p:nvSpPr>
        <p:spPr/>
        <p:txBody>
          <a:bodyPr/>
          <a:lstStyle/>
          <a:p>
            <a:pPr marL="457200" indent="-457200" algn="just">
              <a:buClr>
                <a:schemeClr val="tx1"/>
              </a:buClr>
              <a:buSzTx/>
              <a:buFont typeface="Wingdings" pitchFamily="2" charset="2"/>
              <a:buChar char="Ø"/>
              <a:defRPr/>
            </a:pPr>
            <a:endParaRPr lang="en-US" sz="2800" dirty="0" smtClean="0">
              <a:latin typeface="Calibri" pitchFamily="34" charset="0"/>
              <a:cs typeface="Times New Roman" pitchFamily="18" charset="0"/>
            </a:endParaRPr>
          </a:p>
          <a:p>
            <a:pPr marL="457200" indent="-457200" algn="just">
              <a:buClr>
                <a:schemeClr val="tx1"/>
              </a:buClr>
              <a:buSzTx/>
              <a:buFont typeface="Wingdings" pitchFamily="2" charset="2"/>
              <a:buChar char="Ø"/>
              <a:defRPr/>
            </a:pPr>
            <a:r>
              <a:rPr lang="en-US" sz="2800" dirty="0" smtClean="0">
                <a:latin typeface="Calibri" pitchFamily="34" charset="0"/>
                <a:cs typeface="Times New Roman" pitchFamily="18" charset="0"/>
              </a:rPr>
              <a:t>Two main causes of climate change</a:t>
            </a:r>
          </a:p>
          <a:p>
            <a:pPr marL="857250" lvl="1" indent="-457200" algn="just">
              <a:buClr>
                <a:schemeClr val="tx1"/>
              </a:buClr>
              <a:buSzTx/>
              <a:buFont typeface="Wingdings" pitchFamily="2" charset="2"/>
              <a:buChar char="Ø"/>
              <a:defRPr/>
            </a:pPr>
            <a:r>
              <a:rPr lang="en-US" dirty="0" smtClean="0">
                <a:latin typeface="Calibri" pitchFamily="34" charset="0"/>
                <a:cs typeface="Times New Roman" pitchFamily="18" charset="0"/>
              </a:rPr>
              <a:t>Human factors</a:t>
            </a:r>
          </a:p>
          <a:p>
            <a:pPr marL="857250" lvl="1" indent="-457200" algn="just">
              <a:buClr>
                <a:schemeClr val="tx1"/>
              </a:buClr>
              <a:buSzTx/>
              <a:buFont typeface="Wingdings" pitchFamily="2" charset="2"/>
              <a:buChar char="Ø"/>
              <a:defRPr/>
            </a:pPr>
            <a:r>
              <a:rPr lang="en-US" dirty="0" smtClean="0">
                <a:latin typeface="Calibri" pitchFamily="34" charset="0"/>
                <a:cs typeface="Times New Roman" pitchFamily="18" charset="0"/>
              </a:rPr>
              <a:t>Natural factors</a:t>
            </a:r>
          </a:p>
          <a:p>
            <a:pPr marL="857250" lvl="1" indent="-457200" algn="just">
              <a:buClr>
                <a:schemeClr val="tx1"/>
              </a:buClr>
              <a:buSzTx/>
              <a:buFont typeface="Wingdings" pitchFamily="2" charset="2"/>
              <a:buChar char="Ø"/>
              <a:defRPr/>
            </a:pPr>
            <a:endParaRPr lang="en-US" dirty="0" smtClean="0">
              <a:latin typeface="Calibri" pitchFamily="34" charset="0"/>
              <a:cs typeface="Times New Roman" pitchFamily="18" charset="0"/>
            </a:endParaRPr>
          </a:p>
          <a:p>
            <a:pPr marL="457200" indent="-457200" algn="just">
              <a:buClr>
                <a:schemeClr val="tx1"/>
              </a:buClr>
              <a:buSzTx/>
              <a:buFont typeface="Wingdings" pitchFamily="2" charset="2"/>
              <a:buChar char="Ø"/>
              <a:defRPr/>
            </a:pPr>
            <a:r>
              <a:rPr lang="en-US" sz="2800" dirty="0" smtClean="0">
                <a:latin typeface="Calibri" pitchFamily="34" charset="0"/>
                <a:cs typeface="Times New Roman" pitchFamily="18" charset="0"/>
              </a:rPr>
              <a:t>Both factors cause the accumulation of greenhouse gases in the lower atmosphere</a:t>
            </a:r>
          </a:p>
          <a:p>
            <a:pPr marL="857250" lvl="2" indent="-457200" algn="just">
              <a:buSzTx/>
              <a:buFont typeface="Wingdings" pitchFamily="2" charset="2"/>
              <a:buChar char="Ø"/>
              <a:defRPr/>
            </a:pPr>
            <a:r>
              <a:rPr lang="en-US" sz="2000" dirty="0" smtClean="0">
                <a:latin typeface="Calibri" pitchFamily="34" charset="0"/>
                <a:ea typeface="+mn-ea"/>
                <a:cs typeface="Times New Roman" pitchFamily="18" charset="0"/>
              </a:rPr>
              <a:t>Carbon dioxide is  the most common one that represents over 60%  of these gases</a:t>
            </a:r>
          </a:p>
        </p:txBody>
      </p:sp>
      <p:sp>
        <p:nvSpPr>
          <p:cNvPr id="9221"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smtClean="0"/>
              <a:t>Keynote Speech, Third National Conference, FCE, Kano</a:t>
            </a:r>
          </a:p>
        </p:txBody>
      </p:sp>
      <p:sp>
        <p:nvSpPr>
          <p:cNvPr id="9219" name="Rectangle 2"/>
          <p:cNvSpPr>
            <a:spLocks noGrp="1" noChangeArrowheads="1"/>
          </p:cNvSpPr>
          <p:nvPr>
            <p:ph type="title"/>
          </p:nvPr>
        </p:nvSpPr>
        <p:spPr>
          <a:xfrm>
            <a:off x="0" y="0"/>
            <a:ext cx="9906000" cy="581025"/>
          </a:xfrm>
        </p:spPr>
        <p:txBody>
          <a:bodyPr/>
          <a:lstStyle/>
          <a:p>
            <a:r>
              <a:rPr lang="en-US" sz="3600" dirty="0" smtClean="0">
                <a:latin typeface="Calibri" pitchFamily="34" charset="0"/>
                <a:cs typeface="Times New Roman" pitchFamily="18" charset="0"/>
              </a:rPr>
              <a:t>… Causes of Climate Change: Human Factors</a:t>
            </a:r>
          </a:p>
        </p:txBody>
      </p:sp>
      <p:sp>
        <p:nvSpPr>
          <p:cNvPr id="7173" name="Rectangle 3"/>
          <p:cNvSpPr>
            <a:spLocks noGrp="1" noChangeArrowheads="1"/>
          </p:cNvSpPr>
          <p:nvPr>
            <p:ph type="body" idx="1"/>
          </p:nvPr>
        </p:nvSpPr>
        <p:spPr/>
        <p:txBody>
          <a:bodyPr/>
          <a:lstStyle/>
          <a:p>
            <a:pPr marL="457200" lvl="1" indent="-457200" algn="just">
              <a:buClr>
                <a:schemeClr val="tx1"/>
              </a:buClr>
              <a:buSzTx/>
              <a:buFont typeface="Wingdings" pitchFamily="2" charset="2"/>
              <a:buChar char="Ø"/>
              <a:defRPr/>
            </a:pPr>
            <a:endParaRPr lang="en-US" sz="2800" dirty="0" smtClean="0">
              <a:latin typeface="Calibri" pitchFamily="34" charset="0"/>
              <a:ea typeface="+mn-ea"/>
              <a:cs typeface="Times New Roman" pitchFamily="18" charset="0"/>
            </a:endParaRPr>
          </a:p>
          <a:p>
            <a:pPr marL="457200" lvl="1" indent="-457200" algn="just">
              <a:buClr>
                <a:schemeClr val="tx1"/>
              </a:buClr>
              <a:buSzTx/>
              <a:buFont typeface="Wingdings" pitchFamily="2" charset="2"/>
              <a:buChar char="Ø"/>
              <a:defRPr/>
            </a:pPr>
            <a:r>
              <a:rPr lang="en-US" sz="2800" dirty="0" smtClean="0">
                <a:latin typeface="Calibri" pitchFamily="34" charset="0"/>
                <a:ea typeface="+mn-ea"/>
                <a:cs typeface="Times New Roman" pitchFamily="18" charset="0"/>
              </a:rPr>
              <a:t>Use of coal, oil, and natural gas to generate electricity, heat our homes, power our factories, and run our cars</a:t>
            </a:r>
          </a:p>
          <a:p>
            <a:pPr marL="457200" lvl="1" indent="-457200" algn="just">
              <a:buClr>
                <a:schemeClr val="tx1"/>
              </a:buClr>
              <a:buSzTx/>
              <a:buFont typeface="Wingdings" pitchFamily="2" charset="2"/>
              <a:buChar char="Ø"/>
              <a:defRPr/>
            </a:pPr>
            <a:endParaRPr lang="en-US" sz="2800" dirty="0" smtClean="0">
              <a:latin typeface="Calibri" pitchFamily="34" charset="0"/>
              <a:ea typeface="+mn-ea"/>
              <a:cs typeface="Times New Roman" pitchFamily="18" charset="0"/>
            </a:endParaRPr>
          </a:p>
          <a:p>
            <a:pPr marL="457200" lvl="1" indent="-457200" algn="just">
              <a:buClr>
                <a:schemeClr val="tx1"/>
              </a:buClr>
              <a:buSzTx/>
              <a:buFont typeface="Wingdings" pitchFamily="2" charset="2"/>
              <a:buChar char="Ø"/>
              <a:defRPr/>
            </a:pPr>
            <a:endParaRPr lang="en-US" sz="2800" dirty="0" smtClean="0">
              <a:latin typeface="Calibri" pitchFamily="34" charset="0"/>
              <a:ea typeface="+mn-ea"/>
              <a:cs typeface="Times New Roman" pitchFamily="18" charset="0"/>
            </a:endParaRPr>
          </a:p>
          <a:p>
            <a:pPr marL="457200" lvl="1" indent="-457200" algn="just">
              <a:buClr>
                <a:schemeClr val="tx1"/>
              </a:buClr>
              <a:buSzTx/>
              <a:buFont typeface="Wingdings" pitchFamily="2" charset="2"/>
              <a:buChar char="Ø"/>
              <a:defRPr/>
            </a:pPr>
            <a:r>
              <a:rPr lang="en-US" sz="2800" dirty="0" smtClean="0">
                <a:latin typeface="Calibri" pitchFamily="34" charset="0"/>
                <a:ea typeface="+mn-ea"/>
                <a:cs typeface="Times New Roman" pitchFamily="18" charset="0"/>
              </a:rPr>
              <a:t>Trees cut down for development, agriculture, and other purposes</a:t>
            </a:r>
          </a:p>
          <a:p>
            <a:pPr marL="857250" lvl="2" indent="-457200" algn="just">
              <a:buSzTx/>
              <a:buFont typeface="Wingdings" pitchFamily="2" charset="2"/>
              <a:buChar char="Ø"/>
              <a:defRPr/>
            </a:pPr>
            <a:r>
              <a:rPr lang="en-US" sz="2000" dirty="0" smtClean="0">
                <a:latin typeface="Calibri" pitchFamily="34" charset="0"/>
                <a:ea typeface="+mn-ea"/>
                <a:cs typeface="Times New Roman" pitchFamily="18" charset="0"/>
              </a:rPr>
              <a:t>Trees and other plants use carbon dioxide and give off oxygen</a:t>
            </a:r>
          </a:p>
          <a:p>
            <a:pPr marL="857250" lvl="2" indent="-457200" algn="just">
              <a:buSzTx/>
              <a:buFont typeface="Wingdings" pitchFamily="2" charset="2"/>
              <a:buChar char="Ø"/>
              <a:defRPr/>
            </a:pPr>
            <a:r>
              <a:rPr lang="en-US" sz="2000" dirty="0" smtClean="0">
                <a:latin typeface="Calibri" pitchFamily="34" charset="0"/>
                <a:ea typeface="+mn-ea"/>
                <a:cs typeface="Times New Roman" pitchFamily="18" charset="0"/>
              </a:rPr>
              <a:t>When cut, they are no longer available to take carbon dioxide out of the air</a:t>
            </a:r>
          </a:p>
          <a:p>
            <a:pPr marL="857250" lvl="2" indent="-457200" algn="just">
              <a:buSzTx/>
              <a:buFont typeface="Wingdings" pitchFamily="2" charset="2"/>
              <a:buChar char="Ø"/>
              <a:defRPr/>
            </a:pPr>
            <a:r>
              <a:rPr lang="en-US" sz="2000" dirty="0" smtClean="0">
                <a:latin typeface="Calibri" pitchFamily="34" charset="0"/>
                <a:ea typeface="+mn-ea"/>
                <a:cs typeface="Times New Roman" pitchFamily="18" charset="0"/>
              </a:rPr>
              <a:t>They release carbon dioxide as they decay or burn.</a:t>
            </a:r>
          </a:p>
        </p:txBody>
      </p:sp>
      <p:sp>
        <p:nvSpPr>
          <p:cNvPr id="9221"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smtClean="0"/>
              <a:t>Keynote Speech, Third National Conference, FCE, Kano</a:t>
            </a:r>
          </a:p>
        </p:txBody>
      </p:sp>
      <p:sp>
        <p:nvSpPr>
          <p:cNvPr id="10243" name="Rectangle 2"/>
          <p:cNvSpPr>
            <a:spLocks noGrp="1" noChangeArrowheads="1"/>
          </p:cNvSpPr>
          <p:nvPr>
            <p:ph type="title"/>
          </p:nvPr>
        </p:nvSpPr>
        <p:spPr>
          <a:xfrm>
            <a:off x="0" y="0"/>
            <a:ext cx="9906000" cy="581025"/>
          </a:xfrm>
        </p:spPr>
        <p:txBody>
          <a:bodyPr/>
          <a:lstStyle/>
          <a:p>
            <a:r>
              <a:rPr lang="en-US" sz="3600" dirty="0" smtClean="0">
                <a:latin typeface="Calibri" pitchFamily="34" charset="0"/>
                <a:cs typeface="Times New Roman" pitchFamily="18" charset="0"/>
              </a:rPr>
              <a:t>Why Combat Climate Change?</a:t>
            </a:r>
          </a:p>
        </p:txBody>
      </p:sp>
      <p:sp>
        <p:nvSpPr>
          <p:cNvPr id="10244" name="Rectangle 3"/>
          <p:cNvSpPr>
            <a:spLocks noGrp="1" noChangeArrowheads="1"/>
          </p:cNvSpPr>
          <p:nvPr>
            <p:ph type="body" idx="1"/>
          </p:nvPr>
        </p:nvSpPr>
        <p:spPr/>
        <p:txBody>
          <a:bodyPr/>
          <a:lstStyle/>
          <a:p>
            <a:pPr marL="457200" indent="-457200" algn="just">
              <a:buClr>
                <a:schemeClr val="tx1"/>
              </a:buClr>
              <a:buSzTx/>
              <a:buFont typeface="Wingdings" pitchFamily="2" charset="2"/>
              <a:buChar char="Ø"/>
            </a:pPr>
            <a:endParaRPr lang="en-US" sz="2800" dirty="0" smtClean="0">
              <a:latin typeface="Calibri" pitchFamily="34" charset="0"/>
              <a:cs typeface="Times New Roman" pitchFamily="18" charset="0"/>
            </a:endParaRPr>
          </a:p>
          <a:p>
            <a:pPr marL="457200" indent="-457200" algn="just">
              <a:buClr>
                <a:schemeClr val="tx1"/>
              </a:buClr>
              <a:buSzTx/>
              <a:buFont typeface="Wingdings" pitchFamily="2" charset="2"/>
              <a:buChar char="Ø"/>
            </a:pPr>
            <a:r>
              <a:rPr lang="en-US" sz="2800" dirty="0" smtClean="0">
                <a:latin typeface="Calibri" pitchFamily="34" charset="0"/>
                <a:cs typeface="Times New Roman" pitchFamily="18" charset="0"/>
              </a:rPr>
              <a:t>To mitigate its potential global impact</a:t>
            </a:r>
          </a:p>
          <a:p>
            <a:pPr marL="457200" indent="-457200" algn="just">
              <a:buClr>
                <a:schemeClr val="tx1"/>
              </a:buClr>
              <a:buSzTx/>
              <a:buFont typeface="Wingdings" pitchFamily="2" charset="2"/>
              <a:buChar char="Ø"/>
            </a:pPr>
            <a:endParaRPr lang="en-US" sz="2800" dirty="0" smtClean="0">
              <a:latin typeface="Calibri" pitchFamily="34" charset="0"/>
              <a:cs typeface="Times New Roman" pitchFamily="18" charset="0"/>
            </a:endParaRPr>
          </a:p>
          <a:p>
            <a:pPr marL="457200" indent="-457200" algn="just">
              <a:buClr>
                <a:schemeClr val="tx1"/>
              </a:buClr>
              <a:buSzTx/>
              <a:buFont typeface="Wingdings" pitchFamily="2" charset="2"/>
              <a:buChar char="Ø"/>
            </a:pPr>
            <a:r>
              <a:rPr lang="en-US" sz="2800" dirty="0" smtClean="0">
                <a:latin typeface="Calibri" pitchFamily="34" charset="0"/>
                <a:cs typeface="Times New Roman" pitchFamily="18" charset="0"/>
              </a:rPr>
              <a:t>To make life worthwhile for future generations</a:t>
            </a:r>
          </a:p>
          <a:p>
            <a:pPr marL="457200" indent="-457200" algn="just">
              <a:buClr>
                <a:schemeClr val="tx1"/>
              </a:buClr>
              <a:buSzTx/>
              <a:buFont typeface="Wingdings" pitchFamily="2" charset="2"/>
              <a:buChar char="Ø"/>
            </a:pPr>
            <a:endParaRPr lang="en-US" sz="2800" dirty="0" smtClean="0">
              <a:latin typeface="Calibri" pitchFamily="34" charset="0"/>
              <a:cs typeface="Times New Roman" pitchFamily="18" charset="0"/>
            </a:endParaRPr>
          </a:p>
          <a:p>
            <a:pPr marL="457200" indent="-457200" algn="just">
              <a:buClr>
                <a:schemeClr val="tx1"/>
              </a:buClr>
              <a:buSzTx/>
              <a:buFont typeface="Wingdings" pitchFamily="2" charset="2"/>
              <a:buChar char="Ø"/>
            </a:pPr>
            <a:r>
              <a:rPr lang="en-US" sz="2800" dirty="0" smtClean="0">
                <a:latin typeface="Calibri" pitchFamily="34" charset="0"/>
                <a:cs typeface="Times New Roman" pitchFamily="18" charset="0"/>
              </a:rPr>
              <a:t>Some potential consequences of climate change</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Natural Disasters</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Water Quality and Quantity</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Food Security</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Air Pollution</a:t>
            </a:r>
          </a:p>
          <a:p>
            <a:pPr marL="857250" lvl="1" indent="-457200" algn="just">
              <a:buClr>
                <a:schemeClr val="tx1"/>
              </a:buClr>
              <a:buSzTx/>
              <a:buFont typeface="Wingdings" pitchFamily="2" charset="2"/>
              <a:buChar char="Ø"/>
            </a:pPr>
            <a:endParaRPr lang="en-US" dirty="0" smtClean="0">
              <a:latin typeface="Calibri" pitchFamily="34" charset="0"/>
              <a:cs typeface="Times New Roman" pitchFamily="18" charset="0"/>
            </a:endParaRPr>
          </a:p>
        </p:txBody>
      </p:sp>
      <p:sp>
        <p:nvSpPr>
          <p:cNvPr id="10245"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smtClean="0"/>
              <a:t>Keynote Speech, Third National Conference, FCE, Kano</a:t>
            </a:r>
          </a:p>
        </p:txBody>
      </p:sp>
      <p:sp>
        <p:nvSpPr>
          <p:cNvPr id="10243" name="Rectangle 2"/>
          <p:cNvSpPr>
            <a:spLocks noGrp="1" noChangeArrowheads="1"/>
          </p:cNvSpPr>
          <p:nvPr>
            <p:ph type="title"/>
          </p:nvPr>
        </p:nvSpPr>
        <p:spPr>
          <a:xfrm>
            <a:off x="0" y="0"/>
            <a:ext cx="9906000" cy="581025"/>
          </a:xfrm>
        </p:spPr>
        <p:txBody>
          <a:bodyPr/>
          <a:lstStyle/>
          <a:p>
            <a:r>
              <a:rPr lang="en-US" sz="3600" dirty="0" smtClean="0">
                <a:latin typeface="Calibri" pitchFamily="34" charset="0"/>
                <a:cs typeface="Times New Roman" pitchFamily="18" charset="0"/>
              </a:rPr>
              <a:t>… Why Combat Climate Change?</a:t>
            </a:r>
          </a:p>
        </p:txBody>
      </p:sp>
      <p:sp>
        <p:nvSpPr>
          <p:cNvPr id="10244" name="Rectangle 3"/>
          <p:cNvSpPr>
            <a:spLocks noGrp="1" noChangeArrowheads="1"/>
          </p:cNvSpPr>
          <p:nvPr>
            <p:ph type="body" idx="1"/>
          </p:nvPr>
        </p:nvSpPr>
        <p:spPr/>
        <p:txBody>
          <a:bodyPr/>
          <a:lstStyle/>
          <a:p>
            <a:pPr marL="457200" indent="-457200" algn="just">
              <a:buClr>
                <a:schemeClr val="tx1"/>
              </a:buClr>
              <a:buSzTx/>
              <a:buFont typeface="Wingdings" pitchFamily="2" charset="2"/>
              <a:buChar char="Ø"/>
            </a:pPr>
            <a:r>
              <a:rPr lang="en-US" sz="2800" dirty="0" smtClean="0">
                <a:latin typeface="Calibri" pitchFamily="34" charset="0"/>
                <a:cs typeface="Times New Roman" pitchFamily="18" charset="0"/>
              </a:rPr>
              <a:t>Natural Disasters</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Increases risk of both floods and droughts</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E.g., in 2007, IPCC scientists predicted that warming oceans and melting glaciers due to global warming and climate change could cause sea levels to rise 7-23 inches by the year 2100</a:t>
            </a:r>
          </a:p>
          <a:p>
            <a:pPr marL="857250" lvl="1" indent="-457200" algn="just">
              <a:buClr>
                <a:schemeClr val="tx1"/>
              </a:buClr>
              <a:buSzTx/>
              <a:buFont typeface="Wingdings" pitchFamily="2" charset="2"/>
              <a:buChar char="Ø"/>
            </a:pPr>
            <a:endParaRPr lang="en-US" dirty="0" smtClean="0">
              <a:latin typeface="Calibri" pitchFamily="34" charset="0"/>
              <a:cs typeface="Times New Roman" pitchFamily="18" charset="0"/>
            </a:endParaRPr>
          </a:p>
          <a:p>
            <a:pPr marL="457200" lvl="1" indent="-457200" algn="just">
              <a:buClr>
                <a:schemeClr val="tx1"/>
              </a:buClr>
              <a:buSzTx/>
              <a:buFont typeface="Wingdings" pitchFamily="2" charset="2"/>
              <a:buChar char="Ø"/>
            </a:pPr>
            <a:r>
              <a:rPr lang="en-US" sz="2800" dirty="0" smtClean="0">
                <a:latin typeface="Calibri" pitchFamily="34" charset="0"/>
                <a:ea typeface="+mn-ea"/>
                <a:cs typeface="Times New Roman" pitchFamily="18" charset="0"/>
              </a:rPr>
              <a:t>Water Quality and Quantity</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By reducing fresh water supplies, climate change may affect sanitation and lower the efficiency of local sewer systems, leading to increased concentrations of pathogens in raw water supplies</a:t>
            </a:r>
          </a:p>
          <a:p>
            <a:pPr marL="857250" lvl="1" indent="-457200" algn="just">
              <a:buClr>
                <a:schemeClr val="tx1"/>
              </a:buClr>
              <a:buSzTx/>
              <a:buFont typeface="Wingdings" pitchFamily="2" charset="2"/>
              <a:buChar char="Ø"/>
            </a:pPr>
            <a:endParaRPr lang="en-US" dirty="0" smtClean="0">
              <a:latin typeface="Calibri" pitchFamily="34" charset="0"/>
              <a:cs typeface="Times New Roman" pitchFamily="18" charset="0"/>
            </a:endParaRPr>
          </a:p>
          <a:p>
            <a:pPr marL="457200" lvl="1" indent="-457200" algn="just">
              <a:buClr>
                <a:schemeClr val="tx1"/>
              </a:buClr>
              <a:buSzTx/>
              <a:buFont typeface="Wingdings" pitchFamily="2" charset="2"/>
              <a:buChar char="Ø"/>
            </a:pPr>
            <a:r>
              <a:rPr lang="en-US" sz="2800" dirty="0" smtClean="0">
                <a:latin typeface="Calibri" pitchFamily="34" charset="0"/>
                <a:ea typeface="+mn-ea"/>
                <a:cs typeface="Times New Roman" pitchFamily="18" charset="0"/>
              </a:rPr>
              <a:t>Air Pollution</a:t>
            </a:r>
          </a:p>
          <a:p>
            <a:pPr marL="857250" lvl="1" indent="-457200" algn="just">
              <a:buClr>
                <a:schemeClr val="tx1"/>
              </a:buClr>
              <a:buSzTx/>
              <a:buFont typeface="Wingdings" pitchFamily="2" charset="2"/>
              <a:buChar char="Ø"/>
            </a:pPr>
            <a:r>
              <a:rPr lang="en-US" dirty="0" smtClean="0">
                <a:latin typeface="Calibri" pitchFamily="34" charset="0"/>
                <a:cs typeface="Times New Roman" pitchFamily="18" charset="0"/>
              </a:rPr>
              <a:t>The air is full of particles and gases that may affect human health, such as pollen, fungal spores, and pollutants from fossil fuel emissions.</a:t>
            </a:r>
          </a:p>
          <a:p>
            <a:pPr marL="857250" lvl="1" indent="-457200" algn="just">
              <a:buClr>
                <a:schemeClr val="tx1"/>
              </a:buClr>
              <a:buSzTx/>
              <a:buFont typeface="Wingdings" pitchFamily="2" charset="2"/>
              <a:buChar char="Ø"/>
            </a:pPr>
            <a:endParaRPr lang="en-US" dirty="0" smtClean="0">
              <a:latin typeface="Calibri" pitchFamily="34" charset="0"/>
              <a:cs typeface="Times New Roman" pitchFamily="18" charset="0"/>
            </a:endParaRPr>
          </a:p>
        </p:txBody>
      </p:sp>
      <p:sp>
        <p:nvSpPr>
          <p:cNvPr id="10245" name="Footer Placeholder 6"/>
          <p:cNvSpPr>
            <a:spLocks noGrp="1"/>
          </p:cNvSpPr>
          <p:nvPr>
            <p:ph type="ftr" sz="quarter" idx="11"/>
          </p:nvPr>
        </p:nvSpPr>
        <p:spPr>
          <a:noFill/>
        </p:spPr>
        <p:txBody>
          <a:bodyPr/>
          <a:lstStyle/>
          <a:p>
            <a:r>
              <a:rPr lang="en-US" smtClean="0"/>
              <a:t>September 15, 2010, FCE Kano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CS102">
  <a:themeElements>
    <a:clrScheme name="">
      <a:dk1>
        <a:srgbClr val="474747"/>
      </a:dk1>
      <a:lt1>
        <a:srgbClr val="FFFFFF"/>
      </a:lt1>
      <a:dk2>
        <a:srgbClr val="2013D0"/>
      </a:dk2>
      <a:lt2>
        <a:srgbClr val="FC0128"/>
      </a:lt2>
      <a:accent1>
        <a:srgbClr val="DC0081"/>
      </a:accent1>
      <a:accent2>
        <a:srgbClr val="FAFD00"/>
      </a:accent2>
      <a:accent3>
        <a:srgbClr val="ABAAE4"/>
      </a:accent3>
      <a:accent4>
        <a:srgbClr val="DADADA"/>
      </a:accent4>
      <a:accent5>
        <a:srgbClr val="EBAAC1"/>
      </a:accent5>
      <a:accent6>
        <a:srgbClr val="E3E500"/>
      </a:accent6>
      <a:hlink>
        <a:srgbClr val="FE9B03"/>
      </a:hlink>
      <a:folHlink>
        <a:srgbClr val="D989B8"/>
      </a:folHlink>
    </a:clrScheme>
    <a:fontScheme name="ICS102">
      <a:majorFont>
        <a:latin typeface="Book Antiqu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man Old Style"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man Old Style" pitchFamily="18" charset="0"/>
          </a:defRPr>
        </a:defPPr>
      </a:lstStyle>
    </a:lnDef>
  </a:objectDefaults>
  <a:extraClrSchemeLst>
    <a:extraClrScheme>
      <a:clrScheme name="ICS102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CS10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CS102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CS102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CS102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CS102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CS102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Z:\Lecture Slides\ICS102.pot</Template>
  <TotalTime>1490432766</TotalTime>
  <Pages>12</Pages>
  <Words>3629</Words>
  <Application>Microsoft PowerPoint 4.0</Application>
  <PresentationFormat>A4 Paper (210x297 mm)</PresentationFormat>
  <Paragraphs>535</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ICS102</vt:lpstr>
      <vt:lpstr>Slide 1</vt:lpstr>
      <vt:lpstr>Outline</vt:lpstr>
      <vt:lpstr> Introduction</vt:lpstr>
      <vt:lpstr> … Introduction</vt:lpstr>
      <vt:lpstr> … Introduction</vt:lpstr>
      <vt:lpstr>Causes of Climate Change</vt:lpstr>
      <vt:lpstr>… Causes of Climate Change: Human Factors</vt:lpstr>
      <vt:lpstr>Why Combat Climate Change?</vt:lpstr>
      <vt:lpstr>… Why Combat Climate Change?</vt:lpstr>
      <vt:lpstr>Policies for Combating Climate Change</vt:lpstr>
      <vt:lpstr>… Policies for Combating Climate Change</vt:lpstr>
      <vt:lpstr>… Policies for Combating Climate Change</vt:lpstr>
      <vt:lpstr>Role of Alternative Energy</vt:lpstr>
      <vt:lpstr>… Role of Alternative Energy</vt:lpstr>
      <vt:lpstr>Role of Renewable Energy</vt:lpstr>
      <vt:lpstr>… Role of Renewable Energy</vt:lpstr>
      <vt:lpstr>… Role of Renewable Energy</vt:lpstr>
      <vt:lpstr>ICT and Climate Change</vt:lpstr>
      <vt:lpstr>ICT Emissions: PCs and Peripherals</vt:lpstr>
      <vt:lpstr>ICT Emissions: Data Centers</vt:lpstr>
      <vt:lpstr>ICT Emissions: Telecoms Infrastructure and Devices</vt:lpstr>
      <vt:lpstr>Reducing ICT Sector’s Footprints</vt:lpstr>
      <vt:lpstr>Reducing ICT Sector’s Footprints: Barriers</vt:lpstr>
      <vt:lpstr>… Reducing ICT Sector’s Footprints: Barriers</vt:lpstr>
      <vt:lpstr> ICT Enabling Effect</vt:lpstr>
      <vt:lpstr> ICT Enabling Effect: Dematerialization</vt:lpstr>
      <vt:lpstr> ICT Enabling Effect: Industry</vt:lpstr>
      <vt:lpstr> ICT Enabling Effect: Transport</vt:lpstr>
      <vt:lpstr> ICT Enabling Effect: Buildings</vt:lpstr>
      <vt:lpstr> ICT Enabling Effect: Power</vt:lpstr>
      <vt:lpstr> ICT Enabling Effect: Hurdles</vt:lpstr>
      <vt:lpstr> Energy Efficiency Paradox</vt:lpstr>
      <vt:lpstr> Zero Carbon Innovations</vt:lpstr>
      <vt:lpstr> Summary</vt:lpstr>
      <vt:lpstr>Recommendations</vt:lpstr>
      <vt:lpstr>The End</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Computing</dc:title>
  <dc:subject/>
  <dc:creator>ICS102 Fall 2001</dc:creator>
  <cp:keywords/>
  <dc:description/>
  <cp:lastModifiedBy>asus</cp:lastModifiedBy>
  <cp:revision>805</cp:revision>
  <cp:lastPrinted>1997-10-14T11:04:46Z</cp:lastPrinted>
  <dcterms:created xsi:type="dcterms:W3CDTF">1996-03-24T15:53:46Z</dcterms:created>
  <dcterms:modified xsi:type="dcterms:W3CDTF">2010-09-15T05:46:36Z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2</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ghanta@ccse.kfupm.edu.sa</vt:lpwstr>
  </property>
  <property fmtid="{D5CDD505-2E9C-101B-9397-08002B2CF9AE}" pid="8" name="HomePage">
    <vt:lpwstr>http://pc-ghanta.ccse.kfupm.edu.sa</vt:lpwstr>
  </property>
  <property fmtid="{D5CDD505-2E9C-101B-9397-08002B2CF9AE}" pid="9" name="Other">
    <vt:lpwstr/>
  </property>
  <property fmtid="{D5CDD505-2E9C-101B-9397-08002B2CF9AE}" pid="10" name="DownloadOriginal">
    <vt:bool>true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g:\Temp</vt:lpwstr>
  </property>
</Properties>
</file>