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56" r:id="rId2"/>
    <p:sldId id="257" r:id="rId3"/>
    <p:sldId id="260" r:id="rId4"/>
    <p:sldId id="261" r:id="rId5"/>
    <p:sldId id="276" r:id="rId6"/>
    <p:sldId id="278" r:id="rId7"/>
    <p:sldId id="259" r:id="rId8"/>
    <p:sldId id="258" r:id="rId9"/>
    <p:sldId id="262" r:id="rId10"/>
    <p:sldId id="264" r:id="rId11"/>
    <p:sldId id="265" r:id="rId12"/>
    <p:sldId id="266" r:id="rId13"/>
    <p:sldId id="267" r:id="rId14"/>
    <p:sldId id="268" r:id="rId15"/>
    <p:sldId id="277" r:id="rId16"/>
    <p:sldId id="271" r:id="rId17"/>
    <p:sldId id="270" r:id="rId18"/>
    <p:sldId id="272" r:id="rId19"/>
    <p:sldId id="273" r:id="rId20"/>
    <p:sldId id="274" r:id="rId21"/>
    <p:sldId id="279" r:id="rId22"/>
    <p:sldId id="263" r:id="rId23"/>
    <p:sldId id="275" r:id="rId2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398" y="5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1"/>
            </a:gs>
            <a:gs pos="100000">
              <a:schemeClr val="bg1">
                <a:gamma/>
                <a:shade val="48627"/>
                <a:invGamma/>
              </a:schemeClr>
            </a:gs>
          </a:gsLst>
          <a:lin ang="2700000" scaled="1"/>
        </a:gradFill>
        <a:effectLst/>
      </p:bgPr>
    </p:bg>
    <p:spTree>
      <p:nvGrpSpPr>
        <p:cNvPr id="1" name=""/>
        <p:cNvGrpSpPr/>
        <p:nvPr/>
      </p:nvGrpSpPr>
      <p:grpSpPr>
        <a:xfrm>
          <a:off x="0" y="0"/>
          <a:ext cx="0" cy="0"/>
          <a:chOff x="0" y="0"/>
          <a:chExt cx="0" cy="0"/>
        </a:xfrm>
      </p:grpSpPr>
      <p:grpSp>
        <p:nvGrpSpPr>
          <p:cNvPr id="11266" name="Group 2"/>
          <p:cNvGrpSpPr>
            <a:grpSpLocks/>
          </p:cNvGrpSpPr>
          <p:nvPr/>
        </p:nvGrpSpPr>
        <p:grpSpPr bwMode="auto">
          <a:xfrm>
            <a:off x="-498475" y="1311275"/>
            <a:ext cx="10429875" cy="5908675"/>
            <a:chOff x="-313" y="824"/>
            <a:chExt cx="6570" cy="3722"/>
          </a:xfrm>
        </p:grpSpPr>
        <p:sp>
          <p:nvSpPr>
            <p:cNvPr id="11267"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p>
          </p:txBody>
        </p:sp>
        <p:sp>
          <p:nvSpPr>
            <p:cNvPr id="11268"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p>
          </p:txBody>
        </p:sp>
        <p:sp>
          <p:nvSpPr>
            <p:cNvPr id="11269"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p>
          </p:txBody>
        </p:sp>
        <p:sp>
          <p:nvSpPr>
            <p:cNvPr id="11270"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p>
          </p:txBody>
        </p:sp>
        <p:sp>
          <p:nvSpPr>
            <p:cNvPr id="11271"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p>
          </p:txBody>
        </p:sp>
        <p:sp>
          <p:nvSpPr>
            <p:cNvPr id="11272"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p>
          </p:txBody>
        </p:sp>
        <p:sp>
          <p:nvSpPr>
            <p:cNvPr id="11273"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p>
          </p:txBody>
        </p:sp>
        <p:sp>
          <p:nvSpPr>
            <p:cNvPr id="11274"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eaLnBrk="1" hangingPunct="1"/>
              <a:endParaRPr lang="en-US"/>
            </a:p>
          </p:txBody>
        </p:sp>
        <p:sp>
          <p:nvSpPr>
            <p:cNvPr id="11275"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eaLnBrk="1" hangingPunct="1"/>
              <a:endParaRPr lang="en-US"/>
            </a:p>
          </p:txBody>
        </p:sp>
        <p:sp>
          <p:nvSpPr>
            <p:cNvPr id="11276"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eaLnBrk="1" hangingPunct="1"/>
              <a:endParaRPr lang="en-US"/>
            </a:p>
          </p:txBody>
        </p:sp>
        <p:sp>
          <p:nvSpPr>
            <p:cNvPr id="11277"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endParaRPr lang="en-US"/>
            </a:p>
          </p:txBody>
        </p:sp>
        <p:sp>
          <p:nvSpPr>
            <p:cNvPr id="11278"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eaLnBrk="1" hangingPunct="1"/>
              <a:endParaRPr lang="en-US"/>
            </a:p>
          </p:txBody>
        </p:sp>
        <p:sp>
          <p:nvSpPr>
            <p:cNvPr id="11279"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eaLnBrk="1" hangingPunct="1"/>
              <a:endParaRPr lang="en-US"/>
            </a:p>
          </p:txBody>
        </p:sp>
        <p:sp>
          <p:nvSpPr>
            <p:cNvPr id="11280"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eaLnBrk="1" hangingPunct="1"/>
              <a:endParaRPr lang="en-US"/>
            </a:p>
          </p:txBody>
        </p:sp>
        <p:sp>
          <p:nvSpPr>
            <p:cNvPr id="11281" name="Rectangle 17"/>
            <p:cNvSpPr>
              <a:spLocks noChangeArrowheads="1"/>
            </p:cNvSpPr>
            <p:nvPr userDrawn="1"/>
          </p:nvSpPr>
          <p:spPr bwMode="hidden">
            <a:xfrm rot="18603245" flipV="1">
              <a:off x="4052" y="3504"/>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eaLnBrk="1" hangingPunct="1"/>
              <a:endParaRPr lang="en-US"/>
            </a:p>
          </p:txBody>
        </p:sp>
        <p:sp>
          <p:nvSpPr>
            <p:cNvPr id="11282"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eaLnBrk="1" hangingPunct="1"/>
              <a:endParaRPr lang="en-US"/>
            </a:p>
          </p:txBody>
        </p:sp>
        <p:sp>
          <p:nvSpPr>
            <p:cNvPr id="11283"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eaLnBrk="1" hangingPunct="1"/>
              <a:endParaRPr lang="en-US"/>
            </a:p>
          </p:txBody>
        </p:sp>
        <p:sp>
          <p:nvSpPr>
            <p:cNvPr id="11284"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eaLnBrk="1" hangingPunct="1"/>
              <a:endParaRPr lang="en-US"/>
            </a:p>
          </p:txBody>
        </p:sp>
        <p:sp>
          <p:nvSpPr>
            <p:cNvPr id="11285"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eaLnBrk="1" hangingPunct="1"/>
              <a:endParaRPr lang="en-US"/>
            </a:p>
          </p:txBody>
        </p:sp>
        <p:sp>
          <p:nvSpPr>
            <p:cNvPr id="11286"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eaLnBrk="1" hangingPunct="1"/>
              <a:endParaRPr lang="en-US"/>
            </a:p>
          </p:txBody>
        </p:sp>
        <p:sp>
          <p:nvSpPr>
            <p:cNvPr id="11287"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eaLnBrk="1" hangingPunct="1"/>
              <a:endParaRPr lang="en-US"/>
            </a:p>
          </p:txBody>
        </p:sp>
        <p:sp>
          <p:nvSpPr>
            <p:cNvPr id="11288"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eaLnBrk="1" hangingPunct="1"/>
              <a:endParaRPr lang="en-US"/>
            </a:p>
          </p:txBody>
        </p:sp>
        <p:sp>
          <p:nvSpPr>
            <p:cNvPr id="11289"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endParaRPr lang="en-US"/>
            </a:p>
          </p:txBody>
        </p:sp>
        <p:sp>
          <p:nvSpPr>
            <p:cNvPr id="11290"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endParaRPr lang="en-US"/>
            </a:p>
          </p:txBody>
        </p:sp>
        <p:sp>
          <p:nvSpPr>
            <p:cNvPr id="11291"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endParaRPr lang="en-US"/>
            </a:p>
          </p:txBody>
        </p:sp>
        <p:sp>
          <p:nvSpPr>
            <p:cNvPr id="11292"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endParaRPr lang="en-US"/>
            </a:p>
          </p:txBody>
        </p:sp>
        <p:sp>
          <p:nvSpPr>
            <p:cNvPr id="11293"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eaLnBrk="1" hangingPunct="1"/>
              <a:endParaRPr lang="en-US"/>
            </a:p>
          </p:txBody>
        </p:sp>
        <p:sp>
          <p:nvSpPr>
            <p:cNvPr id="11294"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eaLnBrk="1" hangingPunct="1"/>
              <a:endParaRPr lang="en-US"/>
            </a:p>
          </p:txBody>
        </p:sp>
        <p:sp>
          <p:nvSpPr>
            <p:cNvPr id="11295"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eaLnBrk="1" hangingPunct="1"/>
              <a:endParaRPr lang="en-US"/>
            </a:p>
          </p:txBody>
        </p:sp>
        <p:sp>
          <p:nvSpPr>
            <p:cNvPr id="11296"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endParaRPr lang="en-US"/>
            </a:p>
          </p:txBody>
        </p:sp>
        <p:sp>
          <p:nvSpPr>
            <p:cNvPr id="11297"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eaLnBrk="1" hangingPunct="1"/>
              <a:endParaRPr lang="en-US"/>
            </a:p>
          </p:txBody>
        </p:sp>
        <p:sp>
          <p:nvSpPr>
            <p:cNvPr id="11298"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eaLnBrk="1" hangingPunct="1"/>
              <a:endParaRPr lang="en-US"/>
            </a:p>
          </p:txBody>
        </p:sp>
        <p:sp>
          <p:nvSpPr>
            <p:cNvPr id="11299"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1300"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1301"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1302"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1303"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1304"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1305"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1306"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1307"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1308"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1309"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1310"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1311"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1312"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1313"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1314"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1315"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1316"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en-US"/>
            </a:p>
          </p:txBody>
        </p:sp>
        <p:sp>
          <p:nvSpPr>
            <p:cNvPr id="11317"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en-US"/>
            </a:p>
          </p:txBody>
        </p:sp>
        <p:sp>
          <p:nvSpPr>
            <p:cNvPr id="11318"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1319"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1320"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1321"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1322"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1323"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1324"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1325"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1326"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1327"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1328"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1329"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1330"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1331"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1332"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1333"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1334"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1335"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1336"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1337"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1338"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1339"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1340"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1341"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1342"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1343"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1344"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1345"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1346"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1347"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1348"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349"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1350"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1351"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1352"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1353"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1354"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1355"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1356"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1357"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1358"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1359"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1360"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1361"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1362"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1363"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1364"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1365"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1366"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1367"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1368"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1369"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1370"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11371"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11372"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1373"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1374"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1375"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1376"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1377"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1378"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1379"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1380"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1381"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1382"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1383"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1384"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385"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386"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387"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1388"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1389"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1390"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1391"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1392"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1393"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1394"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395"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396"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397"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398"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399"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400"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401"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1402"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1403"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1404"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1405"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1406"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1407"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1408"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1409"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1410"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1411"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1412"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1413"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414"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1415"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1416"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417"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418"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419"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420"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421"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422"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423"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424"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425"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426"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427"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428"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429"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430"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431"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432"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1433"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1434"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1435"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1436"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437"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438"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439"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440"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441"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442"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443"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444"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445"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1446"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1447"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1448"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1449"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1450"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1451"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1452"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1453"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endParaRPr lang="en-US"/>
            </a:p>
          </p:txBody>
        </p:sp>
        <p:sp>
          <p:nvSpPr>
            <p:cNvPr id="11454"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1455"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1456"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1457"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11458"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11459"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11460" name="Oval 196"/>
            <p:cNvSpPr>
              <a:spLocks noChangeArrowheads="1"/>
            </p:cNvSpPr>
            <p:nvPr/>
          </p:nvSpPr>
          <p:spPr bwMode="hidden">
            <a:xfrm>
              <a:off x="3255" y="4071"/>
              <a:ext cx="196" cy="10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11461" name="Oval 197"/>
            <p:cNvSpPr>
              <a:spLocks noChangeArrowheads="1"/>
            </p:cNvSpPr>
            <p:nvPr/>
          </p:nvSpPr>
          <p:spPr bwMode="hidden">
            <a:xfrm>
              <a:off x="3651" y="3693"/>
              <a:ext cx="196" cy="11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11462" name="Oval 198"/>
            <p:cNvSpPr>
              <a:spLocks noChangeArrowheads="1"/>
            </p:cNvSpPr>
            <p:nvPr/>
          </p:nvSpPr>
          <p:spPr bwMode="hidden">
            <a:xfrm>
              <a:off x="4773" y="3705"/>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sp>
          <p:nvSpPr>
            <p:cNvPr id="11463" name="Oval 199"/>
            <p:cNvSpPr>
              <a:spLocks noChangeArrowheads="1"/>
            </p:cNvSpPr>
            <p:nvPr/>
          </p:nvSpPr>
          <p:spPr bwMode="hidden">
            <a:xfrm>
              <a:off x="4491" y="4049"/>
              <a:ext cx="196" cy="10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sp>
          <p:nvSpPr>
            <p:cNvPr id="11464" name="Oval 200"/>
            <p:cNvSpPr>
              <a:spLocks noChangeArrowheads="1"/>
            </p:cNvSpPr>
            <p:nvPr/>
          </p:nvSpPr>
          <p:spPr bwMode="hidden">
            <a:xfrm>
              <a:off x="3989" y="3396"/>
              <a:ext cx="168" cy="9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11465" name="Oval 201"/>
            <p:cNvSpPr>
              <a:spLocks noChangeArrowheads="1"/>
            </p:cNvSpPr>
            <p:nvPr/>
          </p:nvSpPr>
          <p:spPr bwMode="hidden">
            <a:xfrm>
              <a:off x="4263" y="3141"/>
              <a:ext cx="167"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11466" name="Oval 202"/>
            <p:cNvSpPr>
              <a:spLocks noChangeArrowheads="1"/>
            </p:cNvSpPr>
            <p:nvPr/>
          </p:nvSpPr>
          <p:spPr bwMode="hidden">
            <a:xfrm>
              <a:off x="5044" y="3418"/>
              <a:ext cx="167" cy="9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sp>
          <p:nvSpPr>
            <p:cNvPr id="11467" name="Oval 203"/>
            <p:cNvSpPr>
              <a:spLocks noChangeArrowheads="1"/>
            </p:cNvSpPr>
            <p:nvPr/>
          </p:nvSpPr>
          <p:spPr bwMode="hidden">
            <a:xfrm>
              <a:off x="4553" y="28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11468" name="Oval 204"/>
            <p:cNvSpPr>
              <a:spLocks noChangeArrowheads="1"/>
            </p:cNvSpPr>
            <p:nvPr/>
          </p:nvSpPr>
          <p:spPr bwMode="hidden">
            <a:xfrm>
              <a:off x="5293" y="3116"/>
              <a:ext cx="168"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11469" name="Oval 205"/>
            <p:cNvSpPr>
              <a:spLocks noChangeArrowheads="1"/>
            </p:cNvSpPr>
            <p:nvPr/>
          </p:nvSpPr>
          <p:spPr bwMode="hidden">
            <a:xfrm>
              <a:off x="5497" y="2879"/>
              <a:ext cx="156" cy="89"/>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sp>
          <p:nvSpPr>
            <p:cNvPr id="11470" name="Oval 206"/>
            <p:cNvSpPr>
              <a:spLocks noChangeArrowheads="1"/>
            </p:cNvSpPr>
            <p:nvPr/>
          </p:nvSpPr>
          <p:spPr bwMode="hidden">
            <a:xfrm>
              <a:off x="4772" y="26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11471" name="Oval 207"/>
            <p:cNvSpPr>
              <a:spLocks noChangeArrowheads="1"/>
            </p:cNvSpPr>
            <p:nvPr/>
          </p:nvSpPr>
          <p:spPr bwMode="hidden">
            <a:xfrm>
              <a:off x="4966" y="2488"/>
              <a:ext cx="156" cy="84"/>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11472" name="Oval 208"/>
            <p:cNvSpPr>
              <a:spLocks noChangeArrowheads="1"/>
            </p:cNvSpPr>
            <p:nvPr/>
          </p:nvSpPr>
          <p:spPr bwMode="hidden">
            <a:xfrm>
              <a:off x="5444" y="2052"/>
              <a:ext cx="134"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11473" name="Oval 209"/>
            <p:cNvSpPr>
              <a:spLocks noChangeArrowheads="1"/>
            </p:cNvSpPr>
            <p:nvPr/>
          </p:nvSpPr>
          <p:spPr bwMode="hidden">
            <a:xfrm>
              <a:off x="5161" y="2314"/>
              <a:ext cx="140"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11474" name="Oval 210"/>
            <p:cNvSpPr>
              <a:spLocks noChangeArrowheads="1"/>
            </p:cNvSpPr>
            <p:nvPr/>
          </p:nvSpPr>
          <p:spPr bwMode="hidden">
            <a:xfrm>
              <a:off x="5318" y="2176"/>
              <a:ext cx="134" cy="6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11475" name="Oval 211"/>
            <p:cNvSpPr>
              <a:spLocks noChangeArrowheads="1"/>
            </p:cNvSpPr>
            <p:nvPr/>
          </p:nvSpPr>
          <p:spPr bwMode="hidden">
            <a:xfrm>
              <a:off x="5581" y="1933"/>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endParaRPr lang="en-US"/>
            </a:p>
          </p:txBody>
        </p:sp>
        <p:sp>
          <p:nvSpPr>
            <p:cNvPr id="11476" name="Oval 212"/>
            <p:cNvSpPr>
              <a:spLocks noChangeArrowheads="1"/>
            </p:cNvSpPr>
            <p:nvPr/>
          </p:nvSpPr>
          <p:spPr bwMode="hidden">
            <a:xfrm>
              <a:off x="5689" y="1811"/>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endParaRPr lang="en-US"/>
            </a:p>
          </p:txBody>
        </p:sp>
        <p:sp>
          <p:nvSpPr>
            <p:cNvPr id="11477" name="Oval 213"/>
            <p:cNvSpPr>
              <a:spLocks noChangeArrowheads="1"/>
            </p:cNvSpPr>
            <p:nvPr/>
          </p:nvSpPr>
          <p:spPr bwMode="hidden">
            <a:xfrm>
              <a:off x="5663" y="2680"/>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11478"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1479"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1480"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1481" name="Oval 217"/>
            <p:cNvSpPr>
              <a:spLocks noChangeArrowheads="1"/>
            </p:cNvSpPr>
            <p:nvPr/>
          </p:nvSpPr>
          <p:spPr bwMode="hidden">
            <a:xfrm>
              <a:off x="5624" y="4010"/>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grpSp>
      <p:sp>
        <p:nvSpPr>
          <p:cNvPr id="11482" name="Rectangle 218"/>
          <p:cNvSpPr>
            <a:spLocks noGrp="1" noChangeArrowheads="1"/>
          </p:cNvSpPr>
          <p:nvPr>
            <p:ph type="ctrTitle" sz="quarter"/>
          </p:nvPr>
        </p:nvSpPr>
        <p:spPr>
          <a:xfrm>
            <a:off x="685800" y="1844675"/>
            <a:ext cx="7772400" cy="1736725"/>
          </a:xfrm>
        </p:spPr>
        <p:txBody>
          <a:bodyPr anchor="b" anchorCtr="1"/>
          <a:lstStyle>
            <a:lvl1pPr>
              <a:defRPr sz="5400"/>
            </a:lvl1pPr>
          </a:lstStyle>
          <a:p>
            <a:r>
              <a:rPr lang="en-US"/>
              <a:t>Click to edit Master title style</a:t>
            </a:r>
          </a:p>
        </p:txBody>
      </p:sp>
      <p:sp>
        <p:nvSpPr>
          <p:cNvPr id="11483" name="Rectangle 219"/>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1484" name="Rectangle 220"/>
          <p:cNvSpPr>
            <a:spLocks noGrp="1" noChangeArrowheads="1"/>
          </p:cNvSpPr>
          <p:nvPr>
            <p:ph type="dt" sz="quarter" idx="2"/>
          </p:nvPr>
        </p:nvSpPr>
        <p:spPr/>
        <p:txBody>
          <a:bodyPr/>
          <a:lstStyle>
            <a:lvl1pPr>
              <a:defRPr/>
            </a:lvl1pPr>
          </a:lstStyle>
          <a:p>
            <a:endParaRPr lang="en-US"/>
          </a:p>
        </p:txBody>
      </p:sp>
      <p:sp>
        <p:nvSpPr>
          <p:cNvPr id="11485" name="Rectangle 221"/>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11486" name="Rectangle 222"/>
          <p:cNvSpPr>
            <a:spLocks noGrp="1" noChangeArrowheads="1"/>
          </p:cNvSpPr>
          <p:nvPr>
            <p:ph type="sldNum" sz="quarter" idx="4"/>
          </p:nvPr>
        </p:nvSpPr>
        <p:spPr/>
        <p:txBody>
          <a:bodyPr/>
          <a:lstStyle>
            <a:lvl1pPr>
              <a:defRPr/>
            </a:lvl1pPr>
          </a:lstStyle>
          <a:p>
            <a:fld id="{2EB56050-96BD-477A-BA00-CC13633DDBB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8E3FBE7-3D57-40BE-8519-A8C935DE9DCE}" type="slidenum">
              <a:rPr lang="en-US"/>
              <a:pPr/>
              <a:t>‹#›</a:t>
            </a:fld>
            <a:endParaRPr 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94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94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A9970935-79E1-47D1-A786-645C302C35F2}" type="slidenum">
              <a:rPr lang="en-US"/>
              <a:pPr/>
              <a:t>‹#›</a:t>
            </a:fld>
            <a:endParaRPr 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B72800D8-866B-457E-B939-4E212383E614}" type="slidenum">
              <a:rPr lang="en-US"/>
              <a:pPr/>
              <a:t>‹#›</a:t>
            </a:fld>
            <a:endParaRPr 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6DD9D8B1-553C-4096-81EC-BD0A3D1AD881}" type="slidenum">
              <a:rPr lang="en-US"/>
              <a:pPr/>
              <a:t>‹#›</a:t>
            </a:fld>
            <a:endParaRPr 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75F9988C-AAA4-40CA-89DC-DAD484FCB675}" type="slidenum">
              <a:rPr lang="en-US"/>
              <a:pPr/>
              <a:t>‹#›</a:t>
            </a:fld>
            <a:endParaRPr lang="en-US"/>
          </a:p>
        </p:txBody>
      </p:sp>
      <p:sp>
        <p:nvSpPr>
          <p:cNvPr id="6" name="Date Placeholder 5"/>
          <p:cNvSpPr>
            <a:spLocks noGrp="1"/>
          </p:cNvSpPr>
          <p:nvPr>
            <p:ph type="dt" sz="half" idx="11"/>
          </p:nvPr>
        </p:nvSpPr>
        <p:spPr/>
        <p:txBody>
          <a:bodyPr/>
          <a:lstStyle>
            <a:lvl1pPr>
              <a:defRPr/>
            </a:lvl1pPr>
          </a:lstStyle>
          <a:p>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433190FA-A392-49FB-A436-A5661282184B}" type="slidenum">
              <a:rPr lang="en-US"/>
              <a:pPr/>
              <a:t>‹#›</a:t>
            </a:fld>
            <a:endParaRPr lang="en-US"/>
          </a:p>
        </p:txBody>
      </p:sp>
      <p:sp>
        <p:nvSpPr>
          <p:cNvPr id="8" name="Date Placeholder 7"/>
          <p:cNvSpPr>
            <a:spLocks noGrp="1"/>
          </p:cNvSpPr>
          <p:nvPr>
            <p:ph type="dt" sz="half" idx="11"/>
          </p:nvPr>
        </p:nvSpPr>
        <p:spPr/>
        <p:txBody>
          <a:bodyPr/>
          <a:lstStyle>
            <a:lvl1pPr>
              <a:defRPr/>
            </a:lvl1pPr>
          </a:lstStyle>
          <a:p>
            <a:endParaRPr lang="en-US"/>
          </a:p>
        </p:txBody>
      </p:sp>
      <p:sp>
        <p:nvSpPr>
          <p:cNvPr id="9" name="Footer Placeholder 8"/>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9DA85C0D-228B-4CA4-863F-82CAF1BF5D6C}" type="slidenum">
              <a:rPr lang="en-US"/>
              <a:pPr/>
              <a:t>‹#›</a:t>
            </a:fld>
            <a:endParaRPr lang="en-US"/>
          </a:p>
        </p:txBody>
      </p:sp>
      <p:sp>
        <p:nvSpPr>
          <p:cNvPr id="4" name="Date Placeholder 3"/>
          <p:cNvSpPr>
            <a:spLocks noGrp="1"/>
          </p:cNvSpPr>
          <p:nvPr>
            <p:ph type="dt" sz="half" idx="11"/>
          </p:nvPr>
        </p:nvSpPr>
        <p:spPr/>
        <p:txBody>
          <a:bodyPr/>
          <a:lstStyle>
            <a:lvl1pPr>
              <a:defRPr/>
            </a:lvl1pPr>
          </a:lstStyle>
          <a:p>
            <a:endParaRPr lang="en-US"/>
          </a:p>
        </p:txBody>
      </p:sp>
      <p:sp>
        <p:nvSpPr>
          <p:cNvPr id="5" name="Footer Placeholder 4"/>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C61C40EF-CAB3-4D80-8AE4-1D1CE0A5D0F1}" type="slidenum">
              <a:rPr lang="en-US"/>
              <a:pPr/>
              <a:t>‹#›</a:t>
            </a:fld>
            <a:endParaRPr lang="en-US"/>
          </a:p>
        </p:txBody>
      </p:sp>
      <p:sp>
        <p:nvSpPr>
          <p:cNvPr id="3" name="Date Placeholder 2"/>
          <p:cNvSpPr>
            <a:spLocks noGrp="1"/>
          </p:cNvSpPr>
          <p:nvPr>
            <p:ph type="dt" sz="half" idx="11"/>
          </p:nvPr>
        </p:nvSpPr>
        <p:spPr/>
        <p:txBody>
          <a:bodyPr/>
          <a:lstStyle>
            <a:lvl1pPr>
              <a:defRPr/>
            </a:lvl1pPr>
          </a:lstStyle>
          <a:p>
            <a:endParaRPr lang="en-US"/>
          </a:p>
        </p:txBody>
      </p:sp>
      <p:sp>
        <p:nvSpPr>
          <p:cNvPr id="4" name="Footer Placeholder 3"/>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0E609590-BFD2-4295-BB84-FAF3009EA6C6}" type="slidenum">
              <a:rPr lang="en-US"/>
              <a:pPr/>
              <a:t>‹#›</a:t>
            </a:fld>
            <a:endParaRPr lang="en-US"/>
          </a:p>
        </p:txBody>
      </p:sp>
      <p:sp>
        <p:nvSpPr>
          <p:cNvPr id="6" name="Date Placeholder 5"/>
          <p:cNvSpPr>
            <a:spLocks noGrp="1"/>
          </p:cNvSpPr>
          <p:nvPr>
            <p:ph type="dt" sz="half" idx="11"/>
          </p:nvPr>
        </p:nvSpPr>
        <p:spPr/>
        <p:txBody>
          <a:bodyPr/>
          <a:lstStyle>
            <a:lvl1pPr>
              <a:defRPr/>
            </a:lvl1pPr>
          </a:lstStyle>
          <a:p>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5D371D59-642E-48D9-ACC8-D6EEA5BAC296}" type="slidenum">
              <a:rPr lang="en-US"/>
              <a:pPr/>
              <a:t>‹#›</a:t>
            </a:fld>
            <a:endParaRPr lang="en-US"/>
          </a:p>
        </p:txBody>
      </p:sp>
      <p:sp>
        <p:nvSpPr>
          <p:cNvPr id="6" name="Date Placeholder 5"/>
          <p:cNvSpPr>
            <a:spLocks noGrp="1"/>
          </p:cNvSpPr>
          <p:nvPr>
            <p:ph type="dt" sz="half" idx="11"/>
          </p:nvPr>
        </p:nvSpPr>
        <p:spPr/>
        <p:txBody>
          <a:bodyPr/>
          <a:lstStyle>
            <a:lvl1pPr>
              <a:defRPr/>
            </a:lvl1pPr>
          </a:lstStyle>
          <a:p>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46275"/>
                <a:invGamma/>
              </a:schemeClr>
            </a:gs>
          </a:gsLst>
          <a:lin ang="2700000" scaled="1"/>
        </a:gradFill>
        <a:effectLst/>
      </p:bgPr>
    </p:bg>
    <p:spTree>
      <p:nvGrpSpPr>
        <p:cNvPr id="1" name=""/>
        <p:cNvGrpSpPr/>
        <p:nvPr/>
      </p:nvGrpSpPr>
      <p:grpSpPr>
        <a:xfrm>
          <a:off x="0" y="0"/>
          <a:ext cx="0" cy="0"/>
          <a:chOff x="0" y="0"/>
          <a:chExt cx="0" cy="0"/>
        </a:xfrm>
      </p:grpSpPr>
      <p:grpSp>
        <p:nvGrpSpPr>
          <p:cNvPr id="10242" name="Group 2"/>
          <p:cNvGrpSpPr>
            <a:grpSpLocks/>
          </p:cNvGrpSpPr>
          <p:nvPr/>
        </p:nvGrpSpPr>
        <p:grpSpPr bwMode="auto">
          <a:xfrm>
            <a:off x="-496888" y="1308100"/>
            <a:ext cx="10429876" cy="5908675"/>
            <a:chOff x="-313" y="824"/>
            <a:chExt cx="6570" cy="3722"/>
          </a:xfrm>
        </p:grpSpPr>
        <p:sp>
          <p:nvSpPr>
            <p:cNvPr id="10243"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0244"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0245"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0246"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0247"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0248"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0249"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0250"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0251"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0252"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0253"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0254"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0255"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0256"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0257" name="Rectangle 17"/>
            <p:cNvSpPr>
              <a:spLocks noChangeArrowheads="1"/>
            </p:cNvSpPr>
            <p:nvPr userDrawn="1"/>
          </p:nvSpPr>
          <p:spPr bwMode="hidden">
            <a:xfrm rot="18603245" flipV="1">
              <a:off x="4052" y="3504"/>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eaLnBrk="1" hangingPunct="1"/>
              <a:endParaRPr lang="en-US">
                <a:effectLst>
                  <a:outerShdw blurRad="38100" dist="38100" dir="2700000" algn="tl">
                    <a:srgbClr val="000000"/>
                  </a:outerShdw>
                </a:effectLst>
              </a:endParaRPr>
            </a:p>
          </p:txBody>
        </p:sp>
        <p:sp>
          <p:nvSpPr>
            <p:cNvPr id="10258"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eaLnBrk="1" hangingPunct="1"/>
              <a:endParaRPr lang="en-US">
                <a:effectLst>
                  <a:outerShdw blurRad="38100" dist="38100" dir="2700000" algn="tl">
                    <a:srgbClr val="000000"/>
                  </a:outerShdw>
                </a:effectLst>
              </a:endParaRPr>
            </a:p>
          </p:txBody>
        </p:sp>
        <p:sp>
          <p:nvSpPr>
            <p:cNvPr id="10259"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10260"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10261"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10262"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10263"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10264"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10265"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0266"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10267"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10268"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10269"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10270"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0271"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0272"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0273"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0274"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0275"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0276"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0277"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0278"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0279"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0280"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0281"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0282"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0283"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0284"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0285"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0286"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0287"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0288"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0289"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0290"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0291"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0292"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en-US"/>
            </a:p>
          </p:txBody>
        </p:sp>
        <p:sp>
          <p:nvSpPr>
            <p:cNvPr id="10293"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en-US"/>
            </a:p>
          </p:txBody>
        </p:sp>
        <p:sp>
          <p:nvSpPr>
            <p:cNvPr id="10294"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0295"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0296"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0297"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0298"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0299"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0300"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0301"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0302"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0303"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0304"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0305"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0306"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0307"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0308"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0309"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0310"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0311"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0312"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0313"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0314"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0315"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0316"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0317"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0318"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0319"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0320"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0321"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0322"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0323"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0324"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325"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0326"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0327"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0328"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0329"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0330"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0331"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0332"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0333"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0334"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0335"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0336"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0337"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0338"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0339"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0340"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0341"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0342"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0343"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0344"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0345"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0346"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10347"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10348"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0349"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0350"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0351"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0352"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0353"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0354"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0355"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0356"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0357"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0358"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0359"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0360"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361"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362"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363"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0364"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0365"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0366"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0367"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0368"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0369"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0370"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371"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372"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373"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374"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375"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376"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377"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0378"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0379"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0380"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0381"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0382"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0383"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0384"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0385"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0386"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0387"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0388"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0389"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390"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0391"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0392"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393"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394"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395"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396"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397"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398"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399"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400"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401"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402"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403"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404"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405"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406"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407"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408"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0409"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0410"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0411"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0412"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413"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414"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415"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416"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417"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418"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419"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420"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421"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0422"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0423"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0424"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0425"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0426"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0427"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0428"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0429"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endParaRPr lang="en-US"/>
            </a:p>
          </p:txBody>
        </p:sp>
        <p:sp>
          <p:nvSpPr>
            <p:cNvPr id="10430"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0431"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0432"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0433"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10434"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10435"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10436" name="Oval 196"/>
            <p:cNvSpPr>
              <a:spLocks noChangeArrowheads="1"/>
            </p:cNvSpPr>
            <p:nvPr/>
          </p:nvSpPr>
          <p:spPr bwMode="hidden">
            <a:xfrm>
              <a:off x="3255" y="4071"/>
              <a:ext cx="196" cy="10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10437" name="Oval 197"/>
            <p:cNvSpPr>
              <a:spLocks noChangeArrowheads="1"/>
            </p:cNvSpPr>
            <p:nvPr/>
          </p:nvSpPr>
          <p:spPr bwMode="hidden">
            <a:xfrm>
              <a:off x="3651" y="3693"/>
              <a:ext cx="196" cy="11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10438" name="Oval 198"/>
            <p:cNvSpPr>
              <a:spLocks noChangeArrowheads="1"/>
            </p:cNvSpPr>
            <p:nvPr/>
          </p:nvSpPr>
          <p:spPr bwMode="hidden">
            <a:xfrm>
              <a:off x="4773" y="3705"/>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sp>
          <p:nvSpPr>
            <p:cNvPr id="10439" name="Oval 199"/>
            <p:cNvSpPr>
              <a:spLocks noChangeArrowheads="1"/>
            </p:cNvSpPr>
            <p:nvPr/>
          </p:nvSpPr>
          <p:spPr bwMode="hidden">
            <a:xfrm>
              <a:off x="4491" y="4049"/>
              <a:ext cx="196" cy="10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sp>
          <p:nvSpPr>
            <p:cNvPr id="10440" name="Oval 200"/>
            <p:cNvSpPr>
              <a:spLocks noChangeArrowheads="1"/>
            </p:cNvSpPr>
            <p:nvPr/>
          </p:nvSpPr>
          <p:spPr bwMode="hidden">
            <a:xfrm>
              <a:off x="3989" y="3396"/>
              <a:ext cx="168" cy="9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10441" name="Oval 201"/>
            <p:cNvSpPr>
              <a:spLocks noChangeArrowheads="1"/>
            </p:cNvSpPr>
            <p:nvPr/>
          </p:nvSpPr>
          <p:spPr bwMode="hidden">
            <a:xfrm>
              <a:off x="4263" y="3141"/>
              <a:ext cx="167"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10442" name="Oval 202"/>
            <p:cNvSpPr>
              <a:spLocks noChangeArrowheads="1"/>
            </p:cNvSpPr>
            <p:nvPr/>
          </p:nvSpPr>
          <p:spPr bwMode="hidden">
            <a:xfrm>
              <a:off x="5044" y="3418"/>
              <a:ext cx="167" cy="9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sp>
          <p:nvSpPr>
            <p:cNvPr id="10443" name="Oval 203"/>
            <p:cNvSpPr>
              <a:spLocks noChangeArrowheads="1"/>
            </p:cNvSpPr>
            <p:nvPr/>
          </p:nvSpPr>
          <p:spPr bwMode="hidden">
            <a:xfrm>
              <a:off x="4553" y="28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10444" name="Oval 204"/>
            <p:cNvSpPr>
              <a:spLocks noChangeArrowheads="1"/>
            </p:cNvSpPr>
            <p:nvPr/>
          </p:nvSpPr>
          <p:spPr bwMode="hidden">
            <a:xfrm>
              <a:off x="5293" y="3116"/>
              <a:ext cx="168"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10445" name="Oval 205"/>
            <p:cNvSpPr>
              <a:spLocks noChangeArrowheads="1"/>
            </p:cNvSpPr>
            <p:nvPr/>
          </p:nvSpPr>
          <p:spPr bwMode="hidden">
            <a:xfrm>
              <a:off x="5497" y="2879"/>
              <a:ext cx="156" cy="89"/>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sp>
          <p:nvSpPr>
            <p:cNvPr id="10446" name="Oval 206"/>
            <p:cNvSpPr>
              <a:spLocks noChangeArrowheads="1"/>
            </p:cNvSpPr>
            <p:nvPr/>
          </p:nvSpPr>
          <p:spPr bwMode="hidden">
            <a:xfrm>
              <a:off x="4772" y="26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10447" name="Oval 207"/>
            <p:cNvSpPr>
              <a:spLocks noChangeArrowheads="1"/>
            </p:cNvSpPr>
            <p:nvPr/>
          </p:nvSpPr>
          <p:spPr bwMode="hidden">
            <a:xfrm>
              <a:off x="4966" y="2488"/>
              <a:ext cx="156" cy="84"/>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10448" name="Oval 208"/>
            <p:cNvSpPr>
              <a:spLocks noChangeArrowheads="1"/>
            </p:cNvSpPr>
            <p:nvPr/>
          </p:nvSpPr>
          <p:spPr bwMode="hidden">
            <a:xfrm>
              <a:off x="5444" y="2052"/>
              <a:ext cx="134"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10449" name="Oval 209"/>
            <p:cNvSpPr>
              <a:spLocks noChangeArrowheads="1"/>
            </p:cNvSpPr>
            <p:nvPr/>
          </p:nvSpPr>
          <p:spPr bwMode="hidden">
            <a:xfrm>
              <a:off x="5161" y="2314"/>
              <a:ext cx="140"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10450" name="Oval 210"/>
            <p:cNvSpPr>
              <a:spLocks noChangeArrowheads="1"/>
            </p:cNvSpPr>
            <p:nvPr/>
          </p:nvSpPr>
          <p:spPr bwMode="hidden">
            <a:xfrm>
              <a:off x="5318" y="2176"/>
              <a:ext cx="134" cy="6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10451" name="Oval 211"/>
            <p:cNvSpPr>
              <a:spLocks noChangeArrowheads="1"/>
            </p:cNvSpPr>
            <p:nvPr/>
          </p:nvSpPr>
          <p:spPr bwMode="hidden">
            <a:xfrm>
              <a:off x="5581" y="1933"/>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endParaRPr lang="en-US"/>
            </a:p>
          </p:txBody>
        </p:sp>
        <p:sp>
          <p:nvSpPr>
            <p:cNvPr id="10452" name="Oval 212"/>
            <p:cNvSpPr>
              <a:spLocks noChangeArrowheads="1"/>
            </p:cNvSpPr>
            <p:nvPr/>
          </p:nvSpPr>
          <p:spPr bwMode="hidden">
            <a:xfrm>
              <a:off x="5689" y="1811"/>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endParaRPr lang="en-US"/>
            </a:p>
          </p:txBody>
        </p:sp>
        <p:sp>
          <p:nvSpPr>
            <p:cNvPr id="10453" name="Oval 213"/>
            <p:cNvSpPr>
              <a:spLocks noChangeArrowheads="1"/>
            </p:cNvSpPr>
            <p:nvPr/>
          </p:nvSpPr>
          <p:spPr bwMode="hidden">
            <a:xfrm>
              <a:off x="5663" y="2680"/>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10454"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0455"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0456"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0457" name="Oval 217"/>
            <p:cNvSpPr>
              <a:spLocks noChangeArrowheads="1"/>
            </p:cNvSpPr>
            <p:nvPr/>
          </p:nvSpPr>
          <p:spPr bwMode="hidden">
            <a:xfrm>
              <a:off x="5624" y="4010"/>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grpSp>
      <p:sp>
        <p:nvSpPr>
          <p:cNvPr id="10458" name="Rectangle 218"/>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D5394710-B65E-4E38-83F0-0233D7D4A63B}" type="slidenum">
              <a:rPr lang="en-US"/>
              <a:pPr/>
              <a:t>‹#›</a:t>
            </a:fld>
            <a:endParaRPr lang="en-US"/>
          </a:p>
        </p:txBody>
      </p:sp>
      <p:sp>
        <p:nvSpPr>
          <p:cNvPr id="10459" name="Rectangle 2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endParaRPr lang="en-US"/>
          </a:p>
        </p:txBody>
      </p:sp>
      <p:sp>
        <p:nvSpPr>
          <p:cNvPr id="10460" name="Rectangle 220"/>
          <p:cNvSpPr>
            <a:spLocks noGrp="1" noChangeArrowheads="1"/>
          </p:cNvSpPr>
          <p:nvPr>
            <p:ph type="ftr" sz="quarter" idx="3"/>
          </p:nvPr>
        </p:nvSpPr>
        <p:spPr bwMode="auto">
          <a:xfrm>
            <a:off x="31242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endParaRPr lang="en-US"/>
          </a:p>
        </p:txBody>
      </p:sp>
      <p:sp>
        <p:nvSpPr>
          <p:cNvPr id="10461" name="Rectangle 221"/>
          <p:cNvSpPr>
            <a:spLocks noGrp="1" noChangeArrowheads="1"/>
          </p:cNvSpPr>
          <p:nvPr>
            <p:ph type="body" idx="1"/>
          </p:nvPr>
        </p:nvSpPr>
        <p:spPr bwMode="auto">
          <a:xfrm>
            <a:off x="457200" y="1600200"/>
            <a:ext cx="8229600" cy="4533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62" name="Rectangle 22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SzPct val="5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Font typeface="Wingdings" pitchFamily="2" charset="2"/>
        <a:buBlip>
          <a:blip r:embed="rId13"/>
        </a:buBlip>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folHlink"/>
        </a:buClr>
        <a:buSzPct val="5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2.cs.cmu.edu/afs/cs.cmu.edu/user/mleone/web/how-to.html" TargetMode="External"/><Relationship Id="rId2" Type="http://schemas.openxmlformats.org/officeDocument/2006/relationships/hyperlink" Target="http://www.cs.indiana.edu/mit.research.how.to/mit.research.how.to.html" TargetMode="External"/><Relationship Id="rId1" Type="http://schemas.openxmlformats.org/officeDocument/2006/relationships/slideLayout" Target="../slideLayouts/slideLayout2.xml"/><Relationship Id="rId5" Type="http://schemas.openxmlformats.org/officeDocument/2006/relationships/hyperlink" Target="http://www.utexas.edu/research/eureka/resources/why/index.php" TargetMode="External"/><Relationship Id="rId4" Type="http://schemas.openxmlformats.org/officeDocument/2006/relationships/hyperlink" Target="http://www.honors.ucr.edu/research.ht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85800" y="1143000"/>
            <a:ext cx="7772400" cy="1143000"/>
          </a:xfrm>
        </p:spPr>
        <p:txBody>
          <a:bodyPr/>
          <a:lstStyle/>
          <a:p>
            <a:r>
              <a:rPr lang="en-US"/>
              <a:t>Research Methodology</a:t>
            </a:r>
          </a:p>
        </p:txBody>
      </p:sp>
      <p:sp>
        <p:nvSpPr>
          <p:cNvPr id="6147" name="Rectangle 3"/>
          <p:cNvSpPr>
            <a:spLocks noGrp="1" noChangeArrowheads="1"/>
          </p:cNvSpPr>
          <p:nvPr>
            <p:ph type="subTitle" idx="1"/>
          </p:nvPr>
        </p:nvSpPr>
        <p:spPr/>
        <p:txBody>
          <a:bodyPr/>
          <a:lstStyle/>
          <a:p>
            <a:r>
              <a:rPr lang="en-US"/>
              <a:t>Paul Wagner</a:t>
            </a:r>
          </a:p>
          <a:p>
            <a:r>
              <a:rPr lang="en-US"/>
              <a:t>(Student ACM Meeting, Fall 2003)</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z="4000"/>
              <a:t>Research Process (Methodology)</a:t>
            </a:r>
          </a:p>
        </p:txBody>
      </p:sp>
      <p:sp>
        <p:nvSpPr>
          <p:cNvPr id="20483" name="Rectangle 3"/>
          <p:cNvSpPr>
            <a:spLocks noGrp="1" noChangeArrowheads="1"/>
          </p:cNvSpPr>
          <p:nvPr>
            <p:ph type="body" idx="1"/>
          </p:nvPr>
        </p:nvSpPr>
        <p:spPr/>
        <p:txBody>
          <a:bodyPr/>
          <a:lstStyle/>
          <a:p>
            <a:pPr>
              <a:lnSpc>
                <a:spcPct val="90000"/>
              </a:lnSpc>
            </a:pPr>
            <a:r>
              <a:rPr lang="en-US" sz="2800"/>
              <a:t>Initial Idea</a:t>
            </a:r>
          </a:p>
          <a:p>
            <a:pPr>
              <a:lnSpc>
                <a:spcPct val="90000"/>
              </a:lnSpc>
            </a:pPr>
            <a:r>
              <a:rPr lang="en-US" sz="2800"/>
              <a:t>Background Investigation</a:t>
            </a:r>
          </a:p>
          <a:p>
            <a:pPr>
              <a:lnSpc>
                <a:spcPct val="90000"/>
              </a:lnSpc>
            </a:pPr>
            <a:r>
              <a:rPr lang="en-US" sz="2800"/>
              <a:t>Refinement of Idea</a:t>
            </a:r>
          </a:p>
          <a:p>
            <a:pPr>
              <a:lnSpc>
                <a:spcPct val="90000"/>
              </a:lnSpc>
            </a:pPr>
            <a:r>
              <a:rPr lang="en-US" sz="2800"/>
              <a:t>Core Work</a:t>
            </a:r>
          </a:p>
          <a:p>
            <a:pPr lvl="1">
              <a:lnSpc>
                <a:spcPct val="90000"/>
              </a:lnSpc>
            </a:pPr>
            <a:r>
              <a:rPr lang="en-US" sz="2400"/>
              <a:t>Investigation and Development</a:t>
            </a:r>
          </a:p>
          <a:p>
            <a:pPr lvl="1">
              <a:lnSpc>
                <a:spcPct val="90000"/>
              </a:lnSpc>
            </a:pPr>
            <a:r>
              <a:rPr lang="en-US" sz="2400"/>
              <a:t>Documentation</a:t>
            </a:r>
          </a:p>
          <a:p>
            <a:pPr lvl="1">
              <a:lnSpc>
                <a:spcPct val="90000"/>
              </a:lnSpc>
            </a:pPr>
            <a:r>
              <a:rPr lang="en-US" sz="2400"/>
              <a:t>Prototype (if appropriate)</a:t>
            </a:r>
          </a:p>
          <a:p>
            <a:pPr>
              <a:lnSpc>
                <a:spcPct val="90000"/>
              </a:lnSpc>
            </a:pPr>
            <a:r>
              <a:rPr lang="en-US" sz="2800"/>
              <a:t>Evaluation</a:t>
            </a:r>
          </a:p>
          <a:p>
            <a:pPr>
              <a:lnSpc>
                <a:spcPct val="90000"/>
              </a:lnSpc>
            </a:pPr>
            <a:r>
              <a:rPr lang="en-US" sz="2800"/>
              <a:t>Identification of Future Work</a:t>
            </a:r>
          </a:p>
          <a:p>
            <a:pPr>
              <a:lnSpc>
                <a:spcPct val="90000"/>
              </a:lnSpc>
            </a:pPr>
            <a:r>
              <a:rPr lang="en-US" sz="2800"/>
              <a:t>Presentation</a:t>
            </a:r>
          </a:p>
          <a:p>
            <a:pPr>
              <a:lnSpc>
                <a:spcPct val="90000"/>
              </a:lnSpc>
            </a:pPr>
            <a:endParaRPr lang="en-US" sz="2800"/>
          </a:p>
          <a:p>
            <a:pPr>
              <a:lnSpc>
                <a:spcPct val="90000"/>
              </a:lnSpc>
            </a:pPr>
            <a:endParaRPr lang="en-US" sz="28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t>Research Process – Initial Idea</a:t>
            </a:r>
          </a:p>
        </p:txBody>
      </p:sp>
      <p:sp>
        <p:nvSpPr>
          <p:cNvPr id="21507" name="Rectangle 3"/>
          <p:cNvSpPr>
            <a:spLocks noGrp="1" noChangeArrowheads="1"/>
          </p:cNvSpPr>
          <p:nvPr>
            <p:ph type="body" idx="1"/>
          </p:nvPr>
        </p:nvSpPr>
        <p:spPr>
          <a:xfrm>
            <a:off x="457200" y="1600200"/>
            <a:ext cx="8229600" cy="5105400"/>
          </a:xfrm>
        </p:spPr>
        <p:txBody>
          <a:bodyPr/>
          <a:lstStyle/>
          <a:p>
            <a:pPr>
              <a:lnSpc>
                <a:spcPct val="90000"/>
              </a:lnSpc>
            </a:pPr>
            <a:r>
              <a:rPr lang="en-US" sz="2400"/>
              <a:t>Stems from critical thinking</a:t>
            </a:r>
          </a:p>
          <a:p>
            <a:pPr>
              <a:lnSpc>
                <a:spcPct val="90000"/>
              </a:lnSpc>
            </a:pPr>
            <a:r>
              <a:rPr lang="en-US" sz="2400"/>
              <a:t>Be on the lookout for and open to seeing problems</a:t>
            </a:r>
          </a:p>
          <a:p>
            <a:pPr lvl="1">
              <a:lnSpc>
                <a:spcPct val="90000"/>
              </a:lnSpc>
            </a:pPr>
            <a:r>
              <a:rPr lang="en-US" sz="2000"/>
              <a:t>Gaps in framework</a:t>
            </a:r>
          </a:p>
          <a:p>
            <a:pPr lvl="1">
              <a:lnSpc>
                <a:spcPct val="90000"/>
              </a:lnSpc>
            </a:pPr>
            <a:r>
              <a:rPr lang="en-US" sz="2000"/>
              <a:t>Repetitive behavior that’s slightly different (and can be generalized)</a:t>
            </a:r>
          </a:p>
          <a:p>
            <a:pPr lvl="1">
              <a:lnSpc>
                <a:spcPct val="90000"/>
              </a:lnSpc>
            </a:pPr>
            <a:r>
              <a:rPr lang="en-US" sz="2000"/>
              <a:t>Manual solutions (that can be automated)</a:t>
            </a:r>
          </a:p>
          <a:p>
            <a:pPr lvl="1">
              <a:lnSpc>
                <a:spcPct val="90000"/>
              </a:lnSpc>
            </a:pPr>
            <a:r>
              <a:rPr lang="en-US" sz="2000"/>
              <a:t>Inelegant solutions</a:t>
            </a:r>
          </a:p>
          <a:p>
            <a:pPr>
              <a:lnSpc>
                <a:spcPct val="90000"/>
              </a:lnSpc>
            </a:pPr>
            <a:r>
              <a:rPr lang="en-US" sz="2400"/>
              <a:t>Ask questions</a:t>
            </a:r>
          </a:p>
          <a:p>
            <a:pPr lvl="1">
              <a:lnSpc>
                <a:spcPct val="90000"/>
              </a:lnSpc>
            </a:pPr>
            <a:r>
              <a:rPr lang="en-US" sz="2000"/>
              <a:t>“Is something missing here?”</a:t>
            </a:r>
          </a:p>
          <a:p>
            <a:pPr lvl="1">
              <a:lnSpc>
                <a:spcPct val="90000"/>
              </a:lnSpc>
            </a:pPr>
            <a:r>
              <a:rPr lang="en-US" sz="2000"/>
              <a:t>“Can this be done in a better way?”</a:t>
            </a:r>
          </a:p>
          <a:p>
            <a:pPr lvl="1">
              <a:lnSpc>
                <a:spcPct val="90000"/>
              </a:lnSpc>
            </a:pPr>
            <a:r>
              <a:rPr lang="en-US" sz="2000"/>
              <a:t>“Is there a need for a new approach?”</a:t>
            </a:r>
          </a:p>
          <a:p>
            <a:pPr>
              <a:lnSpc>
                <a:spcPct val="90000"/>
              </a:lnSpc>
            </a:pPr>
            <a:r>
              <a:rPr lang="en-US" sz="2400"/>
              <a:t>Should be an area you’re interested in, as:</a:t>
            </a:r>
          </a:p>
          <a:p>
            <a:pPr lvl="1">
              <a:lnSpc>
                <a:spcPct val="90000"/>
              </a:lnSpc>
            </a:pPr>
            <a:r>
              <a:rPr lang="en-US" sz="2000"/>
              <a:t>You’ll be spending a lot of time with it</a:t>
            </a:r>
          </a:p>
          <a:p>
            <a:pPr lvl="1">
              <a:lnSpc>
                <a:spcPct val="90000"/>
              </a:lnSpc>
            </a:pPr>
            <a:r>
              <a:rPr lang="en-US" sz="2000"/>
              <a:t>It won’t always be easy/fun to continue…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sz="4000"/>
              <a:t>Research Process – </a:t>
            </a:r>
            <a:br>
              <a:rPr lang="en-US" sz="4000"/>
            </a:br>
            <a:r>
              <a:rPr lang="en-US" sz="4000"/>
              <a:t>Background Investigation</a:t>
            </a:r>
          </a:p>
        </p:txBody>
      </p:sp>
      <p:sp>
        <p:nvSpPr>
          <p:cNvPr id="22531" name="Rectangle 3"/>
          <p:cNvSpPr>
            <a:spLocks noGrp="1" noChangeArrowheads="1"/>
          </p:cNvSpPr>
          <p:nvPr>
            <p:ph type="body" idx="1"/>
          </p:nvPr>
        </p:nvSpPr>
        <p:spPr/>
        <p:txBody>
          <a:bodyPr/>
          <a:lstStyle/>
          <a:p>
            <a:pPr>
              <a:lnSpc>
                <a:spcPct val="80000"/>
              </a:lnSpc>
            </a:pPr>
            <a:r>
              <a:rPr lang="en-US" sz="2800"/>
              <a:t>Given an idea, need to determine:</a:t>
            </a:r>
          </a:p>
          <a:p>
            <a:pPr lvl="1">
              <a:lnSpc>
                <a:spcPct val="80000"/>
              </a:lnSpc>
            </a:pPr>
            <a:r>
              <a:rPr lang="en-US" sz="2400"/>
              <a:t>Has this work been done previously?</a:t>
            </a:r>
          </a:p>
          <a:p>
            <a:pPr lvl="1">
              <a:lnSpc>
                <a:spcPct val="80000"/>
              </a:lnSpc>
            </a:pPr>
            <a:r>
              <a:rPr lang="en-US" sz="2400"/>
              <a:t>What similar work has been done leading up to this point?</a:t>
            </a:r>
          </a:p>
          <a:p>
            <a:pPr lvl="1">
              <a:lnSpc>
                <a:spcPct val="80000"/>
              </a:lnSpc>
            </a:pPr>
            <a:r>
              <a:rPr lang="en-US" sz="2400"/>
              <a:t>How is any previous work distinguished from what I’m planning to do?</a:t>
            </a:r>
          </a:p>
          <a:p>
            <a:pPr lvl="1">
              <a:lnSpc>
                <a:spcPct val="80000"/>
              </a:lnSpc>
            </a:pPr>
            <a:r>
              <a:rPr lang="en-US" sz="2400"/>
              <a:t>What group of people will be positively impacted by the research?</a:t>
            </a:r>
          </a:p>
          <a:p>
            <a:pPr>
              <a:lnSpc>
                <a:spcPct val="80000"/>
              </a:lnSpc>
            </a:pPr>
            <a:r>
              <a:rPr lang="en-US" sz="2800"/>
              <a:t>Tools</a:t>
            </a:r>
          </a:p>
          <a:p>
            <a:pPr lvl="1">
              <a:lnSpc>
                <a:spcPct val="80000"/>
              </a:lnSpc>
            </a:pPr>
            <a:r>
              <a:rPr lang="en-US" sz="2400"/>
              <a:t>Literature Review using library resources (e.g. online databases such as ACM and IEEE, popular magazines)</a:t>
            </a:r>
          </a:p>
          <a:p>
            <a:pPr lvl="1">
              <a:lnSpc>
                <a:spcPct val="80000"/>
              </a:lnSpc>
            </a:pPr>
            <a:r>
              <a:rPr lang="en-US" sz="2400"/>
              <a:t>WWW search</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sz="4000"/>
              <a:t>Research Process – </a:t>
            </a:r>
            <a:br>
              <a:rPr lang="en-US" sz="4000"/>
            </a:br>
            <a:r>
              <a:rPr lang="en-US" sz="4000"/>
              <a:t>Refinement of Idea</a:t>
            </a:r>
          </a:p>
        </p:txBody>
      </p:sp>
      <p:sp>
        <p:nvSpPr>
          <p:cNvPr id="23555" name="Rectangle 3"/>
          <p:cNvSpPr>
            <a:spLocks noGrp="1" noChangeArrowheads="1"/>
          </p:cNvSpPr>
          <p:nvPr>
            <p:ph type="body" idx="1"/>
          </p:nvPr>
        </p:nvSpPr>
        <p:spPr/>
        <p:txBody>
          <a:bodyPr/>
          <a:lstStyle/>
          <a:p>
            <a:pPr>
              <a:lnSpc>
                <a:spcPct val="90000"/>
              </a:lnSpc>
            </a:pPr>
            <a:r>
              <a:rPr lang="en-US"/>
              <a:t>Based on background investigation, need to refine idea</a:t>
            </a:r>
          </a:p>
          <a:p>
            <a:pPr>
              <a:lnSpc>
                <a:spcPct val="90000"/>
              </a:lnSpc>
            </a:pPr>
            <a:r>
              <a:rPr lang="en-US"/>
              <a:t>Issues:</a:t>
            </a:r>
          </a:p>
          <a:p>
            <a:pPr lvl="1">
              <a:lnSpc>
                <a:spcPct val="90000"/>
              </a:lnSpc>
            </a:pPr>
            <a:r>
              <a:rPr lang="en-US"/>
              <a:t>Precision – focus on precisely identifying:</a:t>
            </a:r>
          </a:p>
          <a:p>
            <a:pPr lvl="2">
              <a:lnSpc>
                <a:spcPct val="90000"/>
              </a:lnSpc>
            </a:pPr>
            <a:r>
              <a:rPr lang="en-US"/>
              <a:t> Problem</a:t>
            </a:r>
          </a:p>
          <a:p>
            <a:pPr lvl="2">
              <a:lnSpc>
                <a:spcPct val="90000"/>
              </a:lnSpc>
            </a:pPr>
            <a:r>
              <a:rPr lang="en-US"/>
              <a:t> Possible solutions (plural!)</a:t>
            </a:r>
          </a:p>
          <a:p>
            <a:pPr lvl="1">
              <a:lnSpc>
                <a:spcPct val="90000"/>
              </a:lnSpc>
            </a:pPr>
            <a:r>
              <a:rPr lang="en-US"/>
              <a:t>Scope – need to “build fences”</a:t>
            </a:r>
          </a:p>
          <a:p>
            <a:pPr lvl="2">
              <a:lnSpc>
                <a:spcPct val="90000"/>
              </a:lnSpc>
            </a:pPr>
            <a:r>
              <a:rPr lang="en-US"/>
              <a:t>What’s an essential part of this work? (fence in)</a:t>
            </a:r>
          </a:p>
          <a:p>
            <a:pPr lvl="2">
              <a:lnSpc>
                <a:spcPct val="90000"/>
              </a:lnSpc>
            </a:pPr>
            <a:r>
              <a:rPr lang="en-US"/>
              <a:t>What’s tangential, additional, or for any other reason best left for later/someone else? (fence out)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z="4000"/>
              <a:t>Research Process – Core Work, </a:t>
            </a:r>
            <a:br>
              <a:rPr lang="en-US" sz="4000"/>
            </a:br>
            <a:r>
              <a:rPr lang="en-US" sz="4000"/>
              <a:t>Investigation and Development</a:t>
            </a:r>
          </a:p>
        </p:txBody>
      </p:sp>
      <p:sp>
        <p:nvSpPr>
          <p:cNvPr id="24579" name="Rectangle 3"/>
          <p:cNvSpPr>
            <a:spLocks noGrp="1" noChangeArrowheads="1"/>
          </p:cNvSpPr>
          <p:nvPr>
            <p:ph type="body" idx="1"/>
          </p:nvPr>
        </p:nvSpPr>
        <p:spPr/>
        <p:txBody>
          <a:bodyPr/>
          <a:lstStyle/>
          <a:p>
            <a:pPr>
              <a:lnSpc>
                <a:spcPct val="80000"/>
              </a:lnSpc>
            </a:pPr>
            <a:r>
              <a:rPr lang="en-US" sz="2800"/>
              <a:t>Provide yourself with infrastructure</a:t>
            </a:r>
          </a:p>
          <a:p>
            <a:pPr lvl="1">
              <a:lnSpc>
                <a:spcPct val="80000"/>
              </a:lnSpc>
            </a:pPr>
            <a:r>
              <a:rPr lang="en-US" sz="2400"/>
              <a:t>equipment / software</a:t>
            </a:r>
          </a:p>
          <a:p>
            <a:pPr lvl="1">
              <a:lnSpc>
                <a:spcPct val="80000"/>
              </a:lnSpc>
            </a:pPr>
            <a:r>
              <a:rPr lang="en-US" sz="2400"/>
              <a:t>additional knowledge (“get up to speed”)</a:t>
            </a:r>
          </a:p>
          <a:p>
            <a:pPr>
              <a:lnSpc>
                <a:spcPct val="80000"/>
              </a:lnSpc>
            </a:pPr>
            <a:r>
              <a:rPr lang="en-US" sz="2800"/>
              <a:t>Do the work</a:t>
            </a:r>
          </a:p>
          <a:p>
            <a:pPr lvl="1">
              <a:lnSpc>
                <a:spcPct val="80000"/>
              </a:lnSpc>
            </a:pPr>
            <a:r>
              <a:rPr lang="en-US" sz="2400"/>
              <a:t>Experimentation (scientific process)</a:t>
            </a:r>
          </a:p>
          <a:p>
            <a:pPr lvl="1">
              <a:lnSpc>
                <a:spcPct val="80000"/>
              </a:lnSpc>
            </a:pPr>
            <a:r>
              <a:rPr lang="en-US" sz="2400"/>
              <a:t>Develop opinions</a:t>
            </a:r>
          </a:p>
          <a:p>
            <a:pPr lvl="1">
              <a:lnSpc>
                <a:spcPct val="80000"/>
              </a:lnSpc>
            </a:pPr>
            <a:r>
              <a:rPr lang="en-US" sz="2400"/>
              <a:t>Look for better ways of solving problem</a:t>
            </a:r>
          </a:p>
          <a:p>
            <a:pPr lvl="2">
              <a:lnSpc>
                <a:spcPct val="80000"/>
              </a:lnSpc>
            </a:pPr>
            <a:r>
              <a:rPr lang="en-US" sz="2000"/>
              <a:t>Can you generalize?</a:t>
            </a:r>
          </a:p>
          <a:p>
            <a:pPr lvl="2">
              <a:lnSpc>
                <a:spcPct val="80000"/>
              </a:lnSpc>
            </a:pPr>
            <a:r>
              <a:rPr lang="en-US" sz="2000"/>
              <a:t>Can you develop a framework?</a:t>
            </a:r>
          </a:p>
          <a:p>
            <a:pPr lvl="1">
              <a:lnSpc>
                <a:spcPct val="80000"/>
              </a:lnSpc>
            </a:pPr>
            <a:r>
              <a:rPr lang="en-US" sz="2400"/>
              <a:t>Discuss, brainstorm</a:t>
            </a:r>
          </a:p>
          <a:p>
            <a:pPr lvl="1">
              <a:lnSpc>
                <a:spcPct val="80000"/>
              </a:lnSpc>
            </a:pPr>
            <a:r>
              <a:rPr lang="en-US" sz="2400"/>
              <a:t>Reevaluate as you proceed</a:t>
            </a:r>
          </a:p>
          <a:p>
            <a:pPr lvl="2">
              <a:lnSpc>
                <a:spcPct val="80000"/>
              </a:lnSpc>
            </a:pPr>
            <a:r>
              <a:rPr lang="en-US" sz="2000"/>
              <a:t>Look for improvements, changes to your original ideas</a:t>
            </a:r>
          </a:p>
          <a:p>
            <a:pPr lvl="1">
              <a:lnSpc>
                <a:spcPct val="80000"/>
              </a:lnSpc>
            </a:pPr>
            <a:endParaRPr lang="en-US" sz="2400"/>
          </a:p>
          <a:p>
            <a:pPr>
              <a:lnSpc>
                <a:spcPct val="80000"/>
              </a:lnSpc>
            </a:pPr>
            <a:endParaRPr lang="en-US" sz="28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sz="4000"/>
              <a:t>Research Process – Core Work, </a:t>
            </a:r>
            <a:br>
              <a:rPr lang="en-US" sz="4000"/>
            </a:br>
            <a:r>
              <a:rPr lang="en-US" sz="4000"/>
              <a:t>Investigation and Development (2)</a:t>
            </a:r>
          </a:p>
        </p:txBody>
      </p:sp>
      <p:sp>
        <p:nvSpPr>
          <p:cNvPr id="33795" name="Rectangle 3"/>
          <p:cNvSpPr>
            <a:spLocks noGrp="1" noChangeArrowheads="1"/>
          </p:cNvSpPr>
          <p:nvPr>
            <p:ph type="body" idx="1"/>
          </p:nvPr>
        </p:nvSpPr>
        <p:spPr/>
        <p:txBody>
          <a:bodyPr/>
          <a:lstStyle/>
          <a:p>
            <a:r>
              <a:rPr lang="en-US"/>
              <a:t>Process</a:t>
            </a:r>
          </a:p>
          <a:p>
            <a:pPr lvl="1"/>
            <a:r>
              <a:rPr lang="en-US"/>
              <a:t>Work regularly</a:t>
            </a:r>
          </a:p>
          <a:p>
            <a:pPr lvl="2"/>
            <a:r>
              <a:rPr lang="en-US"/>
              <a:t>Easier to keep going if have a commitment to a regular work time</a:t>
            </a:r>
          </a:p>
          <a:p>
            <a:pPr lvl="2"/>
            <a:r>
              <a:rPr lang="en-US"/>
              <a:t>Helps you keep your past work in mind</a:t>
            </a:r>
          </a:p>
          <a:p>
            <a:pPr lvl="1"/>
            <a:r>
              <a:rPr lang="en-US"/>
              <a:t>Allocate large block of time for research</a:t>
            </a:r>
          </a:p>
          <a:p>
            <a:pPr lvl="2"/>
            <a:r>
              <a:rPr lang="en-US"/>
              <a:t>Takes time to get going/back to speed</a:t>
            </a:r>
          </a:p>
          <a:p>
            <a:pPr lvl="2"/>
            <a:r>
              <a:rPr lang="en-US"/>
              <a:t>Make sure can do something significant each work session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sz="4000"/>
              <a:t>Research Process – </a:t>
            </a:r>
            <a:br>
              <a:rPr lang="en-US" sz="4000"/>
            </a:br>
            <a:r>
              <a:rPr lang="en-US" sz="4000"/>
              <a:t>Core Work, Documentation</a:t>
            </a:r>
          </a:p>
        </p:txBody>
      </p:sp>
      <p:sp>
        <p:nvSpPr>
          <p:cNvPr id="27651" name="Rectangle 3"/>
          <p:cNvSpPr>
            <a:spLocks noGrp="1" noChangeArrowheads="1"/>
          </p:cNvSpPr>
          <p:nvPr>
            <p:ph type="body" idx="1"/>
          </p:nvPr>
        </p:nvSpPr>
        <p:spPr>
          <a:xfrm>
            <a:off x="457200" y="1600200"/>
            <a:ext cx="8229600" cy="5029200"/>
          </a:xfrm>
        </p:spPr>
        <p:txBody>
          <a:bodyPr/>
          <a:lstStyle/>
          <a:p>
            <a:pPr>
              <a:lnSpc>
                <a:spcPct val="90000"/>
              </a:lnSpc>
            </a:pPr>
            <a:r>
              <a:rPr lang="en-US" sz="2400"/>
              <a:t>Need to document as you go</a:t>
            </a:r>
          </a:p>
          <a:p>
            <a:pPr lvl="1">
              <a:lnSpc>
                <a:spcPct val="90000"/>
              </a:lnSpc>
            </a:pPr>
            <a:r>
              <a:rPr lang="en-US" sz="2000"/>
              <a:t>Don’t want to lose any information</a:t>
            </a:r>
          </a:p>
          <a:p>
            <a:pPr>
              <a:lnSpc>
                <a:spcPct val="90000"/>
              </a:lnSpc>
            </a:pPr>
            <a:r>
              <a:rPr lang="en-US" sz="2400"/>
              <a:t>1) Maintain a journal for day-to-day thoughts</a:t>
            </a:r>
          </a:p>
          <a:p>
            <a:pPr lvl="1">
              <a:lnSpc>
                <a:spcPct val="90000"/>
              </a:lnSpc>
            </a:pPr>
            <a:r>
              <a:rPr lang="en-US" sz="2000"/>
              <a:t>Can be paper, electronic, ...</a:t>
            </a:r>
          </a:p>
          <a:p>
            <a:pPr lvl="1">
              <a:lnSpc>
                <a:spcPct val="90000"/>
              </a:lnSpc>
            </a:pPr>
            <a:r>
              <a:rPr lang="en-US" sz="2000"/>
              <a:t>Keep it with you at all times</a:t>
            </a:r>
          </a:p>
          <a:p>
            <a:pPr lvl="2">
              <a:lnSpc>
                <a:spcPct val="90000"/>
              </a:lnSpc>
            </a:pPr>
            <a:r>
              <a:rPr lang="en-US" sz="1800"/>
              <a:t>Never know when good ideas will hit</a:t>
            </a:r>
          </a:p>
          <a:p>
            <a:pPr>
              <a:lnSpc>
                <a:spcPct val="90000"/>
              </a:lnSpc>
            </a:pPr>
            <a:r>
              <a:rPr lang="en-US" sz="2400"/>
              <a:t>2) Keep an updated task list</a:t>
            </a:r>
          </a:p>
          <a:p>
            <a:pPr lvl="1">
              <a:lnSpc>
                <a:spcPct val="90000"/>
              </a:lnSpc>
            </a:pPr>
            <a:r>
              <a:rPr lang="en-US" sz="2000"/>
              <a:t>Focus on accomplishing something each work session</a:t>
            </a:r>
          </a:p>
          <a:p>
            <a:pPr>
              <a:lnSpc>
                <a:spcPct val="90000"/>
              </a:lnSpc>
            </a:pPr>
            <a:r>
              <a:rPr lang="en-US" sz="2400"/>
              <a:t>3) Write up your work</a:t>
            </a:r>
          </a:p>
          <a:p>
            <a:pPr lvl="1">
              <a:lnSpc>
                <a:spcPct val="90000"/>
              </a:lnSpc>
            </a:pPr>
            <a:r>
              <a:rPr lang="en-US" sz="2000"/>
              <a:t>Periodically, write a few pages on a subset of your work</a:t>
            </a:r>
          </a:p>
          <a:p>
            <a:pPr lvl="2">
              <a:lnSpc>
                <a:spcPct val="90000"/>
              </a:lnSpc>
            </a:pPr>
            <a:r>
              <a:rPr lang="en-US" sz="1800"/>
              <a:t>Summarize work, accomplishments, problems</a:t>
            </a:r>
          </a:p>
          <a:p>
            <a:pPr lvl="1">
              <a:lnSpc>
                <a:spcPct val="90000"/>
              </a:lnSpc>
            </a:pPr>
            <a:r>
              <a:rPr lang="en-US" sz="2000"/>
              <a:t>At end, write up a summary document</a:t>
            </a:r>
          </a:p>
          <a:p>
            <a:pPr lvl="2">
              <a:lnSpc>
                <a:spcPct val="90000"/>
              </a:lnSpc>
            </a:pPr>
            <a:r>
              <a:rPr lang="en-US" sz="1800"/>
              <a:t>Can be based on steps discussed here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z="4000"/>
              <a:t>Research Process – </a:t>
            </a:r>
            <a:br>
              <a:rPr lang="en-US" sz="4000"/>
            </a:br>
            <a:r>
              <a:rPr lang="en-US" sz="4000"/>
              <a:t>Core Work, Prototype</a:t>
            </a:r>
          </a:p>
        </p:txBody>
      </p:sp>
      <p:sp>
        <p:nvSpPr>
          <p:cNvPr id="26627" name="Rectangle 3"/>
          <p:cNvSpPr>
            <a:spLocks noGrp="1" noChangeArrowheads="1"/>
          </p:cNvSpPr>
          <p:nvPr>
            <p:ph type="body" idx="1"/>
          </p:nvPr>
        </p:nvSpPr>
        <p:spPr/>
        <p:txBody>
          <a:bodyPr/>
          <a:lstStyle/>
          <a:p>
            <a:r>
              <a:rPr lang="en-US"/>
              <a:t>Need to demonstrate the merit of your ideas</a:t>
            </a:r>
          </a:p>
          <a:p>
            <a:r>
              <a:rPr lang="en-US"/>
              <a:t>If work is non-theoretical, do this through a developed system</a:t>
            </a:r>
          </a:p>
          <a:p>
            <a:pPr lvl="1"/>
            <a:r>
              <a:rPr lang="en-US"/>
              <a:t>No need to build the entire system</a:t>
            </a:r>
          </a:p>
          <a:p>
            <a:pPr lvl="1"/>
            <a:r>
              <a:rPr lang="en-US"/>
              <a:t>Just need to demonstrate the value of the core ideas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t>Research Process - Evaluation</a:t>
            </a:r>
          </a:p>
        </p:txBody>
      </p:sp>
      <p:sp>
        <p:nvSpPr>
          <p:cNvPr id="28675" name="Rectangle 3"/>
          <p:cNvSpPr>
            <a:spLocks noGrp="1" noChangeArrowheads="1"/>
          </p:cNvSpPr>
          <p:nvPr>
            <p:ph type="body" idx="1"/>
          </p:nvPr>
        </p:nvSpPr>
        <p:spPr/>
        <p:txBody>
          <a:bodyPr/>
          <a:lstStyle/>
          <a:p>
            <a:pPr>
              <a:lnSpc>
                <a:spcPct val="90000"/>
              </a:lnSpc>
            </a:pPr>
            <a:r>
              <a:rPr lang="en-US" sz="2800"/>
              <a:t>Perhaps the most difficult part….</a:t>
            </a:r>
          </a:p>
          <a:p>
            <a:pPr lvl="1">
              <a:lnSpc>
                <a:spcPct val="90000"/>
              </a:lnSpc>
            </a:pPr>
            <a:r>
              <a:rPr lang="en-US" sz="2400"/>
              <a:t>Best if can show others are already using your work</a:t>
            </a:r>
          </a:p>
          <a:p>
            <a:pPr>
              <a:lnSpc>
                <a:spcPct val="90000"/>
              </a:lnSpc>
            </a:pPr>
            <a:r>
              <a:rPr lang="en-US" sz="2800"/>
              <a:t>Quantitative</a:t>
            </a:r>
          </a:p>
          <a:p>
            <a:pPr lvl="1">
              <a:lnSpc>
                <a:spcPct val="90000"/>
              </a:lnSpc>
            </a:pPr>
            <a:r>
              <a:rPr lang="en-US" sz="2400"/>
              <a:t>Test your prototype</a:t>
            </a:r>
          </a:p>
          <a:p>
            <a:pPr lvl="1">
              <a:lnSpc>
                <a:spcPct val="90000"/>
              </a:lnSpc>
            </a:pPr>
            <a:r>
              <a:rPr lang="en-US" sz="2400"/>
              <a:t>What improvements exist over currently available alternative?</a:t>
            </a:r>
          </a:p>
          <a:p>
            <a:pPr lvl="1">
              <a:lnSpc>
                <a:spcPct val="90000"/>
              </a:lnSpc>
            </a:pPr>
            <a:r>
              <a:rPr lang="en-US" sz="2400"/>
              <a:t>How much of an improvement do you see?</a:t>
            </a:r>
          </a:p>
          <a:p>
            <a:pPr>
              <a:lnSpc>
                <a:spcPct val="90000"/>
              </a:lnSpc>
            </a:pPr>
            <a:r>
              <a:rPr lang="en-US" sz="2800"/>
              <a:t>Qualitative</a:t>
            </a:r>
          </a:p>
          <a:p>
            <a:pPr lvl="1">
              <a:lnSpc>
                <a:spcPct val="90000"/>
              </a:lnSpc>
            </a:pPr>
            <a:r>
              <a:rPr lang="en-US" sz="2400"/>
              <a:t>What can you do now that couldn’t be done before?</a:t>
            </a:r>
          </a:p>
          <a:p>
            <a:pPr lvl="1">
              <a:lnSpc>
                <a:spcPct val="90000"/>
              </a:lnSpc>
            </a:pPr>
            <a:r>
              <a:rPr lang="en-US" sz="2400"/>
              <a:t>What are the benefits of your solution?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sz="4000"/>
              <a:t>Research Process – </a:t>
            </a:r>
            <a:br>
              <a:rPr lang="en-US" sz="4000"/>
            </a:br>
            <a:r>
              <a:rPr lang="en-US" sz="4000"/>
              <a:t>Identification of Future Work</a:t>
            </a:r>
          </a:p>
        </p:txBody>
      </p:sp>
      <p:sp>
        <p:nvSpPr>
          <p:cNvPr id="29699" name="Rectangle 3"/>
          <p:cNvSpPr>
            <a:spLocks noGrp="1" noChangeArrowheads="1"/>
          </p:cNvSpPr>
          <p:nvPr>
            <p:ph type="body" idx="1"/>
          </p:nvPr>
        </p:nvSpPr>
        <p:spPr/>
        <p:txBody>
          <a:bodyPr/>
          <a:lstStyle/>
          <a:p>
            <a:r>
              <a:rPr lang="en-US"/>
              <a:t>Helps you organize any future efforts</a:t>
            </a:r>
          </a:p>
          <a:p>
            <a:r>
              <a:rPr lang="en-US"/>
              <a:t>Helps others build on your work</a:t>
            </a:r>
          </a:p>
          <a:p>
            <a:endParaRPr lang="en-US"/>
          </a:p>
          <a:p>
            <a:r>
              <a:rPr lang="en-US"/>
              <a:t>Sources:</a:t>
            </a:r>
          </a:p>
          <a:p>
            <a:pPr lvl="1"/>
            <a:r>
              <a:rPr lang="en-US"/>
              <a:t>What you excluded in your idea refinement</a:t>
            </a:r>
          </a:p>
          <a:p>
            <a:pPr lvl="1"/>
            <a:r>
              <a:rPr lang="en-US"/>
              <a:t>New problems that have surfaced during your work</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Messages</a:t>
            </a:r>
          </a:p>
        </p:txBody>
      </p:sp>
      <p:sp>
        <p:nvSpPr>
          <p:cNvPr id="13315" name="Rectangle 3"/>
          <p:cNvSpPr>
            <a:spLocks noGrp="1" noChangeArrowheads="1"/>
          </p:cNvSpPr>
          <p:nvPr>
            <p:ph type="body" idx="1"/>
          </p:nvPr>
        </p:nvSpPr>
        <p:spPr>
          <a:xfrm>
            <a:off x="457200" y="1600200"/>
            <a:ext cx="8458200" cy="4800600"/>
          </a:xfrm>
        </p:spPr>
        <p:txBody>
          <a:bodyPr/>
          <a:lstStyle/>
          <a:p>
            <a:pPr>
              <a:lnSpc>
                <a:spcPct val="90000"/>
              </a:lnSpc>
            </a:pPr>
            <a:r>
              <a:rPr lang="en-US"/>
              <a:t>Research:</a:t>
            </a:r>
          </a:p>
          <a:p>
            <a:pPr lvl="1">
              <a:lnSpc>
                <a:spcPct val="90000"/>
              </a:lnSpc>
            </a:pPr>
            <a:r>
              <a:rPr lang="en-US"/>
              <a:t>Should be about some problem that encourages enthusiasm (for you) and interest (for others)</a:t>
            </a:r>
          </a:p>
          <a:p>
            <a:pPr lvl="1">
              <a:lnSpc>
                <a:spcPct val="90000"/>
              </a:lnSpc>
            </a:pPr>
            <a:r>
              <a:rPr lang="en-US"/>
              <a:t>Is often generated from the thought “what we’ve got now/from the past isn’t quite right/good enough – we can do better…”</a:t>
            </a:r>
          </a:p>
          <a:p>
            <a:pPr lvl="1">
              <a:lnSpc>
                <a:spcPct val="90000"/>
              </a:lnSpc>
            </a:pPr>
            <a:r>
              <a:rPr lang="en-US"/>
              <a:t>Consists of work that leads to a meaningful contribution</a:t>
            </a:r>
          </a:p>
          <a:p>
            <a:pPr lvl="1">
              <a:lnSpc>
                <a:spcPct val="90000"/>
              </a:lnSpc>
            </a:pPr>
            <a:r>
              <a:rPr lang="en-US"/>
              <a:t>Generates, in some way, a better solution to the problem</a:t>
            </a:r>
          </a:p>
          <a:p>
            <a:pPr lvl="1">
              <a:lnSpc>
                <a:spcPct val="90000"/>
              </a:lnSpc>
            </a:pPr>
            <a:endParaRPr lang="en-US"/>
          </a:p>
          <a:p>
            <a:pPr lvl="1">
              <a:lnSpc>
                <a:spcPct val="90000"/>
              </a:lnSpc>
            </a:pPr>
            <a:endParaRPr lang="en-US"/>
          </a:p>
          <a:p>
            <a:pPr lvl="1">
              <a:lnSpc>
                <a:spcPct val="90000"/>
              </a:lnSpc>
            </a:pP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sz="4000"/>
              <a:t>Research Process - Presentation</a:t>
            </a:r>
          </a:p>
        </p:txBody>
      </p:sp>
      <p:sp>
        <p:nvSpPr>
          <p:cNvPr id="30723" name="Rectangle 3"/>
          <p:cNvSpPr>
            <a:spLocks noGrp="1" noChangeArrowheads="1"/>
          </p:cNvSpPr>
          <p:nvPr>
            <p:ph type="body" idx="1"/>
          </p:nvPr>
        </p:nvSpPr>
        <p:spPr/>
        <p:txBody>
          <a:bodyPr/>
          <a:lstStyle/>
          <a:p>
            <a:r>
              <a:rPr lang="en-US"/>
              <a:t>It’s not a contribution to the field if no one knows about it or can use it</a:t>
            </a:r>
          </a:p>
          <a:p>
            <a:r>
              <a:rPr lang="en-US"/>
              <a:t>Presentation/Dissemination</a:t>
            </a:r>
          </a:p>
          <a:p>
            <a:pPr lvl="1"/>
            <a:r>
              <a:rPr lang="en-US"/>
              <a:t>Conferences, Journals, Web</a:t>
            </a:r>
          </a:p>
          <a:p>
            <a:pPr lvl="2"/>
            <a:r>
              <a:rPr lang="en-US"/>
              <a:t> e.g. National Undergraduate Research conference</a:t>
            </a:r>
          </a:p>
          <a:p>
            <a:pPr lvl="1"/>
            <a:r>
              <a:rPr lang="en-US"/>
              <a:t>Papers, Talks, Poster Sessions</a:t>
            </a:r>
          </a:p>
          <a:p>
            <a:pPr lvl="2"/>
            <a:r>
              <a:rPr lang="en-US"/>
              <a:t>e.g. UWEC and UW System Research Days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t>Example</a:t>
            </a:r>
          </a:p>
        </p:txBody>
      </p:sp>
      <p:sp>
        <p:nvSpPr>
          <p:cNvPr id="35843" name="Rectangle 3"/>
          <p:cNvSpPr>
            <a:spLocks noGrp="1" noChangeArrowheads="1"/>
          </p:cNvSpPr>
          <p:nvPr>
            <p:ph type="body" idx="1"/>
          </p:nvPr>
        </p:nvSpPr>
        <p:spPr/>
        <p:txBody>
          <a:bodyPr/>
          <a:lstStyle/>
          <a:p>
            <a:r>
              <a:rPr lang="en-US" sz="2800"/>
              <a:t>my Master’s project</a:t>
            </a:r>
          </a:p>
          <a:p>
            <a:r>
              <a:rPr lang="en-US" sz="2800"/>
              <a:t>an example for each of you</a:t>
            </a:r>
          </a:p>
          <a:p>
            <a:pPr lvl="1"/>
            <a:r>
              <a:rPr lang="en-US" sz="2400"/>
              <a:t>choose a CS subject you’re interested in</a:t>
            </a:r>
          </a:p>
          <a:p>
            <a:pPr lvl="1"/>
            <a:r>
              <a:rPr lang="en-US" sz="2400"/>
              <a:t>think of a problem or issue you see in that area</a:t>
            </a:r>
          </a:p>
          <a:p>
            <a:pPr lvl="1"/>
            <a:r>
              <a:rPr lang="en-US" sz="2400"/>
              <a:t>refine your interest to a possible project that involves one or more ways of solving that problem</a:t>
            </a:r>
          </a:p>
          <a:p>
            <a:pPr lvl="1"/>
            <a:r>
              <a:rPr lang="en-US" sz="2400"/>
              <a:t>outline the steps you’d take to do the project work and test your ideas</a:t>
            </a:r>
          </a:p>
          <a:p>
            <a:pPr lvl="1"/>
            <a:r>
              <a:rPr lang="en-US" sz="2400"/>
              <a:t>what is your hypothetical conclusion?</a:t>
            </a:r>
          </a:p>
          <a:p>
            <a:pPr lvl="1"/>
            <a:r>
              <a:rPr lang="en-US" sz="2400"/>
              <a:t>how would you evaluate the quality of your solution?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381000"/>
            <a:ext cx="8229600" cy="1219200"/>
          </a:xfrm>
        </p:spPr>
        <p:txBody>
          <a:bodyPr/>
          <a:lstStyle/>
          <a:p>
            <a:r>
              <a:rPr lang="en-US" sz="4000"/>
              <a:t>Research Opportunities in the Computer Science Department at UW-Eau Claire</a:t>
            </a:r>
          </a:p>
        </p:txBody>
      </p:sp>
      <p:sp>
        <p:nvSpPr>
          <p:cNvPr id="19459" name="Rectangle 3"/>
          <p:cNvSpPr>
            <a:spLocks noGrp="1" noChangeArrowheads="1"/>
          </p:cNvSpPr>
          <p:nvPr>
            <p:ph type="body" idx="1"/>
          </p:nvPr>
        </p:nvSpPr>
        <p:spPr>
          <a:xfrm>
            <a:off x="457200" y="2133600"/>
            <a:ext cx="8229600" cy="4191000"/>
          </a:xfrm>
        </p:spPr>
        <p:txBody>
          <a:bodyPr/>
          <a:lstStyle/>
          <a:p>
            <a:pPr>
              <a:lnSpc>
                <a:spcPct val="90000"/>
              </a:lnSpc>
            </a:pPr>
            <a:r>
              <a:rPr lang="en-US"/>
              <a:t>Research on own</a:t>
            </a:r>
          </a:p>
          <a:p>
            <a:pPr>
              <a:lnSpc>
                <a:spcPct val="90000"/>
              </a:lnSpc>
            </a:pPr>
            <a:r>
              <a:rPr lang="en-US"/>
              <a:t>Collaborative faculty-student research projects</a:t>
            </a:r>
          </a:p>
          <a:p>
            <a:pPr lvl="1">
              <a:lnSpc>
                <a:spcPct val="90000"/>
              </a:lnSpc>
            </a:pPr>
            <a:r>
              <a:rPr lang="en-US"/>
              <a:t>funded by Research Office and Department</a:t>
            </a:r>
          </a:p>
          <a:p>
            <a:pPr lvl="1">
              <a:lnSpc>
                <a:spcPct val="90000"/>
              </a:lnSpc>
            </a:pPr>
            <a:r>
              <a:rPr lang="en-US"/>
              <a:t>possibly for credit: CS 493</a:t>
            </a:r>
          </a:p>
          <a:p>
            <a:pPr>
              <a:lnSpc>
                <a:spcPct val="90000"/>
              </a:lnSpc>
            </a:pPr>
            <a:r>
              <a:rPr lang="en-US"/>
              <a:t>Supervised student research projects</a:t>
            </a:r>
          </a:p>
          <a:p>
            <a:pPr lvl="1">
              <a:lnSpc>
                <a:spcPct val="90000"/>
              </a:lnSpc>
            </a:pPr>
            <a:r>
              <a:rPr lang="en-US"/>
              <a:t>CS 482 (Research I), CS 492 (Research II)</a:t>
            </a:r>
          </a:p>
          <a:p>
            <a:pPr>
              <a:lnSpc>
                <a:spcPct val="90000"/>
              </a:lnSpc>
            </a:pPr>
            <a:r>
              <a:rPr lang="en-US"/>
              <a:t>SIG-Research</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t>Resources</a:t>
            </a:r>
          </a:p>
        </p:txBody>
      </p:sp>
      <p:sp>
        <p:nvSpPr>
          <p:cNvPr id="31747" name="Rectangle 3"/>
          <p:cNvSpPr>
            <a:spLocks noGrp="1" noChangeArrowheads="1"/>
          </p:cNvSpPr>
          <p:nvPr>
            <p:ph type="body" idx="1"/>
          </p:nvPr>
        </p:nvSpPr>
        <p:spPr/>
        <p:txBody>
          <a:bodyPr/>
          <a:lstStyle/>
          <a:p>
            <a:r>
              <a:rPr lang="en-US">
                <a:hlinkClick r:id="rId2"/>
              </a:rPr>
              <a:t>http://www.cs.indiana.edu/mit.research.how.to/mit.research.how.to.html</a:t>
            </a:r>
            <a:endParaRPr lang="en-US"/>
          </a:p>
          <a:p>
            <a:r>
              <a:rPr lang="en-US">
                <a:hlinkClick r:id="rId3"/>
              </a:rPr>
              <a:t>http://www-2.cs.cmu.edu/afs/cs.cmu.edu/user/mleone/web/how-to.html</a:t>
            </a:r>
            <a:endParaRPr lang="en-US"/>
          </a:p>
          <a:p>
            <a:r>
              <a:rPr lang="en-US">
                <a:hlinkClick r:id="rId4"/>
              </a:rPr>
              <a:t>http://www.honors.ucr.edu/research.htm</a:t>
            </a:r>
            <a:endParaRPr lang="en-US"/>
          </a:p>
          <a:p>
            <a:r>
              <a:rPr lang="en-US">
                <a:hlinkClick r:id="rId5"/>
              </a:rPr>
              <a:t>http://www.utexas.edu/research/eureka/resources/why/index.php</a:t>
            </a:r>
            <a:endParaRPr lang="en-US"/>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What Is Research?</a:t>
            </a:r>
          </a:p>
        </p:txBody>
      </p:sp>
      <p:sp>
        <p:nvSpPr>
          <p:cNvPr id="16387" name="Rectangle 3"/>
          <p:cNvSpPr>
            <a:spLocks noGrp="1" noChangeArrowheads="1"/>
          </p:cNvSpPr>
          <p:nvPr>
            <p:ph type="body" idx="1"/>
          </p:nvPr>
        </p:nvSpPr>
        <p:spPr/>
        <p:txBody>
          <a:bodyPr/>
          <a:lstStyle/>
          <a:p>
            <a:r>
              <a:rPr lang="en-US" sz="2800" b="1"/>
              <a:t>Merriam-Webster’s definition:</a:t>
            </a:r>
          </a:p>
          <a:p>
            <a:pPr>
              <a:buFont typeface="Wingdings" pitchFamily="2" charset="2"/>
              <a:buNone/>
            </a:pPr>
            <a:r>
              <a:rPr lang="en-US" sz="2800" b="1"/>
              <a:t>	1</a:t>
            </a:r>
            <a:r>
              <a:rPr lang="en-US" sz="2800"/>
              <a:t> </a:t>
            </a:r>
            <a:r>
              <a:rPr lang="en-US" sz="2800" b="1"/>
              <a:t>:</a:t>
            </a:r>
            <a:r>
              <a:rPr lang="en-US" sz="2800"/>
              <a:t> careful or diligent search</a:t>
            </a:r>
            <a:br>
              <a:rPr lang="en-US" sz="2800"/>
            </a:br>
            <a:r>
              <a:rPr lang="en-US" sz="2800" b="1"/>
              <a:t>2</a:t>
            </a:r>
            <a:r>
              <a:rPr lang="en-US" sz="2800"/>
              <a:t> </a:t>
            </a:r>
            <a:r>
              <a:rPr lang="en-US" sz="2800" b="1"/>
              <a:t>:</a:t>
            </a:r>
            <a:r>
              <a:rPr lang="en-US" sz="2800"/>
              <a:t> studious inquiry or examination; </a:t>
            </a:r>
            <a:r>
              <a:rPr lang="en-US" sz="2800" i="1"/>
              <a:t>especially</a:t>
            </a:r>
            <a:r>
              <a:rPr lang="en-US" sz="2800"/>
              <a:t> </a:t>
            </a:r>
            <a:r>
              <a:rPr lang="en-US" sz="2800" b="1"/>
              <a:t>:</a:t>
            </a:r>
            <a:r>
              <a:rPr lang="en-US" sz="2800"/>
              <a:t> investigation or experimentation aimed at the discovery and interpretation of facts, revision of accepted theories or laws in the light of new facts, or practical application of such new or revised theories or laws</a:t>
            </a:r>
            <a:br>
              <a:rPr lang="en-US" sz="2800"/>
            </a:br>
            <a:r>
              <a:rPr lang="en-US" sz="2800" b="1"/>
              <a:t>3</a:t>
            </a:r>
            <a:r>
              <a:rPr lang="en-US" sz="2800"/>
              <a:t> </a:t>
            </a:r>
            <a:r>
              <a:rPr lang="en-US" sz="2800" b="1"/>
              <a:t>:</a:t>
            </a:r>
            <a:r>
              <a:rPr lang="en-US" sz="2800"/>
              <a:t> the collecting of information about a particular subject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What Is Research? (2)</a:t>
            </a:r>
          </a:p>
        </p:txBody>
      </p:sp>
      <p:sp>
        <p:nvSpPr>
          <p:cNvPr id="17411" name="Rectangle 3"/>
          <p:cNvSpPr>
            <a:spLocks noGrp="1" noChangeArrowheads="1"/>
          </p:cNvSpPr>
          <p:nvPr>
            <p:ph type="body" idx="1"/>
          </p:nvPr>
        </p:nvSpPr>
        <p:spPr/>
        <p:txBody>
          <a:bodyPr/>
          <a:lstStyle/>
          <a:p>
            <a:r>
              <a:rPr lang="en-US" sz="2800"/>
              <a:t>“A combination of investigation of past work and effort in the present that will help others in the future”</a:t>
            </a:r>
          </a:p>
          <a:p>
            <a:r>
              <a:rPr lang="en-US" sz="2800"/>
              <a:t>A set of opposites</a:t>
            </a:r>
          </a:p>
          <a:p>
            <a:pPr lvl="1"/>
            <a:r>
              <a:rPr lang="en-US" sz="2400"/>
              <a:t>Fun and frustration</a:t>
            </a:r>
          </a:p>
          <a:p>
            <a:pPr lvl="1"/>
            <a:r>
              <a:rPr lang="en-US" sz="2400"/>
              <a:t>Small steps and large insights</a:t>
            </a:r>
          </a:p>
          <a:p>
            <a:pPr lvl="1"/>
            <a:r>
              <a:rPr lang="en-US" sz="2400"/>
              <a:t>Building on others’ work and contributing your own work</a:t>
            </a:r>
          </a:p>
          <a:p>
            <a:r>
              <a:rPr lang="en-US" sz="2800"/>
              <a:t>Finding or developing something new that changes the world….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t>What is Research? (3)</a:t>
            </a:r>
          </a:p>
        </p:txBody>
      </p:sp>
      <p:sp>
        <p:nvSpPr>
          <p:cNvPr id="32771" name="Rectangle 3"/>
          <p:cNvSpPr>
            <a:spLocks noGrp="1" noChangeArrowheads="1"/>
          </p:cNvSpPr>
          <p:nvPr>
            <p:ph type="body" idx="1"/>
          </p:nvPr>
        </p:nvSpPr>
        <p:spPr>
          <a:xfrm>
            <a:off x="457200" y="1600200"/>
            <a:ext cx="8229600" cy="4876800"/>
          </a:xfrm>
        </p:spPr>
        <p:txBody>
          <a:bodyPr/>
          <a:lstStyle/>
          <a:p>
            <a:pPr>
              <a:lnSpc>
                <a:spcPct val="90000"/>
              </a:lnSpc>
            </a:pPr>
            <a:r>
              <a:rPr lang="en-US"/>
              <a:t>Quantitative vs. Qualitative Research</a:t>
            </a:r>
          </a:p>
          <a:p>
            <a:pPr lvl="1">
              <a:lnSpc>
                <a:spcPct val="90000"/>
              </a:lnSpc>
            </a:pPr>
            <a:r>
              <a:rPr lang="en-US"/>
              <a:t>Quantitative – use of statistical, formulaic or numerical analysis to generate results</a:t>
            </a:r>
          </a:p>
          <a:p>
            <a:pPr lvl="2">
              <a:lnSpc>
                <a:spcPct val="90000"/>
              </a:lnSpc>
            </a:pPr>
            <a:r>
              <a:rPr lang="en-US"/>
              <a:t>Main approach: analysis; causal determination, prediction, generalization of findings</a:t>
            </a:r>
          </a:p>
          <a:p>
            <a:pPr lvl="2">
              <a:lnSpc>
                <a:spcPct val="90000"/>
              </a:lnSpc>
            </a:pPr>
            <a:r>
              <a:rPr lang="en-US"/>
              <a:t>Results: “This solution is N% better”</a:t>
            </a:r>
          </a:p>
          <a:p>
            <a:pPr lvl="1">
              <a:lnSpc>
                <a:spcPct val="90000"/>
              </a:lnSpc>
            </a:pPr>
            <a:r>
              <a:rPr lang="en-US"/>
              <a:t>Qualitative – not quantitative; use of non-numeric techniques</a:t>
            </a:r>
          </a:p>
          <a:p>
            <a:pPr lvl="2">
              <a:lnSpc>
                <a:spcPct val="90000"/>
              </a:lnSpc>
            </a:pPr>
            <a:r>
              <a:rPr lang="en-US"/>
              <a:t>Main approach: discovery; illumination, understanding, extrapolation to similar circumstances</a:t>
            </a:r>
          </a:p>
          <a:p>
            <a:pPr lvl="2">
              <a:lnSpc>
                <a:spcPct val="90000"/>
              </a:lnSpc>
            </a:pPr>
            <a:r>
              <a:rPr lang="en-US"/>
              <a:t>Results: “This is a new way of solving our problem”</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Scope of Research</a:t>
            </a:r>
          </a:p>
        </p:txBody>
      </p:sp>
      <p:sp>
        <p:nvSpPr>
          <p:cNvPr id="34819" name="Rectangle 3"/>
          <p:cNvSpPr>
            <a:spLocks noGrp="1" noChangeArrowheads="1"/>
          </p:cNvSpPr>
          <p:nvPr>
            <p:ph type="body" idx="1"/>
          </p:nvPr>
        </p:nvSpPr>
        <p:spPr/>
        <p:txBody>
          <a:bodyPr/>
          <a:lstStyle/>
          <a:p>
            <a:pPr>
              <a:lnSpc>
                <a:spcPct val="90000"/>
              </a:lnSpc>
            </a:pPr>
            <a:r>
              <a:rPr lang="en-US"/>
              <a:t>Varies by level of work</a:t>
            </a:r>
          </a:p>
          <a:p>
            <a:pPr lvl="1">
              <a:lnSpc>
                <a:spcPct val="90000"/>
              </a:lnSpc>
            </a:pPr>
            <a:r>
              <a:rPr lang="en-US"/>
              <a:t>Ph.D. students – contribution expected at world level; e.g.</a:t>
            </a:r>
          </a:p>
          <a:p>
            <a:pPr lvl="2">
              <a:lnSpc>
                <a:spcPct val="90000"/>
              </a:lnSpc>
            </a:pPr>
            <a:r>
              <a:rPr lang="en-US"/>
              <a:t>background investigation on all past work</a:t>
            </a:r>
          </a:p>
          <a:p>
            <a:pPr lvl="2">
              <a:lnSpc>
                <a:spcPct val="90000"/>
              </a:lnSpc>
            </a:pPr>
            <a:r>
              <a:rPr lang="en-US"/>
              <a:t>make meaningful addition to world knowledge</a:t>
            </a:r>
          </a:p>
          <a:p>
            <a:pPr lvl="1">
              <a:lnSpc>
                <a:spcPct val="90000"/>
              </a:lnSpc>
            </a:pPr>
            <a:r>
              <a:rPr lang="en-US"/>
              <a:t>Undergraduate students – contribution can be at local to national to world level; e.g.</a:t>
            </a:r>
          </a:p>
          <a:p>
            <a:pPr lvl="2">
              <a:lnSpc>
                <a:spcPct val="90000"/>
              </a:lnSpc>
            </a:pPr>
            <a:r>
              <a:rPr lang="en-US"/>
              <a:t>background investigation at university up to world level</a:t>
            </a:r>
          </a:p>
          <a:p>
            <a:pPr lvl="2">
              <a:lnSpc>
                <a:spcPct val="90000"/>
              </a:lnSpc>
            </a:pPr>
            <a:r>
              <a:rPr lang="en-US"/>
              <a:t>make meaningful addition to university up to world level of knowledge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What Isn’t Research</a:t>
            </a:r>
          </a:p>
        </p:txBody>
      </p:sp>
      <p:sp>
        <p:nvSpPr>
          <p:cNvPr id="15363" name="Rectangle 3"/>
          <p:cNvSpPr>
            <a:spLocks noGrp="1" noChangeArrowheads="1"/>
          </p:cNvSpPr>
          <p:nvPr>
            <p:ph type="body" idx="1"/>
          </p:nvPr>
        </p:nvSpPr>
        <p:spPr/>
        <p:txBody>
          <a:bodyPr/>
          <a:lstStyle/>
          <a:p>
            <a:r>
              <a:rPr lang="en-US"/>
              <a:t>Playing with technology</a:t>
            </a:r>
          </a:p>
          <a:p>
            <a:r>
              <a:rPr lang="en-US"/>
              <a:t>Book report</a:t>
            </a:r>
          </a:p>
          <a:p>
            <a:r>
              <a:rPr lang="en-US"/>
              <a:t>Programming project</a:t>
            </a:r>
          </a:p>
          <a:p>
            <a:r>
              <a:rPr lang="en-US"/>
              <a:t>Doing what others have already done</a:t>
            </a:r>
          </a:p>
          <a:p>
            <a:endParaRPr lang="en-US"/>
          </a:p>
          <a:p>
            <a:r>
              <a:rPr lang="en-US"/>
              <a:t>However, each of these can be done as part of research</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Who Does Research?</a:t>
            </a:r>
          </a:p>
        </p:txBody>
      </p:sp>
      <p:sp>
        <p:nvSpPr>
          <p:cNvPr id="14339" name="Rectangle 3"/>
          <p:cNvSpPr>
            <a:spLocks noGrp="1" noChangeArrowheads="1"/>
          </p:cNvSpPr>
          <p:nvPr>
            <p:ph type="body" idx="1"/>
          </p:nvPr>
        </p:nvSpPr>
        <p:spPr>
          <a:xfrm>
            <a:off x="457200" y="1752600"/>
            <a:ext cx="8229600" cy="4381500"/>
          </a:xfrm>
        </p:spPr>
        <p:txBody>
          <a:bodyPr/>
          <a:lstStyle/>
          <a:p>
            <a:pPr>
              <a:lnSpc>
                <a:spcPct val="90000"/>
              </a:lnSpc>
            </a:pPr>
            <a:r>
              <a:rPr lang="en-US" sz="2800"/>
              <a:t>Graduate Students</a:t>
            </a:r>
          </a:p>
          <a:p>
            <a:pPr lvl="1">
              <a:lnSpc>
                <a:spcPct val="90000"/>
              </a:lnSpc>
            </a:pPr>
            <a:r>
              <a:rPr lang="en-US" sz="2400"/>
              <a:t>Masters Degree (lower standard)</a:t>
            </a:r>
          </a:p>
          <a:p>
            <a:pPr lvl="1">
              <a:lnSpc>
                <a:spcPct val="90000"/>
              </a:lnSpc>
            </a:pPr>
            <a:r>
              <a:rPr lang="en-US" sz="2400"/>
              <a:t>Ph.D. Degree (higher standard)</a:t>
            </a:r>
          </a:p>
          <a:p>
            <a:pPr>
              <a:lnSpc>
                <a:spcPct val="90000"/>
              </a:lnSpc>
            </a:pPr>
            <a:r>
              <a:rPr lang="en-US" sz="2800"/>
              <a:t>Researchers at universities</a:t>
            </a:r>
          </a:p>
          <a:p>
            <a:pPr lvl="1">
              <a:lnSpc>
                <a:spcPct val="90000"/>
              </a:lnSpc>
            </a:pPr>
            <a:r>
              <a:rPr lang="en-US" sz="2400"/>
              <a:t>Post-Doctoral students</a:t>
            </a:r>
          </a:p>
          <a:p>
            <a:pPr lvl="1">
              <a:lnSpc>
                <a:spcPct val="90000"/>
              </a:lnSpc>
            </a:pPr>
            <a:r>
              <a:rPr lang="en-US" sz="2400"/>
              <a:t>Faculty members</a:t>
            </a:r>
          </a:p>
          <a:p>
            <a:pPr>
              <a:lnSpc>
                <a:spcPct val="90000"/>
              </a:lnSpc>
            </a:pPr>
            <a:r>
              <a:rPr lang="en-US" sz="2800"/>
              <a:t>Researchers in industry</a:t>
            </a:r>
          </a:p>
          <a:p>
            <a:pPr lvl="1">
              <a:lnSpc>
                <a:spcPct val="90000"/>
              </a:lnSpc>
            </a:pPr>
            <a:r>
              <a:rPr lang="en-US" sz="2400"/>
              <a:t>Research scientists</a:t>
            </a:r>
          </a:p>
          <a:p>
            <a:pPr lvl="1">
              <a:lnSpc>
                <a:spcPct val="90000"/>
              </a:lnSpc>
            </a:pPr>
            <a:r>
              <a:rPr lang="en-US" sz="2400"/>
              <a:t>Many other technical workers</a:t>
            </a:r>
          </a:p>
          <a:p>
            <a:pPr>
              <a:lnSpc>
                <a:spcPct val="90000"/>
              </a:lnSpc>
            </a:pPr>
            <a:r>
              <a:rPr lang="en-US" sz="2800"/>
              <a:t>Undergraduate students (like you)</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t>Who Does Research? (2)</a:t>
            </a:r>
          </a:p>
        </p:txBody>
      </p:sp>
      <p:sp>
        <p:nvSpPr>
          <p:cNvPr id="18435" name="Rectangle 3"/>
          <p:cNvSpPr>
            <a:spLocks noGrp="1" noChangeArrowheads="1"/>
          </p:cNvSpPr>
          <p:nvPr>
            <p:ph type="body" idx="1"/>
          </p:nvPr>
        </p:nvSpPr>
        <p:spPr/>
        <p:txBody>
          <a:bodyPr/>
          <a:lstStyle/>
          <a:p>
            <a:r>
              <a:rPr lang="en-US"/>
              <a:t>Individuals</a:t>
            </a:r>
          </a:p>
          <a:p>
            <a:r>
              <a:rPr lang="en-US"/>
              <a:t>Teams</a:t>
            </a:r>
          </a:p>
          <a:p>
            <a:endParaRPr lang="en-US"/>
          </a:p>
          <a:p>
            <a:r>
              <a:rPr lang="en-US"/>
              <a:t>Teams almost always make the process easier</a:t>
            </a:r>
          </a:p>
          <a:p>
            <a:pPr lvl="1"/>
            <a:r>
              <a:rPr lang="en-US"/>
              <a:t>Division of labor</a:t>
            </a:r>
          </a:p>
          <a:p>
            <a:pPr lvl="1"/>
            <a:r>
              <a:rPr lang="en-US"/>
              <a:t>Feedback from team members</a:t>
            </a:r>
          </a:p>
          <a:p>
            <a:pPr lvl="1"/>
            <a:r>
              <a:rPr lang="en-US"/>
              <a:t>Each member can work to own strengths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gital Dots">
  <a:themeElements>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fontScheme name="Digital Do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igital Dots 1">
        <a:dk1>
          <a:srgbClr val="00008A"/>
        </a:dk1>
        <a:lt1>
          <a:srgbClr val="FFFFFF"/>
        </a:lt1>
        <a:dk2>
          <a:srgbClr val="000099"/>
        </a:dk2>
        <a:lt2>
          <a:srgbClr val="FFFFFF"/>
        </a:lt2>
        <a:accent1>
          <a:srgbClr val="0099FF"/>
        </a:accent1>
        <a:accent2>
          <a:srgbClr val="00007A"/>
        </a:accent2>
        <a:accent3>
          <a:srgbClr val="AAAACA"/>
        </a:accent3>
        <a:accent4>
          <a:srgbClr val="DADADA"/>
        </a:accent4>
        <a:accent5>
          <a:srgbClr val="AACAFF"/>
        </a:accent5>
        <a:accent6>
          <a:srgbClr val="00006E"/>
        </a:accent6>
        <a:hlink>
          <a:srgbClr val="EAEAEA"/>
        </a:hlink>
        <a:folHlink>
          <a:srgbClr val="FFCC00"/>
        </a:folHlink>
      </a:clrScheme>
      <a:clrMap bg1="dk2" tx1="lt1" bg2="dk1" tx2="lt2" accent1="accent1" accent2="accent2" accent3="accent3" accent4="accent4" accent5="accent5" accent6="accent6" hlink="hlink" folHlink="folHlink"/>
    </a:extraClrScheme>
    <a:extraClrScheme>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Digital Dots 3">
        <a:dk1>
          <a:srgbClr val="700000"/>
        </a:dk1>
        <a:lt1>
          <a:srgbClr val="FFFFFF"/>
        </a:lt1>
        <a:dk2>
          <a:srgbClr val="800000"/>
        </a:dk2>
        <a:lt2>
          <a:srgbClr val="FFFFCC"/>
        </a:lt2>
        <a:accent1>
          <a:srgbClr val="BE7960"/>
        </a:accent1>
        <a:accent2>
          <a:srgbClr val="600000"/>
        </a:accent2>
        <a:accent3>
          <a:srgbClr val="C0AAAA"/>
        </a:accent3>
        <a:accent4>
          <a:srgbClr val="DADADA"/>
        </a:accent4>
        <a:accent5>
          <a:srgbClr val="DBBEB6"/>
        </a:accent5>
        <a:accent6>
          <a:srgbClr val="560000"/>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gital Dots 4">
        <a:dk1>
          <a:srgbClr val="000000"/>
        </a:dk1>
        <a:lt1>
          <a:srgbClr val="FDEB9D"/>
        </a:lt1>
        <a:dk2>
          <a:srgbClr val="000000"/>
        </a:dk2>
        <a:lt2>
          <a:srgbClr val="E0CE82"/>
        </a:lt2>
        <a:accent1>
          <a:srgbClr val="EAEAEA"/>
        </a:accent1>
        <a:accent2>
          <a:srgbClr val="C2B476"/>
        </a:accent2>
        <a:accent3>
          <a:srgbClr val="FEF3CC"/>
        </a:accent3>
        <a:accent4>
          <a:srgbClr val="000000"/>
        </a:accent4>
        <a:accent5>
          <a:srgbClr val="F3F3F3"/>
        </a:accent5>
        <a:accent6>
          <a:srgbClr val="B0A36A"/>
        </a:accent6>
        <a:hlink>
          <a:srgbClr val="A47900"/>
        </a:hlink>
        <a:folHlink>
          <a:srgbClr val="8C8900"/>
        </a:folHlink>
      </a:clrScheme>
      <a:clrMap bg1="lt1" tx1="dk1" bg2="lt2" tx2="dk2" accent1="accent1" accent2="accent2" accent3="accent3" accent4="accent4" accent5="accent5" accent6="accent6" hlink="hlink" folHlink="folHlink"/>
    </a:extraClrScheme>
    <a:extraClrScheme>
      <a:clrScheme name="Digital Dots 5">
        <a:dk1>
          <a:srgbClr val="5B5E52"/>
        </a:dk1>
        <a:lt1>
          <a:srgbClr val="FFFFFF"/>
        </a:lt1>
        <a:dk2>
          <a:srgbClr val="686B5D"/>
        </a:dk2>
        <a:lt2>
          <a:srgbClr val="CCD5C7"/>
        </a:lt2>
        <a:accent1>
          <a:srgbClr val="809EA8"/>
        </a:accent1>
        <a:accent2>
          <a:srgbClr val="4F5147"/>
        </a:accent2>
        <a:accent3>
          <a:srgbClr val="B9BAB6"/>
        </a:accent3>
        <a:accent4>
          <a:srgbClr val="DADADA"/>
        </a:accent4>
        <a:accent5>
          <a:srgbClr val="C0CCD1"/>
        </a:accent5>
        <a:accent6>
          <a:srgbClr val="47493F"/>
        </a:accent6>
        <a:hlink>
          <a:srgbClr val="AAA854"/>
        </a:hlink>
        <a:folHlink>
          <a:srgbClr val="E1D09F"/>
        </a:folHlink>
      </a:clrScheme>
      <a:clrMap bg1="dk2" tx1="lt1" bg2="dk1" tx2="lt2" accent1="accent1" accent2="accent2" accent3="accent3" accent4="accent4" accent5="accent5" accent6="accent6" hlink="hlink" folHlink="folHlink"/>
    </a:extraClrScheme>
    <a:extraClrScheme>
      <a:clrScheme name="Digital Dots 6">
        <a:dk1>
          <a:srgbClr val="46532B"/>
        </a:dk1>
        <a:lt1>
          <a:srgbClr val="FFFFFF"/>
        </a:lt1>
        <a:dk2>
          <a:srgbClr val="4E5D31"/>
        </a:dk2>
        <a:lt2>
          <a:srgbClr val="FFFFCC"/>
        </a:lt2>
        <a:accent1>
          <a:srgbClr val="8F8C00"/>
        </a:accent1>
        <a:accent2>
          <a:srgbClr val="424F29"/>
        </a:accent2>
        <a:accent3>
          <a:srgbClr val="B2B6AD"/>
        </a:accent3>
        <a:accent4>
          <a:srgbClr val="DADADA"/>
        </a:accent4>
        <a:accent5>
          <a:srgbClr val="C6C5AA"/>
        </a:accent5>
        <a:accent6>
          <a:srgbClr val="3B4724"/>
        </a:accent6>
        <a:hlink>
          <a:srgbClr val="33CC33"/>
        </a:hlink>
        <a:folHlink>
          <a:srgbClr val="00A1B2"/>
        </a:folHlink>
      </a:clrScheme>
      <a:clrMap bg1="dk2" tx1="lt1" bg2="dk1" tx2="lt2" accent1="accent1" accent2="accent2" accent3="accent3" accent4="accent4" accent5="accent5" accent6="accent6" hlink="hlink" folHlink="folHlink"/>
    </a:extraClrScheme>
    <a:extraClrScheme>
      <a:clrScheme name="Digital Dots 7">
        <a:dk1>
          <a:srgbClr val="007673"/>
        </a:dk1>
        <a:lt1>
          <a:srgbClr val="FFFFFF"/>
        </a:lt1>
        <a:dk2>
          <a:srgbClr val="008080"/>
        </a:dk2>
        <a:lt2>
          <a:srgbClr val="FFFF99"/>
        </a:lt2>
        <a:accent1>
          <a:srgbClr val="33CCCC"/>
        </a:accent1>
        <a:accent2>
          <a:srgbClr val="006462"/>
        </a:accent2>
        <a:accent3>
          <a:srgbClr val="AAC0C0"/>
        </a:accent3>
        <a:accent4>
          <a:srgbClr val="DADADA"/>
        </a:accent4>
        <a:accent5>
          <a:srgbClr val="ADE2E2"/>
        </a:accent5>
        <a:accent6>
          <a:srgbClr val="005A58"/>
        </a:accent6>
        <a:hlink>
          <a:srgbClr val="FFCC00"/>
        </a:hlink>
        <a:folHlink>
          <a:srgbClr val="CC3300"/>
        </a:folHlink>
      </a:clrScheme>
      <a:clrMap bg1="dk2" tx1="lt1" bg2="dk1" tx2="lt2" accent1="accent1" accent2="accent2" accent3="accent3" accent4="accent4" accent5="accent5" accent6="accent6" hlink="hlink" folHlink="folHlink"/>
    </a:extraClrScheme>
    <a:extraClrScheme>
      <a:clrScheme name="Digital Dots 8">
        <a:dk1>
          <a:srgbClr val="000000"/>
        </a:dk1>
        <a:lt1>
          <a:srgbClr val="E6F8F4"/>
        </a:lt1>
        <a:dk2>
          <a:srgbClr val="000000"/>
        </a:dk2>
        <a:lt2>
          <a:srgbClr val="C5DBD6"/>
        </a:lt2>
        <a:accent1>
          <a:srgbClr val="CCFF99"/>
        </a:accent1>
        <a:accent2>
          <a:srgbClr val="ACBAB7"/>
        </a:accent2>
        <a:accent3>
          <a:srgbClr val="F0FBF8"/>
        </a:accent3>
        <a:accent4>
          <a:srgbClr val="000000"/>
        </a:accent4>
        <a:accent5>
          <a:srgbClr val="E2FFCA"/>
        </a:accent5>
        <a:accent6>
          <a:srgbClr val="9BA8A6"/>
        </a:accent6>
        <a:hlink>
          <a:srgbClr val="008080"/>
        </a:hlink>
        <a:folHlink>
          <a:srgbClr val="0066CC"/>
        </a:folHlink>
      </a:clrScheme>
      <a:clrMap bg1="lt1" tx1="dk1" bg2="lt2" tx2="dk2" accent1="accent1" accent2="accent2" accent3="accent3" accent4="accent4" accent5="accent5" accent6="accent6" hlink="hlink" folHlink="folHlink"/>
    </a:extraClrScheme>
    <a:extraClrScheme>
      <a:clrScheme name="Digital Dots 9">
        <a:dk1>
          <a:srgbClr val="000000"/>
        </a:dk1>
        <a:lt1>
          <a:srgbClr val="EAEAEA"/>
        </a:lt1>
        <a:dk2>
          <a:srgbClr val="000000"/>
        </a:dk2>
        <a:lt2>
          <a:srgbClr val="D1D1D1"/>
        </a:lt2>
        <a:accent1>
          <a:srgbClr val="CCECFF"/>
        </a:accent1>
        <a:accent2>
          <a:srgbClr val="B2B2B2"/>
        </a:accent2>
        <a:accent3>
          <a:srgbClr val="F3F3F3"/>
        </a:accent3>
        <a:accent4>
          <a:srgbClr val="000000"/>
        </a:accent4>
        <a:accent5>
          <a:srgbClr val="E2F4FF"/>
        </a:accent5>
        <a:accent6>
          <a:srgbClr val="A1A1A1"/>
        </a:accent6>
        <a:hlink>
          <a:srgbClr val="7200E4"/>
        </a:hlink>
        <a:folHlink>
          <a:srgbClr val="0033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Digital Dots</Template>
  <TotalTime>441</TotalTime>
  <Words>1194</Words>
  <Application>Microsoft Office PowerPoint</Application>
  <PresentationFormat>On-screen Show (4:3)</PresentationFormat>
  <Paragraphs>191</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Digital Dots</vt:lpstr>
      <vt:lpstr>Research Methodology</vt:lpstr>
      <vt:lpstr>Messages</vt:lpstr>
      <vt:lpstr>What Is Research?</vt:lpstr>
      <vt:lpstr>What Is Research? (2)</vt:lpstr>
      <vt:lpstr>What is Research? (3)</vt:lpstr>
      <vt:lpstr>Scope of Research</vt:lpstr>
      <vt:lpstr>What Isn’t Research</vt:lpstr>
      <vt:lpstr>Who Does Research?</vt:lpstr>
      <vt:lpstr>Who Does Research? (2)</vt:lpstr>
      <vt:lpstr>Research Process (Methodology)</vt:lpstr>
      <vt:lpstr>Research Process – Initial Idea</vt:lpstr>
      <vt:lpstr>Research Process –  Background Investigation</vt:lpstr>
      <vt:lpstr>Research Process –  Refinement of Idea</vt:lpstr>
      <vt:lpstr>Research Process – Core Work,  Investigation and Development</vt:lpstr>
      <vt:lpstr>Research Process – Core Work,  Investigation and Development (2)</vt:lpstr>
      <vt:lpstr>Research Process –  Core Work, Documentation</vt:lpstr>
      <vt:lpstr>Research Process –  Core Work, Prototype</vt:lpstr>
      <vt:lpstr>Research Process - Evaluation</vt:lpstr>
      <vt:lpstr>Research Process –  Identification of Future Work</vt:lpstr>
      <vt:lpstr>Research Process - Presentation</vt:lpstr>
      <vt:lpstr>Example</vt:lpstr>
      <vt:lpstr>Research Opportunities in the Computer Science Department at UW-Eau Claire</vt:lpstr>
      <vt:lpstr>Resources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prof</dc:creator>
  <cp:lastModifiedBy>prof</cp:lastModifiedBy>
  <cp:revision>16</cp:revision>
  <dcterms:created xsi:type="dcterms:W3CDTF">1601-01-01T00:00:00Z</dcterms:created>
  <dcterms:modified xsi:type="dcterms:W3CDTF">2014-03-13T21:12:19Z</dcterms:modified>
</cp:coreProperties>
</file>