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541" r:id="rId2"/>
    <p:sldId id="427" r:id="rId3"/>
    <p:sldId id="549" r:id="rId4"/>
    <p:sldId id="542" r:id="rId5"/>
    <p:sldId id="546" r:id="rId6"/>
    <p:sldId id="550" r:id="rId7"/>
    <p:sldId id="551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12" autoAdjust="0"/>
  </p:normalViewPr>
  <p:slideViewPr>
    <p:cSldViewPr>
      <p:cViewPr varScale="1">
        <p:scale>
          <a:sx n="55" d="100"/>
          <a:sy n="55" d="100"/>
        </p:scale>
        <p:origin x="-4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088" y="8813800"/>
            <a:ext cx="25400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200" y="8813800"/>
            <a:ext cx="4286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85265EAB-7960-492B-A3BE-7E65C6BF9C12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88" y="590550"/>
            <a:ext cx="5705475" cy="3990975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88" y="4727575"/>
            <a:ext cx="5705475" cy="3990975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9600"/>
            <a:ext cx="5619750" cy="418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2375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3094DC89-0526-48D8-AD8C-44BDA2C043A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9FF629-94CD-428C-B7A3-237922534449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326AC8-9834-4B84-9C02-473FDCD39A54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6415E-1C60-46BF-9416-83650AC61C7F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E8203-74B2-4A21-BD12-DEA15B7EC7AA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A10777-3D60-4837-B248-CE935485CD2C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6E99F-B21E-4910-873D-0A30F159935F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6E99F-B21E-4910-873D-0A30F159935F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701E725-1AA2-4C62-A76A-A17FB96CE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17B3181-0DA8-4092-BD06-60F992931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COSC 803: Advanced Computer Algorithms</a:t>
            </a:r>
            <a:endParaRPr lang="en-US" dirty="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6020F1D4-90E8-45B7-8A35-4A4096D34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25F35AB-5220-4ADA-8A08-A56C75133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940BC1E-8FAE-410D-9B70-FE856F115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926442C-275F-4629-B60D-F7F0353D5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1C8B833-973D-45BD-8B94-60FC2F46F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7BA568B-1F78-4279-ADA9-A0D03DF19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COSC 803: Advanced Computer Algorithms</a:t>
            </a:r>
            <a:endParaRPr lang="en-US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018D229-0396-4979-B43E-F6F2791DE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COSC 803: Advanced Computer Algorithms</a:t>
            </a:r>
            <a:endParaRPr lang="en-US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4717D3F-FDA9-4082-A6D1-A937A521C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64EBBD32-02BF-4EDF-A4E6-A87716770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COSC 803: Advanced Computer Algorithms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21740FF2-D45A-44A4-B52D-069B1F367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halu@abu.edu.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buyusra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t.kth.se/courses/II2202/" TargetMode="External"/><Relationship Id="rId7" Type="http://schemas.openxmlformats.org/officeDocument/2006/relationships/hyperlink" Target="http://www.manoa.hawaii.edu/ctahr/aheed/powerpoint%20lecture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sych.yorku.ca/jirvine/3010/lectures/" TargetMode="External"/><Relationship Id="rId5" Type="http://schemas.openxmlformats.org/officeDocument/2006/relationships/hyperlink" Target="http://users.ecs.soton.ac.uk/jn2/science2.php" TargetMode="External"/><Relationship Id="rId4" Type="http://schemas.openxmlformats.org/officeDocument/2006/relationships/hyperlink" Target="http://www2.it.lut.fi/kurssit/06-07/Ti5319500/lectur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0.</a:t>
            </a:r>
            <a:fld id="{40D88122-6567-4BD2-A244-A198595E439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0" y="228600"/>
            <a:ext cx="9144000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381000" tIns="46038" rIns="381000" bIns="46038" anchor="ctr"/>
          <a:lstStyle/>
          <a:p>
            <a:pPr algn="ctr">
              <a:defRPr/>
            </a:pPr>
            <a:endParaRPr lang="en-US" sz="32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4996" name="Rectangle 4"/>
          <p:cNvSpPr>
            <a:spLocks noChangeArrowheads="1"/>
          </p:cNvSpPr>
          <p:nvPr/>
        </p:nvSpPr>
        <p:spPr bwMode="auto">
          <a:xfrm>
            <a:off x="304800" y="1066800"/>
            <a:ext cx="8534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r>
              <a:rPr lang="en-US" sz="3600" dirty="0">
                <a:solidFill>
                  <a:schemeClr val="bg2"/>
                </a:solidFill>
                <a:latin typeface="Calibri" pitchFamily="34" charset="0"/>
              </a:rPr>
              <a:t>Ahmadu Bello University, Zaria</a:t>
            </a:r>
          </a:p>
          <a:p>
            <a:pPr algn="ctr" rtl="1" eaLnBrk="0" hangingPunct="0">
              <a:spcBef>
                <a:spcPct val="30000"/>
              </a:spcBef>
              <a:defRPr/>
            </a:pPr>
            <a:r>
              <a:rPr lang="en-US" sz="2800" dirty="0">
                <a:solidFill>
                  <a:schemeClr val="bg2"/>
                </a:solidFill>
                <a:latin typeface="Calibri" pitchFamily="34" charset="0"/>
              </a:rPr>
              <a:t>Department of Mathematics</a:t>
            </a:r>
          </a:p>
          <a:p>
            <a:pPr algn="ctr" rtl="1"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FFFF00"/>
              </a:solidFill>
              <a:latin typeface="Calibri" pitchFamily="34" charset="0"/>
              <a:cs typeface="Traditional Arabic" pitchFamily="2" charset="-78"/>
            </a:endParaRPr>
          </a:p>
          <a:p>
            <a:pPr algn="ctr" rtl="1"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FFFF00"/>
              </a:solidFill>
              <a:latin typeface="Calibri" pitchFamily="34" charset="0"/>
              <a:cs typeface="Traditional Arabic" pitchFamily="2" charset="-78"/>
            </a:endParaRPr>
          </a:p>
          <a:p>
            <a:pPr algn="ctr" rtl="1"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FFFF00"/>
              </a:solidFill>
              <a:latin typeface="Calibri" pitchFamily="34" charset="0"/>
              <a:cs typeface="Traditional Arabic" pitchFamily="2" charset="-78"/>
            </a:endParaRPr>
          </a:p>
          <a:p>
            <a:pPr algn="ctr" rtl="1" eaLnBrk="0" hangingPunct="0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SCI 802: ICT &amp; Research Methodology</a:t>
            </a:r>
            <a:endParaRPr lang="en-US" sz="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rtl="1"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rtl="1"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rtl="1" eaLnBrk="0" hangingPunct="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dirty="0">
                <a:solidFill>
                  <a:schemeClr val="bg2"/>
                </a:solidFill>
                <a:latin typeface="Calibri" pitchFamily="34" charset="0"/>
              </a:rPr>
              <a:t>Professor Sahalu Junaidu</a:t>
            </a:r>
          </a:p>
          <a:p>
            <a:pPr algn="ctr" rtl="1" eaLnBrk="0" hangingPunct="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dirty="0">
                <a:solidFill>
                  <a:schemeClr val="bg2"/>
                </a:solidFill>
                <a:latin typeface="Calibri" pitchFamily="34" charset="0"/>
              </a:rPr>
              <a:t>sahalu@abu.edu.ng</a:t>
            </a:r>
          </a:p>
          <a:p>
            <a:pPr algn="ctr" rtl="1"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FFFF00"/>
              </a:solidFill>
              <a:latin typeface="Calibri" pitchFamily="34" charset="0"/>
              <a:cs typeface="Traditional Arabic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0.</a:t>
            </a:r>
            <a:fld id="{F5568DC4-423E-4ED8-B662-107A30961F90}" type="slidenum">
              <a:rPr lang="en-US" smtClean="0">
                <a:latin typeface="Calibri" pitchFamily="34" charset="0"/>
              </a:rPr>
              <a:pPr/>
              <a:t>2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Course Instructor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justLow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Calibri" pitchFamily="34" charset="0"/>
              </a:rPr>
              <a:t>Name: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 marL="968375" lvl="1" indent="-457200" algn="justLow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</a:rPr>
              <a:t>Sahalu Junaidu</a:t>
            </a:r>
          </a:p>
          <a:p>
            <a:pPr marL="533400" indent="-533400" algn="justLow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Calibri" pitchFamily="34" charset="0"/>
              </a:rPr>
              <a:t>Office location: </a:t>
            </a:r>
          </a:p>
          <a:p>
            <a:pPr marL="968375" lvl="1" indent="-457200" algn="justLow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</a:rPr>
              <a:t>Room 212, Mathematics Department</a:t>
            </a:r>
          </a:p>
          <a:p>
            <a:pPr marL="533400" indent="-533400" algn="justLow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Calibri" pitchFamily="34" charset="0"/>
              </a:rPr>
              <a:t>Contact: </a:t>
            </a:r>
          </a:p>
          <a:p>
            <a:pPr marL="968375" lvl="1" indent="-457200" algn="justLow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Calibri" pitchFamily="34" charset="0"/>
                <a:hlinkClick r:id="rId3"/>
              </a:rPr>
              <a:t>sahalu@abu.edu.ng</a:t>
            </a:r>
            <a:endParaRPr lang="en-US" b="1" dirty="0" smtClean="0">
              <a:latin typeface="Calibri" pitchFamily="34" charset="0"/>
            </a:endParaRPr>
          </a:p>
          <a:p>
            <a:pPr marL="968375" lvl="1" indent="-457200" algn="justLow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Calibri" pitchFamily="34" charset="0"/>
                <a:hlinkClick r:id="rId4"/>
              </a:rPr>
              <a:t>abuyusra@gmail.com</a:t>
            </a:r>
            <a:r>
              <a:rPr lang="en-US" b="1" dirty="0" smtClean="0">
                <a:latin typeface="Calibri" pitchFamily="34" charset="0"/>
              </a:rPr>
              <a:t>	</a:t>
            </a:r>
          </a:p>
          <a:p>
            <a:pPr marL="968375" lvl="1" indent="-457200" algn="justLow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Calibri" pitchFamily="34" charset="0"/>
              </a:rPr>
              <a:t>0703-215-4610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0.</a:t>
            </a:r>
            <a:fld id="{F3CF209E-01E3-468F-9420-73E5C8545369}" type="slidenum">
              <a:rPr lang="en-US" smtClean="0">
                <a:latin typeface="Calibri" pitchFamily="34" charset="0"/>
              </a:rPr>
              <a:pPr/>
              <a:t>3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Course Preliminaries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>
                <a:latin typeface="Calibri" pitchFamily="34" charset="0"/>
              </a:rPr>
              <a:t>Course Objectives</a:t>
            </a:r>
          </a:p>
          <a:p>
            <a:pPr marL="533400" indent="-533400" eaLnBrk="1" hangingPunct="1">
              <a:defRPr/>
            </a:pPr>
            <a:r>
              <a:rPr lang="en-US" dirty="0" smtClean="0">
                <a:latin typeface="Calibri" pitchFamily="34" charset="0"/>
              </a:rPr>
              <a:t>Students’ Learning Outcomes</a:t>
            </a:r>
          </a:p>
          <a:p>
            <a:pPr marL="533400" indent="-533400" eaLnBrk="1" hangingPunct="1">
              <a:defRPr/>
            </a:pPr>
            <a:r>
              <a:rPr lang="en-US" dirty="0" smtClean="0">
                <a:latin typeface="Calibri" pitchFamily="34" charset="0"/>
              </a:rPr>
              <a:t>Course Outline</a:t>
            </a:r>
          </a:p>
          <a:p>
            <a:pPr marL="533400" indent="-533400" eaLnBrk="1" hangingPunct="1">
              <a:defRPr/>
            </a:pPr>
            <a:r>
              <a:rPr lang="en-US" smtClean="0">
                <a:latin typeface="Calibri" pitchFamily="34" charset="0"/>
              </a:rPr>
              <a:t>Course Resources</a:t>
            </a:r>
            <a:endParaRPr lang="en-US" dirty="0" smtClean="0">
              <a:latin typeface="Calibri" pitchFamily="34" charset="0"/>
            </a:endParaRPr>
          </a:p>
          <a:p>
            <a:pPr marL="533400" indent="-533400" eaLnBrk="1" hangingPunct="1">
              <a:defRPr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0.</a:t>
            </a:r>
            <a:fld id="{87A3BBFD-7B93-4051-99C5-FC5FEB268CDD}" type="slidenum">
              <a:rPr lang="en-US" smtClean="0">
                <a:latin typeface="Calibri" pitchFamily="34" charset="0"/>
              </a:rPr>
              <a:pPr/>
              <a:t>4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Course Objectives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>
                <a:latin typeface="Calibri" pitchFamily="34" charset="0"/>
              </a:rPr>
              <a:t>The Objectives of this course are to:</a:t>
            </a:r>
          </a:p>
          <a:p>
            <a:pPr marL="968375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dirty="0" smtClean="0">
                <a:latin typeface="Calibri" pitchFamily="34" charset="0"/>
              </a:rPr>
              <a:t>study the principles of scientific research</a:t>
            </a:r>
          </a:p>
          <a:p>
            <a:pPr marL="968375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dirty="0" smtClean="0">
                <a:latin typeface="Calibri" pitchFamily="34" charset="0"/>
              </a:rPr>
              <a:t>study strategies of research planning and report writing</a:t>
            </a:r>
          </a:p>
          <a:p>
            <a:pPr marL="968375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dirty="0" smtClean="0">
                <a:latin typeface="Calibri" pitchFamily="34" charset="0"/>
              </a:rPr>
              <a:t>study the concepts of hypothesis formulation and testing, precision and accuracy of estimates</a:t>
            </a:r>
          </a:p>
          <a:p>
            <a:pPr marL="968375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dirty="0" smtClean="0">
                <a:latin typeface="Calibri" pitchFamily="34" charset="0"/>
              </a:rPr>
              <a:t>have hands-on experience on some statistical packages and spreadsheets</a:t>
            </a:r>
          </a:p>
          <a:p>
            <a:pPr marL="968375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dirty="0" smtClean="0">
                <a:latin typeface="Calibri" pitchFamily="34" charset="0"/>
              </a:rPr>
              <a:t>explore office productivity tools and  internet technologies and their use to aid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0.</a:t>
            </a:r>
            <a:fld id="{F08681DC-9433-405D-A008-AEFE0080F36E}" type="slidenum">
              <a:rPr lang="en-US" smtClean="0">
                <a:latin typeface="Calibri" pitchFamily="34" charset="0"/>
              </a:rPr>
              <a:pPr/>
              <a:t>5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Course Learning Outcomes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257800"/>
          </a:xfrm>
        </p:spPr>
        <p:txBody>
          <a:bodyPr>
            <a:normAutofit/>
          </a:bodyPr>
          <a:lstStyle/>
          <a:p>
            <a:pPr marL="533400" indent="-533400" eaLnBrk="1" hangingPunct="1">
              <a:defRPr/>
            </a:pPr>
            <a:r>
              <a:rPr lang="en-US" dirty="0" smtClean="0">
                <a:latin typeface="Calibri" pitchFamily="34" charset="0"/>
              </a:rPr>
              <a:t>After completing this course, the student should be able to:</a:t>
            </a:r>
          </a:p>
          <a:p>
            <a:pPr marL="968375" lvl="1" indent="-457200" eaLnBrk="1" hangingPunct="1">
              <a:defRPr/>
            </a:pPr>
            <a:r>
              <a:rPr lang="en-US" dirty="0" smtClean="0">
                <a:latin typeface="Calibri" pitchFamily="34" charset="0"/>
              </a:rPr>
              <a:t>appreciate the objective of research, motivation in research and types of research</a:t>
            </a:r>
          </a:p>
          <a:p>
            <a:pPr marL="968375" lvl="1" indent="-457200" eaLnBrk="1" hangingPunct="1">
              <a:defRPr/>
            </a:pPr>
            <a:r>
              <a:rPr lang="en-US" dirty="0" smtClean="0">
                <a:latin typeface="Calibri" pitchFamily="34" charset="0"/>
              </a:rPr>
              <a:t>plan a research project and document research findings</a:t>
            </a:r>
          </a:p>
          <a:p>
            <a:pPr marL="968375" lvl="1" indent="-457200" eaLnBrk="1" hangingPunct="1">
              <a:defRPr/>
            </a:pPr>
            <a:r>
              <a:rPr lang="en-US" dirty="0" smtClean="0">
                <a:latin typeface="Calibri" pitchFamily="34" charset="0"/>
              </a:rPr>
              <a:t>formulate and test hypothesis</a:t>
            </a:r>
          </a:p>
          <a:p>
            <a:pPr marL="968375" lvl="1" indent="-457200" eaLnBrk="1" hangingPunct="1">
              <a:defRPr/>
            </a:pPr>
            <a:r>
              <a:rPr lang="en-US" dirty="0" smtClean="0">
                <a:latin typeface="Calibri" pitchFamily="34" charset="0"/>
              </a:rPr>
              <a:t>use statistical packages and spreadsheets to analyze research data</a:t>
            </a:r>
          </a:p>
          <a:p>
            <a:pPr marL="968375" lvl="1" indent="-457200" eaLnBrk="1" hangingPunct="1">
              <a:defRPr/>
            </a:pPr>
            <a:r>
              <a:rPr lang="en-US" dirty="0" smtClean="0">
                <a:latin typeface="Calibri" pitchFamily="34" charset="0"/>
              </a:rPr>
              <a:t>use internet technologies to collect information and use office productivity tools to document research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0.</a:t>
            </a:r>
            <a:fld id="{261AF99F-5EFD-449C-ABA5-13FB37A1F4C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Course Outline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Principles of Scientific Research</a:t>
            </a:r>
          </a:p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Concepts of Hypotheses Formulation and Testing</a:t>
            </a:r>
          </a:p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Precision and Accuracy of Estimates</a:t>
            </a:r>
          </a:p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Statistical Packages, Essentials of Spreadsheets</a:t>
            </a:r>
          </a:p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Internet technology</a:t>
            </a:r>
          </a:p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Organization of Research and Report Writing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0.</a:t>
            </a:r>
            <a:fld id="{261AF99F-5EFD-449C-ABA5-13FB37A1F4C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Resources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 eaLnBrk="1" hangingPunct="1"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Research Methodology &amp; Scientific Computing</a:t>
            </a:r>
          </a:p>
          <a:p>
            <a:pPr marL="533400" indent="-533400" eaLnBrk="1" hangingPunct="1">
              <a:buNone/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  <a:hlinkClick r:id="rId3"/>
              </a:rPr>
              <a:t>	http://www.ict.kth.se/courses/II2202/#schedule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Research methods</a:t>
            </a:r>
          </a:p>
          <a:p>
            <a:pPr marL="533400" indent="-533400" eaLnBrk="1" hangingPunct="1">
              <a:buNone/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  <a:hlinkClick r:id="rId4"/>
              </a:rPr>
              <a:t>http://www2.it.lut.fi/kurssit/06-07/Ti5319500/lectures.html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 marL="533400" indent="-533400" eaLnBrk="1" hangingPunct="1"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Research Methodology for Scientists and Engineers</a:t>
            </a:r>
          </a:p>
          <a:p>
            <a:pPr marL="533400" indent="-533400" eaLnBrk="1" hangingPunct="1">
              <a:buNone/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  <a:hlinkClick r:id="rId5"/>
              </a:rPr>
              <a:t>http://</a:t>
            </a:r>
            <a:r>
              <a:rPr lang="en-US" sz="2400" dirty="0" smtClean="0">
                <a:latin typeface="Calibri" pitchFamily="34" charset="0"/>
                <a:cs typeface="Calibri" pitchFamily="34" charset="0"/>
                <a:hlinkClick r:id="rId5"/>
              </a:rPr>
              <a:t>users.ecs.soton.ac.uk/jn2/science2.php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  <a:hlinkClick r:id="rId6"/>
              </a:rPr>
              <a:t>http://www.psych.yorku.ca/jirvine/3010/lectures</a:t>
            </a:r>
            <a:r>
              <a:rPr lang="en-US" sz="2400" dirty="0" smtClean="0">
                <a:latin typeface="Calibri" pitchFamily="34" charset="0"/>
                <a:cs typeface="Calibri" pitchFamily="34" charset="0"/>
                <a:hlinkClick r:id="rId6"/>
              </a:rPr>
              <a:t>/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533400" indent="-533400" eaLnBrk="1" hangingPunct="1">
              <a:defRPr/>
            </a:pPr>
            <a:r>
              <a:rPr lang="en-US" sz="2400" smtClean="0">
                <a:latin typeface="Calibri" pitchFamily="34" charset="0"/>
                <a:cs typeface="Calibri" pitchFamily="34" charset="0"/>
                <a:hlinkClick r:id="rId7"/>
              </a:rPr>
              <a:t>http</a:t>
            </a:r>
            <a:r>
              <a:rPr lang="en-US" sz="2400" smtClean="0">
                <a:latin typeface="Calibri" pitchFamily="34" charset="0"/>
                <a:cs typeface="Calibri" pitchFamily="34" charset="0"/>
                <a:hlinkClick r:id="rId7"/>
              </a:rPr>
              <a:t>://</a:t>
            </a:r>
            <a:r>
              <a:rPr lang="en-US" sz="2400" smtClean="0">
                <a:latin typeface="Calibri" pitchFamily="34" charset="0"/>
                <a:cs typeface="Calibri" pitchFamily="34" charset="0"/>
                <a:hlinkClick r:id="rId7"/>
              </a:rPr>
              <a:t>www.manoa.hawaii.edu/ctahr/aheed/powerpoint%20lectures.html</a:t>
            </a:r>
            <a:r>
              <a:rPr lang="en-US" sz="2400" smtClean="0">
                <a:latin typeface="Calibri" pitchFamily="34" charset="0"/>
                <a:cs typeface="Calibri" pitchFamily="34" charset="0"/>
              </a:rPr>
              <a:t>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730115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73011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73011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73011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73011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7301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7449</TotalTime>
  <Words>280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Pixel</vt:lpstr>
      <vt:lpstr>Slide 1</vt:lpstr>
      <vt:lpstr>Course Instructor</vt:lpstr>
      <vt:lpstr>Course Preliminaries</vt:lpstr>
      <vt:lpstr>Course Objectives</vt:lpstr>
      <vt:lpstr>Course Learning Outcomes</vt:lpstr>
      <vt:lpstr>Course Outline</vt:lpstr>
      <vt:lpstr>Resources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material</dc:title>
  <dc:creator>sahalu</dc:creator>
  <cp:lastModifiedBy>prof</cp:lastModifiedBy>
  <cp:revision>413</cp:revision>
  <dcterms:created xsi:type="dcterms:W3CDTF">2003-08-19T13:40:41Z</dcterms:created>
  <dcterms:modified xsi:type="dcterms:W3CDTF">2014-02-19T20:45:14Z</dcterms:modified>
</cp:coreProperties>
</file>