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handoutMasterIdLst>
    <p:handoutMasterId r:id="rId10"/>
  </p:handoutMasterIdLst>
  <p:sldIdLst>
    <p:sldId id="541" r:id="rId2"/>
    <p:sldId id="427" r:id="rId3"/>
    <p:sldId id="549" r:id="rId4"/>
    <p:sldId id="542" r:id="rId5"/>
    <p:sldId id="546" r:id="rId6"/>
    <p:sldId id="550" r:id="rId7"/>
    <p:sldId id="551" r:id="rId8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99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312" autoAdjust="0"/>
  </p:normalViewPr>
  <p:slideViewPr>
    <p:cSldViewPr>
      <p:cViewPr varScale="1">
        <p:scale>
          <a:sx n="55" d="100"/>
          <a:sy n="55" d="100"/>
        </p:scale>
        <p:origin x="-49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3690"/>
    </p:cViewPr>
  </p:sorterViewPr>
  <p:notesViewPr>
    <p:cSldViewPr>
      <p:cViewPr varScale="1">
        <p:scale>
          <a:sx n="67" d="100"/>
          <a:sy n="67" d="100"/>
        </p:scale>
        <p:origin x="-2112" y="-114"/>
      </p:cViewPr>
      <p:guideLst>
        <p:guide orient="horz" pos="2932"/>
        <p:guide pos="221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8" name="Rectangle 6"/>
          <p:cNvSpPr>
            <a:spLocks noChangeArrowheads="1"/>
          </p:cNvSpPr>
          <p:nvPr/>
        </p:nvSpPr>
        <p:spPr bwMode="auto">
          <a:xfrm>
            <a:off x="446088" y="8813800"/>
            <a:ext cx="25400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3645" tIns="51821" rIns="103645" bIns="51821">
            <a:spAutoFit/>
          </a:bodyPr>
          <a:lstStyle/>
          <a:p>
            <a:pPr defTabSz="1028700" eaLnBrk="0" hangingPunct="0">
              <a:defRPr/>
            </a:pPr>
            <a:r>
              <a:rPr lang="en-US" sz="900">
                <a:latin typeface="Verdana" pitchFamily="34" charset="0"/>
                <a:cs typeface="Times New Roman" pitchFamily="18" charset="0"/>
              </a:rPr>
              <a:t>ICS 572 –</a:t>
            </a:r>
            <a:r>
              <a:rPr lang="en-US" sz="900">
                <a:latin typeface="Verdana" pitchFamily="34" charset="0"/>
              </a:rPr>
              <a:t> </a:t>
            </a:r>
            <a:r>
              <a:rPr lang="en-US" sz="900">
                <a:latin typeface="Verdana" pitchFamily="34" charset="0"/>
                <a:cs typeface="Times New Roman" pitchFamily="18" charset="0"/>
              </a:rPr>
              <a:t>High Performance Computing</a:t>
            </a:r>
          </a:p>
          <a:p>
            <a:pPr defTabSz="1028700" eaLnBrk="0" hangingPunct="0">
              <a:lnSpc>
                <a:spcPct val="150000"/>
              </a:lnSpc>
              <a:defRPr/>
            </a:pPr>
            <a:r>
              <a:rPr lang="en-US" sz="900">
                <a:latin typeface="Verdana" pitchFamily="34" charset="0"/>
              </a:rPr>
              <a:t>Dr. Sahalu Junaidu  -  KFUPM</a:t>
            </a:r>
          </a:p>
          <a:p>
            <a:pPr defTabSz="1028700" eaLnBrk="0" hangingPunct="0">
              <a:defRPr/>
            </a:pPr>
            <a:r>
              <a:rPr lang="en-US" sz="100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 </a:t>
            </a:r>
          </a:p>
        </p:txBody>
      </p:sp>
      <p:sp>
        <p:nvSpPr>
          <p:cNvPr id="212999" name="Rectangle 7"/>
          <p:cNvSpPr>
            <a:spLocks noChangeArrowheads="1"/>
          </p:cNvSpPr>
          <p:nvPr/>
        </p:nvSpPr>
        <p:spPr bwMode="auto">
          <a:xfrm>
            <a:off x="6426200" y="8813800"/>
            <a:ext cx="428625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3645" tIns="51821" rIns="103645" bIns="51821">
            <a:spAutoFit/>
          </a:bodyPr>
          <a:lstStyle/>
          <a:p>
            <a:pPr defTabSz="1028700" eaLnBrk="0" hangingPunct="0">
              <a:defRPr/>
            </a:pPr>
            <a:fld id="{85265EAB-7960-492B-A3BE-7E65C6BF9C12}" type="slidenum">
              <a:rPr lang="ar-SA" sz="1000">
                <a:latin typeface="Verdana" pitchFamily="34" charset="0"/>
              </a:rPr>
              <a:pPr defTabSz="1028700" eaLnBrk="0" hangingPunct="0">
                <a:defRPr/>
              </a:pPr>
              <a:t>‹#›</a:t>
            </a:fld>
            <a:endParaRPr lang="en-US" sz="1000">
              <a:latin typeface="Verdana" pitchFamily="34" charset="0"/>
            </a:endParaRPr>
          </a:p>
        </p:txBody>
      </p:sp>
      <p:sp>
        <p:nvSpPr>
          <p:cNvPr id="213002" name="AutoShape 10"/>
          <p:cNvSpPr>
            <a:spLocks noChangeArrowheads="1"/>
          </p:cNvSpPr>
          <p:nvPr/>
        </p:nvSpPr>
        <p:spPr bwMode="auto">
          <a:xfrm>
            <a:off x="585788" y="590550"/>
            <a:ext cx="5705475" cy="3990975"/>
          </a:xfrm>
          <a:prstGeom prst="roundRect">
            <a:avLst>
              <a:gd name="adj" fmla="val 12495"/>
            </a:avLst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13003" name="AutoShape 11"/>
          <p:cNvSpPr>
            <a:spLocks noChangeArrowheads="1"/>
          </p:cNvSpPr>
          <p:nvPr/>
        </p:nvSpPr>
        <p:spPr bwMode="auto">
          <a:xfrm>
            <a:off x="585788" y="4727575"/>
            <a:ext cx="5705475" cy="3990975"/>
          </a:xfrm>
          <a:prstGeom prst="roundRect">
            <a:avLst>
              <a:gd name="adj" fmla="val 12495"/>
            </a:avLst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4" tIns="49517" rIns="99034" bIns="49517" numCol="1" anchor="t" anchorCtr="0" compatLnSpc="1">
            <a:prstTxWarp prst="textNoShape">
              <a:avLst/>
            </a:prstTxWarp>
          </a:bodyPr>
          <a:lstStyle>
            <a:lvl1pPr defTabSz="990600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9863" y="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4" tIns="49517" rIns="99034" bIns="49517" numCol="1" anchor="t" anchorCtr="0" compatLnSpc="1">
            <a:prstTxWarp prst="textNoShape">
              <a:avLst/>
            </a:prstTxWarp>
          </a:bodyPr>
          <a:lstStyle>
            <a:lvl1pPr algn="r" defTabSz="990600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7450" y="700088"/>
            <a:ext cx="4649788" cy="3487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9600"/>
            <a:ext cx="5619750" cy="418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4" tIns="49517" rIns="99034" bIns="495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375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4" tIns="49517" rIns="99034" bIns="49517" numCol="1" anchor="b" anchorCtr="0" compatLnSpc="1">
            <a:prstTxWarp prst="textNoShape">
              <a:avLst/>
            </a:prstTxWarp>
          </a:bodyPr>
          <a:lstStyle>
            <a:lvl1pPr defTabSz="990600">
              <a:defRPr sz="1400"/>
            </a:lvl1pPr>
          </a:lstStyle>
          <a:p>
            <a:pPr>
              <a:defRPr/>
            </a:pPr>
            <a:r>
              <a:rPr lang="en-US"/>
              <a:t>SWE 444: Internet &amp; Web Application Development</a:t>
            </a:r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9863" y="8842375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4" tIns="49517" rIns="99034" bIns="49517" numCol="1" anchor="b" anchorCtr="0" compatLnSpc="1">
            <a:prstTxWarp prst="textNoShape">
              <a:avLst/>
            </a:prstTxWarp>
          </a:bodyPr>
          <a:lstStyle>
            <a:lvl1pPr algn="r" defTabSz="990600">
              <a:defRPr sz="1400"/>
            </a:lvl1pPr>
          </a:lstStyle>
          <a:p>
            <a:pPr>
              <a:defRPr/>
            </a:pPr>
            <a:fld id="{3094DC89-0526-48D8-AD8C-44BDA2C043A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2292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1229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9FF629-94CD-428C-B7A3-237922534449}" type="slidenum">
              <a:rPr lang="ar-SA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3316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1331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326AC8-9834-4B84-9C02-473FDCD39A54}" type="slidenum">
              <a:rPr lang="ar-SA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4340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1434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B6415E-1C60-46BF-9416-83650AC61C7F}" type="slidenum">
              <a:rPr lang="ar-SA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536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1536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BE8203-74B2-4A21-BD12-DEA15B7EC7AA}" type="slidenum">
              <a:rPr lang="ar-SA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6388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1638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A10777-3D60-4837-B248-CE935485CD2C}" type="slidenum">
              <a:rPr lang="ar-SA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9460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1946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26E99F-B21E-4910-873D-0A30F159935F}" type="slidenum">
              <a:rPr lang="ar-SA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9460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1946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26E99F-B21E-4910-873D-0A30F159935F}" type="slidenum">
              <a:rPr lang="ar-SA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hidden">
          <a:xfrm>
            <a:off x="0" y="0"/>
            <a:ext cx="3505200" cy="68580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18" tIns="45710" rIns="91418" bIns="45710" anchor="ctr"/>
          <a:lstStyle/>
          <a:p>
            <a:pPr algn="ctr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hidden">
          <a:xfrm>
            <a:off x="1716088" y="1690688"/>
            <a:ext cx="7427912" cy="253365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lIns="91418" tIns="45710" rIns="91418" bIns="45710"/>
          <a:lstStyle/>
          <a:p>
            <a:pPr>
              <a:defRPr/>
            </a:pPr>
            <a:endParaRPr lang="en-US" sz="2400">
              <a:latin typeface="Times New Roman" pitchFamily="18" charset="0"/>
            </a:endParaRPr>
          </a:p>
        </p:txBody>
      </p:sp>
      <p:grpSp>
        <p:nvGrpSpPr>
          <p:cNvPr id="6" name="Group 4"/>
          <p:cNvGrpSpPr>
            <a:grpSpLocks/>
          </p:cNvGrpSpPr>
          <p:nvPr/>
        </p:nvGrpSpPr>
        <p:grpSpPr bwMode="auto">
          <a:xfrm>
            <a:off x="0" y="1066800"/>
            <a:ext cx="2867025" cy="3157538"/>
            <a:chOff x="0" y="672"/>
            <a:chExt cx="1806" cy="1989"/>
          </a:xfrm>
        </p:grpSpPr>
        <p:sp>
          <p:nvSpPr>
            <p:cNvPr id="7" name="Rectangle 5"/>
            <p:cNvSpPr>
              <a:spLocks noChangeArrowheads="1"/>
            </p:cNvSpPr>
            <p:nvPr userDrawn="1"/>
          </p:nvSpPr>
          <p:spPr bwMode="auto">
            <a:xfrm>
              <a:off x="361" y="2257"/>
              <a:ext cx="363" cy="404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lIns="91418" tIns="45710" rIns="91418" bIns="45710"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auto">
            <a:xfrm>
              <a:off x="1081" y="1065"/>
              <a:ext cx="362" cy="405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 lIns="91418" tIns="45710" rIns="91418" bIns="45710"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auto">
            <a:xfrm>
              <a:off x="1437" y="672"/>
              <a:ext cx="369" cy="40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 lIns="91418" tIns="45710" rIns="91418" bIns="45710"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auto">
            <a:xfrm>
              <a:off x="719" y="2257"/>
              <a:ext cx="368" cy="40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lIns="91418" tIns="45710" rIns="91418" bIns="45710"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auto">
            <a:xfrm>
              <a:off x="1437" y="1065"/>
              <a:ext cx="369" cy="405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lIns="91418" tIns="45710" rIns="91418" bIns="45710"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auto">
            <a:xfrm>
              <a:off x="719" y="1464"/>
              <a:ext cx="368" cy="39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 lIns="91418" tIns="45710" rIns="91418" bIns="45710"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auto">
            <a:xfrm>
              <a:off x="0" y="1464"/>
              <a:ext cx="367" cy="39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lIns="91418" tIns="45710" rIns="91418" bIns="45710"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auto">
            <a:xfrm>
              <a:off x="1081" y="1464"/>
              <a:ext cx="362" cy="39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lIns="91418" tIns="45710" rIns="91418" bIns="45710"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auto">
            <a:xfrm>
              <a:off x="361" y="1857"/>
              <a:ext cx="363" cy="406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 lIns="91418" tIns="45710" rIns="91418" bIns="45710"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auto">
            <a:xfrm>
              <a:off x="719" y="1857"/>
              <a:ext cx="368" cy="40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lIns="91418" tIns="45710" rIns="91418" bIns="45710"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5137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8" name="Rectangle 18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0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COSC 803: Advanced Computer Algorithms</a:t>
            </a: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0.</a:t>
            </a:r>
            <a:fld id="{0701E725-1AA2-4C62-A76A-A17FB96CEE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76200"/>
            <a:ext cx="20764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"/>
            <a:ext cx="60769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COSC 803: Advanced Computer Algorithms</a:t>
            </a: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0.</a:t>
            </a:r>
            <a:fld id="{117B3181-0DA8-4092-BD06-60F9929313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66800"/>
            <a:ext cx="8305800" cy="5029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COSC 803: Advanced Computer Algorithms</a:t>
            </a:r>
            <a:endParaRPr lang="en-US" dirty="0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0.</a:t>
            </a:r>
            <a:fld id="{6020F1D4-90E8-45B7-8A35-4A4096D34B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COSC 803: Advanced Computer Algorithms</a:t>
            </a: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0.</a:t>
            </a:r>
            <a:fld id="{C25F35AB-5220-4ADA-8A08-A56C751338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COSC 803: Advanced Computer Algorithms</a:t>
            </a: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0.</a:t>
            </a:r>
            <a:fld id="{2940BC1E-8FAE-410D-9B70-FE856F1158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767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066800"/>
            <a:ext cx="40767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COSC 803: Advanced Computer Algorithms</a:t>
            </a: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0.</a:t>
            </a:r>
            <a:fld id="{A926442C-275F-4629-B60D-F7F0353D5F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COSC 803: Advanced Computer Algorithms</a:t>
            </a:r>
            <a:endParaRPr lang="en-US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0.</a:t>
            </a:r>
            <a:fld id="{11C8B833-973D-45BD-8B94-60FC2F46F4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COSC 803: Advanced Computer Algorithms</a:t>
            </a: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0.</a:t>
            </a:r>
            <a:fld id="{07BA568B-1F78-4279-ADA9-A0D03DF197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COSC 803: Advanced Computer Algorithms</a:t>
            </a:r>
            <a:endParaRPr lang="en-US" dirty="0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0.</a:t>
            </a:r>
            <a:fld id="{7018D229-0396-4979-B43E-F6F2791DEA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COSC 803: Advanced Computer Algorithms</a:t>
            </a:r>
            <a:endParaRPr lang="en-US" dirty="0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0.</a:t>
            </a:r>
            <a:fld id="{84717D3F-FDA9-4082-A6D1-A937A521C5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COSC 803: Advanced Computer Algorithms</a:t>
            </a: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0.</a:t>
            </a:r>
            <a:fld id="{64EBBD32-02BF-4EDF-A4E6-A87716770F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8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2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10" rIns="91418" bIns="4571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305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10" rIns="91418" bIns="457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" y="6248400"/>
            <a:ext cx="403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10" rIns="91418" bIns="4571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r>
              <a:rPr lang="en-US" smtClean="0"/>
              <a:t>COSC 803: Advanced Computer Algorithms</a:t>
            </a:r>
            <a:endParaRPr lang="en-US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10" rIns="91418" bIns="4571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0.</a:t>
            </a:r>
            <a:fld id="{21740FF2-D45A-44A4-B52D-069B1F3677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9" grpId="0" build="p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10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10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10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10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10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9pPr>
    </p:titleStyle>
    <p:bodyStyle>
      <a:lvl1pPr marL="396875" indent="-396875" algn="l" rtl="0" eaLnBrk="0" fontAlgn="base" hangingPunct="0">
        <a:spcBef>
          <a:spcPct val="80000"/>
        </a:spcBef>
        <a:spcAft>
          <a:spcPct val="20000"/>
        </a:spcAft>
        <a:buClr>
          <a:schemeClr val="bg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912813" indent="-4016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400">
          <a:solidFill>
            <a:schemeClr val="tx1"/>
          </a:solidFill>
          <a:latin typeface="+mn-lt"/>
          <a:cs typeface="+mn-cs"/>
        </a:defRPr>
      </a:lvl2pPr>
      <a:lvl3pPr marL="12573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Ø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31775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31775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6pPr>
      <a:lvl7pPr marL="2971800" indent="-231775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7pPr>
      <a:lvl8pPr marL="3429000" indent="-231775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8pPr>
      <a:lvl9pPr marL="3886200" indent="-231775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sahalu@abu.edu.n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abuyusra@gmail.co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ct.kth.se/courses/II2202/" TargetMode="External"/><Relationship Id="rId7" Type="http://schemas.openxmlformats.org/officeDocument/2006/relationships/hyperlink" Target="http://www.manoa.hawaii.edu/ctahr/aheed/powerpoint%20lectures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sych.yorku.ca/jirvine/3010/lectures/" TargetMode="External"/><Relationship Id="rId5" Type="http://schemas.openxmlformats.org/officeDocument/2006/relationships/hyperlink" Target="http://users.ecs.soton.ac.uk/jn2/science2.php" TargetMode="External"/><Relationship Id="rId4" Type="http://schemas.openxmlformats.org/officeDocument/2006/relationships/hyperlink" Target="http://www2.it.lut.fi/kurssit/06-07/Ti5319500/lectures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0.</a:t>
            </a:r>
            <a:fld id="{40D88122-6567-4BD2-A244-A198595E439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724995" name="Rectangle 3"/>
          <p:cNvSpPr>
            <a:spLocks noChangeArrowheads="1"/>
          </p:cNvSpPr>
          <p:nvPr/>
        </p:nvSpPr>
        <p:spPr bwMode="auto">
          <a:xfrm>
            <a:off x="0" y="228600"/>
            <a:ext cx="9144000" cy="1600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381000" tIns="46038" rIns="381000" bIns="46038" anchor="ctr"/>
          <a:lstStyle/>
          <a:p>
            <a:pPr algn="ctr">
              <a:defRPr/>
            </a:pPr>
            <a:endParaRPr lang="en-US" sz="3200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24996" name="Rectangle 4"/>
          <p:cNvSpPr>
            <a:spLocks noChangeArrowheads="1"/>
          </p:cNvSpPr>
          <p:nvPr/>
        </p:nvSpPr>
        <p:spPr bwMode="auto">
          <a:xfrm>
            <a:off x="304800" y="1066800"/>
            <a:ext cx="8534400" cy="4876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lIns="90488" tIns="44450" rIns="90488" bIns="44450" anchor="ctr"/>
          <a:lstStyle/>
          <a:p>
            <a:pPr algn="ctr" eaLnBrk="0" hangingPunct="0">
              <a:defRPr/>
            </a:pPr>
            <a:r>
              <a:rPr lang="en-US" sz="3600" dirty="0">
                <a:solidFill>
                  <a:schemeClr val="bg2"/>
                </a:solidFill>
                <a:latin typeface="Calibri" pitchFamily="34" charset="0"/>
              </a:rPr>
              <a:t>Ahmadu Bello University, Zaria</a:t>
            </a:r>
          </a:p>
          <a:p>
            <a:pPr algn="ctr" rtl="1" eaLnBrk="0" hangingPunct="0">
              <a:spcBef>
                <a:spcPct val="30000"/>
              </a:spcBef>
              <a:defRPr/>
            </a:pPr>
            <a:r>
              <a:rPr lang="en-US" sz="2800" dirty="0">
                <a:solidFill>
                  <a:schemeClr val="bg2"/>
                </a:solidFill>
                <a:latin typeface="Calibri" pitchFamily="34" charset="0"/>
              </a:rPr>
              <a:t>Department of Mathematics</a:t>
            </a:r>
          </a:p>
          <a:p>
            <a:pPr algn="ctr" rtl="1" eaLnBrk="0" hangingPunct="0">
              <a:lnSpc>
                <a:spcPct val="90000"/>
              </a:lnSpc>
              <a:defRPr/>
            </a:pPr>
            <a:endParaRPr lang="en-US" sz="2400" dirty="0">
              <a:solidFill>
                <a:srgbClr val="FFFF00"/>
              </a:solidFill>
              <a:latin typeface="Calibri" pitchFamily="34" charset="0"/>
              <a:cs typeface="Traditional Arabic" pitchFamily="2" charset="-78"/>
            </a:endParaRPr>
          </a:p>
          <a:p>
            <a:pPr algn="ctr" rtl="1" eaLnBrk="0" hangingPunct="0">
              <a:lnSpc>
                <a:spcPct val="90000"/>
              </a:lnSpc>
              <a:defRPr/>
            </a:pPr>
            <a:endParaRPr lang="en-US" sz="2400" dirty="0">
              <a:solidFill>
                <a:srgbClr val="FFFF00"/>
              </a:solidFill>
              <a:latin typeface="Calibri" pitchFamily="34" charset="0"/>
              <a:cs typeface="Traditional Arabic" pitchFamily="2" charset="-78"/>
            </a:endParaRPr>
          </a:p>
          <a:p>
            <a:pPr algn="ctr" rtl="1" eaLnBrk="0" hangingPunct="0">
              <a:lnSpc>
                <a:spcPct val="90000"/>
              </a:lnSpc>
              <a:defRPr/>
            </a:pPr>
            <a:endParaRPr lang="en-US" sz="2400" dirty="0">
              <a:solidFill>
                <a:srgbClr val="FFFF00"/>
              </a:solidFill>
              <a:latin typeface="Calibri" pitchFamily="34" charset="0"/>
              <a:cs typeface="Traditional Arabic" pitchFamily="2" charset="-78"/>
            </a:endParaRPr>
          </a:p>
          <a:p>
            <a:pPr algn="ctr" rtl="1" eaLnBrk="0" hangingPunct="0">
              <a:lnSpc>
                <a:spcPct val="90000"/>
              </a:lnSpc>
              <a:defRPr/>
            </a:pPr>
            <a:r>
              <a:rPr lang="en-US" sz="200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SCI 802: ICT &amp; Research Methodology</a:t>
            </a:r>
            <a:endParaRPr lang="en-US" sz="2000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 rtl="1" eaLnBrk="0" hangingPunct="0">
              <a:lnSpc>
                <a:spcPct val="90000"/>
              </a:lnSpc>
              <a:defRPr/>
            </a:pPr>
            <a:endParaRPr lang="en-US" sz="2400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 rtl="1" eaLnBrk="0" hangingPunct="0">
              <a:lnSpc>
                <a:spcPct val="90000"/>
              </a:lnSpc>
              <a:defRPr/>
            </a:pPr>
            <a:endParaRPr lang="en-US" sz="2400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 rtl="1" eaLnBrk="0" hangingPunct="0"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sz="2400" dirty="0">
                <a:solidFill>
                  <a:schemeClr val="bg2"/>
                </a:solidFill>
                <a:latin typeface="Calibri" pitchFamily="34" charset="0"/>
              </a:rPr>
              <a:t>Professor Sahalu Junaidu</a:t>
            </a:r>
          </a:p>
          <a:p>
            <a:pPr algn="ctr" rtl="1" eaLnBrk="0" hangingPunct="0"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sz="2400" dirty="0">
                <a:solidFill>
                  <a:schemeClr val="bg2"/>
                </a:solidFill>
                <a:latin typeface="Calibri" pitchFamily="34" charset="0"/>
              </a:rPr>
              <a:t>sahalu@abu.edu.ng</a:t>
            </a:r>
          </a:p>
          <a:p>
            <a:pPr algn="ctr" rtl="1" eaLnBrk="0" hangingPunct="0">
              <a:lnSpc>
                <a:spcPct val="90000"/>
              </a:lnSpc>
              <a:defRPr/>
            </a:pPr>
            <a:endParaRPr lang="en-US" sz="2400" dirty="0">
              <a:solidFill>
                <a:srgbClr val="FFFF00"/>
              </a:solidFill>
              <a:latin typeface="Calibri" pitchFamily="34" charset="0"/>
              <a:cs typeface="Traditional Arabic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Calibri" pitchFamily="34" charset="0"/>
              </a:rPr>
              <a:t>0.</a:t>
            </a:r>
            <a:fld id="{F5568DC4-423E-4ED8-B662-107A30961F90}" type="slidenum">
              <a:rPr lang="en-US" smtClean="0">
                <a:latin typeface="Calibri" pitchFamily="34" charset="0"/>
              </a:rPr>
              <a:pPr/>
              <a:t>2</a:t>
            </a:fld>
            <a:endParaRPr lang="en-US" smtClean="0">
              <a:latin typeface="Calibri" pitchFamily="34" charset="0"/>
            </a:endParaRPr>
          </a:p>
        </p:txBody>
      </p:sp>
      <p:sp>
        <p:nvSpPr>
          <p:cNvPr id="606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Calibri" pitchFamily="34" charset="0"/>
              </a:rPr>
              <a:t>Course Instructor</a:t>
            </a:r>
          </a:p>
        </p:txBody>
      </p:sp>
      <p:sp>
        <p:nvSpPr>
          <p:cNvPr id="606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algn="justLow" eaLnBrk="1" hangingPunct="1">
              <a:lnSpc>
                <a:spcPct val="90000"/>
              </a:lnSpc>
              <a:defRPr/>
            </a:pPr>
            <a:r>
              <a:rPr lang="en-US" b="1" dirty="0" smtClean="0">
                <a:latin typeface="Calibri" pitchFamily="34" charset="0"/>
              </a:rPr>
              <a:t>Name:</a:t>
            </a:r>
            <a:r>
              <a:rPr lang="en-US" dirty="0" smtClean="0">
                <a:latin typeface="Calibri" pitchFamily="34" charset="0"/>
              </a:rPr>
              <a:t> </a:t>
            </a:r>
          </a:p>
          <a:p>
            <a:pPr marL="968375" lvl="1" indent="-457200" algn="justLow" eaLnBrk="1" hangingPunct="1">
              <a:lnSpc>
                <a:spcPct val="90000"/>
              </a:lnSpc>
              <a:defRPr/>
            </a:pPr>
            <a:r>
              <a:rPr lang="en-US" dirty="0" smtClean="0">
                <a:latin typeface="Calibri" pitchFamily="34" charset="0"/>
              </a:rPr>
              <a:t>Sahalu Junaidu</a:t>
            </a:r>
          </a:p>
          <a:p>
            <a:pPr marL="533400" indent="-533400" algn="justLow" eaLnBrk="1" hangingPunct="1">
              <a:lnSpc>
                <a:spcPct val="90000"/>
              </a:lnSpc>
              <a:defRPr/>
            </a:pPr>
            <a:r>
              <a:rPr lang="en-US" b="1" dirty="0" smtClean="0">
                <a:latin typeface="Calibri" pitchFamily="34" charset="0"/>
              </a:rPr>
              <a:t>Office location: </a:t>
            </a:r>
          </a:p>
          <a:p>
            <a:pPr marL="968375" lvl="1" indent="-457200" algn="justLow" eaLnBrk="1" hangingPunct="1">
              <a:lnSpc>
                <a:spcPct val="90000"/>
              </a:lnSpc>
              <a:defRPr/>
            </a:pPr>
            <a:r>
              <a:rPr lang="en-US" dirty="0" smtClean="0">
                <a:latin typeface="Calibri" pitchFamily="34" charset="0"/>
              </a:rPr>
              <a:t>Room 212, Mathematics Department</a:t>
            </a:r>
          </a:p>
          <a:p>
            <a:pPr marL="533400" indent="-533400" algn="justLow" eaLnBrk="1" hangingPunct="1">
              <a:lnSpc>
                <a:spcPct val="90000"/>
              </a:lnSpc>
              <a:defRPr/>
            </a:pPr>
            <a:r>
              <a:rPr lang="en-US" b="1" dirty="0" smtClean="0">
                <a:latin typeface="Calibri" pitchFamily="34" charset="0"/>
              </a:rPr>
              <a:t>Contact: </a:t>
            </a:r>
          </a:p>
          <a:p>
            <a:pPr marL="968375" lvl="1" indent="-457200" algn="justLow" eaLnBrk="1" hangingPunct="1">
              <a:lnSpc>
                <a:spcPct val="90000"/>
              </a:lnSpc>
              <a:defRPr/>
            </a:pPr>
            <a:r>
              <a:rPr lang="en-US" b="1" dirty="0" smtClean="0">
                <a:latin typeface="Calibri" pitchFamily="34" charset="0"/>
                <a:hlinkClick r:id="rId3"/>
              </a:rPr>
              <a:t>sahalu@abu.edu.ng</a:t>
            </a:r>
            <a:endParaRPr lang="en-US" b="1" dirty="0" smtClean="0">
              <a:latin typeface="Calibri" pitchFamily="34" charset="0"/>
            </a:endParaRPr>
          </a:p>
          <a:p>
            <a:pPr marL="968375" lvl="1" indent="-457200" algn="justLow" eaLnBrk="1" hangingPunct="1">
              <a:lnSpc>
                <a:spcPct val="90000"/>
              </a:lnSpc>
              <a:defRPr/>
            </a:pPr>
            <a:r>
              <a:rPr lang="en-US" b="1" dirty="0" smtClean="0">
                <a:latin typeface="Calibri" pitchFamily="34" charset="0"/>
                <a:hlinkClick r:id="rId4"/>
              </a:rPr>
              <a:t>abuyusra@gmail.com</a:t>
            </a:r>
            <a:r>
              <a:rPr lang="en-US" b="1" dirty="0" smtClean="0">
                <a:latin typeface="Calibri" pitchFamily="34" charset="0"/>
              </a:rPr>
              <a:t>	</a:t>
            </a:r>
          </a:p>
          <a:p>
            <a:pPr marL="968375" lvl="1" indent="-457200" algn="justLow" eaLnBrk="1" hangingPunct="1">
              <a:lnSpc>
                <a:spcPct val="90000"/>
              </a:lnSpc>
              <a:defRPr/>
            </a:pPr>
            <a:r>
              <a:rPr lang="en-US" b="1" dirty="0" smtClean="0">
                <a:latin typeface="Calibri" pitchFamily="34" charset="0"/>
              </a:rPr>
              <a:t>0703-215-4610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Calibri" pitchFamily="34" charset="0"/>
              </a:rPr>
              <a:t>0.</a:t>
            </a:r>
            <a:fld id="{F3CF209E-01E3-468F-9420-73E5C8545369}" type="slidenum">
              <a:rPr lang="en-US" smtClean="0">
                <a:latin typeface="Calibri" pitchFamily="34" charset="0"/>
              </a:rPr>
              <a:pPr/>
              <a:t>3</a:t>
            </a:fld>
            <a:endParaRPr lang="en-US" smtClean="0">
              <a:latin typeface="Calibri" pitchFamily="34" charset="0"/>
            </a:endParaRPr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Calibri" pitchFamily="34" charset="0"/>
              </a:rPr>
              <a:t>Course Preliminaries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defRPr/>
            </a:pPr>
            <a:r>
              <a:rPr lang="en-US" dirty="0" smtClean="0">
                <a:latin typeface="Calibri" pitchFamily="34" charset="0"/>
              </a:rPr>
              <a:t>Course Objectives</a:t>
            </a:r>
          </a:p>
          <a:p>
            <a:pPr marL="533400" indent="-533400" eaLnBrk="1" hangingPunct="1">
              <a:defRPr/>
            </a:pPr>
            <a:r>
              <a:rPr lang="en-US" dirty="0" smtClean="0">
                <a:latin typeface="Calibri" pitchFamily="34" charset="0"/>
              </a:rPr>
              <a:t>Students’ Learning Outcomes</a:t>
            </a:r>
          </a:p>
          <a:p>
            <a:pPr marL="533400" indent="-533400" eaLnBrk="1" hangingPunct="1">
              <a:defRPr/>
            </a:pPr>
            <a:r>
              <a:rPr lang="en-US" dirty="0" smtClean="0">
                <a:latin typeface="Calibri" pitchFamily="34" charset="0"/>
              </a:rPr>
              <a:t>Course Outline</a:t>
            </a:r>
          </a:p>
          <a:p>
            <a:pPr marL="533400" indent="-533400" eaLnBrk="1" hangingPunct="1">
              <a:defRPr/>
            </a:pPr>
            <a:r>
              <a:rPr lang="en-US" smtClean="0">
                <a:latin typeface="Calibri" pitchFamily="34" charset="0"/>
              </a:rPr>
              <a:t>Course Resources</a:t>
            </a:r>
            <a:endParaRPr lang="en-US" dirty="0" smtClean="0">
              <a:latin typeface="Calibri" pitchFamily="34" charset="0"/>
            </a:endParaRPr>
          </a:p>
          <a:p>
            <a:pPr marL="533400" indent="-533400" eaLnBrk="1" hangingPunct="1">
              <a:defRPr/>
            </a:pPr>
            <a:endParaRPr lang="en-US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Calibri" pitchFamily="34" charset="0"/>
              </a:rPr>
              <a:t>0.</a:t>
            </a:r>
            <a:fld id="{87A3BBFD-7B93-4051-99C5-FC5FEB268CDD}" type="slidenum">
              <a:rPr lang="en-US" smtClean="0">
                <a:latin typeface="Calibri" pitchFamily="34" charset="0"/>
              </a:rPr>
              <a:pPr/>
              <a:t>4</a:t>
            </a:fld>
            <a:endParaRPr lang="en-US" smtClean="0">
              <a:latin typeface="Calibri" pitchFamily="34" charset="0"/>
            </a:endParaRPr>
          </a:p>
        </p:txBody>
      </p:sp>
      <p:sp>
        <p:nvSpPr>
          <p:cNvPr id="72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Calibri" pitchFamily="34" charset="0"/>
              </a:rPr>
              <a:t>Course Objectives</a:t>
            </a:r>
          </a:p>
        </p:txBody>
      </p:sp>
      <p:sp>
        <p:nvSpPr>
          <p:cNvPr id="72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defRPr/>
            </a:pPr>
            <a:r>
              <a:rPr lang="en-US" dirty="0" smtClean="0">
                <a:latin typeface="Calibri" pitchFamily="34" charset="0"/>
              </a:rPr>
              <a:t>The Objectives of this course are to:</a:t>
            </a:r>
          </a:p>
          <a:p>
            <a:pPr marL="968375" lvl="1" indent="-457200" eaLnBrk="1" hangingPunct="1">
              <a:buFont typeface="Wingdings" pitchFamily="2" charset="2"/>
              <a:buAutoNum type="arabicPeriod"/>
              <a:defRPr/>
            </a:pPr>
            <a:r>
              <a:rPr lang="en-US" dirty="0" smtClean="0">
                <a:latin typeface="Calibri" pitchFamily="34" charset="0"/>
              </a:rPr>
              <a:t>study the principles of scientific research</a:t>
            </a:r>
          </a:p>
          <a:p>
            <a:pPr marL="968375" lvl="1" indent="-457200" eaLnBrk="1" hangingPunct="1">
              <a:buFont typeface="Wingdings" pitchFamily="2" charset="2"/>
              <a:buAutoNum type="arabicPeriod"/>
              <a:defRPr/>
            </a:pPr>
            <a:r>
              <a:rPr lang="en-US" dirty="0" smtClean="0">
                <a:latin typeface="Calibri" pitchFamily="34" charset="0"/>
              </a:rPr>
              <a:t>study strategies of research planning and report writing</a:t>
            </a:r>
          </a:p>
          <a:p>
            <a:pPr marL="968375" lvl="1" indent="-457200" eaLnBrk="1" hangingPunct="1">
              <a:buFont typeface="Wingdings" pitchFamily="2" charset="2"/>
              <a:buAutoNum type="arabicPeriod"/>
              <a:defRPr/>
            </a:pPr>
            <a:r>
              <a:rPr lang="en-US" dirty="0" smtClean="0">
                <a:latin typeface="Calibri" pitchFamily="34" charset="0"/>
              </a:rPr>
              <a:t>study the concepts of hypothesis formulation and testing, precision and accuracy of estimates</a:t>
            </a:r>
          </a:p>
          <a:p>
            <a:pPr marL="968375" lvl="1" indent="-457200" eaLnBrk="1" hangingPunct="1">
              <a:buFont typeface="Wingdings" pitchFamily="2" charset="2"/>
              <a:buAutoNum type="arabicPeriod"/>
              <a:defRPr/>
            </a:pPr>
            <a:r>
              <a:rPr lang="en-US" dirty="0" smtClean="0">
                <a:latin typeface="Calibri" pitchFamily="34" charset="0"/>
              </a:rPr>
              <a:t>have hands-on experience on some statistical packages and spreadsheets</a:t>
            </a:r>
          </a:p>
          <a:p>
            <a:pPr marL="968375" lvl="1" indent="-457200" eaLnBrk="1" hangingPunct="1">
              <a:buFont typeface="Wingdings" pitchFamily="2" charset="2"/>
              <a:buAutoNum type="arabicPeriod"/>
              <a:defRPr/>
            </a:pPr>
            <a:r>
              <a:rPr lang="en-US" dirty="0" smtClean="0">
                <a:latin typeface="Calibri" pitchFamily="34" charset="0"/>
              </a:rPr>
              <a:t>explore office productivity tools and  internet technologies and their use to aid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Calibri" pitchFamily="34" charset="0"/>
              </a:rPr>
              <a:t>0.</a:t>
            </a:r>
            <a:fld id="{F08681DC-9433-405D-A008-AEFE0080F36E}" type="slidenum">
              <a:rPr lang="en-US" smtClean="0">
                <a:latin typeface="Calibri" pitchFamily="34" charset="0"/>
              </a:rPr>
              <a:pPr/>
              <a:t>5</a:t>
            </a:fld>
            <a:endParaRPr lang="en-US" smtClean="0">
              <a:latin typeface="Calibri" pitchFamily="34" charset="0"/>
            </a:endParaRPr>
          </a:p>
        </p:txBody>
      </p:sp>
      <p:sp>
        <p:nvSpPr>
          <p:cNvPr id="73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Calibri" pitchFamily="34" charset="0"/>
              </a:rPr>
              <a:t>Course Learning Outcomes</a:t>
            </a:r>
          </a:p>
        </p:txBody>
      </p:sp>
      <p:sp>
        <p:nvSpPr>
          <p:cNvPr id="73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382000" cy="5257800"/>
          </a:xfrm>
        </p:spPr>
        <p:txBody>
          <a:bodyPr>
            <a:normAutofit/>
          </a:bodyPr>
          <a:lstStyle/>
          <a:p>
            <a:pPr marL="533400" indent="-533400" eaLnBrk="1" hangingPunct="1">
              <a:defRPr/>
            </a:pPr>
            <a:r>
              <a:rPr lang="en-US" dirty="0" smtClean="0">
                <a:latin typeface="Calibri" pitchFamily="34" charset="0"/>
              </a:rPr>
              <a:t>After completing this course, the student should be able to:</a:t>
            </a:r>
          </a:p>
          <a:p>
            <a:pPr marL="968375" lvl="1" indent="-457200" eaLnBrk="1" hangingPunct="1">
              <a:defRPr/>
            </a:pPr>
            <a:r>
              <a:rPr lang="en-US" dirty="0" smtClean="0">
                <a:latin typeface="Calibri" pitchFamily="34" charset="0"/>
              </a:rPr>
              <a:t>appreciate the objective of research, motivation in research and types of research</a:t>
            </a:r>
          </a:p>
          <a:p>
            <a:pPr marL="968375" lvl="1" indent="-457200" eaLnBrk="1" hangingPunct="1">
              <a:defRPr/>
            </a:pPr>
            <a:r>
              <a:rPr lang="en-US" dirty="0" smtClean="0">
                <a:latin typeface="Calibri" pitchFamily="34" charset="0"/>
              </a:rPr>
              <a:t>plan a research project and document research findings</a:t>
            </a:r>
          </a:p>
          <a:p>
            <a:pPr marL="968375" lvl="1" indent="-457200" eaLnBrk="1" hangingPunct="1">
              <a:defRPr/>
            </a:pPr>
            <a:r>
              <a:rPr lang="en-US" dirty="0" smtClean="0">
                <a:latin typeface="Calibri" pitchFamily="34" charset="0"/>
              </a:rPr>
              <a:t>formulate and test hypothesis</a:t>
            </a:r>
          </a:p>
          <a:p>
            <a:pPr marL="968375" lvl="1" indent="-457200" eaLnBrk="1" hangingPunct="1">
              <a:defRPr/>
            </a:pPr>
            <a:r>
              <a:rPr lang="en-US" dirty="0" smtClean="0">
                <a:latin typeface="Calibri" pitchFamily="34" charset="0"/>
              </a:rPr>
              <a:t>use statistical packages and spreadsheets to analyze research data</a:t>
            </a:r>
          </a:p>
          <a:p>
            <a:pPr marL="968375" lvl="1" indent="-457200" eaLnBrk="1" hangingPunct="1">
              <a:defRPr/>
            </a:pPr>
            <a:r>
              <a:rPr lang="en-US" dirty="0" smtClean="0">
                <a:latin typeface="Calibri" pitchFamily="34" charset="0"/>
              </a:rPr>
              <a:t>use internet technologies to collect information and use office productivity tools to document research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0.</a:t>
            </a:r>
            <a:fld id="{261AF99F-5EFD-449C-ABA5-13FB37A1F4C1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73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Calibri" pitchFamily="34" charset="0"/>
              </a:rPr>
              <a:t>Course Outline</a:t>
            </a:r>
          </a:p>
        </p:txBody>
      </p:sp>
      <p:sp>
        <p:nvSpPr>
          <p:cNvPr id="73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533400" indent="-533400" eaLnBrk="1" hangingPunct="1">
              <a:defRPr/>
            </a:pPr>
            <a:r>
              <a:rPr lang="en-GB" sz="2400" dirty="0" smtClean="0">
                <a:latin typeface="Calibri" pitchFamily="34" charset="0"/>
                <a:cs typeface="Calibri" pitchFamily="34" charset="0"/>
              </a:rPr>
              <a:t>Principles of Scientific Research</a:t>
            </a:r>
          </a:p>
          <a:p>
            <a:pPr marL="533400" indent="-533400" eaLnBrk="1" hangingPunct="1">
              <a:defRPr/>
            </a:pPr>
            <a:r>
              <a:rPr lang="en-GB" sz="2400" dirty="0" smtClean="0">
                <a:latin typeface="Calibri" pitchFamily="34" charset="0"/>
                <a:cs typeface="Calibri" pitchFamily="34" charset="0"/>
              </a:rPr>
              <a:t>Concepts of Hypotheses Formulation and Testing</a:t>
            </a:r>
          </a:p>
          <a:p>
            <a:pPr marL="533400" indent="-533400" eaLnBrk="1" hangingPunct="1">
              <a:defRPr/>
            </a:pPr>
            <a:r>
              <a:rPr lang="en-GB" sz="2400" dirty="0" smtClean="0">
                <a:latin typeface="Calibri" pitchFamily="34" charset="0"/>
                <a:cs typeface="Calibri" pitchFamily="34" charset="0"/>
              </a:rPr>
              <a:t>Precision and Accuracy of Estimates</a:t>
            </a:r>
          </a:p>
          <a:p>
            <a:pPr marL="533400" indent="-533400" eaLnBrk="1" hangingPunct="1">
              <a:defRPr/>
            </a:pPr>
            <a:r>
              <a:rPr lang="en-GB" sz="2400" dirty="0" smtClean="0">
                <a:latin typeface="Calibri" pitchFamily="34" charset="0"/>
                <a:cs typeface="Calibri" pitchFamily="34" charset="0"/>
              </a:rPr>
              <a:t>Statistical Packages, Essentials of Spreadsheets</a:t>
            </a:r>
          </a:p>
          <a:p>
            <a:pPr marL="533400" indent="-533400" eaLnBrk="1" hangingPunct="1">
              <a:defRPr/>
            </a:pPr>
            <a:r>
              <a:rPr lang="en-GB" sz="2400" dirty="0" smtClean="0">
                <a:latin typeface="Calibri" pitchFamily="34" charset="0"/>
                <a:cs typeface="Calibri" pitchFamily="34" charset="0"/>
              </a:rPr>
              <a:t>Internet technology</a:t>
            </a:r>
          </a:p>
          <a:p>
            <a:pPr marL="533400" indent="-533400" eaLnBrk="1" hangingPunct="1">
              <a:defRPr/>
            </a:pPr>
            <a:r>
              <a:rPr lang="en-GB" sz="2400" dirty="0" smtClean="0">
                <a:latin typeface="Calibri" pitchFamily="34" charset="0"/>
                <a:cs typeface="Calibri" pitchFamily="34" charset="0"/>
              </a:rPr>
              <a:t>Organization of Research and Report Writing</a:t>
            </a:r>
            <a:endParaRPr lang="en-US" sz="2400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0.</a:t>
            </a:r>
            <a:fld id="{261AF99F-5EFD-449C-ABA5-13FB37A1F4C1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73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Calibri" pitchFamily="34" charset="0"/>
              </a:rPr>
              <a:t>Resources</a:t>
            </a:r>
          </a:p>
        </p:txBody>
      </p:sp>
      <p:sp>
        <p:nvSpPr>
          <p:cNvPr id="73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533400" indent="-533400" eaLnBrk="1" hangingPunct="1">
              <a:defRPr/>
            </a:pPr>
            <a:r>
              <a:rPr lang="en-GB" sz="2400" dirty="0" smtClean="0">
                <a:latin typeface="Calibri" pitchFamily="34" charset="0"/>
                <a:cs typeface="Calibri" pitchFamily="34" charset="0"/>
              </a:rPr>
              <a:t>Research Methodology &amp; Scientific Computing</a:t>
            </a:r>
          </a:p>
          <a:p>
            <a:pPr marL="533400" indent="-533400" eaLnBrk="1" hangingPunct="1">
              <a:buNone/>
              <a:defRPr/>
            </a:pPr>
            <a:r>
              <a:rPr lang="en-US" sz="2400" dirty="0" smtClean="0">
                <a:latin typeface="Calibri" pitchFamily="34" charset="0"/>
                <a:cs typeface="Calibri" pitchFamily="34" charset="0"/>
                <a:hlinkClick r:id="rId3"/>
              </a:rPr>
              <a:t>	http://www.ict.kth.se/courses/II2202/#schedule</a:t>
            </a: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marL="533400" indent="-533400" eaLnBrk="1" hangingPunct="1">
              <a:defRPr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Research methods</a:t>
            </a:r>
          </a:p>
          <a:p>
            <a:pPr marL="533400" indent="-533400" eaLnBrk="1" hangingPunct="1">
              <a:buNone/>
              <a:defRPr/>
            </a:pPr>
            <a:r>
              <a:rPr lang="en-US" sz="2400" dirty="0" smtClean="0">
                <a:latin typeface="Calibri" pitchFamily="34" charset="0"/>
                <a:cs typeface="Calibri" pitchFamily="34" charset="0"/>
                <a:hlinkClick r:id="rId4"/>
              </a:rPr>
              <a:t>http://www2.it.lut.fi/kurssit/06-07/Ti5319500/lectures.html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 </a:t>
            </a:r>
          </a:p>
          <a:p>
            <a:pPr marL="533400" indent="-533400" eaLnBrk="1" hangingPunct="1">
              <a:defRPr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Research Methodology for Scientists and Engineers</a:t>
            </a:r>
          </a:p>
          <a:p>
            <a:pPr marL="533400" indent="-533400" eaLnBrk="1" hangingPunct="1">
              <a:buNone/>
              <a:defRPr/>
            </a:pPr>
            <a:r>
              <a:rPr lang="en-US" sz="2400" dirty="0" smtClean="0">
                <a:latin typeface="Calibri" pitchFamily="34" charset="0"/>
                <a:cs typeface="Calibri" pitchFamily="34" charset="0"/>
                <a:hlinkClick r:id="rId5"/>
              </a:rPr>
              <a:t>http://</a:t>
            </a:r>
            <a:r>
              <a:rPr lang="en-US" sz="2400" dirty="0" smtClean="0">
                <a:latin typeface="Calibri" pitchFamily="34" charset="0"/>
                <a:cs typeface="Calibri" pitchFamily="34" charset="0"/>
                <a:hlinkClick r:id="rId5"/>
              </a:rPr>
              <a:t>users.ecs.soton.ac.uk/jn2/science2.php</a:t>
            </a: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marL="533400" indent="-533400" eaLnBrk="1" hangingPunct="1">
              <a:defRPr/>
            </a:pPr>
            <a:r>
              <a:rPr lang="en-US" sz="2400" dirty="0" smtClean="0">
                <a:latin typeface="Calibri" pitchFamily="34" charset="0"/>
                <a:cs typeface="Calibri" pitchFamily="34" charset="0"/>
                <a:hlinkClick r:id="rId6"/>
              </a:rPr>
              <a:t>http://www.psych.yorku.ca/jirvine/3010/lectures</a:t>
            </a:r>
            <a:r>
              <a:rPr lang="en-US" sz="2400" dirty="0" smtClean="0">
                <a:latin typeface="Calibri" pitchFamily="34" charset="0"/>
                <a:cs typeface="Calibri" pitchFamily="34" charset="0"/>
                <a:hlinkClick r:id="rId6"/>
              </a:rPr>
              <a:t>/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 marL="533400" indent="-533400" eaLnBrk="1" hangingPunct="1">
              <a:defRPr/>
            </a:pPr>
            <a:r>
              <a:rPr lang="en-US" sz="2400" smtClean="0">
                <a:latin typeface="Calibri" pitchFamily="34" charset="0"/>
                <a:cs typeface="Calibri" pitchFamily="34" charset="0"/>
                <a:hlinkClick r:id="rId7"/>
              </a:rPr>
              <a:t>http</a:t>
            </a:r>
            <a:r>
              <a:rPr lang="en-US" sz="2400" smtClean="0">
                <a:latin typeface="Calibri" pitchFamily="34" charset="0"/>
                <a:cs typeface="Calibri" pitchFamily="34" charset="0"/>
                <a:hlinkClick r:id="rId7"/>
              </a:rPr>
              <a:t>://</a:t>
            </a:r>
            <a:r>
              <a:rPr lang="en-US" sz="2400" smtClean="0">
                <a:latin typeface="Calibri" pitchFamily="34" charset="0"/>
                <a:cs typeface="Calibri" pitchFamily="34" charset="0"/>
                <a:hlinkClick r:id="rId7"/>
              </a:rPr>
              <a:t>www.manoa.hawaii.edu/ctahr/aheed/powerpoint%20lectures.html</a:t>
            </a:r>
            <a:r>
              <a:rPr lang="en-US" sz="2400" smtClean="0">
                <a:latin typeface="Calibri" pitchFamily="34" charset="0"/>
                <a:cs typeface="Calibri" pitchFamily="34" charset="0"/>
              </a:rPr>
              <a:t> </a:t>
            </a:r>
            <a:endParaRPr lang="en-US" sz="2400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  <p:bldLst>
      <p:bldP spid="730115" grpId="0" build="p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01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73011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01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73011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01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73011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01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73011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01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73011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SWE 214</Template>
  <TotalTime>7449</TotalTime>
  <Words>280</Words>
  <Application>Microsoft Office PowerPoint</Application>
  <PresentationFormat>On-screen Show (4:3)</PresentationFormat>
  <Paragraphs>75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Pixel</vt:lpstr>
      <vt:lpstr>Slide 1</vt:lpstr>
      <vt:lpstr>Course Instructor</vt:lpstr>
      <vt:lpstr>Course Preliminaries</vt:lpstr>
      <vt:lpstr>Course Objectives</vt:lpstr>
      <vt:lpstr>Course Learning Outcomes</vt:lpstr>
      <vt:lpstr>Course Outline</vt:lpstr>
      <vt:lpstr>Resources</vt:lpstr>
    </vt:vector>
  </TitlesOfParts>
  <Company>EWCPCO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preliminary material</dc:title>
  <dc:creator>sahalu</dc:creator>
  <cp:lastModifiedBy>prof</cp:lastModifiedBy>
  <cp:revision>413</cp:revision>
  <dcterms:created xsi:type="dcterms:W3CDTF">2003-08-19T13:40:41Z</dcterms:created>
  <dcterms:modified xsi:type="dcterms:W3CDTF">2014-02-19T20:45:14Z</dcterms:modified>
</cp:coreProperties>
</file>