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13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1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10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16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2"/>
  </p:notesMasterIdLst>
  <p:sldIdLst>
    <p:sldId id="256" r:id="rId2"/>
    <p:sldId id="371" r:id="rId3"/>
    <p:sldId id="257" r:id="rId4"/>
    <p:sldId id="258" r:id="rId5"/>
    <p:sldId id="28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372" r:id="rId16"/>
    <p:sldId id="289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373" r:id="rId28"/>
    <p:sldId id="281" r:id="rId29"/>
    <p:sldId id="282" r:id="rId30"/>
    <p:sldId id="284" r:id="rId31"/>
    <p:sldId id="286" r:id="rId32"/>
    <p:sldId id="290" r:id="rId33"/>
    <p:sldId id="291" r:id="rId34"/>
    <p:sldId id="292" r:id="rId35"/>
    <p:sldId id="295" r:id="rId36"/>
    <p:sldId id="375" r:id="rId37"/>
    <p:sldId id="374" r:id="rId38"/>
    <p:sldId id="296" r:id="rId39"/>
    <p:sldId id="297" r:id="rId40"/>
    <p:sldId id="298" r:id="rId41"/>
    <p:sldId id="299" r:id="rId42"/>
    <p:sldId id="300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76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77" r:id="rId67"/>
    <p:sldId id="327" r:id="rId68"/>
    <p:sldId id="325" r:id="rId69"/>
    <p:sldId id="326" r:id="rId70"/>
    <p:sldId id="328" r:id="rId71"/>
    <p:sldId id="330" r:id="rId72"/>
    <p:sldId id="331" r:id="rId73"/>
    <p:sldId id="332" r:id="rId74"/>
    <p:sldId id="336" r:id="rId75"/>
    <p:sldId id="337" r:id="rId76"/>
    <p:sldId id="338" r:id="rId77"/>
    <p:sldId id="339" r:id="rId78"/>
    <p:sldId id="340" r:id="rId79"/>
    <p:sldId id="341" r:id="rId80"/>
    <p:sldId id="378" r:id="rId81"/>
    <p:sldId id="342" r:id="rId82"/>
    <p:sldId id="343" r:id="rId83"/>
    <p:sldId id="344" r:id="rId84"/>
    <p:sldId id="345" r:id="rId85"/>
    <p:sldId id="346" r:id="rId86"/>
    <p:sldId id="379" r:id="rId87"/>
    <p:sldId id="347" r:id="rId88"/>
    <p:sldId id="348" r:id="rId89"/>
    <p:sldId id="349" r:id="rId90"/>
    <p:sldId id="350" r:id="rId91"/>
    <p:sldId id="351" r:id="rId92"/>
    <p:sldId id="355" r:id="rId93"/>
    <p:sldId id="356" r:id="rId94"/>
    <p:sldId id="357" r:id="rId95"/>
    <p:sldId id="358" r:id="rId96"/>
    <p:sldId id="359" r:id="rId97"/>
    <p:sldId id="360" r:id="rId98"/>
    <p:sldId id="361" r:id="rId99"/>
    <p:sldId id="362" r:id="rId100"/>
    <p:sldId id="380" r:id="rId101"/>
    <p:sldId id="363" r:id="rId102"/>
    <p:sldId id="364" r:id="rId103"/>
    <p:sldId id="365" r:id="rId104"/>
    <p:sldId id="381" r:id="rId105"/>
    <p:sldId id="367" r:id="rId106"/>
    <p:sldId id="390" r:id="rId107"/>
    <p:sldId id="392" r:id="rId108"/>
    <p:sldId id="393" r:id="rId109"/>
    <p:sldId id="384" r:id="rId110"/>
    <p:sldId id="385" r:id="rId111"/>
    <p:sldId id="394" r:id="rId112"/>
    <p:sldId id="386" r:id="rId113"/>
    <p:sldId id="395" r:id="rId114"/>
    <p:sldId id="397" r:id="rId115"/>
    <p:sldId id="396" r:id="rId116"/>
    <p:sldId id="398" r:id="rId117"/>
    <p:sldId id="399" r:id="rId118"/>
    <p:sldId id="369" r:id="rId119"/>
    <p:sldId id="389" r:id="rId120"/>
    <p:sldId id="370" r:id="rId121"/>
  </p:sldIdLst>
  <p:sldSz cx="9144000" cy="6858000" type="screen4x3"/>
  <p:notesSz cx="7010400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415" autoAdjust="0"/>
  </p:normalViewPr>
  <p:slideViewPr>
    <p:cSldViewPr>
      <p:cViewPr varScale="1">
        <p:scale>
          <a:sx n="71" d="100"/>
          <a:sy n="71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notesViewPr>
    <p:cSldViewPr>
      <p:cViewPr varScale="1">
        <p:scale>
          <a:sx n="58" d="100"/>
          <a:sy n="58" d="100"/>
        </p:scale>
        <p:origin x="-852" y="-96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07B4C7-2C79-4CCE-B3C0-C8DE4A049B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100</a:t>
            </a:fld>
            <a:endParaRPr lang="el-G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101</a:t>
            </a:fld>
            <a:endParaRPr lang="el-G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102</a:t>
            </a:fld>
            <a:endParaRPr lang="el-G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103</a:t>
            </a:fld>
            <a:endParaRPr lang="el-G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104</a:t>
            </a:fld>
            <a:endParaRPr lang="el-GR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105</a:t>
            </a:fld>
            <a:endParaRPr lang="el-GR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106</a:t>
            </a:fld>
            <a:endParaRPr lang="el-GR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107</a:t>
            </a:fld>
            <a:endParaRPr lang="el-GR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108</a:t>
            </a:fld>
            <a:endParaRPr lang="el-GR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109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110</a:t>
            </a:fld>
            <a:endParaRPr lang="el-GR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111</a:t>
            </a:fld>
            <a:endParaRPr lang="el-GR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112</a:t>
            </a:fld>
            <a:endParaRPr lang="el-GR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113</a:t>
            </a:fld>
            <a:endParaRPr lang="el-GR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114</a:t>
            </a:fld>
            <a:endParaRPr lang="el-GR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115</a:t>
            </a:fld>
            <a:endParaRPr lang="el-G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116</a:t>
            </a:fld>
            <a:endParaRPr lang="el-G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117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3370A-900D-4A61-9E12-FF6DBF2B31B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55</a:t>
            </a:fld>
            <a:endParaRPr lang="el-G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61</a:t>
            </a:fld>
            <a:endParaRPr lang="el-G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62</a:t>
            </a:fld>
            <a:endParaRPr lang="el-G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63</a:t>
            </a:fld>
            <a:endParaRPr lang="el-G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64</a:t>
            </a:fld>
            <a:endParaRPr lang="el-G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65</a:t>
            </a:fld>
            <a:endParaRPr lang="el-G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66</a:t>
            </a:fld>
            <a:endParaRPr lang="el-G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67</a:t>
            </a:fld>
            <a:endParaRPr lang="el-G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68</a:t>
            </a:fld>
            <a:endParaRPr lang="el-G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69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70</a:t>
            </a:fld>
            <a:endParaRPr lang="el-G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71</a:t>
            </a:fld>
            <a:endParaRPr lang="el-G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72</a:t>
            </a:fld>
            <a:endParaRPr lang="el-G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73</a:t>
            </a:fld>
            <a:endParaRPr lang="el-G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74</a:t>
            </a:fld>
            <a:endParaRPr lang="el-G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75</a:t>
            </a:fld>
            <a:endParaRPr lang="el-G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76</a:t>
            </a:fld>
            <a:endParaRPr lang="el-G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77</a:t>
            </a:fld>
            <a:endParaRPr lang="el-G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78</a:t>
            </a:fld>
            <a:endParaRPr lang="el-G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79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80</a:t>
            </a:fld>
            <a:endParaRPr lang="el-G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81</a:t>
            </a:fld>
            <a:endParaRPr lang="el-G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82</a:t>
            </a:fld>
            <a:endParaRPr lang="el-G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83</a:t>
            </a:fld>
            <a:endParaRPr lang="el-G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84</a:t>
            </a:fld>
            <a:endParaRPr lang="el-G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85</a:t>
            </a:fld>
            <a:endParaRPr lang="el-G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86</a:t>
            </a:fld>
            <a:endParaRPr lang="el-G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87</a:t>
            </a:fld>
            <a:endParaRPr lang="el-G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88</a:t>
            </a:fld>
            <a:endParaRPr lang="el-G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89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90</a:t>
            </a:fld>
            <a:endParaRPr lang="el-G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91</a:t>
            </a:fld>
            <a:endParaRPr lang="el-G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92</a:t>
            </a:fld>
            <a:endParaRPr lang="el-G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93</a:t>
            </a:fld>
            <a:endParaRPr lang="el-G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94</a:t>
            </a:fld>
            <a:endParaRPr lang="el-G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95</a:t>
            </a:fld>
            <a:endParaRPr lang="el-G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96</a:t>
            </a:fld>
            <a:endParaRPr lang="el-G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97</a:t>
            </a:fld>
            <a:endParaRPr lang="el-G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98</a:t>
            </a:fld>
            <a:endParaRPr lang="el-G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7B4C7-2C79-4CCE-B3C0-C8DE4A049BDB}" type="slidenum">
              <a:rPr lang="el-GR" smtClean="0"/>
              <a:pPr>
                <a:defRPr/>
              </a:pPr>
              <a:t>99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l-G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l-G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z="2600"/>
            </a:lvl1pPr>
          </a:lstStyle>
          <a:p>
            <a:pPr>
              <a:defRPr/>
            </a:pPr>
            <a:fld id="{CBAF7D9E-49D0-4D31-BDFB-48A667857A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D2E9F-20B4-495E-8391-F18B94D549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963FB-9639-4E20-8019-B61ED7BC05E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20C85-F7CD-445B-B00B-49A1E1789D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53C38-72B0-4A52-BFC5-E108B0DFE4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27075-34EF-4F98-A69A-CB8CCDCC73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92456-88B3-4F67-8983-1C3E36E8A8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1229E-9BB2-4380-A600-3F3AA782D0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B8008-1D6A-424A-9389-B4498A2F87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84B85-237D-4B7B-854C-68D54B82B6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43835-716F-4AFD-963C-82A5AF8185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l-GR"/>
              <a:t>Chapter 3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165850"/>
            <a:ext cx="827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163686-D9DD-471D-87A8-FA24B66EF6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10F8E-4F71-4D24-B5C1-5457D7125A45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11188" y="990600"/>
            <a:ext cx="8304212" cy="1905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3400" smtClean="0"/>
              <a:t>Chapter 3</a:t>
            </a:r>
            <a:br>
              <a:rPr lang="en-US" sz="3400" smtClean="0"/>
            </a:br>
            <a:r>
              <a:rPr lang="el-GR" smtClean="0"/>
              <a:t>Describing Web Resources in RDF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Grigoris Antoniou</a:t>
            </a:r>
          </a:p>
          <a:p>
            <a:pPr eaLnBrk="1" hangingPunct="1"/>
            <a:r>
              <a:rPr lang="en-US" smtClean="0"/>
              <a:t>Frank van Harmelen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2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BAE264-C410-408F-90C9-8FF619750BE8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122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Views of a Statement</a:t>
            </a:r>
            <a:endParaRPr lang="el-GR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triple</a:t>
            </a:r>
          </a:p>
          <a:p>
            <a:pPr eaLnBrk="1" hangingPunct="1"/>
            <a:r>
              <a:rPr lang="en-US" smtClean="0"/>
              <a:t>A piece of a graph</a:t>
            </a:r>
          </a:p>
          <a:p>
            <a:pPr eaLnBrk="1" hangingPunct="1"/>
            <a:r>
              <a:rPr lang="en-US" smtClean="0"/>
              <a:t>A piece of XML 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Thus an RDF document can be viewed as:</a:t>
            </a:r>
          </a:p>
          <a:p>
            <a:pPr eaLnBrk="1" hangingPunct="1"/>
            <a:r>
              <a:rPr lang="en-US" smtClean="0"/>
              <a:t>A set of triples</a:t>
            </a:r>
          </a:p>
          <a:p>
            <a:pPr eaLnBrk="1" hangingPunct="1"/>
            <a:r>
              <a:rPr lang="en-US" smtClean="0"/>
              <a:t>A graph (semantic net)</a:t>
            </a:r>
          </a:p>
          <a:p>
            <a:pPr eaLnBrk="1" hangingPunct="1"/>
            <a:r>
              <a:rPr lang="en-US" smtClean="0"/>
              <a:t>An XML document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44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44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155EB0-8C14-45B9-AE37-954E1B461404}" type="slidenum">
              <a:rPr lang="el-GR" smtClean="0"/>
              <a:pPr/>
              <a:t>100</a:t>
            </a:fld>
            <a:endParaRPr lang="el-GR" smtClean="0"/>
          </a:p>
        </p:txBody>
      </p:sp>
      <p:sp>
        <p:nvSpPr>
          <p:cNvPr id="1044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54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54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1FC222-8FFC-41B9-866A-2AF983223558}" type="slidenum">
              <a:rPr lang="el-GR" smtClean="0"/>
              <a:pPr/>
              <a:t>101</a:t>
            </a:fld>
            <a:endParaRPr lang="el-GR" smtClean="0"/>
          </a:p>
        </p:txBody>
      </p:sp>
      <p:sp>
        <p:nvSpPr>
          <p:cNvPr id="1054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Semantics based on Inference Rules</a:t>
            </a:r>
            <a:endParaRPr lang="el-GR" sz="3200" smtClean="0"/>
          </a:p>
        </p:txBody>
      </p:sp>
      <p:sp>
        <p:nvSpPr>
          <p:cNvPr id="1054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Semantics in terms of RDF triples instead of restating RDF in terms of first-order logic</a:t>
            </a:r>
            <a:endParaRPr lang="en-GB" sz="2400" smtClean="0"/>
          </a:p>
          <a:p>
            <a:pPr eaLnBrk="1" hangingPunct="1"/>
            <a:r>
              <a:rPr lang="en-GB" sz="2400" smtClean="0"/>
              <a:t>… and sound and complete inference systems </a:t>
            </a:r>
          </a:p>
          <a:p>
            <a:pPr eaLnBrk="1" hangingPunct="1"/>
            <a:r>
              <a:rPr lang="en-US" sz="2400" smtClean="0"/>
              <a:t>This inference system consists of </a:t>
            </a:r>
            <a:r>
              <a:rPr lang="en-US" sz="2400" smtClean="0">
                <a:solidFill>
                  <a:schemeClr val="accent1"/>
                </a:solidFill>
              </a:rPr>
              <a:t>inference rules</a:t>
            </a:r>
            <a:r>
              <a:rPr lang="en-US" sz="2400" smtClean="0"/>
              <a:t> of the form:</a:t>
            </a: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IF E contains certain triples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THEN add to E certain additional triples</a:t>
            </a:r>
            <a:endParaRPr lang="en-GB" sz="2400" smtClean="0"/>
          </a:p>
          <a:p>
            <a:pPr eaLnBrk="1" hangingPunct="1"/>
            <a:r>
              <a:rPr lang="en-GB" sz="2400" smtClean="0"/>
              <a:t>where </a:t>
            </a:r>
            <a:r>
              <a:rPr lang="en-GB" sz="2400" b="1" smtClean="0"/>
              <a:t>E</a:t>
            </a:r>
            <a:r>
              <a:rPr lang="en-GB" sz="2400" smtClean="0"/>
              <a:t> is an arbitrary set of RDF triples</a:t>
            </a:r>
            <a:endParaRPr lang="el-GR" sz="2400" smtClean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64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65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4979C-A1BA-4D9D-A4DA-4D630F6C3DB9}" type="slidenum">
              <a:rPr lang="el-GR" smtClean="0"/>
              <a:pPr/>
              <a:t>102</a:t>
            </a:fld>
            <a:endParaRPr lang="el-GR" smtClean="0"/>
          </a:p>
        </p:txBody>
      </p:sp>
      <p:sp>
        <p:nvSpPr>
          <p:cNvPr id="1065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Inference Rules </a:t>
            </a:r>
            <a:endParaRPr lang="el-GR" smtClean="0"/>
          </a:p>
        </p:txBody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defTabSz="8255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IF E contains the triple (?x,?p,?y)</a:t>
            </a:r>
          </a:p>
          <a:p>
            <a:pPr defTabSz="825500" eaLnBrk="1" hangingPunct="1"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THEN E also contains (?p,rdf:type,rdf:property)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IF E contains the triples (?u,rdfs:subClassOf,?v) and</a:t>
            </a:r>
          </a:p>
          <a:p>
            <a:pPr defTabSz="825500" eaLnBrk="1" hangingPunct="1">
              <a:spcBef>
                <a:spcPct val="0"/>
              </a:spcBef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	 (?v,rdfs:subclassOf,?w)</a:t>
            </a:r>
          </a:p>
          <a:p>
            <a:pPr defTabSz="825500" eaLnBrk="1" hangingPunct="1"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THEN E also contains the triple (?u,rdfs:subClassOf,?w)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IF E contains the triples (?x,rdf:type,?u) and</a:t>
            </a:r>
          </a:p>
          <a:p>
            <a:pPr defTabSz="825500" eaLnBrk="1" hangingPunct="1">
              <a:spcBef>
                <a:spcPct val="0"/>
              </a:spcBef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	 (?u,rdfs:subClassOf,?v)</a:t>
            </a:r>
          </a:p>
          <a:p>
            <a:pPr defTabSz="825500" eaLnBrk="1" hangingPunct="1">
              <a:spcBef>
                <a:spcPct val="0"/>
              </a:spcBef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300" b="1" smtClean="0"/>
              <a:t>THEN E also contains the triple (?x,rdf:type,?v)</a:t>
            </a:r>
            <a:endParaRPr lang="el-GR" sz="2300" b="1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75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75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AE2591-B7A5-4AAF-AD52-6CBF65812169}" type="slidenum">
              <a:rPr lang="el-GR" smtClean="0"/>
              <a:pPr/>
              <a:t>103</a:t>
            </a:fld>
            <a:endParaRPr lang="el-GR" smtClean="0"/>
          </a:p>
        </p:txBody>
      </p:sp>
      <p:sp>
        <p:nvSpPr>
          <p:cNvPr id="1075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Inference Rules (2)</a:t>
            </a:r>
            <a:endParaRPr lang="el-GR" smtClean="0"/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Any resource </a:t>
            </a:r>
            <a:r>
              <a:rPr lang="en-US" sz="2400" b="1" smtClean="0"/>
              <a:t>?y</a:t>
            </a:r>
            <a:r>
              <a:rPr lang="en-US" sz="2400" smtClean="0"/>
              <a:t> which appears as the value of a property </a:t>
            </a:r>
            <a:r>
              <a:rPr lang="en-US" sz="2400" b="1" smtClean="0"/>
              <a:t>?p</a:t>
            </a:r>
            <a:r>
              <a:rPr lang="en-US" sz="2400" smtClean="0"/>
              <a:t> can be inferred to be a member of the range of </a:t>
            </a:r>
            <a:r>
              <a:rPr lang="en-US" sz="2400" b="1" smtClean="0"/>
              <a:t>?p</a:t>
            </a:r>
            <a:endParaRPr lang="en-GB" sz="2400" smtClean="0"/>
          </a:p>
          <a:p>
            <a:pPr marL="914400" lvl="1" indent="-457200" eaLnBrk="1" hangingPunct="1">
              <a:spcAft>
                <a:spcPct val="40000"/>
              </a:spcAft>
            </a:pPr>
            <a:r>
              <a:rPr lang="en-GB" sz="2000" smtClean="0"/>
              <a:t>This shows that range definitions in RDF Schema are not used to restrict the range of a property, but rather to infer the membership of the range</a:t>
            </a:r>
            <a:endParaRPr lang="en-US" sz="20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IF E contains the triples (?x,?p,?y) and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 (?p,rdfs:range,?u)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THEN E also contains the triple (?y,rdf:type,?u)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85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85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0973F4-A896-4B29-B0F6-85759776B74B}" type="slidenum">
              <a:rPr lang="el-GR" smtClean="0"/>
              <a:pPr/>
              <a:t>104</a:t>
            </a:fld>
            <a:endParaRPr lang="el-GR" smtClean="0"/>
          </a:p>
        </p:txBody>
      </p:sp>
      <p:sp>
        <p:nvSpPr>
          <p:cNvPr id="1085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Querying of RDF/RDFS Documents using SPARQL</a:t>
            </a:r>
            <a:endParaRPr lang="el-GR" sz="24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95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95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B39721-B263-491E-A3E5-0810D5FD8B20}" type="slidenum">
              <a:rPr lang="el-GR" smtClean="0"/>
              <a:pPr/>
              <a:t>105</a:t>
            </a:fld>
            <a:endParaRPr lang="el-GR" smtClean="0"/>
          </a:p>
        </p:txBody>
      </p:sp>
      <p:sp>
        <p:nvSpPr>
          <p:cNvPr id="1095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Why an RDF Query Language?</a:t>
            </a:r>
            <a:br>
              <a:rPr lang="en-US" sz="3200" smtClean="0"/>
            </a:br>
            <a:r>
              <a:rPr lang="en-US" sz="3200" smtClean="0"/>
              <a:t>Different XML Representations</a:t>
            </a:r>
            <a:endParaRPr lang="el-GR" sz="3200" smtClean="0"/>
          </a:p>
        </p:txBody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GB" smtClean="0"/>
              <a:t>XML at a lower level of abstraction than RDF</a:t>
            </a:r>
          </a:p>
          <a:p>
            <a:pPr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US" smtClean="0"/>
              <a:t>There are various ways of syntactically representing an RDF statement in XML</a:t>
            </a:r>
          </a:p>
          <a:p>
            <a:pPr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US" smtClean="0"/>
              <a:t>Thus we would require several XPath queries, e.g.</a:t>
            </a:r>
          </a:p>
          <a:p>
            <a:pPr lvl="1"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US" b="1" smtClean="0"/>
              <a:t>//uni:lecturer/uni:title</a:t>
            </a:r>
            <a:r>
              <a:rPr lang="en-US" smtClean="0"/>
              <a:t> if </a:t>
            </a:r>
            <a:r>
              <a:rPr lang="en-US" b="1" smtClean="0"/>
              <a:t>uni:title </a:t>
            </a:r>
            <a:r>
              <a:rPr lang="en-US" smtClean="0"/>
              <a:t>element</a:t>
            </a:r>
          </a:p>
          <a:p>
            <a:pPr lvl="1"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US" b="1" smtClean="0"/>
              <a:t>//uni:lecturer/@uni:title </a:t>
            </a:r>
            <a:r>
              <a:rPr lang="en-US" smtClean="0"/>
              <a:t>if </a:t>
            </a:r>
            <a:r>
              <a:rPr lang="en-US" b="1" smtClean="0"/>
              <a:t>uni:title </a:t>
            </a:r>
            <a:r>
              <a:rPr lang="en-US" smtClean="0"/>
              <a:t>attribute</a:t>
            </a:r>
          </a:p>
          <a:p>
            <a:pPr lvl="1" defTabSz="520700" eaLnBrk="1" hangingPunct="1">
              <a:tabLst>
                <a:tab pos="1079500" algn="l"/>
                <a:tab pos="1968500" algn="l"/>
                <a:tab pos="2514600" algn="l"/>
              </a:tabLst>
            </a:pPr>
            <a:r>
              <a:rPr lang="en-US" smtClean="0"/>
              <a:t>Both XML representations equivalent!</a:t>
            </a:r>
            <a:endParaRPr lang="el-GR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SPARQL Basic Queries</a:t>
            </a:r>
            <a:endParaRPr lang="el-GR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SPARQL is based on matching graph patterns</a:t>
            </a:r>
          </a:p>
          <a:p>
            <a:pPr>
              <a:defRPr/>
            </a:pPr>
            <a:r>
              <a:rPr lang="en-US" dirty="0" smtClean="0"/>
              <a:t>The simplest graph pattern is the triple pattern :</a:t>
            </a:r>
          </a:p>
          <a:p>
            <a:pPr>
              <a:buFontTx/>
              <a:buChar char="-"/>
              <a:defRPr/>
            </a:pPr>
            <a:r>
              <a:rPr lang="en-US" dirty="0" smtClean="0"/>
              <a:t>like an RDF triple, but with the possibility of a variable instead of an RDF term in the subject, predicate, or object positions</a:t>
            </a:r>
          </a:p>
          <a:p>
            <a:pPr>
              <a:defRPr/>
            </a:pPr>
            <a:r>
              <a:rPr lang="en-US" dirty="0" smtClean="0"/>
              <a:t>Combining triple patterns gives a basic graph pattern, where an exact match to a graph is needed to fulfill a pattern</a:t>
            </a:r>
          </a:p>
          <a:p>
            <a:pPr>
              <a:buFontTx/>
              <a:buChar char="-"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  <a:endParaRPr lang="el-GR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PREFIX rdf: &lt;http://www.w3.org/1999/02/22-rdf-syntax-ns#&gt;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PREFIX rdfs: &lt;http://www.w3.org/2000/01/rdf-schema#&gt;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SELECT ?c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WHERE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?c rdf:type rdfs:Class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}</a:t>
            </a:r>
            <a:endParaRPr lang="el-GR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Retrieves all triple patterns, where: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-the property is rdf:type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-the object is rdfs:Class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Which means that it retrieves all classes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smtClean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(2)</a:t>
            </a:r>
            <a:endParaRPr lang="el-GR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Get all instances of a particular class (e.g. course)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(declaration of rdf, rdfs  prefixes omitted for brevity)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PREFIX uni: &lt;http://www.mydomain.org/uni-ns#&gt;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SELECT ?i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WHERE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?i rdf:type uni:course 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smtClean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36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36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F46F29-D331-4B0F-8009-2F6B02298659}" type="slidenum">
              <a:rPr lang="el-GR" smtClean="0"/>
              <a:pPr/>
              <a:t>109</a:t>
            </a:fld>
            <a:endParaRPr lang="el-GR" smtClean="0"/>
          </a:p>
        </p:txBody>
      </p:sp>
      <p:sp>
        <p:nvSpPr>
          <p:cNvPr id="1136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Using select-from-where </a:t>
            </a:r>
          </a:p>
        </p:txBody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smtClean="0"/>
              <a:t>As in SQL, SPARQL queries have a SELECT-FROM-WHERE structure:</a:t>
            </a:r>
            <a:endParaRPr lang="en-GB" sz="2000" b="1" smtClean="0"/>
          </a:p>
          <a:p>
            <a:pPr lvl="1"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GB" sz="1800" b="1" smtClean="0"/>
              <a:t>SELECT</a:t>
            </a:r>
            <a:r>
              <a:rPr lang="en-GB" sz="1800" smtClean="0"/>
              <a:t> specifies the projection: the number and order of retrieved data</a:t>
            </a:r>
            <a:endParaRPr lang="en-GB" sz="1800" b="1" smtClean="0"/>
          </a:p>
          <a:p>
            <a:pPr lvl="1"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GB" sz="1800" b="1" smtClean="0"/>
              <a:t>FROM</a:t>
            </a:r>
            <a:r>
              <a:rPr lang="en-GB" sz="1800" smtClean="0"/>
              <a:t> is used to specify the source being queried (optional)</a:t>
            </a:r>
            <a:endParaRPr lang="en-GB" sz="1800" b="1" smtClean="0"/>
          </a:p>
          <a:p>
            <a:pPr lvl="1"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GB" sz="1800" b="1" smtClean="0"/>
              <a:t>WHERE</a:t>
            </a:r>
            <a:r>
              <a:rPr lang="en-GB" sz="1800" smtClean="0"/>
              <a:t> imposes constraints on possible solutions in the form of graph pattern templates and boolean constraints</a:t>
            </a:r>
            <a:endParaRPr lang="en-US" sz="1800" smtClean="0"/>
          </a:p>
          <a:p>
            <a:pPr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smtClean="0"/>
              <a:t>Retrieve all phone numbers of staff members: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SELECT ?x ?y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WHERE 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{ ?x uni:phone ?y .}</a:t>
            </a:r>
            <a:endParaRPr lang="en-GB" sz="2000" smtClean="0"/>
          </a:p>
          <a:p>
            <a:pPr defTabSz="520700" eaLnBrk="1" hangingPunct="1">
              <a:lnSpc>
                <a:spcPct val="8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GB" sz="2000" smtClean="0"/>
              <a:t>Here </a:t>
            </a:r>
            <a:r>
              <a:rPr lang="en-GB" sz="2000" b="1" smtClean="0"/>
              <a:t>?x</a:t>
            </a:r>
            <a:r>
              <a:rPr lang="en-GB" sz="2000" smtClean="0"/>
              <a:t> and </a:t>
            </a:r>
            <a:r>
              <a:rPr lang="en-GB" sz="2000" b="1" smtClean="0"/>
              <a:t>?y</a:t>
            </a:r>
            <a:r>
              <a:rPr lang="en-GB" sz="2000" smtClean="0"/>
              <a:t> are variables, and </a:t>
            </a:r>
            <a:r>
              <a:rPr lang="en-GB" sz="2000" b="1" smtClean="0"/>
              <a:t>?x uni:phone ?y</a:t>
            </a:r>
            <a:r>
              <a:rPr lang="en-GB" sz="2000" smtClean="0"/>
              <a:t> represents a resource-property-value triple pattern</a:t>
            </a:r>
            <a:endParaRPr lang="el-GR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33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DBA7A1-9A1F-4046-8DDF-4685B935D32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33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as Triples</a:t>
            </a:r>
            <a:endParaRPr lang="el-GR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</a:t>
            </a:r>
            <a:r>
              <a:rPr lang="en-US" sz="2400" b="1" smtClean="0"/>
              <a:t>(</a:t>
            </a:r>
            <a:r>
              <a:rPr lang="el-GR" sz="2400" b="1" smtClean="0"/>
              <a:t>http://www.cit.gu.edu.au/~db</a:t>
            </a:r>
            <a:r>
              <a:rPr lang="en-US" sz="2400" b="1" smtClean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 http</a:t>
            </a:r>
            <a:r>
              <a:rPr lang="en-GB" sz="2400" b="1" smtClean="0"/>
              <a:t>://</a:t>
            </a:r>
            <a:r>
              <a:rPr lang="en-US" sz="2400" b="1" smtClean="0"/>
              <a:t>www</a:t>
            </a:r>
            <a:r>
              <a:rPr lang="en-GB" sz="2400" b="1" smtClean="0"/>
              <a:t>.</a:t>
            </a:r>
            <a:r>
              <a:rPr lang="en-US" sz="2400" b="1" smtClean="0"/>
              <a:t>mydomain</a:t>
            </a:r>
            <a:r>
              <a:rPr lang="en-GB" sz="2400" b="1" smtClean="0"/>
              <a:t>.</a:t>
            </a:r>
            <a:r>
              <a:rPr lang="en-US" sz="2400" b="1" smtClean="0"/>
              <a:t>org</a:t>
            </a:r>
            <a:r>
              <a:rPr lang="en-GB" sz="2400" b="1" smtClean="0"/>
              <a:t>/</a:t>
            </a:r>
            <a:r>
              <a:rPr lang="en-US" sz="2400" b="1" smtClean="0"/>
              <a:t>site</a:t>
            </a:r>
            <a:r>
              <a:rPr lang="en-GB" sz="2400" b="1" smtClean="0"/>
              <a:t>-</a:t>
            </a:r>
            <a:r>
              <a:rPr lang="en-US" sz="2400" b="1" smtClean="0"/>
              <a:t>owner</a:t>
            </a:r>
            <a:r>
              <a:rPr lang="en-GB" sz="2400" b="1" smtClean="0"/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b="1" smtClean="0"/>
              <a:t>	#</a:t>
            </a:r>
            <a:r>
              <a:rPr lang="en-US" sz="2400" b="1" smtClean="0"/>
              <a:t>David Billington)</a:t>
            </a:r>
          </a:p>
          <a:p>
            <a:pPr eaLnBrk="1" hangingPunct="1"/>
            <a:r>
              <a:rPr lang="en-US" smtClean="0"/>
              <a:t>The triple (x,P,y) can be considered as a logical formula P(x,y)</a:t>
            </a:r>
            <a:endParaRPr lang="en-GB" smtClean="0"/>
          </a:p>
          <a:p>
            <a:pPr lvl="1" eaLnBrk="1" hangingPunct="1"/>
            <a:r>
              <a:rPr lang="en-GB" smtClean="0"/>
              <a:t>Binary predicate P relates object x to object y </a:t>
            </a:r>
          </a:p>
          <a:p>
            <a:pPr lvl="1" eaLnBrk="1" hangingPunct="1"/>
            <a:r>
              <a:rPr lang="en-GB" smtClean="0"/>
              <a:t>RDF offers only </a:t>
            </a:r>
            <a:r>
              <a:rPr lang="en-GB" smtClean="0">
                <a:solidFill>
                  <a:schemeClr val="accent1"/>
                </a:solidFill>
              </a:rPr>
              <a:t>binary predicates</a:t>
            </a:r>
            <a:r>
              <a:rPr lang="en-GB" smtClean="0"/>
              <a:t> (properties)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46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46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6572B-B57F-40DD-A4EA-3663D25A2378}" type="slidenum">
              <a:rPr lang="el-GR" smtClean="0"/>
              <a:pPr/>
              <a:t>110</a:t>
            </a:fld>
            <a:endParaRPr lang="el-GR" smtClean="0"/>
          </a:p>
        </p:txBody>
      </p:sp>
      <p:sp>
        <p:nvSpPr>
          <p:cNvPr id="1146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Implicit Join </a:t>
            </a:r>
          </a:p>
        </p:txBody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lnSpc>
                <a:spcPct val="90000"/>
              </a:lnSpc>
              <a:spcAft>
                <a:spcPct val="30000"/>
              </a:spcAft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smtClean="0"/>
              <a:t>Retrieve all lecturers and their phone numbers:</a:t>
            </a:r>
            <a:endParaRPr lang="en-US" sz="2000" b="1" smtClean="0"/>
          </a:p>
          <a:p>
            <a:pPr defTabSz="520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SELECT ?x ?y</a:t>
            </a:r>
          </a:p>
          <a:p>
            <a:pPr defTabSz="520700" eaLnBrk="1" hangingPunct="1">
              <a:lnSpc>
                <a:spcPct val="70000"/>
              </a:lnSpc>
              <a:spcAft>
                <a:spcPct val="40000"/>
              </a:spcAft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WHERE</a:t>
            </a:r>
          </a:p>
          <a:p>
            <a:pPr defTabSz="520700" eaLnBrk="1" hangingPunct="1">
              <a:lnSpc>
                <a:spcPct val="70000"/>
              </a:lnSpc>
              <a:spcAft>
                <a:spcPct val="40000"/>
              </a:spcAft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{ ?x rdf:type uni:Lecturer ;</a:t>
            </a:r>
          </a:p>
          <a:p>
            <a:pPr defTabSz="520700" eaLnBrk="1" hangingPunct="1">
              <a:lnSpc>
                <a:spcPct val="70000"/>
              </a:lnSpc>
              <a:spcAft>
                <a:spcPct val="40000"/>
              </a:spcAft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    		 uni:phone ?y . }</a:t>
            </a:r>
          </a:p>
          <a:p>
            <a:pPr defTabSz="520700" eaLnBrk="1" hangingPunct="1">
              <a:lnSpc>
                <a:spcPct val="9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smtClean="0">
                <a:solidFill>
                  <a:schemeClr val="accent1"/>
                </a:solidFill>
              </a:rPr>
              <a:t>Implicit join</a:t>
            </a:r>
            <a:r>
              <a:rPr lang="en-US" sz="2000" smtClean="0"/>
              <a:t>: We restrict the second pattern only to those triples, the resource of which is in the variable </a:t>
            </a:r>
            <a:r>
              <a:rPr lang="en-US" sz="2000" b="1" smtClean="0"/>
              <a:t>?x</a:t>
            </a:r>
            <a:endParaRPr lang="en-GB" sz="2000" b="1" smtClean="0"/>
          </a:p>
          <a:p>
            <a:pPr lvl="1" defTabSz="520700" eaLnBrk="1" hangingPunct="1">
              <a:lnSpc>
                <a:spcPct val="90000"/>
              </a:lnSpc>
              <a:tabLst>
                <a:tab pos="1079500" algn="l"/>
                <a:tab pos="1968500" algn="l"/>
                <a:tab pos="2514600" algn="l"/>
              </a:tabLst>
            </a:pPr>
            <a:r>
              <a:rPr lang="en-GB" sz="1800" smtClean="0"/>
              <a:t> Here we use a syntax shorcut as well: a semicolon indicates that the following triple shares its subject  with the previous one</a:t>
            </a:r>
            <a:endParaRPr lang="el-GR" sz="1800" smtClean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Implicit join (2)</a:t>
            </a:r>
            <a:endParaRPr lang="el-GR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previous query is equivalent to writing: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SELECT ?x ?y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WHERE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{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	?x rdf:type uni:Lecturer .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	?x uni:phone ?y .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}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67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67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9734EF-BFF3-41A2-952A-B1F74A016100}" type="slidenum">
              <a:rPr lang="el-GR" smtClean="0"/>
              <a:pPr/>
              <a:t>112</a:t>
            </a:fld>
            <a:endParaRPr lang="el-GR" smtClean="0"/>
          </a:p>
        </p:txBody>
      </p:sp>
      <p:sp>
        <p:nvSpPr>
          <p:cNvPr id="1167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Explicit Join</a:t>
            </a:r>
            <a:endParaRPr lang="el-GR" smtClean="0"/>
          </a:p>
        </p:txBody>
      </p:sp>
      <p:sp>
        <p:nvSpPr>
          <p:cNvPr id="1187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>
            <a:normAutofit fontScale="85000" lnSpcReduction="20000"/>
          </a:bodyPr>
          <a:lstStyle/>
          <a:p>
            <a:pPr defTabSz="520700" eaLnBrk="1" hangingPunct="1">
              <a:spcAft>
                <a:spcPct val="30000"/>
              </a:spcAft>
              <a:tabLst>
                <a:tab pos="1079500" algn="l"/>
                <a:tab pos="1968500" algn="l"/>
                <a:tab pos="2514600" algn="l"/>
              </a:tabLst>
              <a:defRPr/>
            </a:pPr>
            <a:r>
              <a:rPr lang="en-US" dirty="0" smtClean="0"/>
              <a:t>Retrieve the name of all courses taught by the lecturer with ID 949352</a:t>
            </a:r>
            <a:endParaRPr lang="en-US" b="1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SELECT ?n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WHERE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?x </a:t>
            </a:r>
            <a:r>
              <a:rPr lang="en-US" b="1" dirty="0" err="1" smtClean="0"/>
              <a:t>rdf:type</a:t>
            </a:r>
            <a:r>
              <a:rPr lang="en-US" b="1" dirty="0" smtClean="0"/>
              <a:t> </a:t>
            </a:r>
            <a:r>
              <a:rPr lang="en-US" b="1" dirty="0" err="1" smtClean="0"/>
              <a:t>uni:Course</a:t>
            </a:r>
            <a:r>
              <a:rPr lang="en-US" b="1" dirty="0" smtClean="0"/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uni:isTaughtBy</a:t>
            </a:r>
            <a:r>
              <a:rPr lang="en-US" b="1" dirty="0" smtClean="0"/>
              <a:t> :949352 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?c </a:t>
            </a:r>
            <a:r>
              <a:rPr lang="en-US" b="1" dirty="0" err="1" smtClean="0"/>
              <a:t>uni:name</a:t>
            </a:r>
            <a:r>
              <a:rPr lang="en-US" b="1" dirty="0" smtClean="0"/>
              <a:t> ?n 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FILTER (?c = ?x) 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}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Patterns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&lt;</a:t>
            </a:r>
            <a:r>
              <a:rPr lang="en-US" b="1" dirty="0" err="1" smtClean="0"/>
              <a:t>uni:lecturer</a:t>
            </a:r>
            <a:r>
              <a:rPr lang="en-US" b="1" dirty="0" smtClean="0"/>
              <a:t> </a:t>
            </a:r>
            <a:r>
              <a:rPr lang="en-US" b="1" dirty="0" err="1" smtClean="0"/>
              <a:t>rdf:about</a:t>
            </a:r>
            <a:r>
              <a:rPr lang="en-US" b="1" dirty="0" smtClean="0"/>
              <a:t>=“949352”&gt;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&lt;</a:t>
            </a:r>
            <a:r>
              <a:rPr lang="en-US" b="1" dirty="0" err="1" smtClean="0"/>
              <a:t>uni:name</a:t>
            </a:r>
            <a:r>
              <a:rPr lang="en-US" b="1" dirty="0" smtClean="0"/>
              <a:t>&gt;</a:t>
            </a:r>
            <a:r>
              <a:rPr lang="en-US" b="1" dirty="0" err="1" smtClean="0"/>
              <a:t>Grigoris</a:t>
            </a:r>
            <a:r>
              <a:rPr lang="en-US" b="1" dirty="0" smtClean="0"/>
              <a:t> Antoniou&lt;/</a:t>
            </a:r>
            <a:r>
              <a:rPr lang="en-US" b="1" dirty="0" err="1" smtClean="0"/>
              <a:t>uni:name</a:t>
            </a:r>
            <a:r>
              <a:rPr lang="en-US" b="1" dirty="0" smtClean="0"/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&lt;/</a:t>
            </a:r>
            <a:r>
              <a:rPr lang="en-US" b="1" dirty="0" err="1" smtClean="0"/>
              <a:t>uni:lecturer</a:t>
            </a:r>
            <a:r>
              <a:rPr lang="en-US" b="1" dirty="0" smtClean="0"/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&lt;</a:t>
            </a:r>
            <a:r>
              <a:rPr lang="en-US" b="1" dirty="0" err="1" smtClean="0"/>
              <a:t>uni:professor</a:t>
            </a:r>
            <a:r>
              <a:rPr lang="en-US" b="1" dirty="0" smtClean="0"/>
              <a:t> </a:t>
            </a:r>
            <a:r>
              <a:rPr lang="en-US" b="1" dirty="0" err="1" smtClean="0"/>
              <a:t>rdf:about</a:t>
            </a:r>
            <a:r>
              <a:rPr lang="en-US" b="1" dirty="0" smtClean="0"/>
              <a:t>=“94318”&gt;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&lt;</a:t>
            </a:r>
            <a:r>
              <a:rPr lang="en-US" b="1" dirty="0" err="1" smtClean="0"/>
              <a:t>uni:name</a:t>
            </a:r>
            <a:r>
              <a:rPr lang="en-US" b="1" dirty="0" smtClean="0"/>
              <a:t>&gt;David </a:t>
            </a:r>
            <a:r>
              <a:rPr lang="en-US" b="1" dirty="0" err="1" smtClean="0"/>
              <a:t>Billington</a:t>
            </a:r>
            <a:r>
              <a:rPr lang="en-US" b="1" dirty="0" smtClean="0"/>
              <a:t>&lt;/</a:t>
            </a:r>
            <a:r>
              <a:rPr lang="en-US" b="1" dirty="0" err="1" smtClean="0"/>
              <a:t>uni:name</a:t>
            </a:r>
            <a:r>
              <a:rPr lang="en-US" b="1" dirty="0" smtClean="0"/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&lt;</a:t>
            </a:r>
            <a:r>
              <a:rPr lang="en-US" b="1" dirty="0" err="1" smtClean="0"/>
              <a:t>uni:email</a:t>
            </a:r>
            <a:r>
              <a:rPr lang="en-US" b="1" dirty="0" smtClean="0"/>
              <a:t>&gt;david@work.example.org&lt;/</a:t>
            </a:r>
            <a:r>
              <a:rPr lang="en-US" b="1" dirty="0" err="1" smtClean="0"/>
              <a:t>uni:email</a:t>
            </a:r>
            <a:r>
              <a:rPr lang="en-US" b="1" dirty="0" smtClean="0"/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&lt;/</a:t>
            </a:r>
            <a:r>
              <a:rPr lang="en-US" b="1" dirty="0" err="1" smtClean="0"/>
              <a:t>uni:professor</a:t>
            </a:r>
            <a:r>
              <a:rPr lang="en-US" b="1" dirty="0" smtClean="0"/>
              <a:t>&gt;</a:t>
            </a:r>
          </a:p>
          <a:p>
            <a:pPr>
              <a:buFont typeface="Wingdings" pitchFamily="2" charset="2"/>
              <a:buNone/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 smtClean="0"/>
              <a:t>For one lecturer it only lists the name</a:t>
            </a:r>
          </a:p>
          <a:p>
            <a:pPr>
              <a:defRPr/>
            </a:pPr>
            <a:r>
              <a:rPr lang="en-US" b="1" dirty="0" smtClean="0"/>
              <a:t>For the other it also lists the email address</a:t>
            </a:r>
            <a:endParaRPr lang="el-GR" b="1" dirty="0"/>
          </a:p>
        </p:txBody>
      </p:sp>
      <p:sp>
        <p:nvSpPr>
          <p:cNvPr id="11776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776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776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FFE01-2217-465D-9C8D-0488E53E0FF9}" type="slidenum">
              <a:rPr lang="el-GR" smtClean="0"/>
              <a:pPr/>
              <a:t>113</a:t>
            </a:fld>
            <a:endParaRPr lang="el-GR" smtClean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Patterns (2)</a:t>
            </a:r>
            <a:endParaRPr lang="el-GR" smtClean="0"/>
          </a:p>
        </p:txBody>
      </p:sp>
      <p:sp>
        <p:nvSpPr>
          <p:cNvPr id="11878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lecturers and their email addresses: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SELECT ?name ?email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WHERE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{	?x rdf:type uni:Lecturer ;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		uni:name ?name ;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		uni:email ?email .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}</a:t>
            </a:r>
          </a:p>
          <a:p>
            <a:endParaRPr lang="el-GR" smtClean="0"/>
          </a:p>
        </p:txBody>
      </p:sp>
      <p:sp>
        <p:nvSpPr>
          <p:cNvPr id="11878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878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87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4159B-3714-4D74-AE45-FB523773C8BF}" type="slidenum">
              <a:rPr lang="el-GR" smtClean="0"/>
              <a:pPr/>
              <a:t>114</a:t>
            </a:fld>
            <a:endParaRPr lang="el-GR" smtClean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Patterns (3)</a:t>
            </a:r>
            <a:endParaRPr lang="el-GR" smtClean="0"/>
          </a:p>
        </p:txBody>
      </p:sp>
      <p:sp>
        <p:nvSpPr>
          <p:cNvPr id="1198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The result of the previous query would be:</a:t>
            </a:r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Grigoris Antoniou is listed as a lecturer, but he has no e-mail address</a:t>
            </a:r>
          </a:p>
        </p:txBody>
      </p:sp>
      <p:sp>
        <p:nvSpPr>
          <p:cNvPr id="11981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981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981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D12820-DBA9-4681-9E27-AA1E7DBD3E54}" type="slidenum">
              <a:rPr lang="el-GR" smtClean="0"/>
              <a:pPr/>
              <a:t>115</a:t>
            </a:fld>
            <a:endParaRPr lang="el-GR" smtClean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928688" y="3286125"/>
          <a:ext cx="6096000" cy="741363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?name</a:t>
                      </a:r>
                      <a:endParaRPr lang="el-G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?email</a:t>
                      </a:r>
                      <a:endParaRPr lang="el-G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David</a:t>
                      </a:r>
                      <a:r>
                        <a:rPr lang="en-US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Billington</a:t>
                      </a:r>
                      <a:endParaRPr lang="el-G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david@work.example.org</a:t>
                      </a:r>
                      <a:endParaRPr lang="el-G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Patterns (4)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As a solution we can adapt the query to use an optional pattern: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SELECT ?name ?email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WHERE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{	?x </a:t>
            </a:r>
            <a:r>
              <a:rPr lang="en-US" b="1" dirty="0" err="1" smtClean="0"/>
              <a:t>rdf:type</a:t>
            </a:r>
            <a:r>
              <a:rPr lang="en-US" b="1" dirty="0" smtClean="0"/>
              <a:t> </a:t>
            </a:r>
            <a:r>
              <a:rPr lang="en-US" b="1" dirty="0" err="1" smtClean="0"/>
              <a:t>uni:Lecturer</a:t>
            </a:r>
            <a:r>
              <a:rPr lang="en-US" b="1" dirty="0" smtClean="0"/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uni:name</a:t>
            </a:r>
            <a:r>
              <a:rPr lang="en-US" b="1" dirty="0" smtClean="0"/>
              <a:t> ?name 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		OPTIONAL { x? </a:t>
            </a:r>
            <a:r>
              <a:rPr lang="en-US" b="1" dirty="0" err="1" smtClean="0"/>
              <a:t>uni:email</a:t>
            </a:r>
            <a:r>
              <a:rPr lang="en-US" b="1" dirty="0" smtClean="0"/>
              <a:t> ?email }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l-GR" dirty="0"/>
          </a:p>
        </p:txBody>
      </p:sp>
      <p:sp>
        <p:nvSpPr>
          <p:cNvPr id="12083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083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083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F9C95-7B14-458F-B4B2-946BE2829E46}" type="slidenum">
              <a:rPr lang="el-GR" smtClean="0"/>
              <a:pPr/>
              <a:t>116</a:t>
            </a:fld>
            <a:endParaRPr lang="el-GR" smtClean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Patterns (5)</a:t>
            </a:r>
            <a:endParaRPr lang="el-GR" smtClean="0"/>
          </a:p>
        </p:txBody>
      </p:sp>
      <p:sp>
        <p:nvSpPr>
          <p:cNvPr id="1218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meaning is roughly “give us the names of lecturers, and if known also their e-mail address”</a:t>
            </a:r>
          </a:p>
          <a:p>
            <a:r>
              <a:rPr lang="en-US" smtClean="0"/>
              <a:t>The result looks like this:</a:t>
            </a:r>
          </a:p>
          <a:p>
            <a:pPr>
              <a:buFont typeface="Wingdings" pitchFamily="2" charset="2"/>
              <a:buNone/>
            </a:pPr>
            <a:endParaRPr lang="el-GR" smtClean="0"/>
          </a:p>
        </p:txBody>
      </p:sp>
      <p:sp>
        <p:nvSpPr>
          <p:cNvPr id="12186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186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186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634EF7-EE0C-41DD-AF5B-4A5061BEC3B4}" type="slidenum">
              <a:rPr lang="el-GR" smtClean="0"/>
              <a:pPr/>
              <a:t>117</a:t>
            </a:fld>
            <a:endParaRPr lang="el-GR" smtClean="0"/>
          </a:p>
        </p:txBody>
      </p:sp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1357313" y="4572000"/>
          <a:ext cx="60960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?name</a:t>
                      </a:r>
                      <a:endParaRPr lang="el-G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?email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Grigoris</a:t>
                      </a:r>
                      <a:r>
                        <a:rPr lang="en-US" dirty="0" smtClean="0"/>
                        <a:t> Antoniou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</a:t>
                      </a:r>
                      <a:r>
                        <a:rPr lang="en-US" dirty="0" err="1" smtClean="0"/>
                        <a:t>Billington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david@work.example.org</a:t>
                      </a:r>
                      <a:endParaRPr lang="el-GR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28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28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14EC5-1F71-4FBE-96ED-1D0FF84A5EFA}" type="slidenum">
              <a:rPr lang="el-GR" smtClean="0"/>
              <a:pPr/>
              <a:t>118</a:t>
            </a:fld>
            <a:endParaRPr lang="el-GR" smtClean="0"/>
          </a:p>
        </p:txBody>
      </p:sp>
      <p:sp>
        <p:nvSpPr>
          <p:cNvPr id="1228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  <a:endParaRPr lang="el-GR" smtClean="0"/>
          </a:p>
        </p:txBody>
      </p:sp>
      <p:sp>
        <p:nvSpPr>
          <p:cNvPr id="1228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/>
              <a:t>RDF provides a foundation for representing and processing metadata 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RDF has a graph-based data model 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RDF has an XML-based syntax to support syntactic interoperability </a:t>
            </a:r>
            <a:endParaRPr lang="el-GR" sz="2400" smtClean="0"/>
          </a:p>
          <a:p>
            <a:pPr lvl="1" eaLnBrk="1" hangingPunct="1">
              <a:lnSpc>
                <a:spcPct val="90000"/>
              </a:lnSpc>
            </a:pPr>
            <a:r>
              <a:rPr lang="el-GR" sz="2000" smtClean="0"/>
              <a:t>XML and RDF complement each other because RDF supports semantic interoperability 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RDF has a decentralized philosophy and allows incremental building of knowledge, and its sharing and reuse 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smtClean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39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39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F71A98-8976-4569-A2EF-97DEDD67E74B}" type="slidenum">
              <a:rPr lang="el-GR" smtClean="0"/>
              <a:pPr/>
              <a:t>119</a:t>
            </a:fld>
            <a:endParaRPr lang="el-GR" smtClean="0"/>
          </a:p>
        </p:txBody>
      </p:sp>
      <p:sp>
        <p:nvSpPr>
          <p:cNvPr id="1239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(2)</a:t>
            </a:r>
            <a:endParaRPr lang="el-GR" smtClean="0"/>
          </a:p>
        </p:txBody>
      </p:sp>
      <p:sp>
        <p:nvSpPr>
          <p:cNvPr id="1228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 smtClean="0"/>
              <a:t>RDF is domain-independent </a:t>
            </a:r>
            <a:endParaRPr lang="en-GB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400" dirty="0" smtClean="0"/>
              <a:t>	 -  </a:t>
            </a:r>
            <a:r>
              <a:rPr lang="en-GB" sz="2000" dirty="0" smtClean="0"/>
              <a:t>RDF Schema provides a mechanism for describing specific domains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400" dirty="0" smtClean="0"/>
              <a:t>RDF Schema is a primitive ontology language</a:t>
            </a:r>
            <a:endParaRPr lang="en-GB" sz="2400" dirty="0" smtClean="0"/>
          </a:p>
          <a:p>
            <a:pPr lvl="1" eaLnBrk="1" hangingPunct="1">
              <a:defRPr/>
            </a:pPr>
            <a:r>
              <a:rPr lang="en-GB" sz="2000" dirty="0" smtClean="0"/>
              <a:t>It offers certain modelling primitives with fixed meaning </a:t>
            </a:r>
          </a:p>
          <a:p>
            <a:pPr eaLnBrk="1" hangingPunct="1">
              <a:defRPr/>
            </a:pPr>
            <a:r>
              <a:rPr lang="en-GB" sz="2400" dirty="0" smtClean="0"/>
              <a:t>Key concepts of RDF Schema are class, subclass relations, property, </a:t>
            </a:r>
            <a:r>
              <a:rPr lang="en-GB" sz="2400" dirty="0" err="1" smtClean="0"/>
              <a:t>subproperty</a:t>
            </a:r>
            <a:r>
              <a:rPr lang="en-GB" sz="2400" dirty="0" smtClean="0"/>
              <a:t> relations, and domain and range restrictions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There exist query languages for RDF and RDFS, including SPARQL</a:t>
            </a:r>
            <a:endParaRPr lang="el-GR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43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43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81508-3979-42CC-9488-36C3D004B51B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143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Vocabularies</a:t>
            </a:r>
            <a:endParaRPr lang="el-GR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directed graph with labeled nodes and arcs</a:t>
            </a:r>
          </a:p>
          <a:p>
            <a:pPr lvl="1" eaLnBrk="1" hangingPunct="1">
              <a:lnSpc>
                <a:spcPct val="90000"/>
              </a:lnSpc>
            </a:pPr>
            <a:r>
              <a:rPr lang="en-GB" b="1" smtClean="0"/>
              <a:t>from</a:t>
            </a:r>
            <a:r>
              <a:rPr lang="en-GB" smtClean="0"/>
              <a:t> the resource (the </a:t>
            </a:r>
            <a:r>
              <a:rPr lang="en-GB" b="1" smtClean="0"/>
              <a:t>subject</a:t>
            </a:r>
            <a:r>
              <a:rPr lang="en-GB" smtClean="0"/>
              <a:t> of the statement) </a:t>
            </a:r>
            <a:endParaRPr lang="en-GB" b="1" smtClean="0"/>
          </a:p>
          <a:p>
            <a:pPr lvl="1" eaLnBrk="1" hangingPunct="1">
              <a:lnSpc>
                <a:spcPct val="90000"/>
              </a:lnSpc>
            </a:pPr>
            <a:r>
              <a:rPr lang="en-GB" b="1" smtClean="0"/>
              <a:t>to</a:t>
            </a:r>
            <a:r>
              <a:rPr lang="en-GB" smtClean="0"/>
              <a:t> the value (the </a:t>
            </a:r>
            <a:r>
              <a:rPr lang="en-GB" b="1" smtClean="0"/>
              <a:t>object</a:t>
            </a:r>
            <a:r>
              <a:rPr lang="en-GB" smtClean="0"/>
              <a:t> of the statement)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Known in AI as a </a:t>
            </a:r>
            <a:r>
              <a:rPr lang="en-US" i="1" smtClean="0">
                <a:solidFill>
                  <a:schemeClr val="accent1"/>
                </a:solidFill>
              </a:rPr>
              <a:t>semantic net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value of a statement may be a resource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Ι</a:t>
            </a:r>
            <a:r>
              <a:rPr lang="en-GB" smtClean="0"/>
              <a:t>t may be linked to other resources</a:t>
            </a:r>
            <a:endParaRPr lang="el-GR" smtClean="0"/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2349500"/>
            <a:ext cx="639127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249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49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2565B9-D7AE-44EB-B872-DEE4F539473D}" type="slidenum">
              <a:rPr lang="el-GR" smtClean="0"/>
              <a:pPr/>
              <a:t>120</a:t>
            </a:fld>
            <a:endParaRPr lang="el-GR" smtClean="0"/>
          </a:p>
        </p:txBody>
      </p:sp>
      <p:sp>
        <p:nvSpPr>
          <p:cNvPr id="1249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Points for Discussion in Subsequent Chapters</a:t>
            </a:r>
            <a:endParaRPr lang="el-GR" sz="3200" smtClean="0"/>
          </a:p>
        </p:txBody>
      </p:sp>
      <p:sp>
        <p:nvSpPr>
          <p:cNvPr id="1249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RDF Schema is quite primitive as a modelling language for the Web</a:t>
            </a:r>
          </a:p>
          <a:p>
            <a:pPr eaLnBrk="1" hangingPunct="1"/>
            <a:r>
              <a:rPr lang="en-GB" smtClean="0"/>
              <a:t>Many desirable modelling primitives are missing</a:t>
            </a:r>
            <a:endParaRPr lang="el-GR" smtClean="0"/>
          </a:p>
          <a:p>
            <a:pPr eaLnBrk="1" hangingPunct="1"/>
            <a:r>
              <a:rPr lang="el-GR" smtClean="0"/>
              <a:t>Therefore we need an ontology layer on top of RDF</a:t>
            </a:r>
            <a:r>
              <a:rPr lang="en-US" smtClean="0"/>
              <a:t> and </a:t>
            </a:r>
            <a:r>
              <a:rPr lang="el-GR" smtClean="0"/>
              <a:t>RDF</a:t>
            </a:r>
            <a:r>
              <a:rPr lang="en-US" smtClean="0"/>
              <a:t> </a:t>
            </a:r>
            <a:r>
              <a:rPr lang="el-GR" smtClean="0"/>
              <a:t>S</a:t>
            </a:r>
            <a:r>
              <a:rPr lang="en-US" smtClean="0"/>
              <a:t>chema</a:t>
            </a:r>
            <a:r>
              <a:rPr lang="el-GR" sz="320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53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53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E1D65-D57D-41F5-BEE2-02D9A0E60469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153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Set of Triples as a Semantic Net</a:t>
            </a:r>
            <a:endParaRPr lang="el-GR" smtClean="0"/>
          </a:p>
        </p:txBody>
      </p:sp>
      <p:pic>
        <p:nvPicPr>
          <p:cNvPr id="1536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827088" y="2852738"/>
            <a:ext cx="7640637" cy="2112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63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63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D75E8-D520-481A-92A7-B59EA906D71B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63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in XML Syntax</a:t>
            </a:r>
            <a:endParaRPr lang="el-GR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Graphs are a powerful tool for human understanding </a:t>
            </a:r>
            <a:r>
              <a:rPr lang="en-US" b="1" smtClean="0"/>
              <a:t>but</a:t>
            </a:r>
          </a:p>
          <a:p>
            <a:pPr eaLnBrk="1" hangingPunct="1"/>
            <a:r>
              <a:rPr lang="en-US" smtClean="0"/>
              <a:t>The Semantic Web vision requires machine-accessible and machine-processable representations</a:t>
            </a:r>
          </a:p>
          <a:p>
            <a:pPr eaLnBrk="1" hangingPunct="1"/>
            <a:r>
              <a:rPr lang="en-US" smtClean="0"/>
              <a:t>There is a 3rd representation based on XML</a:t>
            </a:r>
          </a:p>
          <a:p>
            <a:pPr lvl="1" eaLnBrk="1" hangingPunct="1"/>
            <a:r>
              <a:rPr lang="en-US" smtClean="0"/>
              <a:t>But XML is not a part of the RDF data model</a:t>
            </a:r>
          </a:p>
          <a:p>
            <a:pPr lvl="1" eaLnBrk="1" hangingPunct="1"/>
            <a:r>
              <a:rPr lang="en-US" smtClean="0"/>
              <a:t>E.g. serialisation of XML is irrelevant for RDF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74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74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B0C5BA-2303-4D8B-B7DE-21255BD00320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74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in XML (2)</a:t>
            </a:r>
            <a:endParaRPr lang="el-GR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&lt;rdf:RDF</a:t>
            </a:r>
            <a:endParaRPr lang="el-GR" sz="20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ym typeface="Symbol" pitchFamily="18" charset="2"/>
              </a:rPr>
              <a:t>	</a:t>
            </a:r>
            <a:r>
              <a:rPr lang="en-US" sz="2000" b="1" smtClean="0">
                <a:sym typeface="Symbol" pitchFamily="18" charset="2"/>
              </a:rPr>
              <a:t>xmlns</a:t>
            </a:r>
            <a:r>
              <a:rPr lang="el-GR" sz="2000" b="1" smtClean="0">
                <a:sym typeface="Symbol" pitchFamily="18" charset="2"/>
              </a:rPr>
              <a:t>:</a:t>
            </a:r>
            <a:r>
              <a:rPr lang="en-US" sz="2000" b="1" smtClean="0">
                <a:sym typeface="Symbol" pitchFamily="18" charset="2"/>
              </a:rPr>
              <a:t>rdf</a:t>
            </a:r>
            <a:r>
              <a:rPr lang="el-GR" sz="2000" b="1" smtClean="0">
                <a:sym typeface="Symbol" pitchFamily="18" charset="2"/>
              </a:rPr>
              <a:t>="</a:t>
            </a:r>
            <a:r>
              <a:rPr lang="en-US" sz="2000" b="1" smtClean="0">
                <a:sym typeface="Symbol" pitchFamily="18" charset="2"/>
              </a:rPr>
              <a:t>http</a:t>
            </a:r>
            <a:r>
              <a:rPr lang="el-GR" sz="2000" b="1" smtClean="0">
                <a:sym typeface="Symbol" pitchFamily="18" charset="2"/>
              </a:rPr>
              <a:t>://</a:t>
            </a:r>
            <a:r>
              <a:rPr lang="en-US" sz="2000" b="1" smtClean="0">
                <a:sym typeface="Symbol" pitchFamily="18" charset="2"/>
              </a:rPr>
              <a:t>www</a:t>
            </a:r>
            <a:r>
              <a:rPr lang="el-GR" sz="2000" b="1" smtClean="0">
                <a:sym typeface="Symbol" pitchFamily="18" charset="2"/>
              </a:rPr>
              <a:t>.</a:t>
            </a:r>
            <a:r>
              <a:rPr lang="en-US" sz="2000" b="1" smtClean="0">
                <a:sym typeface="Symbol" pitchFamily="18" charset="2"/>
              </a:rPr>
              <a:t>w</a:t>
            </a:r>
            <a:r>
              <a:rPr lang="el-GR" sz="2000" b="1" smtClean="0">
                <a:sym typeface="Symbol" pitchFamily="18" charset="2"/>
              </a:rPr>
              <a:t>3.</a:t>
            </a:r>
            <a:r>
              <a:rPr lang="en-US" sz="2000" b="1" smtClean="0">
                <a:sym typeface="Symbol" pitchFamily="18" charset="2"/>
              </a:rPr>
              <a:t>org</a:t>
            </a:r>
            <a:r>
              <a:rPr lang="el-GR" sz="2000" b="1" smtClean="0">
                <a:sym typeface="Symbol" pitchFamily="18" charset="2"/>
              </a:rPr>
              <a:t>/1999/02/22-</a:t>
            </a:r>
            <a:r>
              <a:rPr lang="en-US" sz="2000" b="1" smtClean="0">
                <a:sym typeface="Symbol" pitchFamily="18" charset="2"/>
              </a:rPr>
              <a:t>rdf</a:t>
            </a:r>
            <a:r>
              <a:rPr lang="el-GR" sz="2000" b="1" smtClean="0">
                <a:sym typeface="Symbol" pitchFamily="18" charset="2"/>
              </a:rPr>
              <a:t>-</a:t>
            </a:r>
            <a:r>
              <a:rPr lang="en-US" sz="2000" b="1" smtClean="0">
                <a:sym typeface="Symbol" pitchFamily="18" charset="2"/>
              </a:rPr>
              <a:t>syntax</a:t>
            </a:r>
            <a:r>
              <a:rPr lang="el-GR" sz="2000" b="1" smtClean="0">
                <a:sym typeface="Symbol" pitchFamily="18" charset="2"/>
              </a:rPr>
              <a:t>-</a:t>
            </a:r>
            <a:r>
              <a:rPr lang="en-US" sz="2000" b="1" smtClean="0">
                <a:sym typeface="Symbol" pitchFamily="18" charset="2"/>
              </a:rPr>
              <a:t>ns</a:t>
            </a:r>
            <a:r>
              <a:rPr lang="el-GR" sz="2000" b="1" smtClean="0">
                <a:sym typeface="Symbol" pitchFamily="18" charset="2"/>
              </a:rPr>
              <a:t>#"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ym typeface="Symbol" pitchFamily="18" charset="2"/>
              </a:rPr>
              <a:t>	</a:t>
            </a:r>
            <a:r>
              <a:rPr lang="en-US" sz="2000" b="1" smtClean="0">
                <a:sym typeface="Symbol" pitchFamily="18" charset="2"/>
              </a:rPr>
              <a:t>xmlns</a:t>
            </a:r>
            <a:r>
              <a:rPr lang="el-GR" sz="2000" b="1" smtClean="0">
                <a:sym typeface="Symbol" pitchFamily="18" charset="2"/>
              </a:rPr>
              <a:t>:</a:t>
            </a:r>
            <a:r>
              <a:rPr lang="en-US" sz="2000" b="1" smtClean="0">
                <a:sym typeface="Symbol" pitchFamily="18" charset="2"/>
              </a:rPr>
              <a:t>mydomain</a:t>
            </a:r>
            <a:r>
              <a:rPr lang="el-GR" sz="2000" b="1" smtClean="0">
                <a:sym typeface="Symbol" pitchFamily="18" charset="2"/>
              </a:rPr>
              <a:t>="</a:t>
            </a:r>
            <a:r>
              <a:rPr lang="en-US" sz="2000" b="1" smtClean="0">
                <a:sym typeface="Symbol" pitchFamily="18" charset="2"/>
              </a:rPr>
              <a:t>http</a:t>
            </a:r>
            <a:r>
              <a:rPr lang="el-GR" sz="2000" b="1" smtClean="0">
                <a:sym typeface="Symbol" pitchFamily="18" charset="2"/>
              </a:rPr>
              <a:t>://</a:t>
            </a:r>
            <a:r>
              <a:rPr lang="en-US" sz="2000" b="1" smtClean="0">
                <a:sym typeface="Symbol" pitchFamily="18" charset="2"/>
              </a:rPr>
              <a:t>www</a:t>
            </a:r>
            <a:r>
              <a:rPr lang="el-GR" sz="2000" b="1" smtClean="0">
                <a:sym typeface="Symbol" pitchFamily="18" charset="2"/>
              </a:rPr>
              <a:t>.</a:t>
            </a:r>
            <a:r>
              <a:rPr lang="en-US" sz="2000" b="1" smtClean="0">
                <a:sym typeface="Symbol" pitchFamily="18" charset="2"/>
              </a:rPr>
              <a:t>mydomain</a:t>
            </a:r>
            <a:r>
              <a:rPr lang="el-GR" sz="2000" b="1" smtClean="0">
                <a:sym typeface="Symbol" pitchFamily="18" charset="2"/>
              </a:rPr>
              <a:t>.</a:t>
            </a:r>
            <a:r>
              <a:rPr lang="en-US" sz="2000" b="1" smtClean="0">
                <a:sym typeface="Symbol" pitchFamily="18" charset="2"/>
              </a:rPr>
              <a:t>org</a:t>
            </a:r>
            <a:r>
              <a:rPr lang="el-GR" sz="2000" b="1" smtClean="0">
                <a:sym typeface="Symbol" pitchFamily="18" charset="2"/>
              </a:rPr>
              <a:t>/</a:t>
            </a:r>
            <a:r>
              <a:rPr lang="en-US" sz="2000" b="1" smtClean="0">
                <a:sym typeface="Symbol" pitchFamily="18" charset="2"/>
              </a:rPr>
              <a:t>my</a:t>
            </a:r>
            <a:r>
              <a:rPr lang="el-GR" sz="2000" b="1" smtClean="0">
                <a:sym typeface="Symbol" pitchFamily="18" charset="2"/>
              </a:rPr>
              <a:t>-</a:t>
            </a:r>
            <a:r>
              <a:rPr lang="en-US" sz="2000" b="1" smtClean="0">
                <a:sym typeface="Symbol" pitchFamily="18" charset="2"/>
              </a:rPr>
              <a:t>rdf</a:t>
            </a:r>
            <a:r>
              <a:rPr lang="el-GR" sz="2000" b="1" smtClean="0">
                <a:sym typeface="Symbol" pitchFamily="18" charset="2"/>
              </a:rPr>
              <a:t>-</a:t>
            </a:r>
            <a:r>
              <a:rPr lang="en-US" sz="2000" b="1" smtClean="0">
                <a:sym typeface="Symbol" pitchFamily="18" charset="2"/>
              </a:rPr>
              <a:t>ns</a:t>
            </a:r>
            <a:r>
              <a:rPr lang="el-GR" sz="2000" b="1" smtClean="0">
                <a:sym typeface="Symbol" pitchFamily="18" charset="2"/>
              </a:rPr>
              <a:t>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ym typeface="Symbol" pitchFamily="18" charset="2"/>
              </a:rPr>
              <a:t>		</a:t>
            </a:r>
            <a:endParaRPr lang="en-US" sz="20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 smtClean="0">
                <a:sym typeface="Symbol" pitchFamily="18" charset="2"/>
              </a:rPr>
              <a:t>       &lt;rdf:Description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 smtClean="0">
                <a:sym typeface="Symbol" pitchFamily="18" charset="2"/>
              </a:rPr>
              <a:t>	    rdf:about="http://www.cit.gu.edu.au/~db"&gt;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 smtClean="0">
                <a:sym typeface="Symbol" pitchFamily="18" charset="2"/>
              </a:rPr>
              <a:t>	    	</a:t>
            </a:r>
            <a:r>
              <a:rPr lang="en-US" sz="2000" b="1" smtClean="0">
                <a:sym typeface="Symbol" pitchFamily="18" charset="2"/>
              </a:rPr>
              <a:t>&lt;mydomain:site-owner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   rdf:resource=“#David Billington“/&gt;</a:t>
            </a:r>
            <a:r>
              <a:rPr lang="el-GR" sz="2000" b="1" smtClean="0">
                <a:sym typeface="Symbol" pitchFamily="18" charset="2"/>
              </a:rPr>
              <a:t>	</a:t>
            </a:r>
            <a:endParaRPr lang="en-GB" sz="20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ym typeface="Symbol" pitchFamily="18" charset="2"/>
              </a:rPr>
              <a:t>	</a:t>
            </a:r>
            <a:r>
              <a:rPr lang="en-US" sz="2000" b="1" smtClean="0">
                <a:sym typeface="Symbol" pitchFamily="18" charset="2"/>
              </a:rPr>
              <a:t>  &lt;/rdf:Description&gt;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&lt;/rdf:RDF&gt;</a:t>
            </a:r>
            <a:endParaRPr lang="el-GR" sz="2000" b="1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84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84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D3193-34D0-4AC2-BA96-5A3D86BB412B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84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in XML (3)</a:t>
            </a:r>
            <a:endParaRPr lang="el-GR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An RDF document is represented by an XML element with the tag </a:t>
            </a:r>
            <a:r>
              <a:rPr lang="en-US" sz="2400" b="1" smtClean="0">
                <a:sym typeface="Symbol" pitchFamily="18" charset="2"/>
              </a:rPr>
              <a:t>rdf:RDF</a:t>
            </a:r>
            <a:endParaRPr lang="en-GB" sz="2400" b="1" smtClean="0">
              <a:sym typeface="Symbol" pitchFamily="18" charset="2"/>
            </a:endParaRPr>
          </a:p>
          <a:p>
            <a:pPr eaLnBrk="1" hangingPunct="1"/>
            <a:r>
              <a:rPr lang="en-GB" sz="2400" smtClean="0">
                <a:sym typeface="Symbol" pitchFamily="18" charset="2"/>
              </a:rPr>
              <a:t>The content of this element is a number of </a:t>
            </a:r>
            <a:r>
              <a:rPr lang="en-GB" sz="2400" smtClean="0">
                <a:solidFill>
                  <a:schemeClr val="accent1"/>
                </a:solidFill>
                <a:sym typeface="Symbol" pitchFamily="18" charset="2"/>
              </a:rPr>
              <a:t>descriptions</a:t>
            </a:r>
            <a:r>
              <a:rPr lang="en-GB" sz="2400" smtClean="0">
                <a:sym typeface="Symbol" pitchFamily="18" charset="2"/>
              </a:rPr>
              <a:t>, which use </a:t>
            </a:r>
            <a:r>
              <a:rPr lang="en-GB" sz="2400" b="1" smtClean="0">
                <a:sym typeface="Symbol" pitchFamily="18" charset="2"/>
              </a:rPr>
              <a:t>rdf:Description</a:t>
            </a:r>
            <a:r>
              <a:rPr lang="en-GB" sz="2400" smtClean="0">
                <a:sym typeface="Symbol" pitchFamily="18" charset="2"/>
              </a:rPr>
              <a:t> tags. </a:t>
            </a:r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Every description makes a statement about a resource, identified in </a:t>
            </a:r>
            <a:r>
              <a:rPr lang="en-GB" sz="2400" smtClean="0">
                <a:sym typeface="Symbol" pitchFamily="18" charset="2"/>
              </a:rPr>
              <a:t>3</a:t>
            </a:r>
            <a:r>
              <a:rPr lang="en-US" sz="2400" smtClean="0">
                <a:sym typeface="Symbol" pitchFamily="18" charset="2"/>
              </a:rPr>
              <a:t> ways: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an </a:t>
            </a:r>
            <a:r>
              <a:rPr lang="en-GB" sz="2000" b="1" smtClean="0">
                <a:sym typeface="Symbol" pitchFamily="18" charset="2"/>
              </a:rPr>
              <a:t>about</a:t>
            </a:r>
            <a:r>
              <a:rPr lang="en-GB" sz="2000" smtClean="0">
                <a:sym typeface="Symbol" pitchFamily="18" charset="2"/>
              </a:rPr>
              <a:t> attribute, referencing an existing resource</a:t>
            </a: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an </a:t>
            </a:r>
            <a:r>
              <a:rPr lang="en-GB" sz="2000" b="1" smtClean="0">
                <a:sym typeface="Symbol" pitchFamily="18" charset="2"/>
              </a:rPr>
              <a:t>ID</a:t>
            </a:r>
            <a:r>
              <a:rPr lang="en-GB" sz="2000" smtClean="0">
                <a:sym typeface="Symbol" pitchFamily="18" charset="2"/>
              </a:rPr>
              <a:t> attribute, creating a new resource</a:t>
            </a: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without a name, creating an anonymous resource</a:t>
            </a:r>
            <a:endParaRPr lang="el-GR" sz="20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94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94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43EEC-E80C-46BD-8EFD-E917106F9F9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94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in XML (4)</a:t>
            </a:r>
            <a:endParaRPr lang="el-GR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The </a:t>
            </a:r>
            <a:r>
              <a:rPr lang="en-US" b="1" smtClean="0">
                <a:sym typeface="Symbol" pitchFamily="18" charset="2"/>
              </a:rPr>
              <a:t>rdf:Description</a:t>
            </a:r>
            <a:r>
              <a:rPr lang="en-US" smtClean="0">
                <a:sym typeface="Symbol" pitchFamily="18" charset="2"/>
              </a:rPr>
              <a:t> element makes a statement about the resource </a:t>
            </a:r>
            <a:r>
              <a:rPr lang="en-US" b="1" smtClean="0">
                <a:sym typeface="Symbol" pitchFamily="18" charset="2"/>
              </a:rPr>
              <a:t>http://www.cit.gu.edu.au/~db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Within the description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the property is used as a tag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the content is the value of the property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04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04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D07A44-977E-4414-B65B-5BC78B5DCF9E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04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</a:t>
            </a:r>
            <a:endParaRPr lang="el-GR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4613" cy="3730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In RDF it is possible to make statements about statements</a:t>
            </a:r>
            <a:endParaRPr lang="el-GR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b="1" smtClean="0">
                <a:sym typeface="Symbol" pitchFamily="18" charset="2"/>
              </a:rPr>
              <a:t>Grigoris believes that David Billington is the creator of</a:t>
            </a:r>
            <a:r>
              <a:rPr lang="el-GR" smtClean="0">
                <a:sym typeface="Symbol" pitchFamily="18" charset="2"/>
              </a:rPr>
              <a:t> </a:t>
            </a:r>
            <a:r>
              <a:rPr lang="el-GR" b="1" smtClean="0">
                <a:sym typeface="Symbol" pitchFamily="18" charset="2"/>
              </a:rPr>
              <a:t>http://www.cit.gu.edu.au/~db</a:t>
            </a:r>
            <a:r>
              <a:rPr lang="el-GR" smtClean="0">
                <a:sym typeface="Symbol" pitchFamily="18" charset="2"/>
              </a:rPr>
              <a:t> </a:t>
            </a:r>
            <a:endParaRPr lang="en-US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Such statements can be used to describe belief or trust in other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The solution is to assign a unique identifier to each statement</a:t>
            </a:r>
            <a:endParaRPr lang="en-GB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It can be used to refer to the statement</a:t>
            </a:r>
            <a:endParaRPr lang="el-GR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15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15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DF727-CFA3-40CB-9A3E-5B09A6A0C270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15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 (2)</a:t>
            </a:r>
            <a:endParaRPr lang="el-GR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>
                <a:sym typeface="Symbol" pitchFamily="18" charset="2"/>
              </a:rPr>
              <a:t>Introduce an auxiliary object (e.g. </a:t>
            </a:r>
            <a:r>
              <a:rPr lang="el-GR" b="1" smtClean="0">
                <a:sym typeface="Symbol" pitchFamily="18" charset="2"/>
              </a:rPr>
              <a:t>belief1</a:t>
            </a:r>
            <a:r>
              <a:rPr lang="el-GR" smtClean="0">
                <a:sym typeface="Symbol" pitchFamily="18" charset="2"/>
              </a:rPr>
              <a:t>) 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l-GR" smtClean="0">
                <a:sym typeface="Symbol" pitchFamily="18" charset="2"/>
              </a:rPr>
              <a:t>relate it to each of the 3 parts of the original statement through the properties </a:t>
            </a:r>
            <a:r>
              <a:rPr lang="el-GR" b="1" smtClean="0">
                <a:sym typeface="Symbol" pitchFamily="18" charset="2"/>
              </a:rPr>
              <a:t>subject</a:t>
            </a:r>
            <a:r>
              <a:rPr lang="el-GR" smtClean="0">
                <a:sym typeface="Symbol" pitchFamily="18" charset="2"/>
              </a:rPr>
              <a:t>, </a:t>
            </a:r>
            <a:r>
              <a:rPr lang="el-GR" b="1" smtClean="0">
                <a:sym typeface="Symbol" pitchFamily="18" charset="2"/>
              </a:rPr>
              <a:t>predicate</a:t>
            </a:r>
            <a:r>
              <a:rPr lang="el-GR" smtClean="0">
                <a:sym typeface="Symbol" pitchFamily="18" charset="2"/>
              </a:rPr>
              <a:t> and </a:t>
            </a:r>
            <a:r>
              <a:rPr lang="el-GR" b="1" smtClean="0">
                <a:sym typeface="Symbol" pitchFamily="18" charset="2"/>
              </a:rPr>
              <a:t>object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In the preceding example 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olidFill>
                  <a:schemeClr val="accent1"/>
                </a:solidFill>
                <a:sym typeface="Symbol" pitchFamily="18" charset="2"/>
              </a:rPr>
              <a:t>subject</a:t>
            </a:r>
            <a:r>
              <a:rPr lang="en-GB" smtClean="0">
                <a:sym typeface="Symbol" pitchFamily="18" charset="2"/>
              </a:rPr>
              <a:t> of </a:t>
            </a:r>
            <a:r>
              <a:rPr lang="en-GB" b="1" smtClean="0">
                <a:sym typeface="Symbol" pitchFamily="18" charset="2"/>
              </a:rPr>
              <a:t>belief1</a:t>
            </a:r>
            <a:r>
              <a:rPr lang="en-GB" smtClean="0">
                <a:sym typeface="Symbol" pitchFamily="18" charset="2"/>
              </a:rPr>
              <a:t> is </a:t>
            </a:r>
            <a:r>
              <a:rPr lang="en-GB" b="1" smtClean="0">
                <a:sym typeface="Symbol" pitchFamily="18" charset="2"/>
              </a:rPr>
              <a:t>David Billington</a:t>
            </a:r>
          </a:p>
          <a:p>
            <a:pPr lvl="1" eaLnBrk="1" hangingPunct="1"/>
            <a:r>
              <a:rPr lang="en-GB" smtClean="0">
                <a:solidFill>
                  <a:schemeClr val="accent1"/>
                </a:solidFill>
                <a:sym typeface="Symbol" pitchFamily="18" charset="2"/>
              </a:rPr>
              <a:t>predicate</a:t>
            </a:r>
            <a:r>
              <a:rPr lang="en-GB" smtClean="0">
                <a:sym typeface="Symbol" pitchFamily="18" charset="2"/>
              </a:rPr>
              <a:t> of </a:t>
            </a:r>
            <a:r>
              <a:rPr lang="en-GB" b="1" smtClean="0">
                <a:sym typeface="Symbol" pitchFamily="18" charset="2"/>
              </a:rPr>
              <a:t>belief1</a:t>
            </a:r>
            <a:r>
              <a:rPr lang="en-GB" smtClean="0">
                <a:sym typeface="Symbol" pitchFamily="18" charset="2"/>
              </a:rPr>
              <a:t> is creator</a:t>
            </a:r>
          </a:p>
          <a:p>
            <a:pPr lvl="1" eaLnBrk="1" hangingPunct="1"/>
            <a:r>
              <a:rPr lang="en-GB" smtClean="0">
                <a:solidFill>
                  <a:schemeClr val="accent1"/>
                </a:solidFill>
                <a:sym typeface="Symbol" pitchFamily="18" charset="2"/>
              </a:rPr>
              <a:t>object</a:t>
            </a:r>
            <a:r>
              <a:rPr lang="en-GB" smtClean="0">
                <a:sym typeface="Symbol" pitchFamily="18" charset="2"/>
              </a:rPr>
              <a:t> of </a:t>
            </a:r>
            <a:r>
              <a:rPr lang="en-GB" b="1" smtClean="0">
                <a:sym typeface="Symbol" pitchFamily="18" charset="2"/>
              </a:rPr>
              <a:t>belief1</a:t>
            </a:r>
            <a:r>
              <a:rPr lang="en-GB" smtClean="0">
                <a:sym typeface="Symbol" pitchFamily="18" charset="2"/>
              </a:rPr>
              <a:t> is </a:t>
            </a:r>
            <a:r>
              <a:rPr lang="en-GB" b="1" smtClean="0">
                <a:sym typeface="Symbol" pitchFamily="18" charset="2"/>
              </a:rPr>
              <a:t>http://www.cit.gu.edu.au/~db</a:t>
            </a:r>
            <a:endParaRPr lang="el-GR" b="1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0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614A9-42BC-4B7C-8C90-361BE7A6EAED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Basic Ideas of RDF</a:t>
            </a:r>
            <a:r>
              <a:rPr lang="en-US" sz="2400" smtClean="0"/>
              <a:t>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25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7625F-2B57-417B-B235-923A871FF488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25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  <a:endParaRPr lang="el-GR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Data types are used in programming languages to allow interpretation</a:t>
            </a:r>
          </a:p>
          <a:p>
            <a:pPr eaLnBrk="1" hangingPunct="1">
              <a:spcAft>
                <a:spcPct val="50000"/>
              </a:spcAft>
            </a:pPr>
            <a:r>
              <a:rPr lang="el-GR" smtClean="0">
                <a:sym typeface="Symbol" pitchFamily="18" charset="2"/>
              </a:rPr>
              <a:t>In RDF, typed literals are used</a:t>
            </a:r>
            <a:r>
              <a:rPr lang="en-US" smtClean="0">
                <a:sym typeface="Symbol" pitchFamily="18" charset="2"/>
              </a:rPr>
              <a:t>, if necessary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(#David Billington,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http://www.mydomain.org/age,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“27”^http://www.w3.org/2001/XMLSchema#integer)</a:t>
            </a:r>
            <a:r>
              <a:rPr lang="el-GR" smtClean="0">
                <a:sym typeface="Symbol" pitchFamily="18" charset="2"/>
              </a:rPr>
              <a:t> 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35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35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5FE639-96F1-4C42-917C-19E902A1E0D1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235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 (2)</a:t>
            </a:r>
            <a:endParaRPr lang="el-GR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b="1" smtClean="0"/>
              <a:t>^^</a:t>
            </a:r>
            <a:r>
              <a:rPr lang="el-GR" smtClean="0"/>
              <a:t>-notation indicate</a:t>
            </a:r>
            <a:r>
              <a:rPr lang="en-US" smtClean="0"/>
              <a:t>s</a:t>
            </a:r>
            <a:r>
              <a:rPr lang="el-GR" smtClean="0"/>
              <a:t> the type of a literal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In practice, the most widely used data typing scheme will be the one by XML Schema 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But the use of </a:t>
            </a:r>
            <a:r>
              <a:rPr lang="en-US" b="1" smtClean="0"/>
              <a:t>any</a:t>
            </a:r>
            <a:r>
              <a:rPr lang="en-US" smtClean="0"/>
              <a:t> externally defined data typing scheme is allowed in RDF documents</a:t>
            </a:r>
          </a:p>
          <a:p>
            <a:pPr eaLnBrk="1" hangingPunct="1"/>
            <a:r>
              <a:rPr lang="en-GB" smtClean="0"/>
              <a:t>XML Schema predefines a large range of data types</a:t>
            </a:r>
          </a:p>
          <a:p>
            <a:pPr lvl="1" eaLnBrk="1" hangingPunct="1"/>
            <a:r>
              <a:rPr lang="en-GB" smtClean="0"/>
              <a:t>E.g. Booleans, integers, floating-point numbers, times, dates, etc.</a:t>
            </a:r>
            <a:endParaRPr lang="el-G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45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45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43EC5-E8A4-45DB-9912-DF1589CF3CDF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245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Critical View of RDF: </a:t>
            </a:r>
            <a:br>
              <a:rPr lang="en-US" sz="3200" smtClean="0"/>
            </a:br>
            <a:r>
              <a:rPr lang="en-US" sz="3200" smtClean="0"/>
              <a:t>Binary Predicates</a:t>
            </a:r>
            <a:endParaRPr lang="el-GR" sz="3200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uses only binary properties</a:t>
            </a:r>
            <a:endParaRPr lang="en-GB" smtClean="0"/>
          </a:p>
          <a:p>
            <a:pPr lvl="1" eaLnBrk="1" hangingPunct="1"/>
            <a:r>
              <a:rPr lang="en-GB" smtClean="0"/>
              <a:t>This is a restriction because often we use predicates with more than 2 arguments</a:t>
            </a:r>
            <a:endParaRPr lang="el-GR" smtClean="0"/>
          </a:p>
          <a:p>
            <a:pPr lvl="1" eaLnBrk="1" hangingPunct="1"/>
            <a:r>
              <a:rPr lang="en-US" smtClean="0"/>
              <a:t>But</a:t>
            </a:r>
            <a:r>
              <a:rPr lang="el-GR" smtClean="0"/>
              <a:t> binary predicates </a:t>
            </a:r>
            <a:r>
              <a:rPr lang="en-US" smtClean="0"/>
              <a:t>can simulate these</a:t>
            </a:r>
          </a:p>
          <a:p>
            <a:pPr eaLnBrk="1" hangingPunct="1"/>
            <a:r>
              <a:rPr lang="en-GB" smtClean="0"/>
              <a:t>Example: </a:t>
            </a:r>
            <a:r>
              <a:rPr lang="en-GB" b="1" smtClean="0"/>
              <a:t>referee(X,Y,Z)</a:t>
            </a:r>
            <a:r>
              <a:rPr lang="en-GB" smtClean="0"/>
              <a:t> </a:t>
            </a:r>
            <a:endParaRPr lang="en-GB" b="1" smtClean="0"/>
          </a:p>
          <a:p>
            <a:pPr lvl="1" eaLnBrk="1" hangingPunct="1"/>
            <a:r>
              <a:rPr lang="en-GB" b="1" smtClean="0"/>
              <a:t>X</a:t>
            </a:r>
            <a:r>
              <a:rPr lang="en-GB" smtClean="0"/>
              <a:t> is the referee in a chess game between players </a:t>
            </a:r>
            <a:r>
              <a:rPr lang="en-GB" b="1" smtClean="0"/>
              <a:t>Y</a:t>
            </a:r>
            <a:r>
              <a:rPr lang="en-GB" smtClean="0"/>
              <a:t> and </a:t>
            </a:r>
            <a:r>
              <a:rPr lang="en-GB" b="1" smtClean="0"/>
              <a:t>Z</a:t>
            </a:r>
            <a:endParaRPr lang="el-GR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56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56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D23FD0-3D07-4015-91F8-559D910BF8AB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256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Critical View of RDF: </a:t>
            </a:r>
            <a:br>
              <a:rPr lang="en-US" sz="3200" smtClean="0"/>
            </a:br>
            <a:r>
              <a:rPr lang="en-US" sz="3200" smtClean="0"/>
              <a:t>Binary Predicates (2)</a:t>
            </a:r>
            <a:endParaRPr lang="el-GR" sz="320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We introduce:</a:t>
            </a:r>
          </a:p>
          <a:p>
            <a:pPr lvl="1" eaLnBrk="1" hangingPunct="1"/>
            <a:r>
              <a:rPr lang="en-GB" smtClean="0"/>
              <a:t>a new auxiliary resource </a:t>
            </a:r>
            <a:r>
              <a:rPr lang="en-GB" b="1" smtClean="0"/>
              <a:t>chessGame</a:t>
            </a:r>
            <a:endParaRPr lang="en-GB" smtClean="0"/>
          </a:p>
          <a:p>
            <a:pPr lvl="1" eaLnBrk="1" hangingPunct="1"/>
            <a:r>
              <a:rPr lang="en-GB" smtClean="0"/>
              <a:t>the binary predicates </a:t>
            </a:r>
            <a:r>
              <a:rPr lang="en-GB" b="1" smtClean="0"/>
              <a:t>ref</a:t>
            </a:r>
            <a:r>
              <a:rPr lang="en-GB" smtClean="0"/>
              <a:t>, </a:t>
            </a:r>
            <a:r>
              <a:rPr lang="en-GB" b="1" smtClean="0"/>
              <a:t>player1</a:t>
            </a:r>
            <a:r>
              <a:rPr lang="en-GB" smtClean="0"/>
              <a:t>, and </a:t>
            </a:r>
            <a:r>
              <a:rPr lang="en-GB" b="1" smtClean="0"/>
              <a:t>player2</a:t>
            </a:r>
            <a:endParaRPr lang="en-GB" smtClean="0"/>
          </a:p>
          <a:p>
            <a:pPr eaLnBrk="1" hangingPunct="1"/>
            <a:r>
              <a:rPr lang="en-GB" smtClean="0"/>
              <a:t>We can represent </a:t>
            </a:r>
            <a:r>
              <a:rPr lang="en-GB" b="1" smtClean="0"/>
              <a:t>referee(X,Y,Z)</a:t>
            </a:r>
            <a:r>
              <a:rPr lang="en-GB" smtClean="0"/>
              <a:t> as:</a:t>
            </a:r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l-GR" smtClean="0"/>
          </a:p>
        </p:txBody>
      </p:sp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4485" t="5797" r="4164" b="1855"/>
          <a:stretch>
            <a:fillRect/>
          </a:stretch>
        </p:blipFill>
        <p:spPr bwMode="auto">
          <a:xfrm>
            <a:off x="2339975" y="4221163"/>
            <a:ext cx="3084513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66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66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26162-6D68-41EC-B7D1-B49483468596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266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Critical View of RDF: Properties</a:t>
            </a:r>
            <a:endParaRPr lang="el-GR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21588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Properties are special kinds of resources </a:t>
            </a:r>
            <a:endParaRPr lang="en-GB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smtClean="0"/>
              <a:t>Properties can be used as the object in an object-attribute-value triple (statement)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smtClean="0"/>
              <a:t>They are defined independent of resources</a:t>
            </a:r>
            <a:endParaRPr lang="en-US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This possibility offers flexibility</a:t>
            </a:r>
            <a:endParaRPr lang="en-GB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But it is unusual for modelling languages and OO programming languages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It can be confusing for modellers</a:t>
            </a:r>
            <a:endParaRPr lang="el-GR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76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76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344C3E-B89A-4114-A73F-BACE1F2DD0C5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276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Critical View of RDF: Reification</a:t>
            </a:r>
            <a:endParaRPr lang="el-GR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The reification mechanism is quite powerful </a:t>
            </a:r>
            <a:endParaRPr lang="en-GB" sz="2400" smtClean="0">
              <a:sym typeface="Symbol" pitchFamily="18" charset="2"/>
            </a:endParaRPr>
          </a:p>
          <a:p>
            <a:pPr eaLnBrk="1" hangingPunct="1"/>
            <a:r>
              <a:rPr lang="en-GB" sz="2400" smtClean="0">
                <a:sym typeface="Symbol" pitchFamily="18" charset="2"/>
              </a:rPr>
              <a:t>It appears misplaced in a simple language like RDF</a:t>
            </a:r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Making statements about statements introduces a level of complexity that is not necessary for a basic layer of the Semantic Web</a:t>
            </a:r>
            <a:endParaRPr lang="en-GB" sz="2400" smtClean="0">
              <a:sym typeface="Symbol" pitchFamily="18" charset="2"/>
            </a:endParaRPr>
          </a:p>
          <a:p>
            <a:pPr eaLnBrk="1" hangingPunct="1"/>
            <a:r>
              <a:rPr lang="en-GB" sz="2400" smtClean="0">
                <a:sym typeface="Symbol" pitchFamily="18" charset="2"/>
              </a:rPr>
              <a:t>Instead, it would have appeared more natural to include it in more powerful layers, which provide richer representational capabilities</a:t>
            </a:r>
            <a:endParaRPr lang="el-GR" sz="24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86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86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2D80D-891F-4709-8FF6-2E49410BE53F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286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Critical View of RDF: Summary</a:t>
            </a:r>
            <a:endParaRPr lang="el-GR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RDF has its idiosyncrasies and is not an optimal modeling language </a:t>
            </a:r>
            <a:r>
              <a:rPr lang="en-US" b="1" smtClean="0">
                <a:sym typeface="Symbol" pitchFamily="18" charset="2"/>
              </a:rPr>
              <a:t>but</a:t>
            </a:r>
            <a:endParaRPr lang="el-GR" b="1" smtClean="0">
              <a:sym typeface="Symbol" pitchFamily="18" charset="2"/>
            </a:endParaRPr>
          </a:p>
          <a:p>
            <a:pPr eaLnBrk="1" hangingPunct="1"/>
            <a:r>
              <a:rPr lang="el-GR" smtClean="0">
                <a:sym typeface="Symbol" pitchFamily="18" charset="2"/>
              </a:rPr>
              <a:t>It is already a de facto standard 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GB" smtClean="0">
                <a:sym typeface="Symbol" pitchFamily="18" charset="2"/>
              </a:rPr>
              <a:t>It has sufficient expressive power 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At least as for more layers to build on top</a:t>
            </a:r>
          </a:p>
          <a:p>
            <a:pPr eaLnBrk="1" hangingPunct="1"/>
            <a:r>
              <a:rPr lang="el-GR" smtClean="0">
                <a:sym typeface="Symbol" pitchFamily="18" charset="2"/>
              </a:rPr>
              <a:t>Using RDF offers the benefit that information maps unambiguously to a model 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296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97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E1BC5-5CCC-4E50-9F67-2D7903A20A2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297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07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7F3AA7-98C3-4048-A3D6-37B54A3DCF83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307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XML-Based Syntax of RDF</a:t>
            </a:r>
            <a:endParaRPr lang="el-GR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874000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An RDF document consists of an </a:t>
            </a:r>
            <a:r>
              <a:rPr lang="en-US" b="1" smtClean="0">
                <a:sym typeface="Symbol" pitchFamily="18" charset="2"/>
              </a:rPr>
              <a:t>rdf:RDF</a:t>
            </a:r>
            <a:r>
              <a:rPr lang="en-US" smtClean="0">
                <a:sym typeface="Symbol" pitchFamily="18" charset="2"/>
              </a:rPr>
              <a:t> element</a:t>
            </a:r>
            <a:endParaRPr lang="el-GR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smtClean="0">
                <a:sym typeface="Symbol" pitchFamily="18" charset="2"/>
              </a:rPr>
              <a:t>The content of that element is a number of descriptions </a:t>
            </a:r>
            <a:endParaRPr lang="en-US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A namespace mechanism is used</a:t>
            </a:r>
            <a:endParaRPr lang="en-GB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Disambiguation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Namespaces are expected to be RDF documents defining resources that can be reused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L</a:t>
            </a:r>
            <a:r>
              <a:rPr lang="el-GR" smtClean="0">
                <a:sym typeface="Symbol" pitchFamily="18" charset="2"/>
              </a:rPr>
              <a:t>arge, distributed collections of knowledge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17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17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9F1A15-EC2A-445E-8BCA-9A9B738338A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317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University Courses</a:t>
            </a:r>
            <a:r>
              <a:rPr lang="el-GR" smtClean="0"/>
              <a:t> 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&lt;rdf:RDF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xmlns:rdf="http://www.w3.org/1999/02/22-rdf-syntax-ns#"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xmlns:xsd="http://www.w3.org/2001/XMLSchema#"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xmlns:uni="http://www.mydomain.org/uni-ns"&gt;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&lt;rdf:Description rdf:about="949318"&gt;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	&lt;uni:name&gt;David Billington&lt;/uni:name&gt;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	&lt;uni:title&gt;Associate Professor&lt;/uni:title&gt;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	&lt;uni:age rdf:datatype="&amp;xsd:integer"&gt;27&lt;uni:age&gt;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&lt;/rdf:Description&gt;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1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F32B0-853B-431A-BD3D-8B10C7CBBF83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Drawbacks of XML</a:t>
            </a:r>
            <a:endParaRPr lang="el-GR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XML is a universal metalanguage for defining markup</a:t>
            </a:r>
            <a:endParaRPr lang="en-GB" sz="2400" smtClean="0"/>
          </a:p>
          <a:p>
            <a:pPr eaLnBrk="1" hangingPunct="1"/>
            <a:r>
              <a:rPr lang="en-GB" sz="2400" smtClean="0"/>
              <a:t>It provides a uniform framework for interchange of data and metadata between applications</a:t>
            </a:r>
          </a:p>
          <a:p>
            <a:pPr eaLnBrk="1" hangingPunct="1"/>
            <a:r>
              <a:rPr lang="en-GB" sz="2400" smtClean="0"/>
              <a:t>However, XML does not provide any means of talking about the semantics (meaning) of data</a:t>
            </a:r>
          </a:p>
          <a:p>
            <a:pPr eaLnBrk="1" hangingPunct="1"/>
            <a:r>
              <a:rPr lang="en-GB" sz="2400" smtClean="0"/>
              <a:t>E.g., there is no intended meaning associated with the nesting of tags</a:t>
            </a:r>
          </a:p>
          <a:p>
            <a:pPr lvl="1" eaLnBrk="1" hangingPunct="1"/>
            <a:r>
              <a:rPr lang="en-GB" sz="2000" smtClean="0"/>
              <a:t>It is up to each application to interpret the nesting. </a:t>
            </a:r>
            <a:endParaRPr lang="en-US" sz="20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27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27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9BFCD-8D67-4D22-80C3-481D41493F2A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327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University Courses (2)</a:t>
            </a:r>
            <a:endParaRPr lang="el-GR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&lt;rdf:Description rdf:about="CIT1111"&gt;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&lt;uni:courseName&gt;Discrete Maths&lt;/uni:courseName&gt;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&lt;uni:isTaughtBy&gt;David Billington&lt;/uni:isTaughtBy&gt;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&lt;/rdf:Description&gt;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&lt;rdf:Description rdf:about="CIT2112"&gt;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  <a:r>
              <a:rPr lang="fr-FR" sz="2000" b="1" smtClean="0"/>
              <a:t>&lt;uni:courseName&gt;Programming III&lt;/uni:courseName&gt;</a:t>
            </a:r>
            <a:endParaRPr lang="en-US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&lt;uni:isTaughtBy&gt;Michael Maher&lt;/uni:isTaughtBy&gt;</a:t>
            </a:r>
            <a:endParaRPr lang="el-GR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</a:t>
            </a:r>
            <a:r>
              <a:rPr lang="el-GR" sz="2000" b="1" smtClean="0"/>
              <a:t>&lt;/rdf:Description&gt;</a:t>
            </a:r>
            <a:r>
              <a:rPr lang="el-GR" sz="2000" smtClean="0"/>
              <a:t> 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&lt;/rdf:RDF&gt;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37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22E586-F878-4795-8A3E-31BFEFE562A6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337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rdf:about versus rdf:ID</a:t>
            </a:r>
            <a:endParaRPr lang="el-GR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An </a:t>
            </a:r>
            <a:r>
              <a:rPr lang="el-GR" sz="2400" smtClean="0"/>
              <a:t>element </a:t>
            </a:r>
            <a:r>
              <a:rPr lang="el-GR" sz="2400" b="1" smtClean="0"/>
              <a:t>rdf:Description</a:t>
            </a:r>
            <a:r>
              <a:rPr lang="el-GR" sz="2400" smtClean="0"/>
              <a:t> </a:t>
            </a:r>
            <a:r>
              <a:rPr lang="en-US" sz="2400" smtClean="0"/>
              <a:t>has</a:t>
            </a:r>
          </a:p>
          <a:p>
            <a:pPr lvl="1" eaLnBrk="1" hangingPunct="1"/>
            <a:r>
              <a:rPr lang="en-US" sz="2000" smtClean="0"/>
              <a:t>an</a:t>
            </a:r>
            <a:r>
              <a:rPr lang="el-GR" sz="2000" smtClean="0"/>
              <a:t> </a:t>
            </a:r>
            <a:r>
              <a:rPr lang="el-GR" sz="2000" b="1" smtClean="0"/>
              <a:t>rdf:about</a:t>
            </a:r>
            <a:r>
              <a:rPr lang="el-GR" sz="2000" smtClean="0"/>
              <a:t> attribute </a:t>
            </a:r>
            <a:r>
              <a:rPr lang="en-US" sz="2000" smtClean="0"/>
              <a:t>indicating that the resource has been “defined” elsewhere</a:t>
            </a:r>
          </a:p>
          <a:p>
            <a:pPr lvl="1" eaLnBrk="1" hangingPunct="1"/>
            <a:r>
              <a:rPr lang="en-US" sz="2000" smtClean="0"/>
              <a:t>An </a:t>
            </a:r>
            <a:r>
              <a:rPr lang="en-US" sz="2000" b="1" smtClean="0"/>
              <a:t>rdf:ID</a:t>
            </a:r>
            <a:r>
              <a:rPr lang="en-US" sz="2000" smtClean="0"/>
              <a:t> attribute indicating that the resource is defined</a:t>
            </a:r>
          </a:p>
          <a:p>
            <a:pPr eaLnBrk="1" hangingPunct="1"/>
            <a:r>
              <a:rPr lang="en-US" sz="2400" smtClean="0"/>
              <a:t>Formally, t</a:t>
            </a:r>
            <a:r>
              <a:rPr lang="en-GB" sz="2400" smtClean="0"/>
              <a:t>here is no such thing as “defining” an object in one place and referring to it elsewhere </a:t>
            </a:r>
            <a:endParaRPr lang="el-GR" sz="2400" smtClean="0"/>
          </a:p>
          <a:p>
            <a:pPr lvl="1" eaLnBrk="1" hangingPunct="1"/>
            <a:r>
              <a:rPr lang="el-GR" sz="2000" smtClean="0"/>
              <a:t>Sometimes is useful (for human readability) </a:t>
            </a:r>
            <a:r>
              <a:rPr lang="en-US" sz="2000" smtClean="0"/>
              <a:t>to have a</a:t>
            </a:r>
            <a:r>
              <a:rPr lang="el-GR" sz="2000" smtClean="0"/>
              <a:t> defining location, while other locations state “</a:t>
            </a:r>
            <a:r>
              <a:rPr lang="el-GR" sz="2000" b="1" smtClean="0"/>
              <a:t>additional</a:t>
            </a:r>
            <a:r>
              <a:rPr lang="el-GR" sz="2000" smtClean="0"/>
              <a:t>” properties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48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48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835284-E198-4230-BBE6-FCBF9228F6D5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348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Property Elements</a:t>
            </a:r>
            <a:endParaRPr lang="el-GR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4613" cy="3875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mtClean="0"/>
              <a:t>Content of </a:t>
            </a:r>
            <a:r>
              <a:rPr lang="en-US" b="1" smtClean="0"/>
              <a:t>rdf:Description</a:t>
            </a:r>
            <a:r>
              <a:rPr lang="en-US" smtClean="0"/>
              <a:t> elements</a:t>
            </a:r>
            <a:endParaRPr lang="en-US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&lt;rdf:Description rdf:about="CIT3116"&gt;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&lt;uni:courseName&gt;Knowledge 	Representation&lt;/uni:courseName&gt;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&lt;uni:isTaughtBy&gt;Grigoris Antoniou&lt;/uni:isTaughtBy&gt;</a:t>
            </a:r>
            <a:endParaRPr lang="el-GR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/>
              <a:t>&lt;/rdf:Description&gt;</a:t>
            </a:r>
            <a:r>
              <a:rPr lang="el-GR" sz="2000" smtClean="0"/>
              <a:t> 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l-GR" b="1" smtClean="0"/>
              <a:t>uni:courseName</a:t>
            </a:r>
            <a:r>
              <a:rPr lang="el-GR" smtClean="0"/>
              <a:t> and </a:t>
            </a:r>
            <a:r>
              <a:rPr lang="el-GR" b="1" smtClean="0"/>
              <a:t>uni:isTaughtBy</a:t>
            </a:r>
            <a:r>
              <a:rPr lang="el-GR" smtClean="0"/>
              <a:t> define </a:t>
            </a:r>
            <a:r>
              <a:rPr lang="en-US" smtClean="0"/>
              <a:t>two </a:t>
            </a:r>
            <a:r>
              <a:rPr lang="el-GR" smtClean="0"/>
              <a:t>property-value pairs for </a:t>
            </a:r>
            <a:r>
              <a:rPr lang="el-GR" b="1" smtClean="0"/>
              <a:t>CIT3116</a:t>
            </a:r>
            <a:r>
              <a:rPr lang="el-GR" smtClean="0"/>
              <a:t> </a:t>
            </a:r>
            <a:r>
              <a:rPr lang="en-US" smtClean="0"/>
              <a:t>(two RDF statements)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read conjunctively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l-GR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58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58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6D058-8AE6-4087-AA3D-FFF0F7373BAE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358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  <a:endParaRPr lang="el-GR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en-US" sz="2400" smtClean="0"/>
              <a:t>The attribute </a:t>
            </a:r>
            <a:r>
              <a:rPr lang="en-US" sz="2400" b="1" smtClean="0">
                <a:solidFill>
                  <a:schemeClr val="accent1"/>
                </a:solidFill>
              </a:rPr>
              <a:t>rdf:datatype="&amp;xsd:integer"</a:t>
            </a:r>
            <a:r>
              <a:rPr lang="en-US" sz="2400" smtClean="0"/>
              <a:t> is used to indicate the data type of the value of the age property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&lt;rdf:Description rdf:about="949318"&gt;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&lt;uni:name&gt;David Billington&lt;/uni:name&gt;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&lt;uni:title&gt;Associate Professor&lt;/uni:title&gt;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b="1" smtClean="0">
                <a:solidFill>
                  <a:schemeClr val="accent1"/>
                </a:solidFill>
              </a:rPr>
              <a:t>&lt;uni:age rdf:datatype="&amp;xsd:integer"&gt;27&lt;uni:age&gt;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&lt;/rdf:Description&gt;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68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68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A1704-0FC2-4EFA-A2A7-C706BD63B4A5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368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 (2)</a:t>
            </a:r>
            <a:endParaRPr lang="el-GR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b="1" smtClean="0"/>
              <a:t>age</a:t>
            </a:r>
            <a:r>
              <a:rPr lang="en-US" smtClean="0"/>
              <a:t> property has been defined to have </a:t>
            </a:r>
            <a:r>
              <a:rPr lang="en-US" b="1" smtClean="0"/>
              <a:t>"&amp;xsd:integer"</a:t>
            </a:r>
            <a:r>
              <a:rPr lang="en-US" smtClean="0"/>
              <a:t> as its </a:t>
            </a:r>
            <a:r>
              <a:rPr lang="en-US" i="1" smtClean="0"/>
              <a:t>range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It is still required to indicate the type of the value of this property each time it is used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This is to ensure that an RDF processor can assign the correct type of the property value even if it has not "seen" the corresponding RDF Schema definition before 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This scenario is quite likely to occur in the unrestricted WWW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78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78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AA208-E43B-4E10-BBE0-FADE61FC485D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378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The rdf:resource Attribute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relationships between courses and lecturers (in the example) were not formally defined but existed implicitly through the use of the same name</a:t>
            </a:r>
            <a:endParaRPr lang="en-GB" smtClean="0"/>
          </a:p>
          <a:p>
            <a:pPr eaLnBrk="1" hangingPunct="1"/>
            <a:r>
              <a:rPr lang="en-GB" smtClean="0"/>
              <a:t>The use of the same name may just be a coincidence for a machine</a:t>
            </a:r>
            <a:endParaRPr lang="en-US" smtClean="0"/>
          </a:p>
          <a:p>
            <a:pPr eaLnBrk="1" hangingPunct="1"/>
            <a:r>
              <a:rPr lang="en-US" smtClean="0"/>
              <a:t>We can denote that two entities are the same </a:t>
            </a:r>
            <a:r>
              <a:rPr lang="el-GR" smtClean="0"/>
              <a:t>using </a:t>
            </a:r>
            <a:r>
              <a:rPr lang="en-US" smtClean="0"/>
              <a:t>the</a:t>
            </a:r>
            <a:r>
              <a:rPr lang="el-GR" smtClean="0"/>
              <a:t> </a:t>
            </a:r>
            <a:r>
              <a:rPr lang="el-GR" b="1" smtClean="0"/>
              <a:t>rdf:resource </a:t>
            </a:r>
            <a:r>
              <a:rPr lang="el-GR" smtClean="0"/>
              <a:t>attribute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89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89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7AE19A-8B2E-4AE3-88F5-BEDDA4672996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389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The rdf:resource Attribute</a:t>
            </a:r>
            <a:r>
              <a:rPr lang="en-US" smtClean="0"/>
              <a:t> (2)</a:t>
            </a:r>
            <a:endParaRPr lang="el-GR" smtClean="0"/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&lt;rdf:Description rdf:about="CIT1111"&gt;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&lt;uni:courseName&gt;Discrete Mathematics&lt;/uni:courseName&gt;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&lt;uni:isTaughtBy </a:t>
            </a:r>
            <a:r>
              <a:rPr lang="en-US" sz="2400" b="1" smtClean="0">
                <a:solidFill>
                  <a:schemeClr val="accent1"/>
                </a:solidFill>
              </a:rPr>
              <a:t>rdf:resource="949318"</a:t>
            </a:r>
            <a:r>
              <a:rPr lang="en-US" sz="2400" b="1" smtClean="0"/>
              <a:t>/&gt;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&lt;/rdf:Description&gt;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&lt;rdf:Description </a:t>
            </a:r>
            <a:r>
              <a:rPr lang="en-US" sz="2400" b="1" smtClean="0">
                <a:solidFill>
                  <a:schemeClr val="accent1"/>
                </a:solidFill>
              </a:rPr>
              <a:t>rdf:about="949318"</a:t>
            </a:r>
            <a:r>
              <a:rPr lang="en-US" sz="2400" b="1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&lt;uni:name&gt;David Billington&lt;/uni:name&gt;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&lt;uni:title&gt;Associate Professor&lt;/uni:title&gt;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&lt;/rdf:Description&gt;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399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99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03BCD6-73EC-4136-813B-62B0C8033860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399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Referencing Externally Defined Resources</a:t>
            </a:r>
            <a:endParaRPr lang="el-GR" sz="3200" smtClean="0"/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defTabSz="876300" eaLnBrk="1" hangingPunct="1"/>
            <a:r>
              <a:rPr lang="en-GB" sz="2400" smtClean="0"/>
              <a:t>E.g., to refer the externally defined resource CIT1111: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smtClean="0"/>
              <a:t>	http://www.mydomain.org/uni-ns#CIT1111 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smtClean="0"/>
              <a:t>	as the value of</a:t>
            </a:r>
            <a:r>
              <a:rPr lang="en-GB" sz="2400" b="1" smtClean="0"/>
              <a:t> rdf:about</a:t>
            </a:r>
          </a:p>
          <a:p>
            <a:pPr defTabSz="876300" eaLnBrk="1" hangingPunct="1"/>
            <a:r>
              <a:rPr lang="en-GB" sz="2400" b="1" smtClean="0"/>
              <a:t>www.mydomain.org/uni-ns </a:t>
            </a:r>
            <a:r>
              <a:rPr lang="en-GB" sz="2400" smtClean="0"/>
              <a:t>is the URI where the definition of CIT1111 is found</a:t>
            </a:r>
            <a:endParaRPr lang="el-GR" sz="2400" smtClean="0"/>
          </a:p>
          <a:p>
            <a:pPr defTabSz="876300" eaLnBrk="1" hangingPunct="1"/>
            <a:r>
              <a:rPr lang="el-GR" sz="2400" smtClean="0"/>
              <a:t>A description with an</a:t>
            </a:r>
            <a:r>
              <a:rPr lang="el-GR" sz="2400" b="1" smtClean="0"/>
              <a:t> ID </a:t>
            </a:r>
            <a:r>
              <a:rPr lang="el-GR" sz="2400" smtClean="0"/>
              <a:t>defines a fragment URI, which can be used to reference the defined description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09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09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BF30E8-57C0-4619-8631-B7D65C82661E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Descriptions: Example</a:t>
            </a:r>
            <a:endParaRPr lang="el-GR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&lt;rdf:Description rdf:about="CIT1111"&gt;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&lt;uni:courseName&gt;Discrete Maths&lt;/uni:courseName&gt;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&lt;uni:isTaughtBy&gt;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	&lt;rdf:Description rdf:ID="949318"&gt;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		&lt;uni:name&gt;David Billington&lt;/uni:name&gt;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		&lt;uni:title&gt;Associate Professor&lt;/uni:title&gt;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	&lt;/rdf:Description&gt;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	&lt;/uni:isTaughtBy&gt;</a:t>
            </a:r>
          </a:p>
          <a:p>
            <a:pPr defTabSz="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&lt;/rdf:Description&gt;</a:t>
            </a:r>
            <a:endParaRPr lang="el-GR" sz="2200" b="1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19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9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FF074-5453-476A-A311-DF77695A56FF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419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Descriptions</a:t>
            </a:r>
            <a:endParaRPr lang="el-GR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Descriptions may be defined within other descriptions </a:t>
            </a:r>
            <a:endParaRPr lang="en-US" smtClean="0"/>
          </a:p>
          <a:p>
            <a:pPr eaLnBrk="1" hangingPunct="1"/>
            <a:r>
              <a:rPr lang="en-US" smtClean="0"/>
              <a:t>Other courses, such as </a:t>
            </a:r>
            <a:r>
              <a:rPr lang="en-US" b="1" smtClean="0"/>
              <a:t>CIT3112</a:t>
            </a:r>
            <a:r>
              <a:rPr lang="en-US" smtClean="0"/>
              <a:t>, can still refer to the new resource with ID </a:t>
            </a:r>
            <a:r>
              <a:rPr lang="en-US" b="1" smtClean="0"/>
              <a:t>949318</a:t>
            </a:r>
            <a:endParaRPr lang="el-GR" smtClean="0"/>
          </a:p>
          <a:p>
            <a:pPr eaLnBrk="1" hangingPunct="1"/>
            <a:r>
              <a:rPr lang="el-GR" smtClean="0"/>
              <a:t>Although a description may be defined within another description, its scope is global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1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1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836571-BF3E-4C58-AD72-F7BD4D50CDF2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61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Nesting of Tags in XML</a:t>
            </a:r>
            <a:r>
              <a:rPr lang="el-GR" smtClean="0"/>
              <a:t>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smtClean="0"/>
              <a:t>David Billington is a lecturer of Discrete Maths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/>
              <a:t>&lt;course name="Discrete Maths"&gt;</a:t>
            </a:r>
            <a:endParaRPr lang="el-GR" sz="2400" i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/>
              <a:t>		</a:t>
            </a:r>
            <a:r>
              <a:rPr lang="en-US" sz="2400" b="1" i="1" smtClean="0"/>
              <a:t>&lt;lecturer&gt;David Billington&lt;/lecturer&gt;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/>
              <a:t>&lt;/course&gt;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/>
              <a:t>&lt;lecturer name="David Billington"&gt;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/>
              <a:t>		&lt;teaches&gt;Discrete Maths&lt;/teaches&gt;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/>
              <a:t>&lt;/lecturer&gt;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solidFill>
                  <a:srgbClr val="FF9999"/>
                </a:solidFill>
              </a:rPr>
              <a:t>Opposite nesting, same information!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30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954FE1-2AED-4191-BF53-69905F81345E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30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Introducing some Structure to RDF Documents using the</a:t>
            </a:r>
            <a:r>
              <a:rPr lang="el-GR" sz="3200" smtClean="0"/>
              <a:t> rdf:type Element 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&lt;rdf:Description rdf:ID="CIT1111"&gt;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  <a:r>
              <a:rPr lang="en-US" sz="2000" b="1" smtClean="0">
                <a:solidFill>
                  <a:schemeClr val="accent1"/>
                </a:solidFill>
              </a:rPr>
              <a:t>&lt;rdf:type rdf:resource="http://www.mydomain.org/uni-			ns#course"/&gt;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&lt;uni:courseName&gt;Discrete Maths&lt;/uni:courseName&gt;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&lt;uni:isTaughtBy rdf:resource="#949318"/&gt;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en-US" sz="2000" b="1" smtClean="0"/>
              <a:t>&lt;/rdf:Description&gt;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&lt;rdf:Description rdf:ID="949318"&gt;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  <a:r>
              <a:rPr lang="en-US" sz="2000" b="1" smtClean="0">
                <a:solidFill>
                  <a:schemeClr val="accent1"/>
                </a:solidFill>
              </a:rPr>
              <a:t>&lt;rdf:type rdf:resource="http://www.mydomain.org/uni-			ns#lecturer"/&gt;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&lt;uni:name&gt;David Billington&lt;/uni:name&gt;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&lt;uni:title&gt;Associate Professor&lt;/uni:title&gt;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&lt;/rdf:Description&gt;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40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40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20976-006C-49FE-8264-941ACF4D105B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440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smtClean="0"/>
              <a:t>Abbreviated Syntax 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defTabSz="825500" eaLnBrk="1" hangingPunct="1">
              <a:tabLst>
                <a:tab pos="2870200" algn="l"/>
              </a:tabLst>
            </a:pPr>
            <a:r>
              <a:rPr lang="en-US" sz="2400" smtClean="0">
                <a:solidFill>
                  <a:schemeClr val="accent1"/>
                </a:solidFill>
              </a:rPr>
              <a:t>Simplification rules</a:t>
            </a:r>
            <a:r>
              <a:rPr lang="en-US" sz="2400" smtClean="0"/>
              <a:t>:</a:t>
            </a:r>
            <a:endParaRPr lang="en-GB" sz="2400" smtClean="0"/>
          </a:p>
          <a:p>
            <a:pPr marL="914400" lvl="1" indent="-457200" defTabSz="825500" eaLnBrk="1" hangingPunct="1">
              <a:buFontTx/>
              <a:buAutoNum type="arabicPeriod"/>
              <a:tabLst>
                <a:tab pos="2870200" algn="l"/>
              </a:tabLst>
            </a:pPr>
            <a:r>
              <a:rPr lang="en-GB" sz="2000" smtClean="0"/>
              <a:t>Childless property elements within description elements may be replaced by XML attributes</a:t>
            </a:r>
            <a:endParaRPr lang="el-GR" sz="2000" smtClean="0"/>
          </a:p>
          <a:p>
            <a:pPr marL="914400" lvl="1" indent="-457200" defTabSz="825500" eaLnBrk="1" hangingPunct="1">
              <a:buFontTx/>
              <a:buAutoNum type="arabicPeriod"/>
              <a:tabLst>
                <a:tab pos="2870200" algn="l"/>
              </a:tabLst>
            </a:pPr>
            <a:r>
              <a:rPr lang="el-GR" sz="2000" smtClean="0"/>
              <a:t>For description elements with a typing element we can use the name specified in the </a:t>
            </a:r>
            <a:r>
              <a:rPr lang="el-GR" sz="2000" b="1" smtClean="0"/>
              <a:t>rdf:type</a:t>
            </a:r>
            <a:r>
              <a:rPr lang="el-GR" sz="2000" smtClean="0"/>
              <a:t> element instead of </a:t>
            </a:r>
            <a:r>
              <a:rPr lang="el-GR" sz="2000" b="1" smtClean="0"/>
              <a:t>rdf:Description</a:t>
            </a:r>
            <a:r>
              <a:rPr lang="el-GR" sz="2000" smtClean="0"/>
              <a:t> </a:t>
            </a:r>
            <a:endParaRPr lang="en-US" sz="2000" smtClean="0"/>
          </a:p>
          <a:p>
            <a:pPr marL="533400" indent="-533400" defTabSz="825500" eaLnBrk="1" hangingPunct="1">
              <a:tabLst>
                <a:tab pos="2870200" algn="l"/>
              </a:tabLst>
            </a:pPr>
            <a:r>
              <a:rPr lang="en-US" sz="2400" smtClean="0"/>
              <a:t>These rules create syntactic variations of the same RDF statement</a:t>
            </a:r>
            <a:endParaRPr lang="el-GR" sz="2400" smtClean="0"/>
          </a:p>
          <a:p>
            <a:pPr marL="914400" lvl="1" indent="-457200" defTabSz="825500" eaLnBrk="1" hangingPunct="1">
              <a:tabLst>
                <a:tab pos="2870200" algn="l"/>
              </a:tabLst>
            </a:pPr>
            <a:r>
              <a:rPr lang="el-GR" sz="2000" smtClean="0"/>
              <a:t>They are equivalent according to the RDF data model, although they have different XML syntax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50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50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7F0500-5F21-4D0F-826B-29D0C829D8C6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450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Abbreviated Syntax: Example</a:t>
            </a:r>
            <a:endParaRPr lang="el-GR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b="1" smtClean="0"/>
              <a:t>&lt;rdf:Description rdf:ID="CIT1111"&gt;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b="1" smtClean="0"/>
              <a:t>		&lt;rdf:type rdf:resource="http://www.mydomain.org/uni-		ns#course"/&gt;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b="1" smtClean="0"/>
              <a:t>		&lt;uni:courseName&gt;Discrete Maths&lt;/uni:courseName&gt;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b="1" smtClean="0"/>
              <a:t>		&lt;uni:isTaughtBy rdf:resource="#949318"/&gt;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b="1" smtClean="0"/>
              <a:t>&lt;/rdf:Description&gt;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60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60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DDA88-6DF6-430C-9A77-A0069752A4F9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60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Application of First Simplification Rule</a:t>
            </a:r>
            <a:endParaRPr lang="el-GR" sz="3200" smtClean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247900" algn="l"/>
              </a:tabLst>
            </a:pPr>
            <a:r>
              <a:rPr lang="en-US" sz="2000" b="1" smtClean="0"/>
              <a:t>&lt;rdf:Description rdf:ID="CIT1111"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247900" algn="l"/>
              </a:tabLst>
            </a:pPr>
            <a:r>
              <a:rPr lang="en-US" sz="2000" b="1" smtClean="0"/>
              <a:t>		</a:t>
            </a:r>
            <a:r>
              <a:rPr lang="en-US" sz="2000" b="1" smtClean="0">
                <a:solidFill>
                  <a:schemeClr val="accent1"/>
                </a:solidFill>
              </a:rPr>
              <a:t>uni:courseName="Discrete Maths"</a:t>
            </a:r>
            <a:r>
              <a:rPr lang="en-US" sz="2000" b="1" smtClean="0"/>
              <a:t>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247900" algn="l"/>
              </a:tabLst>
            </a:pPr>
            <a:r>
              <a:rPr lang="en-US" sz="2000" b="1" smtClean="0"/>
              <a:t>	 &lt;rdf:type rdf:resource="http://www.mydomain.org/uni-		ns#course"/&gt;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247900" algn="l"/>
              </a:tabLst>
            </a:pPr>
            <a:r>
              <a:rPr lang="en-US" sz="2000" b="1" smtClean="0"/>
              <a:t>	&lt;uni:isTaughtBy rdf:resource="#949318"/&gt;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1257300" algn="l"/>
                <a:tab pos="2247900" algn="l"/>
              </a:tabLst>
            </a:pPr>
            <a:r>
              <a:rPr lang="en-US" sz="2000" b="1" smtClean="0"/>
              <a:t>&lt;/rdf:Description&gt;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71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71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2638C5-EFC3-4275-885D-F8941A4071E0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471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Application of 2nd Simplification Rule</a:t>
            </a:r>
            <a:endParaRPr lang="el-GR" sz="3200" smtClean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buFont typeface="Wingdings" pitchFamily="2" charset="2"/>
              <a:buNone/>
              <a:tabLst>
                <a:tab pos="1524000" algn="l"/>
                <a:tab pos="1968500" algn="l"/>
                <a:tab pos="2514600" algn="l"/>
              </a:tabLst>
            </a:pPr>
            <a:r>
              <a:rPr lang="fr-FR" b="1" smtClean="0"/>
              <a:t>&lt;</a:t>
            </a:r>
            <a:r>
              <a:rPr lang="fr-FR" b="1" smtClean="0">
                <a:solidFill>
                  <a:schemeClr val="accent1"/>
                </a:solidFill>
              </a:rPr>
              <a:t>uni:course</a:t>
            </a:r>
            <a:r>
              <a:rPr lang="fr-FR" b="1" smtClean="0"/>
              <a:t> rdf:ID="CIT1111"</a:t>
            </a:r>
          </a:p>
          <a:p>
            <a:pPr defTabSz="520700" eaLnBrk="1" hangingPunct="1">
              <a:lnSpc>
                <a:spcPct val="50000"/>
              </a:lnSpc>
              <a:buFont typeface="Wingdings" pitchFamily="2" charset="2"/>
              <a:buNone/>
              <a:tabLst>
                <a:tab pos="1524000" algn="l"/>
                <a:tab pos="1968500" algn="l"/>
                <a:tab pos="2514600" algn="l"/>
              </a:tabLst>
            </a:pPr>
            <a:r>
              <a:rPr lang="fr-FR" b="1" smtClean="0"/>
              <a:t>		</a:t>
            </a:r>
            <a:r>
              <a:rPr lang="en-US" b="1" smtClean="0"/>
              <a:t>uni:courseName="Discrete Maths"&gt;</a:t>
            </a:r>
          </a:p>
          <a:p>
            <a:pPr defTabSz="520700" eaLnBrk="1" hangingPunct="1">
              <a:lnSpc>
                <a:spcPct val="120000"/>
              </a:lnSpc>
              <a:buFont typeface="Wingdings" pitchFamily="2" charset="2"/>
              <a:buNone/>
              <a:tabLst>
                <a:tab pos="1524000" algn="l"/>
                <a:tab pos="1968500" algn="l"/>
                <a:tab pos="2514600" algn="l"/>
              </a:tabLst>
            </a:pPr>
            <a:r>
              <a:rPr lang="en-US" b="1" smtClean="0"/>
              <a:t>	&lt;uni:isTaughtBy rdf:resource="#949318"/&gt;</a:t>
            </a:r>
          </a:p>
          <a:p>
            <a:pPr defTabSz="520700" eaLnBrk="1" hangingPunct="1">
              <a:buFont typeface="Wingdings" pitchFamily="2" charset="2"/>
              <a:buNone/>
              <a:tabLst>
                <a:tab pos="1524000" algn="l"/>
                <a:tab pos="1968500" algn="l"/>
                <a:tab pos="2514600" algn="l"/>
              </a:tabLst>
            </a:pPr>
            <a:r>
              <a:rPr lang="en-US" b="1" smtClean="0"/>
              <a:t>&lt;/</a:t>
            </a:r>
            <a:r>
              <a:rPr lang="en-US" b="1" smtClean="0">
                <a:solidFill>
                  <a:schemeClr val="accent1"/>
                </a:solidFill>
              </a:rPr>
              <a:t>uni:course</a:t>
            </a:r>
            <a:r>
              <a:rPr lang="en-US" b="1" smtClean="0"/>
              <a:t>&gt;</a:t>
            </a:r>
            <a:endParaRPr lang="el-GR" b="1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81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81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4E378-0806-4D40-A568-F7FD35B65A05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481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Container Elements</a:t>
            </a:r>
            <a:endParaRPr lang="el-GR" smtClean="0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Collect a number of resources or attributes about which we want to make statements as a whole</a:t>
            </a:r>
            <a:endParaRPr lang="el-GR" smtClean="0"/>
          </a:p>
          <a:p>
            <a:pPr eaLnBrk="1" hangingPunct="1"/>
            <a:r>
              <a:rPr lang="el-GR" smtClean="0"/>
              <a:t>E.g., we may wish to talk about the courses given by a particular lecturer </a:t>
            </a:r>
            <a:endParaRPr lang="en-US" smtClean="0"/>
          </a:p>
          <a:p>
            <a:pPr eaLnBrk="1" hangingPunct="1"/>
            <a:r>
              <a:rPr lang="en-US" smtClean="0"/>
              <a:t>The content of container elements are named </a:t>
            </a:r>
            <a:r>
              <a:rPr lang="en-US" b="1" smtClean="0"/>
              <a:t>rdf:_1</a:t>
            </a:r>
            <a:r>
              <a:rPr lang="en-US" smtClean="0"/>
              <a:t>, </a:t>
            </a:r>
            <a:r>
              <a:rPr lang="en-US" b="1" smtClean="0"/>
              <a:t>rdf:_2</a:t>
            </a:r>
            <a:r>
              <a:rPr lang="en-US" smtClean="0"/>
              <a:t>, etc. </a:t>
            </a:r>
          </a:p>
          <a:p>
            <a:pPr lvl="1" eaLnBrk="1" hangingPunct="1"/>
            <a:r>
              <a:rPr lang="en-US" smtClean="0"/>
              <a:t>Alternatively </a:t>
            </a:r>
            <a:r>
              <a:rPr lang="en-US" b="1" smtClean="0"/>
              <a:t>rdf:li</a:t>
            </a:r>
            <a:endParaRPr lang="el-GR" b="1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491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B9CAD-C224-4BF3-80AF-91B548C310E3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491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Three Types of Container Elements</a:t>
            </a:r>
            <a:endParaRPr lang="el-GR" sz="3200" smtClean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rdf:Bag</a:t>
            </a:r>
            <a:r>
              <a:rPr lang="en-GB" sz="2400" smtClean="0"/>
              <a:t> an unordered container, allowing multiple occurrences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E.g. members of the faculty board, documents in a folder</a:t>
            </a:r>
            <a:endParaRPr lang="en-GB" sz="2000" b="1" smtClean="0"/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rdf:Seq</a:t>
            </a:r>
            <a:r>
              <a:rPr lang="en-GB" sz="2400" smtClean="0"/>
              <a:t> an ordered container, which may contain multiple occurrences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E.g. modules of a course, items on an agenda, an alphabetized list of staff members (order is imposed)</a:t>
            </a:r>
            <a:endParaRPr lang="en-GB" sz="2000" b="1" smtClean="0"/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rdf:Alt</a:t>
            </a:r>
            <a:r>
              <a:rPr lang="en-GB" sz="2400" smtClean="0"/>
              <a:t> a set of alternatives</a:t>
            </a:r>
            <a:endParaRPr lang="el-GR" sz="2400" smtClean="0"/>
          </a:p>
          <a:p>
            <a:pPr lvl="1" eaLnBrk="1" hangingPunct="1">
              <a:lnSpc>
                <a:spcPct val="90000"/>
              </a:lnSpc>
            </a:pPr>
            <a:r>
              <a:rPr lang="el-GR" sz="2000" smtClean="0"/>
              <a:t>E.g. the document home and mirrors, translations of a document in various languages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01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01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EAA796-6232-4949-AEDE-178D2BCE3807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501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for a Bag</a:t>
            </a:r>
            <a:r>
              <a:rPr lang="el-GR" smtClean="0"/>
              <a:t> 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smtClean="0"/>
              <a:t>&lt;uni:lecturer rdf:ID="949352" uni:name="Grigoris Antoniou"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smtClean="0"/>
              <a:t>			uni:title="Professor"&gt;</a:t>
            </a:r>
            <a:endParaRPr lang="en-US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&lt;uni:coursesTaught&gt;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</a:t>
            </a:r>
            <a:r>
              <a:rPr lang="en-US" sz="2400" b="1" smtClean="0">
                <a:solidFill>
                  <a:schemeClr val="accent1"/>
                </a:solidFill>
              </a:rPr>
              <a:t>&lt;rdf:Bag&gt;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accent1"/>
                </a:solidFill>
              </a:rPr>
              <a:t>			&lt;rdf:_1 rdf:resource="#CIT1112"/&gt;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accent1"/>
                </a:solidFill>
              </a:rPr>
              <a:t>			&lt;rdf:_2 rdf:resource="#CIT3116"/&gt;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accent1"/>
                </a:solidFill>
              </a:rPr>
              <a:t>		&lt;/rdf:Bag&gt;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&lt;/uni:coursesTaught&gt;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smtClean="0"/>
              <a:t>&lt;/uni:lecturer&gt;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12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A782C-0397-4817-8A7B-16D613C5D55A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512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for Alternative</a:t>
            </a:r>
            <a:endParaRPr lang="el-GR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&lt;uni:course rdf:ID="CIT1111"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uni:courseName="Discrete Mathematics"&gt;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fr-FR" sz="2400" b="1" smtClean="0"/>
              <a:t>&lt;uni:lecturer&gt;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b="1" smtClean="0"/>
              <a:t>		</a:t>
            </a:r>
            <a:r>
              <a:rPr lang="fr-FR" sz="2400" b="1" smtClean="0">
                <a:solidFill>
                  <a:schemeClr val="accent1"/>
                </a:solidFill>
              </a:rPr>
              <a:t>&lt;rdf:Alt&gt;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b="1" smtClean="0">
                <a:solidFill>
                  <a:schemeClr val="accent1"/>
                </a:solidFill>
              </a:rPr>
              <a:t>			&lt;rdf:li rdf:resource="#949352"/&gt;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b="1" smtClean="0">
                <a:solidFill>
                  <a:schemeClr val="accent1"/>
                </a:solidFill>
              </a:rPr>
              <a:t>			</a:t>
            </a:r>
            <a:r>
              <a:rPr lang="en-US" sz="2400" b="1" smtClean="0">
                <a:solidFill>
                  <a:schemeClr val="accent1"/>
                </a:solidFill>
              </a:rPr>
              <a:t>&lt;rdf:li rdf:resource="#949318"/&gt;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accent1"/>
                </a:solidFill>
              </a:rPr>
              <a:t>		&lt;/rdf:Alt&gt;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&lt;/uni:lecturer&gt;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&lt;/uni:course&gt;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22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22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DB763E-A657-4562-B44D-9D59F9FF34B8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522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Rdf:ID Attribute for Container Elements</a:t>
            </a:r>
            <a:endParaRPr lang="el-GR" sz="3200" smtClean="0"/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b="1" smtClean="0"/>
              <a:t>&lt;uni:lecturer rdf:ID="949318" 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b="1" smtClean="0"/>
              <a:t>			uni:name="David Billington"</a:t>
            </a:r>
            <a:r>
              <a:rPr lang="en-US" sz="2400" b="1" smtClean="0"/>
              <a:t>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&lt;uni:coursesTaught&gt;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</a:t>
            </a:r>
            <a:r>
              <a:rPr lang="en-US" sz="2400" b="1" smtClean="0">
                <a:solidFill>
                  <a:schemeClr val="accent1"/>
                </a:solidFill>
              </a:rPr>
              <a:t>rdf:Bag rdf:ID="DBcourses"</a:t>
            </a:r>
            <a:r>
              <a:rPr lang="en-US" sz="2400" b="1" smtClean="0"/>
              <a:t>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	&lt;rdf:_1 rdf:resource="#CIT1111"/&gt;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	&lt;rdf:_2 rdf:resource="#CIT3112"/&gt;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&lt;/rdf:Bag&gt;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&lt;/uni:coursesTaught&gt;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&lt;/uni:lecturer&gt;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1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1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2B70AC-5354-4BD8-AB5E-41E171798228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71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Ideas of RDF</a:t>
            </a:r>
            <a:endParaRPr lang="el-GR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3724275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Basic building block: </a:t>
            </a:r>
            <a:r>
              <a:rPr lang="en-US" b="1" smtClean="0">
                <a:sym typeface="Symbol" pitchFamily="18" charset="2"/>
              </a:rPr>
              <a:t>object-attribute-value</a:t>
            </a:r>
            <a:r>
              <a:rPr lang="en-US" smtClean="0">
                <a:sym typeface="Symbol" pitchFamily="18" charset="2"/>
              </a:rPr>
              <a:t> triple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It is called a </a:t>
            </a:r>
            <a:r>
              <a:rPr lang="en-GB" smtClean="0">
                <a:solidFill>
                  <a:schemeClr val="accent1"/>
                </a:solidFill>
                <a:sym typeface="Symbol" pitchFamily="18" charset="2"/>
              </a:rPr>
              <a:t>statement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Sentence about Billington</a:t>
            </a:r>
            <a:r>
              <a:rPr lang="en-GB" i="1" smtClean="0">
                <a:sym typeface="Symbol" pitchFamily="18" charset="2"/>
              </a:rPr>
              <a:t> </a:t>
            </a:r>
            <a:r>
              <a:rPr lang="en-GB" smtClean="0">
                <a:sym typeface="Symbol" pitchFamily="18" charset="2"/>
              </a:rPr>
              <a:t>is such a statement</a:t>
            </a:r>
          </a:p>
          <a:p>
            <a:pPr eaLnBrk="1" hangingPunct="1"/>
            <a:r>
              <a:rPr lang="en-GB" smtClean="0">
                <a:sym typeface="Symbol" pitchFamily="18" charset="2"/>
              </a:rPr>
              <a:t> RDF has been given a syntax in XML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This syntax inherits the benefits of XML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Other syntactic representations of RDF possible</a:t>
            </a:r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32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32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9AC66-0E72-45FC-A004-8FBB2840DF24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532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Collections</a:t>
            </a:r>
            <a:endParaRPr lang="el-GR" smtClean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A limitation of these containers is that there is no way to </a:t>
            </a:r>
            <a:r>
              <a:rPr lang="en-US" b="1" smtClean="0"/>
              <a:t>close</a:t>
            </a:r>
            <a:r>
              <a:rPr lang="en-US" smtClean="0"/>
              <a:t> them</a:t>
            </a:r>
            <a:endParaRPr lang="en-GB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smtClean="0"/>
              <a:t>“these are </a:t>
            </a:r>
            <a:r>
              <a:rPr lang="en-GB" b="1" smtClean="0"/>
              <a:t>all</a:t>
            </a:r>
            <a:r>
              <a:rPr lang="en-GB" smtClean="0"/>
              <a:t> the members of the container”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l-GR" smtClean="0"/>
              <a:t>RDF provides support for describing groups containing </a:t>
            </a:r>
            <a:r>
              <a:rPr lang="el-GR" b="1" smtClean="0"/>
              <a:t>only</a:t>
            </a:r>
            <a:r>
              <a:rPr lang="el-GR" smtClean="0"/>
              <a:t> the specified members, in the form of </a:t>
            </a:r>
            <a:r>
              <a:rPr lang="el-GR" smtClean="0">
                <a:solidFill>
                  <a:schemeClr val="accent1"/>
                </a:solidFill>
              </a:rPr>
              <a:t>RDF collections</a:t>
            </a:r>
            <a:r>
              <a:rPr lang="el-GR" smtClean="0"/>
              <a:t> </a:t>
            </a:r>
            <a:endParaRPr lang="en-US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b="1" smtClean="0"/>
              <a:t>list</a:t>
            </a:r>
            <a:r>
              <a:rPr lang="el-GR" smtClean="0"/>
              <a:t> structure in the RDF graph </a:t>
            </a:r>
            <a:endParaRPr lang="en-US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smtClean="0"/>
              <a:t>constructed using a predefined collection vocabulary</a:t>
            </a:r>
            <a:r>
              <a:rPr lang="en-US" smtClean="0"/>
              <a:t>: </a:t>
            </a:r>
            <a:r>
              <a:rPr lang="el-GR" b="1" smtClean="0"/>
              <a:t>rdf:List</a:t>
            </a:r>
            <a:r>
              <a:rPr lang="en-US" smtClean="0"/>
              <a:t>,</a:t>
            </a:r>
            <a:r>
              <a:rPr lang="el-GR" smtClean="0"/>
              <a:t> </a:t>
            </a:r>
            <a:r>
              <a:rPr lang="el-GR" b="1" smtClean="0"/>
              <a:t>rdf:first</a:t>
            </a:r>
            <a:r>
              <a:rPr lang="en-US" smtClean="0"/>
              <a:t>,</a:t>
            </a:r>
            <a:r>
              <a:rPr lang="en-US" b="1" smtClean="0"/>
              <a:t> </a:t>
            </a:r>
            <a:r>
              <a:rPr lang="el-GR" b="1" smtClean="0"/>
              <a:t>rdf:rest</a:t>
            </a:r>
            <a:r>
              <a:rPr lang="el-GR" smtClean="0"/>
              <a:t> </a:t>
            </a:r>
            <a:r>
              <a:rPr lang="en-US" smtClean="0"/>
              <a:t>and </a:t>
            </a:r>
            <a:r>
              <a:rPr lang="el-GR" b="1" smtClean="0"/>
              <a:t>rdf:nil</a:t>
            </a:r>
            <a:r>
              <a:rPr lang="el-G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42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42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D1BB5-5516-46D3-A46D-E79A814A9802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542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Collections (2)</a:t>
            </a:r>
            <a:endParaRPr lang="el-GR" smtClean="0"/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0195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smtClean="0"/>
              <a:t>Shorthand syntax:</a:t>
            </a:r>
            <a:endParaRPr lang="en-GB" smtClean="0"/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b="1" smtClean="0"/>
              <a:t>"</a:t>
            </a:r>
            <a:r>
              <a:rPr lang="en-GB" b="1" smtClean="0"/>
              <a:t>Collection</a:t>
            </a:r>
            <a:r>
              <a:rPr lang="en-US" b="1" smtClean="0"/>
              <a:t>"</a:t>
            </a:r>
            <a:r>
              <a:rPr lang="en-GB" smtClean="0"/>
              <a:t> value for the </a:t>
            </a:r>
            <a:r>
              <a:rPr lang="en-GB" b="1" smtClean="0"/>
              <a:t>rdf:parseType</a:t>
            </a:r>
            <a:r>
              <a:rPr lang="en-GB" smtClean="0"/>
              <a:t> attribute:</a:t>
            </a:r>
            <a:endParaRPr lang="en-US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&lt;rdf:Description rdf:about="#CIT2112"&gt;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&lt;uni:isTaughtBy </a:t>
            </a:r>
            <a:r>
              <a:rPr lang="en-US" sz="2400" b="1" smtClean="0">
                <a:solidFill>
                  <a:schemeClr val="accent1"/>
                </a:solidFill>
              </a:rPr>
              <a:t>rdf:parseType="Collection"</a:t>
            </a:r>
            <a:r>
              <a:rPr lang="en-US" sz="2400" b="1" smtClean="0"/>
              <a:t>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&lt;rdf:Description rdf:about="#949111"/&gt;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&lt;rdf:Description rdf:about="#949352"/&gt;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&lt;rdf:Description rdf:about="#949318"/&gt;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&lt;/uni:isTaughtBy&gt;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&lt;/rdf:Description&gt;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52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53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05C5E2-4122-40EF-8128-634EA797191A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553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</a:t>
            </a:r>
            <a:endParaRPr lang="el-GR" smtClean="0"/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77716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Sometimes we wish to make </a:t>
            </a:r>
            <a:r>
              <a:rPr lang="en-US" smtClean="0">
                <a:solidFill>
                  <a:schemeClr val="accent1"/>
                </a:solidFill>
              </a:rPr>
              <a:t>statements about other statements</a:t>
            </a:r>
            <a:endParaRPr lang="en-GB" smtClean="0">
              <a:solidFill>
                <a:schemeClr val="accent1"/>
              </a:solidFill>
            </a:endParaRPr>
          </a:p>
          <a:p>
            <a:pPr marL="533400" indent="-533400" eaLnBrk="1" hangingPunct="1"/>
            <a:r>
              <a:rPr lang="en-GB" smtClean="0"/>
              <a:t>We must be able to refer to a statement using an identifier</a:t>
            </a:r>
            <a:endParaRPr lang="el-GR" smtClean="0"/>
          </a:p>
          <a:p>
            <a:pPr marL="533400" indent="-533400" eaLnBrk="1" hangingPunct="1"/>
            <a:r>
              <a:rPr lang="el-GR" smtClean="0"/>
              <a:t>RDF allows such reference through a reification mechanism which turns a statement into a resource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63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63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7AEA0-7174-4E59-B76B-8DF8A2EA139F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563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 Example</a:t>
            </a:r>
            <a:endParaRPr lang="el-GR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&lt;rdf:Description rdf:about="#949352"&gt;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  <a:r>
              <a:rPr lang="fr-FR" sz="2000" b="1" smtClean="0"/>
              <a:t>&lt;uni:name&gt;Grigoris Antoniou&lt;/uni:name&gt;</a:t>
            </a:r>
            <a:endParaRPr lang="en-US" sz="2000" b="1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&lt;/rdf:Description&gt;</a:t>
            </a:r>
            <a:endParaRPr lang="en-GB" sz="2000" smtClean="0"/>
          </a:p>
          <a:p>
            <a:pPr marL="533400" indent="-533400" eaLnBrk="1" hangingPunct="1">
              <a:lnSpc>
                <a:spcPct val="90000"/>
              </a:lnSpc>
              <a:spcBef>
                <a:spcPct val="70000"/>
              </a:spcBef>
              <a:spcAft>
                <a:spcPct val="40000"/>
              </a:spcAft>
            </a:pPr>
            <a:r>
              <a:rPr lang="en-GB" sz="2000" smtClean="0"/>
              <a:t>reifies as</a:t>
            </a:r>
            <a:endParaRPr lang="en-US" sz="2000" b="1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&lt;rdf:Statement rdf:ID="StatementAbout949352"&gt;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&lt;rdf:subject rdf:resource="#949352"/&gt;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&lt;rdf:predicate rdf:resource="http://www.mydomain.org/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uni-ns#name"/&gt;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&lt;rdf:object&gt;Grigoris Antoniou&lt;/rdf:object&gt;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&lt;/rdf:Statement&gt;</a:t>
            </a:r>
            <a:endParaRPr lang="el-G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73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73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680E3-29CC-4D6A-98E7-1660B25E5FB4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573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 (2)</a:t>
            </a:r>
            <a:endParaRPr lang="el-GR" smtClean="0"/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b="1" smtClean="0"/>
              <a:t>rdf:subject, rdf:predicate </a:t>
            </a:r>
            <a:r>
              <a:rPr lang="en-US" smtClean="0"/>
              <a:t>and</a:t>
            </a:r>
            <a:r>
              <a:rPr lang="en-US" b="1" smtClean="0"/>
              <a:t> rdf:object </a:t>
            </a:r>
            <a:r>
              <a:rPr lang="en-US" smtClean="0"/>
              <a:t>allow us to access the parts of a statement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The</a:t>
            </a:r>
            <a:r>
              <a:rPr lang="en-US" b="1" smtClean="0"/>
              <a:t> ID </a:t>
            </a:r>
            <a:r>
              <a:rPr lang="en-US" smtClean="0"/>
              <a:t>of the statement can be used to refer to it, as can be done for any description</a:t>
            </a:r>
            <a:endParaRPr lang="en-GB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We write an</a:t>
            </a:r>
            <a:r>
              <a:rPr lang="en-GB" b="1" smtClean="0"/>
              <a:t> rdf:Description </a:t>
            </a:r>
            <a:r>
              <a:rPr lang="en-GB" smtClean="0"/>
              <a:t>if we don’t want to talk about a statement further</a:t>
            </a:r>
            <a:endParaRPr lang="el-GR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mtClean="0"/>
              <a:t>We write an</a:t>
            </a:r>
            <a:r>
              <a:rPr lang="el-GR" b="1" smtClean="0"/>
              <a:t> rdf:Statement </a:t>
            </a:r>
            <a:r>
              <a:rPr lang="el-GR" smtClean="0"/>
              <a:t>if we wish to refer to a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83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83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E2507-F900-467A-AAAA-A8B972D7B3CE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583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Basic Concepts of RDF Schema</a:t>
            </a:r>
            <a:endParaRPr lang="el-GR" sz="2400" smtClean="0">
              <a:solidFill>
                <a:schemeClr val="accent1"/>
              </a:solidFill>
            </a:endParaRP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593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93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67A90-4E32-4161-BCD0-54B6B7CEE59F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593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Ideas of RDF Schema</a:t>
            </a:r>
            <a:endParaRPr lang="el-GR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defTabSz="495300" eaLnBrk="1" hangingPunct="1">
              <a:tabLst>
                <a:tab pos="1079500" algn="l"/>
                <a:tab pos="1612900" algn="l"/>
              </a:tabLst>
            </a:pPr>
            <a:r>
              <a:rPr lang="en-US" smtClean="0"/>
              <a:t>RDF is a universal language that lets users describe resources in their own vocabularies </a:t>
            </a:r>
            <a:endParaRPr lang="en-GB" smtClean="0"/>
          </a:p>
          <a:p>
            <a:pPr marL="914400" lvl="1" indent="-457200" defTabSz="495300"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RDF does not assume, nor does it define semantics of any particular application domain</a:t>
            </a:r>
          </a:p>
          <a:p>
            <a:pPr marL="533400" indent="-533400" defTabSz="495300"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The user can do so in </a:t>
            </a:r>
            <a:r>
              <a:rPr lang="en-GB" smtClean="0">
                <a:solidFill>
                  <a:schemeClr val="accent1"/>
                </a:solidFill>
              </a:rPr>
              <a:t>RDF Schema</a:t>
            </a:r>
            <a:r>
              <a:rPr lang="en-GB" smtClean="0"/>
              <a:t> using:</a:t>
            </a:r>
            <a:endParaRPr lang="en-US" smtClean="0"/>
          </a:p>
          <a:p>
            <a:pPr marL="914400" lvl="1" indent="-457200" defTabSz="495300"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Classes and Properties</a:t>
            </a:r>
          </a:p>
          <a:p>
            <a:pPr marL="914400" lvl="1" indent="-457200" defTabSz="495300"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Class Hierarchies and Inheritance</a:t>
            </a:r>
          </a:p>
          <a:p>
            <a:pPr marL="914400" lvl="1" indent="-457200" defTabSz="495300"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Property Hierarchies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04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04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A3A6B8-95A8-4EBA-8A86-F9A939F68CA7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604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 and their Instances</a:t>
            </a:r>
            <a:endParaRPr lang="el-GR" smtClean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019550"/>
          </a:xfrm>
        </p:spPr>
        <p:txBody>
          <a:bodyPr/>
          <a:lstStyle/>
          <a:p>
            <a:pPr marL="533400" indent="-533400" eaLnBrk="1" hangingPunct="1">
              <a:spcBef>
                <a:spcPct val="0"/>
              </a:spcBef>
            </a:pPr>
            <a:r>
              <a:rPr lang="en-US" smtClean="0"/>
              <a:t>We must distinguish between</a:t>
            </a:r>
          </a:p>
          <a:p>
            <a:pPr marL="914400" lvl="1" indent="-457200" eaLnBrk="1" hangingPunct="1">
              <a:spcBef>
                <a:spcPct val="0"/>
              </a:spcBef>
            </a:pPr>
            <a:r>
              <a:rPr lang="en-US" smtClean="0"/>
              <a:t>Concrete “things” (individual objects) in the domain: Discrete Maths, David Billington etc.</a:t>
            </a:r>
          </a:p>
          <a:p>
            <a:pPr marL="914400" lvl="1" indent="-457200" eaLnBrk="1" hangingPunct="1">
              <a:spcBef>
                <a:spcPct val="0"/>
              </a:spcBef>
            </a:pPr>
            <a:r>
              <a:rPr lang="en-US" smtClean="0"/>
              <a:t>Sets of individuals sharing properties called </a:t>
            </a:r>
            <a:r>
              <a:rPr lang="en-US" smtClean="0">
                <a:solidFill>
                  <a:schemeClr val="accent1"/>
                </a:solidFill>
              </a:rPr>
              <a:t>classes</a:t>
            </a:r>
            <a:r>
              <a:rPr lang="en-US" smtClean="0"/>
              <a:t>: lecturers, students, courses etc.</a:t>
            </a:r>
          </a:p>
          <a:p>
            <a:pPr marL="533400" indent="-533400" eaLnBrk="1" hangingPunct="1"/>
            <a:r>
              <a:rPr lang="en-US" smtClean="0"/>
              <a:t>Individual objects that belong to a class are referred to as </a:t>
            </a:r>
            <a:r>
              <a:rPr lang="en-US" smtClean="0">
                <a:solidFill>
                  <a:schemeClr val="accent1"/>
                </a:solidFill>
              </a:rPr>
              <a:t>instances</a:t>
            </a:r>
            <a:r>
              <a:rPr lang="en-US" smtClean="0"/>
              <a:t> of that class</a:t>
            </a:r>
          </a:p>
          <a:p>
            <a:pPr marL="533400" indent="-533400" eaLnBrk="1" hangingPunct="1"/>
            <a:r>
              <a:rPr lang="en-US" smtClean="0"/>
              <a:t>The relationship between instances and classes in RDF is through </a:t>
            </a:r>
            <a:r>
              <a:rPr lang="en-US" b="1" smtClean="0"/>
              <a:t>rdf:type</a:t>
            </a:r>
            <a:endParaRPr lang="el-G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14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14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730340-FE0B-439E-98E4-51EEA531480B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614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Classes are Useful</a:t>
            </a:r>
            <a:endParaRPr lang="el-GR" smtClean="0"/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I</a:t>
            </a:r>
            <a:r>
              <a:rPr lang="el-GR" smtClean="0"/>
              <a:t>mpose restrictions on what can be stated in an RDF document using the schema </a:t>
            </a:r>
            <a:endParaRPr lang="en-US" smtClean="0"/>
          </a:p>
          <a:p>
            <a:pPr marL="914400" lvl="1" indent="-457200" eaLnBrk="1" hangingPunct="1"/>
            <a:r>
              <a:rPr lang="en-US" smtClean="0"/>
              <a:t>As in programming languages</a:t>
            </a:r>
          </a:p>
          <a:p>
            <a:pPr marL="914400" lvl="1" indent="-457200" eaLnBrk="1" hangingPunct="1"/>
            <a:r>
              <a:rPr lang="en-GB" smtClean="0"/>
              <a:t>E.g. A+1, where A is an array</a:t>
            </a:r>
            <a:endParaRPr lang="en-US" smtClean="0"/>
          </a:p>
          <a:p>
            <a:pPr marL="914400" lvl="1" indent="-457200" eaLnBrk="1" hangingPunct="1"/>
            <a:r>
              <a:rPr lang="en-US" smtClean="0"/>
              <a:t>Disallow nonsense from being stated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24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24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331C1-7170-4AB4-BD2C-2442F1411340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624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Nonsensical Statements disallowed through the Use of Classes</a:t>
            </a:r>
            <a:endParaRPr lang="el-GR" sz="3200" smtClean="0"/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>
                <a:solidFill>
                  <a:srgbClr val="FF9999"/>
                </a:solidFill>
              </a:rPr>
              <a:t>Discrete Maths is taught by Concrete Maths</a:t>
            </a:r>
            <a:endParaRPr lang="en-GB" smtClean="0">
              <a:solidFill>
                <a:srgbClr val="FF9999"/>
              </a:solidFill>
            </a:endParaRPr>
          </a:p>
          <a:p>
            <a:pPr marL="914400" lvl="1" indent="-457200" eaLnBrk="1" hangingPunct="1"/>
            <a:r>
              <a:rPr lang="en-GB" smtClean="0"/>
              <a:t>We want courses to be taught by lecturers only </a:t>
            </a:r>
          </a:p>
          <a:p>
            <a:pPr marL="914400" lvl="1" indent="-457200" eaLnBrk="1" hangingPunct="1"/>
            <a:r>
              <a:rPr lang="en-GB" smtClean="0"/>
              <a:t>Restriction on values of the property “is taught by” (</a:t>
            </a:r>
            <a:r>
              <a:rPr lang="en-GB" b="1" smtClean="0"/>
              <a:t>range restriction</a:t>
            </a:r>
            <a:r>
              <a:rPr lang="en-GB" smtClean="0"/>
              <a:t>) </a:t>
            </a:r>
            <a:endParaRPr lang="el-GR" smtClean="0"/>
          </a:p>
          <a:p>
            <a:pPr marL="533400" indent="-533400" eaLnBrk="1" hangingPunct="1"/>
            <a:r>
              <a:rPr lang="en-US" smtClean="0">
                <a:solidFill>
                  <a:srgbClr val="FF9999"/>
                </a:solidFill>
              </a:rPr>
              <a:t>Room MZH5760 is taught by David Billington</a:t>
            </a:r>
            <a:endParaRPr lang="en-GB" smtClean="0">
              <a:solidFill>
                <a:srgbClr val="FF9999"/>
              </a:solidFill>
            </a:endParaRPr>
          </a:p>
          <a:p>
            <a:pPr marL="914400" lvl="1" indent="-457200" eaLnBrk="1" hangingPunct="1"/>
            <a:r>
              <a:rPr lang="en-GB" smtClean="0"/>
              <a:t>Only courses can be taught</a:t>
            </a:r>
          </a:p>
          <a:p>
            <a:pPr marL="914400" lvl="1" indent="-457200" eaLnBrk="1" hangingPunct="1"/>
            <a:r>
              <a:rPr lang="en-GB" smtClean="0"/>
              <a:t>This imposes a restriction on the objects to which the property can be applied (</a:t>
            </a:r>
            <a:r>
              <a:rPr lang="en-GB" b="1" smtClean="0"/>
              <a:t>domain</a:t>
            </a:r>
            <a:r>
              <a:rPr lang="en-GB" smtClean="0"/>
              <a:t> </a:t>
            </a:r>
            <a:r>
              <a:rPr lang="en-GB" b="1" smtClean="0"/>
              <a:t>restriction</a:t>
            </a:r>
            <a:r>
              <a:rPr lang="en-GB" smtClean="0"/>
              <a:t>)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1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1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BED71-56BE-41CD-BB3E-E5F10A7CCED9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81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Ideas of RDF (2)</a:t>
            </a:r>
            <a:endParaRPr lang="el-GR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fundamental concepts of RDF are:</a:t>
            </a:r>
            <a:endParaRPr lang="en-GB" smtClean="0"/>
          </a:p>
          <a:p>
            <a:pPr lvl="1" eaLnBrk="1" hangingPunct="1"/>
            <a:r>
              <a:rPr lang="en-GB" smtClean="0"/>
              <a:t>resources</a:t>
            </a:r>
          </a:p>
          <a:p>
            <a:pPr lvl="1" eaLnBrk="1" hangingPunct="1"/>
            <a:r>
              <a:rPr lang="en-GB" smtClean="0"/>
              <a:t>properties</a:t>
            </a:r>
          </a:p>
          <a:p>
            <a:pPr lvl="1" eaLnBrk="1" hangingPunct="1"/>
            <a:r>
              <a:rPr lang="en-GB" smtClean="0"/>
              <a:t>statements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34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34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F58E8A-3449-4769-86E5-E0E663FB022D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634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Hierarchies</a:t>
            </a:r>
            <a:endParaRPr lang="el-GR" smtClean="0"/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Classes can be organised in hierarchies</a:t>
            </a:r>
          </a:p>
          <a:p>
            <a:pPr marL="914400" lvl="1" indent="-457200" eaLnBrk="1" hangingPunct="1"/>
            <a:r>
              <a:rPr lang="el-GR" smtClean="0"/>
              <a:t>A is a </a:t>
            </a:r>
            <a:r>
              <a:rPr lang="el-GR" smtClean="0">
                <a:solidFill>
                  <a:schemeClr val="accent1"/>
                </a:solidFill>
              </a:rPr>
              <a:t>subclass</a:t>
            </a:r>
            <a:r>
              <a:rPr lang="el-GR" smtClean="0"/>
              <a:t> of B if every instance of A is also an instance of B </a:t>
            </a:r>
            <a:endParaRPr lang="en-US" smtClean="0"/>
          </a:p>
          <a:p>
            <a:pPr marL="914400" lvl="1" indent="-457200" eaLnBrk="1" hangingPunct="1"/>
            <a:r>
              <a:rPr lang="en-US" smtClean="0"/>
              <a:t>Then B is a </a:t>
            </a:r>
            <a:r>
              <a:rPr lang="en-US" smtClean="0">
                <a:solidFill>
                  <a:schemeClr val="accent1"/>
                </a:solidFill>
              </a:rPr>
              <a:t>superclass</a:t>
            </a:r>
            <a:r>
              <a:rPr lang="en-US" smtClean="0"/>
              <a:t> of A</a:t>
            </a:r>
          </a:p>
          <a:p>
            <a:pPr marL="533400" indent="-533400" eaLnBrk="1" hangingPunct="1"/>
            <a:r>
              <a:rPr lang="en-US" smtClean="0"/>
              <a:t> </a:t>
            </a:r>
            <a:r>
              <a:rPr lang="el-GR" smtClean="0"/>
              <a:t>A subclass graph need not be a tree </a:t>
            </a:r>
            <a:endParaRPr lang="en-US" smtClean="0"/>
          </a:p>
          <a:p>
            <a:pPr marL="533400" indent="-533400" eaLnBrk="1" hangingPunct="1"/>
            <a:r>
              <a:rPr lang="el-GR" smtClean="0"/>
              <a:t>A class may have multiple superclasses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45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45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1BBBE-E33E-4B81-913E-07A3C4054C1F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645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Hierarchy Example</a:t>
            </a:r>
            <a:endParaRPr lang="el-GR" smtClean="0"/>
          </a:p>
        </p:txBody>
      </p:sp>
      <p:pic>
        <p:nvPicPr>
          <p:cNvPr id="6451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908175" y="2492375"/>
            <a:ext cx="4797425" cy="3452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55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55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1A64CE-8130-4027-A06B-093B4F0DD3B3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655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Inheritance in Class Hierarchies</a:t>
            </a:r>
            <a:endParaRPr lang="el-GR" smtClean="0"/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Range restriction: </a:t>
            </a:r>
            <a:r>
              <a:rPr lang="el-GR" sz="2400" b="1" smtClean="0"/>
              <a:t>Courses must be taught by academic staff members only</a:t>
            </a:r>
            <a:r>
              <a:rPr lang="el-GR" sz="2400" smtClean="0"/>
              <a:t> </a:t>
            </a:r>
            <a:endParaRPr lang="en-US" sz="2400" smtClean="0"/>
          </a:p>
          <a:p>
            <a:pPr marL="533400" indent="-533400" eaLnBrk="1" hangingPunct="1"/>
            <a:r>
              <a:rPr lang="el-GR" sz="2400" smtClean="0"/>
              <a:t>Michael Maher is a professor </a:t>
            </a:r>
            <a:endParaRPr lang="en-US" sz="2400" smtClean="0"/>
          </a:p>
          <a:p>
            <a:pPr marL="533400" indent="-533400" eaLnBrk="1" hangingPunct="1"/>
            <a:r>
              <a:rPr lang="en-US" sz="2400" smtClean="0"/>
              <a:t>He </a:t>
            </a:r>
            <a:r>
              <a:rPr lang="el-GR" sz="2400" smtClean="0">
                <a:solidFill>
                  <a:schemeClr val="accent1"/>
                </a:solidFill>
              </a:rPr>
              <a:t>inherit</a:t>
            </a:r>
            <a:r>
              <a:rPr lang="en-US" sz="2400" smtClean="0">
                <a:solidFill>
                  <a:schemeClr val="accent1"/>
                </a:solidFill>
              </a:rPr>
              <a:t>s</a:t>
            </a:r>
            <a:r>
              <a:rPr lang="en-US" sz="2400" smtClean="0"/>
              <a:t> </a:t>
            </a:r>
            <a:r>
              <a:rPr lang="el-GR" sz="2400" smtClean="0"/>
              <a:t>the ability to teach from the class of academic staff members </a:t>
            </a:r>
            <a:endParaRPr lang="en-US" sz="2400" smtClean="0"/>
          </a:p>
          <a:p>
            <a:pPr marL="533400" indent="-533400" eaLnBrk="1" hangingPunct="1"/>
            <a:r>
              <a:rPr lang="en-US" sz="2400" smtClean="0"/>
              <a:t>This is done in RDF Schema b</a:t>
            </a:r>
            <a:r>
              <a:rPr lang="en-GB" sz="2400" smtClean="0"/>
              <a:t>y fixing the semantics of “is a subclass of”</a:t>
            </a:r>
          </a:p>
          <a:p>
            <a:pPr marL="914400" lvl="1" indent="-457200" eaLnBrk="1" hangingPunct="1"/>
            <a:r>
              <a:rPr lang="en-GB" sz="2000" smtClean="0"/>
              <a:t>It is not up to an application (RDF processing software) to interpret “is a subclass of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65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65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EFF6B-598D-4EA1-A50F-FB7F7CE7571A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665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Property Hierarchies</a:t>
            </a:r>
            <a:endParaRPr lang="el-GR" smtClean="0"/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Hierarchical relationships for properties</a:t>
            </a:r>
            <a:endParaRPr lang="en-GB" sz="2400" smtClean="0"/>
          </a:p>
          <a:p>
            <a:pPr marL="914400" lvl="1" indent="-457200" eaLnBrk="1" hangingPunct="1"/>
            <a:r>
              <a:rPr lang="en-GB" sz="2000" smtClean="0"/>
              <a:t>E.g., “is taught by” is a subproperty of “involves” </a:t>
            </a:r>
          </a:p>
          <a:p>
            <a:pPr marL="914400" lvl="1" indent="-457200" eaLnBrk="1" hangingPunct="1"/>
            <a:r>
              <a:rPr lang="en-GB" sz="2000" smtClean="0"/>
              <a:t>If a course C is taught by an academic staff member A, then C also involves </a:t>
            </a:r>
            <a:r>
              <a:rPr lang="el-GR" sz="2000" smtClean="0"/>
              <a:t>Α</a:t>
            </a:r>
            <a:endParaRPr lang="en-US" sz="2000" smtClean="0"/>
          </a:p>
          <a:p>
            <a:pPr marL="533400" indent="-533400" eaLnBrk="1" hangingPunct="1"/>
            <a:r>
              <a:rPr lang="en-US" sz="2400" smtClean="0"/>
              <a:t>The converse is not necessarily true</a:t>
            </a:r>
          </a:p>
          <a:p>
            <a:pPr marL="914400" lvl="1" indent="-457200" eaLnBrk="1" hangingPunct="1"/>
            <a:r>
              <a:rPr lang="en-US" sz="2000" smtClean="0"/>
              <a:t>E.g.</a:t>
            </a:r>
            <a:r>
              <a:rPr lang="en-GB" sz="2000" smtClean="0"/>
              <a:t>, A may be the teacher of the course C, or </a:t>
            </a:r>
          </a:p>
          <a:p>
            <a:pPr marL="914400" lvl="1" indent="-457200" eaLnBrk="1" hangingPunct="1"/>
            <a:r>
              <a:rPr lang="en-GB" sz="2000" smtClean="0"/>
              <a:t>a tutor who marks student homework but does not teach C</a:t>
            </a:r>
            <a:endParaRPr lang="en-US" sz="2000" smtClean="0"/>
          </a:p>
          <a:p>
            <a:pPr marL="533400" indent="-533400" eaLnBrk="1" hangingPunct="1"/>
            <a:r>
              <a:rPr lang="en-US" sz="2400" smtClean="0"/>
              <a:t>P is a </a:t>
            </a:r>
            <a:r>
              <a:rPr lang="en-US" sz="2400" smtClean="0">
                <a:solidFill>
                  <a:schemeClr val="accent1"/>
                </a:solidFill>
              </a:rPr>
              <a:t>subproperty</a:t>
            </a:r>
            <a:r>
              <a:rPr lang="en-US" sz="2400" smtClean="0"/>
              <a:t> of Q, if Q(x,y) is true whenever P(x,y) is true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75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75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654E9B-F620-4E0A-8152-A89E393BE032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675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Layer vs RDF Schema Layer</a:t>
            </a:r>
            <a:endParaRPr lang="el-GR" smtClean="0"/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>
                <a:solidFill>
                  <a:srgbClr val="FF9999"/>
                </a:solidFill>
              </a:rPr>
              <a:t>Discrete Mathematics is taught by David Billington</a:t>
            </a:r>
          </a:p>
          <a:p>
            <a:pPr marL="533400" indent="-533400" eaLnBrk="1" hangingPunct="1"/>
            <a:r>
              <a:rPr lang="en-US" smtClean="0"/>
              <a:t>The schema is itself written in a formal language, RDF Schema, that can express its ingredients: </a:t>
            </a:r>
            <a:endParaRPr lang="en-GB" smtClean="0"/>
          </a:p>
          <a:p>
            <a:pPr marL="914400" lvl="1" indent="-457200" eaLnBrk="1" hangingPunct="1"/>
            <a:r>
              <a:rPr lang="en-GB" smtClean="0"/>
              <a:t>subClassOf, Class, Property, subPropertyOf, Resource, etc.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86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86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4CB31-ED3D-4CC5-91C9-C85BFF95DC2C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68613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0813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RDF Layer vs RDF Schema Layer (2)</a:t>
            </a:r>
            <a:endParaRPr lang="el-GR" sz="3200" smtClean="0"/>
          </a:p>
        </p:txBody>
      </p:sp>
      <p:pic>
        <p:nvPicPr>
          <p:cNvPr id="6861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3699" t="839" r="888" b="993"/>
          <a:stretch>
            <a:fillRect/>
          </a:stretch>
        </p:blipFill>
        <p:spPr>
          <a:xfrm>
            <a:off x="2268538" y="2276475"/>
            <a:ext cx="4325937" cy="4187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696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96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6BCD6D-5442-4BF3-8FE9-5114FD323F2C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696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>
                <a:solidFill>
                  <a:schemeClr val="accent1"/>
                </a:solidFill>
              </a:rPr>
              <a:t>Τ</a:t>
            </a:r>
            <a:r>
              <a:rPr lang="en-US" sz="2400" smtClean="0">
                <a:solidFill>
                  <a:schemeClr val="accent1"/>
                </a:solidFill>
              </a:rPr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06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06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531C88-9235-4112-9863-0276E1B5F444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706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16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16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6B2BFA-3ED2-4BFB-B89D-7A6E6A56E06F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716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Schema in RDF</a:t>
            </a:r>
            <a:endParaRPr lang="el-GR" smtClean="0"/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GB" sz="2400" smtClean="0"/>
              <a:t>The modeling primitives of RDF Schema are defined using resources and properties (RDF itself is used!)</a:t>
            </a:r>
          </a:p>
          <a:p>
            <a:pPr marL="533400" indent="-533400" eaLnBrk="1" hangingPunct="1"/>
            <a:r>
              <a:rPr lang="en-US" sz="2400" smtClean="0"/>
              <a:t>To declare that “lecturer” is a subclass of “academic staff member”</a:t>
            </a:r>
            <a:endParaRPr lang="en-GB" sz="2400" smtClean="0"/>
          </a:p>
          <a:p>
            <a:pPr marL="914400" lvl="1" indent="-457200" eaLnBrk="1" hangingPunct="1"/>
            <a:r>
              <a:rPr lang="en-GB" sz="2000" smtClean="0"/>
              <a:t>Define resources </a:t>
            </a:r>
            <a:r>
              <a:rPr lang="en-GB" sz="2000" b="1" smtClean="0"/>
              <a:t>lecturer</a:t>
            </a:r>
            <a:r>
              <a:rPr lang="en-GB" sz="2000" smtClean="0"/>
              <a:t>, </a:t>
            </a:r>
            <a:r>
              <a:rPr lang="en-GB" sz="2000" b="1" smtClean="0"/>
              <a:t>academicStaffMember</a:t>
            </a:r>
            <a:r>
              <a:rPr lang="en-GB" sz="2000" smtClean="0"/>
              <a:t>, and </a:t>
            </a:r>
            <a:r>
              <a:rPr lang="en-GB" sz="2000" b="1" smtClean="0"/>
              <a:t>subClassOf</a:t>
            </a:r>
            <a:endParaRPr lang="en-GB" sz="2000" smtClean="0"/>
          </a:p>
          <a:p>
            <a:pPr marL="914400" lvl="1" indent="-457200" eaLnBrk="1" hangingPunct="1"/>
            <a:r>
              <a:rPr lang="en-GB" sz="2000" smtClean="0"/>
              <a:t>define property </a:t>
            </a:r>
            <a:r>
              <a:rPr lang="en-GB" sz="2000" b="1" smtClean="0"/>
              <a:t>subClassOf</a:t>
            </a:r>
            <a:endParaRPr lang="en-GB" sz="2000" smtClean="0"/>
          </a:p>
          <a:p>
            <a:pPr marL="914400" lvl="1" indent="-457200" eaLnBrk="1" hangingPunct="1"/>
            <a:r>
              <a:rPr lang="en-GB" sz="2000" smtClean="0"/>
              <a:t>Write triple (</a:t>
            </a:r>
            <a:r>
              <a:rPr lang="en-GB" sz="2000" b="1" smtClean="0"/>
              <a:t>lecturer,subClassOf,academicStaffMember</a:t>
            </a:r>
            <a:r>
              <a:rPr lang="en-GB" sz="2000" smtClean="0"/>
              <a:t>)</a:t>
            </a:r>
          </a:p>
          <a:p>
            <a:pPr marL="533400" indent="-533400" eaLnBrk="1" hangingPunct="1"/>
            <a:r>
              <a:rPr lang="en-GB" sz="2400" smtClean="0"/>
              <a:t>We use the XML-based syntax of RDF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27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27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41E22-892F-4710-92D1-2E8990E7F202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727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Classes</a:t>
            </a:r>
            <a:endParaRPr lang="el-GR" smtClean="0"/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tabLst>
                <a:tab pos="1612900" algn="l"/>
                <a:tab pos="2057400" algn="l"/>
              </a:tabLst>
            </a:pPr>
            <a:r>
              <a:rPr lang="en-US" sz="3200" b="1" smtClean="0"/>
              <a:t>rdfs:Resource</a:t>
            </a:r>
            <a:r>
              <a:rPr lang="en-US" sz="3200" smtClean="0"/>
              <a:t>, the class of all resources</a:t>
            </a:r>
          </a:p>
          <a:p>
            <a:pPr marL="533400" indent="-533400" eaLnBrk="1" hangingPunct="1">
              <a:lnSpc>
                <a:spcPct val="80000"/>
              </a:lnSpc>
              <a:tabLst>
                <a:tab pos="1612900" algn="l"/>
                <a:tab pos="2057400" algn="l"/>
              </a:tabLst>
            </a:pPr>
            <a:r>
              <a:rPr lang="en-US" sz="3200" b="1" smtClean="0"/>
              <a:t>rdfs:Class</a:t>
            </a:r>
            <a:r>
              <a:rPr lang="en-US" sz="3200" smtClean="0"/>
              <a:t>, the class of all classes</a:t>
            </a:r>
          </a:p>
          <a:p>
            <a:pPr marL="533400" indent="-533400" eaLnBrk="1" hangingPunct="1">
              <a:lnSpc>
                <a:spcPct val="80000"/>
              </a:lnSpc>
              <a:tabLst>
                <a:tab pos="1612900" algn="l"/>
                <a:tab pos="2057400" algn="l"/>
              </a:tabLst>
            </a:pPr>
            <a:r>
              <a:rPr lang="en-US" sz="3200" b="1" smtClean="0"/>
              <a:t>rdfs:Literal</a:t>
            </a:r>
            <a:r>
              <a:rPr lang="en-US" sz="3200" smtClean="0"/>
              <a:t>, the class of all literals (strings) </a:t>
            </a:r>
            <a:endParaRPr lang="en-GB" sz="3200" smtClean="0"/>
          </a:p>
          <a:p>
            <a:pPr marL="533400" indent="-533400" eaLnBrk="1" hangingPunct="1">
              <a:lnSpc>
                <a:spcPct val="80000"/>
              </a:lnSpc>
              <a:tabLst>
                <a:tab pos="1612900" algn="l"/>
                <a:tab pos="2057400" algn="l"/>
              </a:tabLst>
            </a:pPr>
            <a:r>
              <a:rPr lang="en-US" sz="3200" b="1" smtClean="0"/>
              <a:t>rdf:Property</a:t>
            </a:r>
            <a:r>
              <a:rPr lang="en-US" sz="3200" smtClean="0"/>
              <a:t>, the class of all properties.</a:t>
            </a:r>
            <a:endParaRPr lang="el-GR" sz="3200" smtClean="0"/>
          </a:p>
          <a:p>
            <a:pPr marL="533400" indent="-533400" eaLnBrk="1" hangingPunct="1">
              <a:lnSpc>
                <a:spcPct val="80000"/>
              </a:lnSpc>
              <a:tabLst>
                <a:tab pos="1612900" algn="l"/>
                <a:tab pos="2057400" algn="l"/>
              </a:tabLst>
            </a:pPr>
            <a:r>
              <a:rPr lang="el-GR" sz="3200" b="1" smtClean="0"/>
              <a:t>rdf:Statement</a:t>
            </a:r>
            <a:r>
              <a:rPr lang="el-GR" sz="3200" smtClean="0"/>
              <a:t>, the class of all reified statements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2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2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D72572-222D-40C7-9669-8037309297D8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2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</a:t>
            </a:r>
            <a:endParaRPr lang="el-GR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can think of a resource as an object, a “thing” we want to talk about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E.g. authors, books, publishers, places, people, hotels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Every resource has a </a:t>
            </a:r>
            <a:r>
              <a:rPr lang="en-US" smtClean="0">
                <a:solidFill>
                  <a:schemeClr val="accent1"/>
                </a:solidFill>
              </a:rPr>
              <a:t>URI</a:t>
            </a:r>
            <a:r>
              <a:rPr lang="en-US" smtClean="0"/>
              <a:t>, a Universal Resource Identifier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URI can be 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a URL (Web address) or 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some other kind of unique identifier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37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37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179ADC-D6F9-4B8F-AB93-669AE79ED991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737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Core Properties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b="1" smtClean="0"/>
              <a:t>rdf:type</a:t>
            </a:r>
            <a:r>
              <a:rPr lang="en-US" smtClean="0"/>
              <a:t>, which relates a resource to its class </a:t>
            </a:r>
            <a:endParaRPr lang="en-GB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smtClean="0"/>
              <a:t>The resource is declared to be an instance of that class</a:t>
            </a:r>
            <a:endParaRPr lang="en-US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b="1" smtClean="0"/>
              <a:t>rdfs:subClassOf</a:t>
            </a:r>
            <a:r>
              <a:rPr lang="en-US" smtClean="0"/>
              <a:t>, which relates a class to one of its superclasses</a:t>
            </a:r>
            <a:endParaRPr lang="en-GB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smtClean="0"/>
              <a:t>All instances of a class are instances of its superclass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b="1" smtClean="0"/>
              <a:t>rdfs:subPropertyOf</a:t>
            </a:r>
            <a:r>
              <a:rPr lang="en-US" smtClean="0"/>
              <a:t>, relates a property to one of its superproperties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47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47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476839-C6FB-4644-8D6F-71205D750351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747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</a:t>
            </a:r>
            <a:r>
              <a:rPr lang="el-GR" smtClean="0"/>
              <a:t>Properties </a:t>
            </a:r>
            <a:r>
              <a:rPr lang="en-US" smtClean="0"/>
              <a:t>(2)</a:t>
            </a:r>
            <a:r>
              <a:rPr lang="el-GR" smtClean="0"/>
              <a:t> 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b="1" smtClean="0"/>
              <a:t>rdfs:domain</a:t>
            </a:r>
            <a:r>
              <a:rPr lang="en-US" sz="2400" smtClean="0"/>
              <a:t>, which specifies the domain of a property P</a:t>
            </a:r>
            <a:endParaRPr lang="en-GB" sz="2400" smtClean="0"/>
          </a:p>
          <a:p>
            <a:pPr marL="914400" lvl="1" indent="-457200" eaLnBrk="1" hangingPunct="1"/>
            <a:r>
              <a:rPr lang="en-GB" sz="2000" smtClean="0"/>
              <a:t>The class of those resources that may appear as subjects in a triple with predicate P</a:t>
            </a:r>
          </a:p>
          <a:p>
            <a:pPr marL="914400" lvl="1" indent="-457200" eaLnBrk="1" hangingPunct="1"/>
            <a:r>
              <a:rPr lang="en-GB" sz="2000" smtClean="0"/>
              <a:t>If the domain is not specified, then any resource can be the subject</a:t>
            </a:r>
            <a:endParaRPr lang="en-US" sz="2000" b="1" smtClean="0"/>
          </a:p>
          <a:p>
            <a:pPr marL="533400" indent="-533400" eaLnBrk="1" hangingPunct="1"/>
            <a:r>
              <a:rPr lang="en-US" sz="2400" b="1" smtClean="0"/>
              <a:t>rdfs:range</a:t>
            </a:r>
            <a:r>
              <a:rPr lang="en-US" sz="2400" smtClean="0"/>
              <a:t>, which specifies the range of a property P</a:t>
            </a:r>
            <a:endParaRPr lang="en-GB" sz="2400" smtClean="0"/>
          </a:p>
          <a:p>
            <a:pPr marL="914400" lvl="1" indent="-457200" eaLnBrk="1" hangingPunct="1"/>
            <a:r>
              <a:rPr lang="en-GB" sz="2000" smtClean="0"/>
              <a:t>The class of those resources that may appear as values in a triple with predicate P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57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57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D8CE6-D26B-4FB0-97BD-1BFBBEB4BCEB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757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  <a:r>
              <a:rPr lang="el-GR" smtClean="0"/>
              <a:t> 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&lt;rdfs:Class rdf:about="#lecturer"&gt;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&lt;rdfs:subClassOf rdf:resource="#staffMember"/&gt;</a:t>
            </a:r>
          </a:p>
          <a:p>
            <a:pPr eaLnBrk="1" hangingPunct="1">
              <a:spcAft>
                <a:spcPct val="50000"/>
              </a:spcAft>
              <a:buFont typeface="Wingdings" pitchFamily="2" charset="2"/>
              <a:buNone/>
            </a:pPr>
            <a:r>
              <a:rPr lang="en-US" sz="2400" b="1" smtClean="0"/>
              <a:t>&lt;/rdfs:Class&gt;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&lt;rdf:Property rdf:ID="phone"&gt;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&lt;rdfs:domain rdf:resource="#staffMember"/&gt;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&lt;rdfs:range rdf:resource="http://www.w3.org/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	2000/01/rdf-schema#Literal"/&gt;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&lt;/rdf:Property&gt;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68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68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2EF4F-AFB8-4318-A1B7-339AE268E63E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768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Relationships Between Core Classes and Properties</a:t>
            </a:r>
            <a:endParaRPr lang="el-GR" sz="32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ym typeface="Symbol" pitchFamily="18" charset="2"/>
              </a:rPr>
              <a:t>rdfs:subClassOf</a:t>
            </a:r>
            <a:r>
              <a:rPr lang="en-US" sz="2400" smtClean="0">
                <a:sym typeface="Symbol" pitchFamily="18" charset="2"/>
              </a:rPr>
              <a:t> and </a:t>
            </a:r>
            <a:r>
              <a:rPr lang="en-US" sz="2400" b="1" smtClean="0">
                <a:sym typeface="Symbol" pitchFamily="18" charset="2"/>
              </a:rPr>
              <a:t>rdfs:subPropertyOf</a:t>
            </a:r>
            <a:r>
              <a:rPr lang="en-US" sz="2400" smtClean="0">
                <a:sym typeface="Symbol" pitchFamily="18" charset="2"/>
              </a:rPr>
              <a:t> are transitive, by definition</a:t>
            </a:r>
            <a:endParaRPr lang="en-US" sz="2400" b="1" smtClean="0">
              <a:sym typeface="Symbol" pitchFamily="18" charset="2"/>
            </a:endParaRPr>
          </a:p>
          <a:p>
            <a:pPr eaLnBrk="1" hangingPunct="1"/>
            <a:r>
              <a:rPr lang="en-US" sz="2400" b="1" smtClean="0">
                <a:sym typeface="Symbol" pitchFamily="18" charset="2"/>
              </a:rPr>
              <a:t>rdfs:Class</a:t>
            </a:r>
            <a:r>
              <a:rPr lang="en-US" sz="2400" smtClean="0">
                <a:sym typeface="Symbol" pitchFamily="18" charset="2"/>
              </a:rPr>
              <a:t> is a subclass of </a:t>
            </a:r>
            <a:r>
              <a:rPr lang="en-US" sz="2400" b="1" smtClean="0">
                <a:sym typeface="Symbol" pitchFamily="18" charset="2"/>
              </a:rPr>
              <a:t>rdfs:Resource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Because every class is a resource</a:t>
            </a:r>
            <a:endParaRPr lang="en-US" sz="2000" b="1" smtClean="0">
              <a:sym typeface="Symbol" pitchFamily="18" charset="2"/>
            </a:endParaRPr>
          </a:p>
          <a:p>
            <a:pPr eaLnBrk="1" hangingPunct="1"/>
            <a:r>
              <a:rPr lang="en-US" sz="2400" b="1" smtClean="0">
                <a:sym typeface="Symbol" pitchFamily="18" charset="2"/>
              </a:rPr>
              <a:t>rdfs:Resource</a:t>
            </a:r>
            <a:r>
              <a:rPr lang="en-US" sz="2400" smtClean="0">
                <a:sym typeface="Symbol" pitchFamily="18" charset="2"/>
              </a:rPr>
              <a:t> is an instance of </a:t>
            </a:r>
            <a:r>
              <a:rPr lang="en-US" sz="2400" b="1" smtClean="0">
                <a:sym typeface="Symbol" pitchFamily="18" charset="2"/>
              </a:rPr>
              <a:t>rdfs:Class</a:t>
            </a:r>
            <a:r>
              <a:rPr lang="en-US" sz="2400" smtClean="0">
                <a:sym typeface="Symbol" pitchFamily="18" charset="2"/>
              </a:rPr>
              <a:t> </a:t>
            </a:r>
            <a:endParaRPr lang="en-GB" sz="2400" b="1" smtClean="0">
              <a:sym typeface="Symbol" pitchFamily="18" charset="2"/>
            </a:endParaRP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rdfs:Resource</a:t>
            </a:r>
            <a:r>
              <a:rPr lang="en-GB" sz="2000" smtClean="0">
                <a:sym typeface="Symbol" pitchFamily="18" charset="2"/>
              </a:rPr>
              <a:t> is the class of all resources, so it is a class</a:t>
            </a:r>
            <a:endParaRPr lang="en-US" sz="20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Every class is an instance of </a:t>
            </a:r>
            <a:r>
              <a:rPr lang="en-US" sz="2400" b="1" smtClean="0">
                <a:sym typeface="Symbol" pitchFamily="18" charset="2"/>
              </a:rPr>
              <a:t>rdfs:Class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For the same reason</a:t>
            </a:r>
            <a:endParaRPr lang="en-US" sz="2000" smtClean="0">
              <a:sym typeface="Symbol" pitchFamily="18" charset="2"/>
            </a:endParaRPr>
          </a:p>
          <a:p>
            <a:pPr eaLnBrk="1" hangingPunct="1"/>
            <a:endParaRPr lang="el-GR" sz="24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78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78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5B7295-85E9-499F-A7E1-898F5A520282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778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Reification and Containers</a:t>
            </a:r>
            <a:endParaRPr lang="el-GR" smtClean="0"/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rdf:subject</a:t>
            </a:r>
            <a:r>
              <a:rPr lang="en-US" sz="2400" smtClean="0">
                <a:sym typeface="Symbol" pitchFamily="18" charset="2"/>
              </a:rPr>
              <a:t>, relates a reified statement to its subject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rdf:predicate</a:t>
            </a:r>
            <a:r>
              <a:rPr lang="en-US" sz="2400" smtClean="0">
                <a:sym typeface="Symbol" pitchFamily="18" charset="2"/>
              </a:rPr>
              <a:t>, relates a reified statement to its predicate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rdf:object</a:t>
            </a:r>
            <a:r>
              <a:rPr lang="en-US" sz="2400" smtClean="0">
                <a:sym typeface="Symbol" pitchFamily="18" charset="2"/>
              </a:rPr>
              <a:t>, relates a reified statement to its object</a:t>
            </a:r>
          </a:p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rdf:Bag</a:t>
            </a:r>
            <a:r>
              <a:rPr lang="en-US" sz="2400" smtClean="0">
                <a:sym typeface="Symbol" pitchFamily="18" charset="2"/>
              </a:rPr>
              <a:t>, the class of bags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rdf:Seq</a:t>
            </a:r>
            <a:r>
              <a:rPr lang="en-US" sz="2400" smtClean="0">
                <a:sym typeface="Symbol" pitchFamily="18" charset="2"/>
              </a:rPr>
              <a:t>, the class of sequences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80000"/>
              </a:lnSpc>
              <a:spcAft>
                <a:spcPct val="10000"/>
              </a:spcAft>
            </a:pPr>
            <a:r>
              <a:rPr lang="en-US" sz="2400" b="1" smtClean="0">
                <a:sym typeface="Symbol" pitchFamily="18" charset="2"/>
              </a:rPr>
              <a:t>rdf:Alt</a:t>
            </a:r>
            <a:r>
              <a:rPr lang="en-US" sz="2400" smtClean="0">
                <a:sym typeface="Symbol" pitchFamily="18" charset="2"/>
              </a:rPr>
              <a:t>, the class of alternatives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400" b="1" smtClean="0">
                <a:sym typeface="Symbol" pitchFamily="18" charset="2"/>
              </a:rPr>
              <a:t>rdfs:Container</a:t>
            </a:r>
            <a:r>
              <a:rPr lang="en-US" sz="2400" smtClean="0">
                <a:sym typeface="Symbol" pitchFamily="18" charset="2"/>
              </a:rPr>
              <a:t>, which is a superclass of all container classes, including the three above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88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88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08D261-2C59-4E16-8075-351F5F0061EA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788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Utility Properties</a:t>
            </a:r>
            <a:endParaRPr lang="el-GR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400" b="1" smtClean="0">
                <a:sym typeface="Symbol" pitchFamily="18" charset="2"/>
              </a:rPr>
              <a:t>rdfs:seeAlso </a:t>
            </a:r>
            <a:r>
              <a:rPr lang="en-US" sz="2400" smtClean="0">
                <a:sym typeface="Symbol" pitchFamily="18" charset="2"/>
              </a:rPr>
              <a:t>relates a resource to another resource that explains it</a:t>
            </a:r>
            <a:endParaRPr lang="el-GR" sz="2400" smtClean="0">
              <a:sym typeface="Symbol" pitchFamily="18" charset="2"/>
            </a:endParaRPr>
          </a:p>
          <a:p>
            <a:pPr marL="533400" indent="-533400" eaLnBrk="1" hangingPunct="1"/>
            <a:r>
              <a:rPr lang="el-GR" sz="2400" b="1" smtClean="0">
                <a:sym typeface="Symbol" pitchFamily="18" charset="2"/>
              </a:rPr>
              <a:t>rdfs:isDefinedBy </a:t>
            </a:r>
            <a:r>
              <a:rPr lang="el-GR" sz="2400" smtClean="0">
                <a:sym typeface="Symbol" pitchFamily="18" charset="2"/>
              </a:rPr>
              <a:t>is a subproperty of </a:t>
            </a:r>
            <a:r>
              <a:rPr lang="el-GR" sz="2400" b="1" smtClean="0">
                <a:sym typeface="Symbol" pitchFamily="18" charset="2"/>
              </a:rPr>
              <a:t>rdfs:seeAlso</a:t>
            </a:r>
            <a:r>
              <a:rPr lang="el-GR" sz="2400" smtClean="0">
                <a:sym typeface="Symbol" pitchFamily="18" charset="2"/>
              </a:rPr>
              <a:t> and relates a resource to the place where its definition, typically an RDF schema, is found </a:t>
            </a:r>
            <a:endParaRPr lang="en-US" sz="2400" smtClean="0">
              <a:sym typeface="Symbol" pitchFamily="18" charset="2"/>
            </a:endParaRPr>
          </a:p>
          <a:p>
            <a:pPr marL="533400" indent="-533400" eaLnBrk="1" hangingPunct="1"/>
            <a:r>
              <a:rPr lang="en-US" sz="2400" b="1" smtClean="0">
                <a:sym typeface="Symbol" pitchFamily="18" charset="2"/>
              </a:rPr>
              <a:t>rdfs:comment</a:t>
            </a:r>
            <a:r>
              <a:rPr lang="en-US" sz="2400" smtClean="0">
                <a:sym typeface="Symbol" pitchFamily="18" charset="2"/>
              </a:rPr>
              <a:t>. Comments, typically longer text, can be associated with a resource</a:t>
            </a:r>
            <a:endParaRPr lang="el-GR" sz="2400" b="1" smtClean="0">
              <a:sym typeface="Symbol" pitchFamily="18" charset="2"/>
            </a:endParaRPr>
          </a:p>
          <a:p>
            <a:pPr marL="533400" indent="-533400" eaLnBrk="1" hangingPunct="1"/>
            <a:r>
              <a:rPr lang="el-GR" sz="2400" b="1" smtClean="0">
                <a:sym typeface="Symbol" pitchFamily="18" charset="2"/>
              </a:rPr>
              <a:t>rdfs:label</a:t>
            </a:r>
            <a:r>
              <a:rPr lang="el-GR" sz="2400" smtClean="0">
                <a:sym typeface="Symbol" pitchFamily="18" charset="2"/>
              </a:rPr>
              <a:t>. A human-friendly label (name) is associated with a resource </a:t>
            </a:r>
            <a:endParaRPr lang="en-US" sz="24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798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98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7A38FB-ACF1-40FC-BF74-07153460AEBC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798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A University</a:t>
            </a:r>
            <a:endParaRPr lang="el-GR" smtClean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&lt;rdfs:Class rdf:ID="lecturer"&gt;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&lt;rdfs:comment&gt;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	The class of lecturers. All lecturers are 	academic staff members.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&lt;/rdfs:comment&gt;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&lt;rdfs:subClassOf rdf:resource="#academicStaffMember"/&gt;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&lt;/rdfs:Class&gt;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08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09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FEBB05-A0C8-46D4-A404-5AE6AD39246D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809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A University (2)</a:t>
            </a:r>
            <a:endParaRPr lang="el-GR" smtClean="0"/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&lt;rdfs:Class rdf:ID="course"&gt;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&lt;rdfs:comment&gt;The class of courses&lt;/rdfs:comment&gt;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&lt;/rdfs:Class&gt;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sym typeface="Symbol" pitchFamily="18" charset="2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&lt;rdf:Property rdf:ID="isTaughtBy"&gt;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&lt;rdfs:comment&gt;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Inherits its domain ("course") and range ("lecturer")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from its superproperty "involves"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&lt;/rdfs:comment&gt;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&lt;rdfs:subPropertyOf rdf:resource="#involves"/&gt;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&lt;/rdf:Property&gt;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19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19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B8DB-6335-465D-A796-595BF54CDB2B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819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A University (3)</a:t>
            </a:r>
            <a:endParaRPr lang="el-GR" smtClean="0"/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&lt;rdf:Property rdf:ID="phone"&gt;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&lt;rdfs:comment&gt;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It is a property of staff members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and takes literals as values.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&lt;/rdfs:comment&gt;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&lt;rdfs:domain rdf:resource="#staffMember"/&gt;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&lt;rdfs:range rdf:resource="http://www.w3.org/2000/01/rdf-	schema#Literal"/&gt;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&lt;/rdf:Property&gt;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29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29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25B46-D002-4EE8-81FA-12CCF909B491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829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Class Hierarchy for the Motor Vehicles Example</a:t>
            </a:r>
            <a:r>
              <a:rPr lang="el-GR" sz="3200" smtClean="0"/>
              <a:t> 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endParaRPr lang="el-GR" smtClean="0"/>
          </a:p>
        </p:txBody>
      </p:sp>
      <p:pic>
        <p:nvPicPr>
          <p:cNvPr id="8295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2349500"/>
            <a:ext cx="4808537" cy="391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2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2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E3556-47EE-4F05-8A72-76B0F5B83DE9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102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Properties</a:t>
            </a:r>
            <a:endParaRPr lang="el-GR" sz="340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803650"/>
          </a:xfrm>
        </p:spPr>
        <p:txBody>
          <a:bodyPr/>
          <a:lstStyle/>
          <a:p>
            <a:pPr eaLnBrk="1" hangingPunct="1"/>
            <a:r>
              <a:rPr lang="en-US" smtClean="0"/>
              <a:t>Properties are a special kind of resources</a:t>
            </a:r>
            <a:endParaRPr lang="en-GB" smtClean="0"/>
          </a:p>
          <a:p>
            <a:pPr eaLnBrk="1" hangingPunct="1"/>
            <a:r>
              <a:rPr lang="en-GB" smtClean="0"/>
              <a:t>They describe relations between resources</a:t>
            </a:r>
          </a:p>
          <a:p>
            <a:pPr lvl="1" eaLnBrk="1" hangingPunct="1"/>
            <a:r>
              <a:rPr lang="en-GB" smtClean="0"/>
              <a:t>E.g. “written by”, “age”, “title”, etc. </a:t>
            </a:r>
            <a:endParaRPr lang="en-US" smtClean="0"/>
          </a:p>
          <a:p>
            <a:pPr eaLnBrk="1" hangingPunct="1"/>
            <a:r>
              <a:rPr lang="en-US" smtClean="0"/>
              <a:t>Properties are also identified by URIs </a:t>
            </a:r>
          </a:p>
          <a:p>
            <a:pPr eaLnBrk="1" hangingPunct="1"/>
            <a:r>
              <a:rPr lang="en-US" smtClean="0"/>
              <a:t>Advantages of using URIs:</a:t>
            </a:r>
            <a:endParaRPr lang="el-GR" smtClean="0"/>
          </a:p>
          <a:p>
            <a:pPr lvl="1" eaLnBrk="1" hangingPunct="1"/>
            <a:r>
              <a:rPr lang="el-GR" smtClean="0"/>
              <a:t>Α</a:t>
            </a:r>
            <a:r>
              <a:rPr lang="en-GB" smtClean="0"/>
              <a:t> global, worldwide, unique naming scheme</a:t>
            </a:r>
          </a:p>
          <a:p>
            <a:pPr lvl="1" eaLnBrk="1" hangingPunct="1"/>
            <a:r>
              <a:rPr lang="en-GB" smtClean="0"/>
              <a:t>Reduces the homonym problem of distributed data representation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</a:t>
            </a:r>
            <a:endParaRPr lang="el-G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39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39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64DD16-8B41-41AE-857E-71502EE9F691}" type="slidenum">
              <a:rPr lang="el-GR" smtClean="0"/>
              <a:pPr/>
              <a:t>80</a:t>
            </a:fld>
            <a:endParaRPr lang="el-GR" smtClean="0"/>
          </a:p>
        </p:txBody>
      </p:sp>
      <p:sp>
        <p:nvSpPr>
          <p:cNvPr id="839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Axiomatic Semantics for RDF and RDFS</a:t>
            </a:r>
            <a:endParaRPr lang="en-GB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49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49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2C28B-2939-4ABC-977B-BE36FD57B4B3}" type="slidenum">
              <a:rPr lang="el-GR" smtClean="0"/>
              <a:pPr/>
              <a:t>81</a:t>
            </a:fld>
            <a:endParaRPr lang="el-GR" smtClean="0"/>
          </a:p>
        </p:txBody>
      </p:sp>
      <p:sp>
        <p:nvSpPr>
          <p:cNvPr id="849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Namespace of RDF</a:t>
            </a:r>
            <a:endParaRPr lang="el-GR" smtClean="0"/>
          </a:p>
        </p:txBody>
      </p:sp>
      <p:sp>
        <p:nvSpPr>
          <p:cNvPr id="8499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&lt;rdfs:Class rdf:ID="Statement"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rdfs:comment="The class of triples consisting of 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predicate, a subject and an object (that is, 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reified statement)"/&gt;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&lt;rdfs:Class rdf:ID="Property"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rdfs:comment="The class of properties"/&gt;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&lt;rdfs:Class rdf:ID="Bag"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rdfs:comment="The class of unordered collections"/&gt;</a:t>
            </a:r>
            <a:r>
              <a:rPr lang="en-US" sz="2000" smtClean="0"/>
              <a:t> 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60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60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815F8A-409D-4A9A-8D13-1DF6B38FAE07}" type="slidenum">
              <a:rPr lang="el-GR" smtClean="0"/>
              <a:pPr/>
              <a:t>82</a:t>
            </a:fld>
            <a:endParaRPr lang="el-GR" smtClean="0"/>
          </a:p>
        </p:txBody>
      </p:sp>
      <p:sp>
        <p:nvSpPr>
          <p:cNvPr id="860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Namespace of RDF (2)</a:t>
            </a:r>
            <a:endParaRPr lang="el-GR" smtClean="0"/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&lt;rdf:Property rdf:ID="predicate"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rdfs:comment="Identifies the property of a 			statementin reified form"/&gt;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&lt;rdfs:domain rdf:resource="#Statement"/&gt;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&lt;rdfs:range rdf:resource="#Property"/&gt;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&lt;/rdf:Property&gt;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70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70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8E6B-234E-435C-91C6-FA30BA003B65}" type="slidenum">
              <a:rPr lang="el-GR" smtClean="0"/>
              <a:pPr/>
              <a:t>83</a:t>
            </a:fld>
            <a:endParaRPr lang="el-GR" smtClean="0"/>
          </a:p>
        </p:txBody>
      </p:sp>
      <p:sp>
        <p:nvSpPr>
          <p:cNvPr id="870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Namespace of RDF Schema</a:t>
            </a:r>
            <a:endParaRPr lang="el-GR" smtClean="0"/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&lt;rdfs:Class rdf:ID="Resource"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rdfs:comment="The most general class"/&gt;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&lt;rdfs:Class rdf:ID="Class"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rdfs:comment="The concept of classes.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All classes are resources"/&gt;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&lt;rdfs:subClassOf rdf:resource="#Resource"/&gt;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2000" b="1" smtClean="0"/>
              <a:t>&lt;/rdfs:Class&gt;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80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80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9CAF0D-CD7F-4947-896B-142C50C5FFA6}" type="slidenum">
              <a:rPr lang="el-GR" smtClean="0"/>
              <a:pPr/>
              <a:t>84</a:t>
            </a:fld>
            <a:endParaRPr lang="el-GR" smtClean="0"/>
          </a:p>
        </p:txBody>
      </p:sp>
      <p:sp>
        <p:nvSpPr>
          <p:cNvPr id="88069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31175" cy="1143000"/>
          </a:xfrm>
        </p:spPr>
        <p:txBody>
          <a:bodyPr/>
          <a:lstStyle/>
          <a:p>
            <a:pPr eaLnBrk="1" hangingPunct="1"/>
            <a:r>
              <a:rPr lang="en-US" smtClean="0"/>
              <a:t>The Namespace of RDF Schema </a:t>
            </a:r>
            <a:r>
              <a:rPr lang="en-US" sz="3800" smtClean="0"/>
              <a:t>(2)</a:t>
            </a:r>
            <a:endParaRPr lang="el-GR" sz="3800" smtClean="0"/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&lt;rdf:Property rdf:ID="subPropertyOf"&gt;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</a:t>
            </a:r>
            <a:r>
              <a:rPr lang="fr-FR" sz="2000" b="1" smtClean="0"/>
              <a:t>&lt;rdfs:domain rdf:resource="</a:t>
            </a:r>
            <a:r>
              <a:rPr lang="fr-FR" sz="2000" b="1" smtClean="0">
                <a:solidFill>
                  <a:schemeClr val="accent1"/>
                </a:solidFill>
              </a:rPr>
              <a:t>http://www.w3.org/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>
                <a:solidFill>
                  <a:schemeClr val="accent1"/>
                </a:solidFill>
              </a:rPr>
              <a:t> 			1999/02/22-rdf-syntax-ns</a:t>
            </a:r>
            <a:r>
              <a:rPr lang="fr-FR" sz="2000" b="1" smtClean="0"/>
              <a:t>#Property"/&gt;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/>
              <a:t>	&lt;rdfs:range rdf:resource="</a:t>
            </a:r>
            <a:r>
              <a:rPr lang="fr-FR" sz="2000" b="1" smtClean="0">
                <a:solidFill>
                  <a:schemeClr val="accent1"/>
                </a:solidFill>
              </a:rPr>
              <a:t>http://www.w3.org/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>
                <a:solidFill>
                  <a:schemeClr val="accent1"/>
                </a:solidFill>
              </a:rPr>
              <a:t>			1999/02/22-rdf-syntax-ns</a:t>
            </a:r>
            <a:r>
              <a:rPr lang="fr-FR" sz="2000" b="1" smtClean="0"/>
              <a:t>#Property"/&gt;</a:t>
            </a:r>
          </a:p>
          <a:p>
            <a:pPr eaLnBrk="1" hangingPunct="1">
              <a:spcAft>
                <a:spcPct val="50000"/>
              </a:spcAft>
              <a:buFont typeface="Wingdings" pitchFamily="2" charset="2"/>
              <a:buNone/>
            </a:pPr>
            <a:r>
              <a:rPr lang="fr-FR" sz="2000" b="1" smtClean="0"/>
              <a:t>&lt;/rdf:Property&gt;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&lt;rdf:Property rdf:ID="subClassOf"&gt;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&lt;rdfs:domain rdf:resource="#Class"/&gt;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	&lt;rdfs:range rdf:resource="#Class"/&gt;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&lt;/rdf:Property&gt;</a:t>
            </a:r>
            <a:endParaRPr lang="en-US" sz="2000" b="1" smtClean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890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90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1DC62-9559-474C-9E34-51EFB16F77FB}" type="slidenum">
              <a:rPr lang="el-GR" smtClean="0"/>
              <a:pPr/>
              <a:t>85</a:t>
            </a:fld>
            <a:endParaRPr lang="el-GR" smtClean="0"/>
          </a:p>
        </p:txBody>
      </p:sp>
      <p:sp>
        <p:nvSpPr>
          <p:cNvPr id="89093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5815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Namespace versus Semantics</a:t>
            </a:r>
            <a:endParaRPr lang="el-GR" sz="3800" smtClean="0"/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</a:t>
            </a:r>
            <a:r>
              <a:rPr lang="en-US" b="1" smtClean="0"/>
              <a:t>rdfs:subClassOf</a:t>
            </a:r>
            <a:r>
              <a:rPr lang="en-US" smtClean="0"/>
              <a:t> </a:t>
            </a:r>
            <a:endParaRPr lang="en-GB" smtClean="0"/>
          </a:p>
          <a:p>
            <a:pPr lvl="1" eaLnBrk="1" hangingPunct="1"/>
            <a:r>
              <a:rPr lang="en-GB" smtClean="0"/>
              <a:t>The namespace specifies only that it applies to classes and has a class as a value</a:t>
            </a:r>
            <a:endParaRPr lang="el-GR" smtClean="0"/>
          </a:p>
          <a:p>
            <a:pPr lvl="1" eaLnBrk="1" hangingPunct="1"/>
            <a:r>
              <a:rPr lang="el-GR" smtClean="0"/>
              <a:t>The meaning of being a subclass not expressed</a:t>
            </a:r>
            <a:endParaRPr lang="en-US" smtClean="0"/>
          </a:p>
          <a:p>
            <a:pPr eaLnBrk="1" hangingPunct="1"/>
            <a:r>
              <a:rPr lang="el-GR" smtClean="0"/>
              <a:t>The meaning cannot be expressed in RDF</a:t>
            </a:r>
            <a:endParaRPr lang="en-US" smtClean="0"/>
          </a:p>
          <a:p>
            <a:pPr lvl="1" eaLnBrk="1" hangingPunct="1"/>
            <a:r>
              <a:rPr lang="en-US" smtClean="0"/>
              <a:t>If it could RDF Schema would be unnecessary</a:t>
            </a:r>
            <a:r>
              <a:rPr lang="el-GR" smtClean="0"/>
              <a:t> </a:t>
            </a:r>
            <a:endParaRPr lang="en-US" smtClean="0"/>
          </a:p>
          <a:p>
            <a:pPr eaLnBrk="1" hangingPunct="1"/>
            <a:r>
              <a:rPr lang="el-GR" smtClean="0"/>
              <a:t> </a:t>
            </a:r>
            <a:r>
              <a:rPr lang="en-US" smtClean="0"/>
              <a:t>External definition of semantics required</a:t>
            </a:r>
          </a:p>
          <a:p>
            <a:pPr lvl="1" eaLnBrk="1" hangingPunct="1"/>
            <a:r>
              <a:rPr lang="en-US" smtClean="0"/>
              <a:t>Respected by RDF/RDFS processing software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01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01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579F3-049D-4C65-B784-31F68F66DAB9}" type="slidenum">
              <a:rPr lang="el-GR" smtClean="0"/>
              <a:pPr/>
              <a:t>86</a:t>
            </a:fld>
            <a:endParaRPr lang="el-GR" smtClean="0"/>
          </a:p>
        </p:txBody>
      </p:sp>
      <p:sp>
        <p:nvSpPr>
          <p:cNvPr id="901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Ideas of RDF 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XML-based Syntax of RDF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Basic Concepts of RDF Schema</a:t>
            </a:r>
            <a:endParaRPr lang="el-GR" sz="240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smtClean="0"/>
              <a:t>Τ</a:t>
            </a:r>
            <a:r>
              <a:rPr lang="en-US" sz="2400" smtClean="0"/>
              <a:t>he Language of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The Namespaces of RDF and RDF Schema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>
                <a:solidFill>
                  <a:schemeClr val="accent1"/>
                </a:solidFill>
              </a:rPr>
              <a:t>Axiomatic Semantics for RDF and RDFS</a:t>
            </a:r>
            <a:endParaRPr lang="en-GB" sz="2400" smtClean="0">
              <a:solidFill>
                <a:schemeClr val="accent1"/>
              </a:solidFill>
            </a:endParaRP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Direct Semantics based on Inference Rules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400" smtClean="0"/>
              <a:t>Querying of RDF/RDFS Documents using SPARQL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11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11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61085-F125-4D19-A8DA-1EA9CD95BA0F}" type="slidenum">
              <a:rPr lang="el-GR" smtClean="0"/>
              <a:pPr/>
              <a:t>87</a:t>
            </a:fld>
            <a:endParaRPr lang="el-GR" smtClean="0"/>
          </a:p>
        </p:txBody>
      </p:sp>
      <p:sp>
        <p:nvSpPr>
          <p:cNvPr id="91141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31175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Axiomatic Semantics</a:t>
            </a:r>
            <a:endParaRPr lang="el-GR" sz="3800" smtClean="0"/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21588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l-GR" smtClean="0"/>
              <a:t>We formalize the meaning of the modeling primitives of RDF and RDF Schema </a:t>
            </a:r>
            <a:endParaRPr lang="en-US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By translating into first-order logic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We make the semantics unambiguous and machine accessible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We provide a basis for reasoning support by automated reasoners manipulating logical formulas</a:t>
            </a:r>
            <a:endParaRPr lang="el-GR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21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21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B54591-874F-4F16-AB70-05D07E2C93F2}" type="slidenum">
              <a:rPr lang="el-GR" smtClean="0"/>
              <a:pPr/>
              <a:t>88</a:t>
            </a:fld>
            <a:endParaRPr lang="el-GR" smtClean="0"/>
          </a:p>
        </p:txBody>
      </p:sp>
      <p:sp>
        <p:nvSpPr>
          <p:cNvPr id="921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The Approach 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All language primitives in RDF and RDF Schema are represented by constants:</a:t>
            </a:r>
            <a:endParaRPr lang="en-GB" sz="2400" b="1" smtClean="0"/>
          </a:p>
          <a:p>
            <a:pPr marL="914400" lvl="1" indent="-457200" eaLnBrk="1" hangingPunct="1"/>
            <a:r>
              <a:rPr lang="en-GB" sz="2000" b="1" smtClean="0"/>
              <a:t>Resource</a:t>
            </a:r>
            <a:r>
              <a:rPr lang="en-GB" sz="2000" smtClean="0"/>
              <a:t>, </a:t>
            </a:r>
            <a:r>
              <a:rPr lang="en-GB" sz="2000" b="1" smtClean="0"/>
              <a:t>Class</a:t>
            </a:r>
            <a:r>
              <a:rPr lang="en-GB" sz="2000" smtClean="0"/>
              <a:t>, </a:t>
            </a:r>
            <a:r>
              <a:rPr lang="en-GB" sz="2000" b="1" smtClean="0"/>
              <a:t>Property</a:t>
            </a:r>
            <a:r>
              <a:rPr lang="en-GB" sz="2000" smtClean="0"/>
              <a:t>, </a:t>
            </a:r>
            <a:r>
              <a:rPr lang="en-GB" sz="2000" b="1" smtClean="0"/>
              <a:t>subClassOf</a:t>
            </a:r>
            <a:r>
              <a:rPr lang="en-GB" sz="2000" smtClean="0"/>
              <a:t>, etc. </a:t>
            </a:r>
            <a:endParaRPr lang="en-US" sz="2000" smtClean="0"/>
          </a:p>
          <a:p>
            <a:pPr marL="533400" indent="-533400" eaLnBrk="1" hangingPunct="1"/>
            <a:r>
              <a:rPr lang="en-US" sz="2400" smtClean="0"/>
              <a:t>A few predefined predicates are used as a foundation for expressing relationships between the constants</a:t>
            </a:r>
          </a:p>
          <a:p>
            <a:pPr marL="533400" indent="-533400" eaLnBrk="1" hangingPunct="1"/>
            <a:r>
              <a:rPr lang="en-US" sz="2400" smtClean="0"/>
              <a:t>We use predicate logic with equality</a:t>
            </a:r>
          </a:p>
          <a:p>
            <a:pPr marL="533400" indent="-533400" eaLnBrk="1" hangingPunct="1"/>
            <a:r>
              <a:rPr lang="en-US" sz="2400" smtClean="0"/>
              <a:t>Variable names begin with ?</a:t>
            </a:r>
          </a:p>
          <a:p>
            <a:pPr marL="533400" indent="-533400" eaLnBrk="1" hangingPunct="1"/>
            <a:r>
              <a:rPr lang="en-US" sz="2400" smtClean="0"/>
              <a:t>All axioms are implicitly universally quantified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31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31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D816C9-1C1D-47C5-B923-472C152B5994}" type="slidenum">
              <a:rPr lang="el-GR" smtClean="0"/>
              <a:pPr/>
              <a:t>89</a:t>
            </a:fld>
            <a:endParaRPr lang="el-GR" smtClean="0"/>
          </a:p>
        </p:txBody>
      </p:sp>
      <p:sp>
        <p:nvSpPr>
          <p:cNvPr id="93189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0813" cy="1143000"/>
          </a:xfrm>
        </p:spPr>
        <p:txBody>
          <a:bodyPr/>
          <a:lstStyle/>
          <a:p>
            <a:pPr eaLnBrk="1" hangingPunct="1"/>
            <a:r>
              <a:rPr lang="en-US" sz="3400" smtClean="0"/>
              <a:t>An Auxiliary Axiomatisation of Lists</a:t>
            </a:r>
            <a:endParaRPr lang="el-GR" sz="3400" smtClean="0"/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>
                <a:sym typeface="Symbol" pitchFamily="18" charset="2"/>
              </a:rPr>
              <a:t>Function symbols: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nil</a:t>
            </a:r>
            <a:r>
              <a:rPr lang="en-GB" sz="2000" smtClean="0">
                <a:sym typeface="Symbol" pitchFamily="18" charset="2"/>
              </a:rPr>
              <a:t> (empty list)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cons(x,l)</a:t>
            </a:r>
            <a:r>
              <a:rPr lang="en-GB" sz="2000" smtClean="0">
                <a:sym typeface="Symbol" pitchFamily="18" charset="2"/>
              </a:rPr>
              <a:t> (adds an element to the front of the list)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first(l)</a:t>
            </a:r>
            <a:r>
              <a:rPr lang="en-GB" sz="2000" smtClean="0">
                <a:sym typeface="Symbol" pitchFamily="18" charset="2"/>
              </a:rPr>
              <a:t> (returns the first element)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rest(l)</a:t>
            </a:r>
            <a:r>
              <a:rPr lang="en-GB" sz="2000" smtClean="0">
                <a:sym typeface="Symbol" pitchFamily="18" charset="2"/>
              </a:rPr>
              <a:t> (returns the rest of the list)</a:t>
            </a:r>
          </a:p>
          <a:p>
            <a:pPr eaLnBrk="1" hangingPunct="1"/>
            <a:r>
              <a:rPr lang="en-GB" sz="2400" smtClean="0">
                <a:sym typeface="Symbol" pitchFamily="18" charset="2"/>
              </a:rPr>
              <a:t>Predicate symbols: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item(x,l)</a:t>
            </a:r>
            <a:r>
              <a:rPr lang="en-GB" sz="2000" smtClean="0">
                <a:sym typeface="Symbol" pitchFamily="18" charset="2"/>
              </a:rPr>
              <a:t> (tests if an element occurs in the list)</a:t>
            </a:r>
          </a:p>
          <a:p>
            <a:pPr lvl="1" eaLnBrk="1" hangingPunct="1"/>
            <a:r>
              <a:rPr lang="en-GB" sz="2000" b="1" smtClean="0">
                <a:sym typeface="Symbol" pitchFamily="18" charset="2"/>
              </a:rPr>
              <a:t>list(l)</a:t>
            </a:r>
            <a:r>
              <a:rPr lang="en-GB" sz="2000" smtClean="0">
                <a:sym typeface="Symbol" pitchFamily="18" charset="2"/>
              </a:rPr>
              <a:t> (tests whether l is a list)</a:t>
            </a:r>
            <a:endParaRPr lang="en-US" sz="20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Lists are used to r</a:t>
            </a:r>
            <a:r>
              <a:rPr lang="en-GB" sz="2400" smtClean="0">
                <a:sym typeface="Symbol" pitchFamily="18" charset="2"/>
              </a:rPr>
              <a:t>epresent containers in RDF</a:t>
            </a:r>
            <a:endParaRPr lang="el-GR" sz="24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12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2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F0B98-3DF0-416A-B2A0-B64E05788DD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112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</a:t>
            </a:r>
            <a:endParaRPr lang="el-GR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Statements assert the properties of resources</a:t>
            </a:r>
          </a:p>
          <a:p>
            <a:pPr eaLnBrk="1" hangingPunct="1"/>
            <a:r>
              <a:rPr lang="en-US" smtClean="0"/>
              <a:t>A statement is an object-attribute-value triple</a:t>
            </a:r>
            <a:endParaRPr lang="en-GB" smtClean="0"/>
          </a:p>
          <a:p>
            <a:pPr lvl="1" eaLnBrk="1" hangingPunct="1"/>
            <a:r>
              <a:rPr lang="en-GB" smtClean="0"/>
              <a:t>It consists of a resource, a property, and a value</a:t>
            </a:r>
            <a:endParaRPr lang="en-US" smtClean="0"/>
          </a:p>
          <a:p>
            <a:pPr eaLnBrk="1" hangingPunct="1"/>
            <a:r>
              <a:rPr lang="en-US" smtClean="0"/>
              <a:t>Values can be resources or </a:t>
            </a:r>
            <a:r>
              <a:rPr lang="en-US" b="1" smtClean="0"/>
              <a:t>literals</a:t>
            </a:r>
            <a:r>
              <a:rPr lang="en-US" smtClean="0"/>
              <a:t> </a:t>
            </a:r>
            <a:endParaRPr lang="en-GB" smtClean="0"/>
          </a:p>
          <a:p>
            <a:pPr lvl="1" eaLnBrk="1" hangingPunct="1"/>
            <a:r>
              <a:rPr lang="en-GB" smtClean="0"/>
              <a:t>Literals are atomic values (strings)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42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42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FBA9F-F3CC-4566-9BD9-C81CFBBBFFE3}" type="slidenum">
              <a:rPr lang="el-GR" smtClean="0"/>
              <a:pPr/>
              <a:t>90</a:t>
            </a:fld>
            <a:endParaRPr lang="el-GR" smtClean="0"/>
          </a:p>
        </p:txBody>
      </p:sp>
      <p:sp>
        <p:nvSpPr>
          <p:cNvPr id="942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Predicates</a:t>
            </a:r>
            <a:endParaRPr lang="el-GR" smtClean="0"/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/>
            <a:r>
              <a:rPr lang="en-US" sz="2400" b="1" smtClean="0">
                <a:sym typeface="Symbol" pitchFamily="18" charset="2"/>
              </a:rPr>
              <a:t>PropVal(P,R,V)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 predicate with 3 arguments, which is used to represent an RDF statement </a:t>
            </a:r>
            <a:r>
              <a:rPr lang="en-US" sz="2000" smtClean="0">
                <a:sym typeface="Symbol" pitchFamily="18" charset="2"/>
              </a:rPr>
              <a:t>with resource </a:t>
            </a:r>
            <a:r>
              <a:rPr lang="en-US" sz="2000" b="1" smtClean="0">
                <a:sym typeface="Symbol" pitchFamily="18" charset="2"/>
              </a:rPr>
              <a:t>R</a:t>
            </a:r>
            <a:r>
              <a:rPr lang="en-US" sz="2000" smtClean="0">
                <a:sym typeface="Symbol" pitchFamily="18" charset="2"/>
              </a:rPr>
              <a:t>, property </a:t>
            </a:r>
            <a:r>
              <a:rPr lang="en-US" sz="2000" b="1" smtClean="0">
                <a:sym typeface="Symbol" pitchFamily="18" charset="2"/>
              </a:rPr>
              <a:t>P</a:t>
            </a:r>
            <a:r>
              <a:rPr lang="en-US" sz="2000" smtClean="0">
                <a:sym typeface="Symbol" pitchFamily="18" charset="2"/>
              </a:rPr>
              <a:t> and value </a:t>
            </a:r>
            <a:r>
              <a:rPr lang="en-US" sz="2000" b="1" smtClean="0">
                <a:sym typeface="Symbol" pitchFamily="18" charset="2"/>
              </a:rPr>
              <a:t>V</a:t>
            </a:r>
            <a:endParaRPr lang="en-GB" sz="20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An RDF statement (triple) </a:t>
            </a:r>
            <a:r>
              <a:rPr lang="en-GB" sz="2000" b="1" smtClean="0">
                <a:sym typeface="Symbol" pitchFamily="18" charset="2"/>
              </a:rPr>
              <a:t>(P,R,V)</a:t>
            </a:r>
            <a:r>
              <a:rPr lang="en-GB" sz="2000" smtClean="0">
                <a:sym typeface="Symbol" pitchFamily="18" charset="2"/>
              </a:rPr>
              <a:t> is represented as </a:t>
            </a:r>
            <a:r>
              <a:rPr lang="en-GB" sz="2000" b="1" smtClean="0">
                <a:sym typeface="Symbol" pitchFamily="18" charset="2"/>
              </a:rPr>
              <a:t>PropVal(P,R,V)</a:t>
            </a:r>
            <a:r>
              <a:rPr lang="en-GB" sz="2000" smtClean="0">
                <a:sym typeface="Symbol" pitchFamily="18" charset="2"/>
              </a:rPr>
              <a:t>.</a:t>
            </a:r>
            <a:endParaRPr lang="en-US" sz="2000" b="1" smtClean="0">
              <a:sym typeface="Symbol" pitchFamily="18" charset="2"/>
            </a:endParaRPr>
          </a:p>
          <a:p>
            <a:pPr eaLnBrk="1" hangingPunct="1"/>
            <a:r>
              <a:rPr lang="en-US" sz="2400" b="1" smtClean="0">
                <a:sym typeface="Symbol" pitchFamily="18" charset="2"/>
              </a:rPr>
              <a:t>Type(R,T)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Short for </a:t>
            </a:r>
            <a:r>
              <a:rPr lang="en-GB" sz="2000" b="1" smtClean="0">
                <a:sym typeface="Symbol" pitchFamily="18" charset="2"/>
              </a:rPr>
              <a:t>PropVal(type,R,T)</a:t>
            </a:r>
            <a:endParaRPr lang="en-GB" sz="20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Specifies that the resource </a:t>
            </a:r>
            <a:r>
              <a:rPr lang="en-GB" sz="2000" b="1" smtClean="0">
                <a:sym typeface="Symbol" pitchFamily="18" charset="2"/>
              </a:rPr>
              <a:t>R</a:t>
            </a:r>
            <a:r>
              <a:rPr lang="en-GB" sz="2000" smtClean="0">
                <a:sym typeface="Symbol" pitchFamily="18" charset="2"/>
              </a:rPr>
              <a:t> has the type </a:t>
            </a:r>
            <a:r>
              <a:rPr lang="en-GB" sz="2000" b="1" smtClean="0">
                <a:sym typeface="Symbol" pitchFamily="18" charset="2"/>
              </a:rPr>
              <a:t>T</a:t>
            </a:r>
            <a:endParaRPr lang="fr-FR" sz="2000" b="1" smtClean="0">
              <a:sym typeface="Symbol" pitchFamily="18" charset="2"/>
            </a:endParaRPr>
          </a:p>
          <a:p>
            <a:pPr eaLnBrk="1" hangingPunct="1"/>
            <a:r>
              <a:rPr lang="fr-FR" sz="2400" b="1" smtClean="0">
                <a:sym typeface="Symbol" pitchFamily="18" charset="2"/>
              </a:rPr>
              <a:t>Type(?r,?t) </a:t>
            </a:r>
            <a:r>
              <a:rPr lang="en-GB" sz="2400" b="1" smtClean="0">
                <a:sym typeface="Symbol" pitchFamily="18" charset="2"/>
              </a:rPr>
              <a:t></a:t>
            </a:r>
            <a:r>
              <a:rPr lang="fr-FR" sz="2400" b="1" smtClean="0">
                <a:sym typeface="Symbol" pitchFamily="18" charset="2"/>
              </a:rPr>
              <a:t> PropVal(type,?r,?t)</a:t>
            </a:r>
            <a:endParaRPr lang="en-US" sz="2400" b="1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52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52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329CF3-3242-488A-BD72-4A75BA1E0E26}" type="slidenum">
              <a:rPr lang="el-GR" smtClean="0"/>
              <a:pPr/>
              <a:t>91</a:t>
            </a:fld>
            <a:endParaRPr lang="el-GR" smtClean="0"/>
          </a:p>
        </p:txBody>
      </p:sp>
      <p:sp>
        <p:nvSpPr>
          <p:cNvPr id="952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Classes </a:t>
            </a:r>
            <a:endParaRPr lang="el-GR" smtClean="0"/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8208963" cy="3724275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Constants: </a:t>
            </a:r>
            <a:r>
              <a:rPr lang="en-US" b="1" smtClean="0">
                <a:sym typeface="Symbol" pitchFamily="18" charset="2"/>
              </a:rPr>
              <a:t>Class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ym typeface="Symbol" pitchFamily="18" charset="2"/>
              </a:rPr>
              <a:t>Resource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ym typeface="Symbol" pitchFamily="18" charset="2"/>
              </a:rPr>
              <a:t>Property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ym typeface="Symbol" pitchFamily="18" charset="2"/>
              </a:rPr>
              <a:t>Literal</a:t>
            </a:r>
            <a:endParaRPr lang="el-GR" smtClean="0">
              <a:sym typeface="Symbol" pitchFamily="18" charset="2"/>
            </a:endParaRPr>
          </a:p>
          <a:p>
            <a:pPr lvl="1" eaLnBrk="1" hangingPunct="1">
              <a:spcAft>
                <a:spcPct val="40000"/>
              </a:spcAft>
            </a:pPr>
            <a:r>
              <a:rPr lang="el-GR" smtClean="0">
                <a:sym typeface="Symbol" pitchFamily="18" charset="2"/>
              </a:rPr>
              <a:t>All classes are instances of </a:t>
            </a:r>
            <a:r>
              <a:rPr lang="el-GR" b="1" smtClean="0">
                <a:sym typeface="Symbol" pitchFamily="18" charset="2"/>
              </a:rPr>
              <a:t>Class</a:t>
            </a:r>
            <a:endParaRPr lang="en-US" b="1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Type(Class,Class)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Type(Resource,Class)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Type(Property,Class)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Type(Literal,Class)</a:t>
            </a:r>
            <a:r>
              <a:rPr lang="el-GR" sz="2400" smtClean="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62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62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F29A4-5790-45A0-A0DD-234B300EE97A}" type="slidenum">
              <a:rPr lang="el-GR" smtClean="0"/>
              <a:pPr/>
              <a:t>92</a:t>
            </a:fld>
            <a:endParaRPr lang="el-GR" smtClean="0"/>
          </a:p>
        </p:txBody>
      </p:sp>
      <p:sp>
        <p:nvSpPr>
          <p:cNvPr id="962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Classes (2)</a:t>
            </a:r>
            <a:endParaRPr lang="el-GR" smtClean="0"/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US" sz="2400" b="1" smtClean="0"/>
              <a:t>Resource</a:t>
            </a:r>
            <a:r>
              <a:rPr lang="en-US" sz="2400" smtClean="0"/>
              <a:t> is the most general class: e</a:t>
            </a:r>
            <a:r>
              <a:rPr lang="el-GR" sz="2400" smtClean="0"/>
              <a:t>very class and every property is a resource 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Type(?p,Property)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Type(?p,Resource)</a:t>
            </a:r>
          </a:p>
          <a:p>
            <a:pPr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Type(?c,Class)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Type(?c,Resource)</a:t>
            </a:r>
          </a:p>
          <a:p>
            <a:pPr eaLnBrk="1" hangingPunct="1">
              <a:spcAft>
                <a:spcPct val="40000"/>
              </a:spcAft>
            </a:pPr>
            <a:r>
              <a:rPr lang="en-US" sz="2400" smtClean="0"/>
              <a:t>The predicate in an RDF statement must be a property</a:t>
            </a:r>
          </a:p>
          <a:p>
            <a:pPr eaLnBrk="1" hangingPunct="1"/>
            <a:r>
              <a:rPr lang="en-US" sz="2400" b="1" smtClean="0"/>
              <a:t>PropVal(?p,?r,?v)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Type(?p,Property)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72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72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C51979-C7FE-4877-8E32-EBA9D1B3BC43}" type="slidenum">
              <a:rPr lang="el-GR" smtClean="0"/>
              <a:pPr/>
              <a:t>93</a:t>
            </a:fld>
            <a:endParaRPr lang="el-GR" smtClean="0"/>
          </a:p>
        </p:txBody>
      </p:sp>
      <p:sp>
        <p:nvSpPr>
          <p:cNvPr id="972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The </a:t>
            </a:r>
            <a:r>
              <a:rPr lang="en-US" smtClean="0"/>
              <a:t>t</a:t>
            </a:r>
            <a:r>
              <a:rPr lang="el-GR" smtClean="0"/>
              <a:t>ype Property </a:t>
            </a:r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US" sz="2400" b="1" smtClean="0"/>
              <a:t>type </a:t>
            </a:r>
            <a:r>
              <a:rPr lang="en-US" sz="2400" smtClean="0"/>
              <a:t>is a property</a:t>
            </a:r>
          </a:p>
          <a:p>
            <a:pPr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PropVal(type,type,Property)</a:t>
            </a:r>
          </a:p>
          <a:p>
            <a:pPr eaLnBrk="1" hangingPunct="1">
              <a:spcAft>
                <a:spcPct val="40000"/>
              </a:spcAft>
            </a:pPr>
            <a:r>
              <a:rPr lang="en-US" sz="2400" b="1" smtClean="0"/>
              <a:t>type </a:t>
            </a:r>
            <a:r>
              <a:rPr lang="en-US" sz="2400" smtClean="0"/>
              <a:t>can be applied to resources (domain) and has a class as its value (range)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Type(?r,?c)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(Type(?r,Resource) </a:t>
            </a:r>
            <a:r>
              <a:rPr lang="en-US" sz="2400" b="1" smtClean="0">
                <a:sym typeface="Symbol" pitchFamily="18" charset="2"/>
              </a:rPr>
              <a:t></a:t>
            </a:r>
            <a:r>
              <a:rPr lang="en-US" sz="2400" b="1" smtClean="0"/>
              <a:t> Type(?c,Class))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83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83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FF73B2-44D8-4893-B870-FEF7D5A5527C}" type="slidenum">
              <a:rPr lang="el-GR" smtClean="0"/>
              <a:pPr/>
              <a:t>94</a:t>
            </a:fld>
            <a:endParaRPr lang="el-GR" smtClean="0"/>
          </a:p>
        </p:txBody>
      </p:sp>
      <p:sp>
        <p:nvSpPr>
          <p:cNvPr id="983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The Auxiliary FuncProp Property </a:t>
            </a: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478713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P</a:t>
            </a:r>
            <a:r>
              <a:rPr lang="en-US" sz="2400" smtClean="0"/>
              <a:t> is a functional property if, and only if, </a:t>
            </a:r>
            <a:endParaRPr lang="en-GB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it is a property, and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000" smtClean="0"/>
              <a:t>there are no </a:t>
            </a:r>
            <a:r>
              <a:rPr lang="en-GB" sz="2000" b="1" smtClean="0"/>
              <a:t>x</a:t>
            </a:r>
            <a:r>
              <a:rPr lang="en-GB" sz="2000" smtClean="0"/>
              <a:t>, </a:t>
            </a:r>
            <a:r>
              <a:rPr lang="en-GB" sz="2000" b="1" smtClean="0"/>
              <a:t>y1</a:t>
            </a:r>
            <a:r>
              <a:rPr lang="en-GB" sz="2000" smtClean="0"/>
              <a:t> and </a:t>
            </a:r>
            <a:r>
              <a:rPr lang="en-GB" sz="2000" b="1" smtClean="0"/>
              <a:t>y2</a:t>
            </a:r>
            <a:r>
              <a:rPr lang="en-GB" sz="2000" smtClean="0"/>
              <a:t>  with </a:t>
            </a:r>
            <a:r>
              <a:rPr lang="en-GB" sz="2000" b="1" smtClean="0"/>
              <a:t>P(x,y1)</a:t>
            </a:r>
            <a:r>
              <a:rPr lang="en-GB" sz="2000" smtClean="0"/>
              <a:t>, </a:t>
            </a:r>
            <a:r>
              <a:rPr lang="en-GB" sz="2000" b="1" smtClean="0"/>
              <a:t>P(x,y2 )</a:t>
            </a:r>
            <a:r>
              <a:rPr lang="en-GB" sz="2000" smtClean="0"/>
              <a:t> and </a:t>
            </a:r>
            <a:r>
              <a:rPr lang="en-GB" sz="2000" b="1" smtClean="0"/>
              <a:t>y1</a:t>
            </a:r>
            <a:r>
              <a:rPr lang="en-GB" sz="2000" b="1" smtClean="0">
                <a:sym typeface="Symbol" pitchFamily="18" charset="2"/>
              </a:rPr>
              <a:t></a:t>
            </a:r>
            <a:r>
              <a:rPr lang="en-GB" sz="2000" b="1" smtClean="0"/>
              <a:t>y2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2000" b="1" smtClean="0"/>
              <a:t>Type(?p, FuncProp) </a:t>
            </a:r>
            <a:r>
              <a:rPr lang="en-US" sz="2000" b="1" smtClean="0">
                <a:sym typeface="Symbol" pitchFamily="18" charset="2"/>
              </a:rPr>
              <a:t></a:t>
            </a:r>
            <a:endParaRPr lang="el-GR" sz="2000" b="1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sz="2000" b="1" smtClean="0"/>
              <a:t>		</a:t>
            </a:r>
            <a:r>
              <a:rPr lang="en-US" sz="2000" b="1" smtClean="0"/>
              <a:t>(Type(?p, Property) </a:t>
            </a:r>
            <a:r>
              <a:rPr lang="en-US" sz="2000" b="1" smtClean="0">
                <a:sym typeface="Symbol" pitchFamily="18" charset="2"/>
              </a:rPr>
              <a:t></a:t>
            </a:r>
            <a:r>
              <a:rPr lang="en-US" sz="2000" b="1" smtClean="0"/>
              <a:t> </a:t>
            </a:r>
            <a:endParaRPr lang="el-GR" sz="2000" b="1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sz="2000" b="1" smtClean="0"/>
              <a:t>		</a:t>
            </a:r>
            <a:r>
              <a:rPr lang="nl-NL" sz="2000" b="1" smtClean="0"/>
              <a:t> </a:t>
            </a:r>
            <a:r>
              <a:rPr lang="en-US" sz="2000" b="1" smtClean="0">
                <a:sym typeface="Symbol" pitchFamily="18" charset="2"/>
              </a:rPr>
              <a:t></a:t>
            </a:r>
            <a:r>
              <a:rPr lang="nl-NL" sz="2000" b="1" smtClean="0"/>
              <a:t>?r </a:t>
            </a:r>
            <a:r>
              <a:rPr lang="en-US" sz="2000" b="1" smtClean="0">
                <a:sym typeface="Symbol" pitchFamily="18" charset="2"/>
              </a:rPr>
              <a:t></a:t>
            </a:r>
            <a:r>
              <a:rPr lang="nl-NL" sz="2000" b="1" smtClean="0"/>
              <a:t>?v1 </a:t>
            </a:r>
            <a:r>
              <a:rPr lang="en-US" sz="2000" b="1" smtClean="0">
                <a:sym typeface="Symbol" pitchFamily="18" charset="2"/>
              </a:rPr>
              <a:t></a:t>
            </a:r>
            <a:r>
              <a:rPr lang="nl-NL" sz="2000" b="1" smtClean="0"/>
              <a:t>?v2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nl-NL" sz="2000" b="1" smtClean="0"/>
              <a:t>			(PropVal(?p,?r,?v1) </a:t>
            </a:r>
            <a:r>
              <a:rPr lang="en-US" sz="2000" b="1" smtClean="0">
                <a:sym typeface="Symbol" pitchFamily="18" charset="2"/>
              </a:rPr>
              <a:t></a:t>
            </a:r>
            <a:r>
              <a:rPr lang="en-US" sz="2000" b="1" smtClean="0"/>
              <a:t> 				 </a:t>
            </a:r>
            <a:r>
              <a:rPr lang="nl-NL" sz="2000" b="1" smtClean="0"/>
              <a:t>PropVal(?p,?r,?v2) </a:t>
            </a:r>
            <a:r>
              <a:rPr lang="nl-NL" sz="2000" b="1" smtClean="0">
                <a:sym typeface="Symbol" pitchFamily="18" charset="2"/>
              </a:rPr>
              <a:t></a:t>
            </a:r>
            <a:r>
              <a:rPr lang="nl-NL" sz="2000" b="1" smtClean="0"/>
              <a:t> ?v1 = ?v2</a:t>
            </a:r>
            <a:r>
              <a:rPr lang="nl-NL" b="1" smtClean="0"/>
              <a:t>))</a:t>
            </a:r>
            <a:endParaRPr lang="el-GR" b="1" smtClean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993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93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451C83-F515-4D46-B9E3-5247C8A36826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993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Containers</a:t>
            </a:r>
            <a:endParaRPr lang="el-GR" smtClean="0"/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en-US" sz="2400" smtClean="0"/>
              <a:t>Containers are lists:</a:t>
            </a:r>
            <a:endParaRPr lang="fr-FR" sz="2400" smtClean="0"/>
          </a:p>
          <a:p>
            <a:pPr eaLnBrk="1" hangingPunct="1"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fr-FR" sz="2400" b="1" smtClean="0"/>
              <a:t>Type(?c,Container)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fr-FR" sz="2400" b="1" smtClean="0"/>
              <a:t> list(?c)</a:t>
            </a:r>
            <a:endParaRPr lang="en-US" sz="2400" b="1" smtClean="0"/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en-US" sz="2400" smtClean="0"/>
              <a:t>Containers are bags or sequences or alternatives: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Type(?c,Container) </a:t>
            </a:r>
            <a:r>
              <a:rPr lang="en-US" sz="2400" b="1" smtClean="0">
                <a:sym typeface="Symbol" pitchFamily="18" charset="2"/>
              </a:rPr>
              <a:t></a:t>
            </a:r>
            <a:r>
              <a:rPr lang="en-US" sz="2400" b="1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		(Type(?c,Bag) </a:t>
            </a:r>
            <a:r>
              <a:rPr lang="en-US" sz="2400" b="1" smtClean="0">
                <a:sym typeface="Symbol" pitchFamily="18" charset="2"/>
              </a:rPr>
              <a:t></a:t>
            </a:r>
            <a:r>
              <a:rPr lang="en-US" sz="2400" b="1" smtClean="0"/>
              <a:t> Type(?c,Seq) </a:t>
            </a:r>
            <a:r>
              <a:rPr lang="en-US" sz="2400" b="1" smtClean="0">
                <a:sym typeface="Symbol" pitchFamily="18" charset="2"/>
              </a:rPr>
              <a:t></a:t>
            </a:r>
            <a:r>
              <a:rPr lang="en-US" sz="2400" b="1" smtClean="0"/>
              <a:t> Type(?c,Alt))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en-US" sz="2400" smtClean="0"/>
              <a:t>Bags and sequences are disjoint: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¬(Type(?x,Bag) </a:t>
            </a:r>
            <a:r>
              <a:rPr lang="en-US" sz="2400" b="1" smtClean="0">
                <a:sym typeface="Symbol" pitchFamily="18" charset="2"/>
              </a:rPr>
              <a:t></a:t>
            </a:r>
            <a:r>
              <a:rPr lang="en-US" sz="2400" b="1" smtClean="0"/>
              <a:t> Type(?x,Seq))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03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03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E16FC-6A07-4E7F-9549-B3E07D446653}" type="slidenum">
              <a:rPr lang="el-GR" smtClean="0"/>
              <a:pPr/>
              <a:t>96</a:t>
            </a:fld>
            <a:endParaRPr lang="el-GR" smtClean="0"/>
          </a:p>
        </p:txBody>
      </p:sp>
      <p:sp>
        <p:nvSpPr>
          <p:cNvPr id="1003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Containers (2)</a:t>
            </a:r>
            <a:endParaRPr lang="el-GR" smtClean="0"/>
          </a:p>
        </p:txBody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defTabSz="876300" eaLnBrk="1" hangingPunct="1"/>
            <a:r>
              <a:rPr lang="en-US" sz="2400" smtClean="0"/>
              <a:t>For every natural number n &gt; 0, there is the selector</a:t>
            </a:r>
            <a:r>
              <a:rPr lang="en-US" sz="2400" b="1" smtClean="0"/>
              <a:t> _n, </a:t>
            </a:r>
            <a:r>
              <a:rPr lang="en-US" sz="2400" smtClean="0"/>
              <a:t>which selects the n</a:t>
            </a:r>
            <a:r>
              <a:rPr lang="en-US" sz="2400" baseline="30000" smtClean="0"/>
              <a:t>th</a:t>
            </a:r>
            <a:r>
              <a:rPr lang="en-US" sz="2400" smtClean="0"/>
              <a:t> element of a container</a:t>
            </a:r>
            <a:endParaRPr lang="en-GB" sz="2400" b="1" smtClean="0"/>
          </a:p>
          <a:p>
            <a:pPr defTabSz="876300" eaLnBrk="1" hangingPunct="1"/>
            <a:r>
              <a:rPr lang="en-GB" sz="2400" smtClean="0"/>
              <a:t>It is a functional property:</a:t>
            </a:r>
            <a:endParaRPr lang="en-US" sz="2400" smtClean="0"/>
          </a:p>
          <a:p>
            <a:pPr defTabSz="876300" eaLnBrk="1" hangingPunct="1">
              <a:buFont typeface="Wingdings" pitchFamily="2" charset="2"/>
              <a:buNone/>
            </a:pPr>
            <a:r>
              <a:rPr lang="en-US" sz="2400" b="1" smtClean="0"/>
              <a:t>Type(_n,FuncProp)</a:t>
            </a:r>
            <a:endParaRPr lang="en-GB" sz="2400" b="1" smtClean="0"/>
          </a:p>
          <a:p>
            <a:pPr defTabSz="876300" eaLnBrk="1" hangingPunct="1"/>
            <a:r>
              <a:rPr lang="en-GB" sz="2400" smtClean="0"/>
              <a:t>It applies to containers only:</a:t>
            </a:r>
            <a:endParaRPr lang="fr-FR" sz="2400" smtClean="0"/>
          </a:p>
          <a:p>
            <a:pPr defTabSz="876300" eaLnBrk="1" hangingPunct="1">
              <a:buFont typeface="Wingdings" pitchFamily="2" charset="2"/>
              <a:buNone/>
            </a:pPr>
            <a:r>
              <a:rPr lang="fr-FR" sz="2400" b="1" smtClean="0"/>
              <a:t>PropVal(_n,?c,?o)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fr-FR" sz="2400" b="1" smtClean="0"/>
              <a:t> Type(?c,Container)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13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13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18DA1-FB66-4A63-9607-545F37805C97}" type="slidenum">
              <a:rPr lang="el-GR" smtClean="0"/>
              <a:pPr/>
              <a:t>97</a:t>
            </a:fld>
            <a:endParaRPr lang="el-GR" smtClean="0"/>
          </a:p>
        </p:txBody>
      </p:sp>
      <p:sp>
        <p:nvSpPr>
          <p:cNvPr id="1013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Subclass</a:t>
            </a:r>
            <a:endParaRPr lang="el-GR" smtClean="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US" sz="2400" b="1" smtClean="0"/>
              <a:t>subClassOf </a:t>
            </a:r>
            <a:r>
              <a:rPr lang="en-US" sz="2400" smtClean="0"/>
              <a:t>is a property:</a:t>
            </a:r>
          </a:p>
          <a:p>
            <a:pPr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Type(subClassOf,Property)</a:t>
            </a:r>
          </a:p>
          <a:p>
            <a:pPr eaLnBrk="1" hangingPunct="1">
              <a:spcAft>
                <a:spcPct val="40000"/>
              </a:spcAft>
            </a:pPr>
            <a:r>
              <a:rPr lang="en-US" sz="2400" smtClean="0"/>
              <a:t>If a class C is a subclass of a class C', then all instances of C are also instances of C':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PropVal(subClassOf,?c,?c') </a:t>
            </a:r>
            <a:r>
              <a:rPr lang="en-US" sz="2400" b="1" smtClean="0">
                <a:sym typeface="Symbol" pitchFamily="18" charset="2"/>
              </a:rPr>
              <a:t></a:t>
            </a: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(Type(?c,Class) </a:t>
            </a:r>
            <a:r>
              <a:rPr lang="en-US" sz="2400" b="1" smtClean="0">
                <a:sym typeface="Symbol" pitchFamily="18" charset="2"/>
              </a:rPr>
              <a:t></a:t>
            </a:r>
            <a:r>
              <a:rPr lang="en-US" sz="2400" b="1" smtClean="0"/>
              <a:t> Type(?c',Class) </a:t>
            </a:r>
            <a:r>
              <a:rPr lang="en-US" sz="2400" b="1" smtClean="0">
                <a:sym typeface="Symbol" pitchFamily="18" charset="2"/>
              </a:rPr>
              <a:t></a:t>
            </a: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b="1" smtClean="0"/>
              <a:t>?x (Type(?x,?c)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Type(?x,?c')))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24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24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A2877F-BE57-4893-A30B-8D15E0CD60B5}" type="slidenum">
              <a:rPr lang="el-GR" smtClean="0"/>
              <a:pPr/>
              <a:t>98</a:t>
            </a:fld>
            <a:endParaRPr lang="el-GR" smtClean="0"/>
          </a:p>
        </p:txBody>
      </p:sp>
      <p:sp>
        <p:nvSpPr>
          <p:cNvPr id="1024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Subproperty</a:t>
            </a:r>
            <a:endParaRPr lang="el-GR" smtClean="0"/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US" sz="2400" smtClean="0"/>
              <a:t>P is a subproperty of P', if P'(x,y) is true whenever P(x,y) is true:</a:t>
            </a:r>
          </a:p>
          <a:p>
            <a:pPr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Type(subPropertyOf,Property)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PropVal(subPropertyOf,?p,?p') </a:t>
            </a:r>
            <a:r>
              <a:rPr lang="en-US" sz="2400" b="1" smtClean="0">
                <a:sym typeface="Symbol" pitchFamily="18" charset="2"/>
              </a:rPr>
              <a:t></a:t>
            </a:r>
            <a:r>
              <a:rPr lang="en-US" sz="24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(Type(?p,Property) </a:t>
            </a:r>
            <a:r>
              <a:rPr lang="en-US" sz="2400" b="1" smtClean="0">
                <a:sym typeface="Symbol" pitchFamily="18" charset="2"/>
              </a:rPr>
              <a:t></a:t>
            </a:r>
            <a:r>
              <a:rPr lang="en-US" sz="2400" b="1" smtClean="0"/>
              <a:t> Type(?p',Property) </a:t>
            </a:r>
            <a:r>
              <a:rPr lang="en-US" sz="2400" b="1" smtClean="0">
                <a:sym typeface="Symbol" pitchFamily="18" charset="2"/>
              </a:rPr>
              <a:t></a:t>
            </a: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nl-NL" sz="2400" b="1" smtClean="0"/>
              <a:t>?r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nl-NL" sz="2400" b="1" smtClean="0"/>
              <a:t>?v (PropVal(?p,?r,?v)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b="1" smtClean="0"/>
              <a:t> 					</a:t>
            </a:r>
            <a:r>
              <a:rPr lang="nl-NL" sz="2400" b="1" smtClean="0"/>
              <a:t>PropVal(?p',?r,?v)))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3</a:t>
            </a:r>
          </a:p>
        </p:txBody>
      </p:sp>
      <p:sp>
        <p:nvSpPr>
          <p:cNvPr id="1034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34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9F83D8-982F-43E8-85A9-D3959E560C32}" type="slidenum">
              <a:rPr lang="el-GR" smtClean="0"/>
              <a:pPr/>
              <a:t>99</a:t>
            </a:fld>
            <a:endParaRPr lang="el-GR" smtClean="0"/>
          </a:p>
        </p:txBody>
      </p:sp>
      <p:sp>
        <p:nvSpPr>
          <p:cNvPr id="1034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Domain and Range</a:t>
            </a:r>
            <a:endParaRPr lang="el-GR" smtClean="0"/>
          </a:p>
        </p:txBody>
      </p:sp>
      <p:sp>
        <p:nvSpPr>
          <p:cNvPr id="1034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GB" sz="2400" smtClean="0"/>
              <a:t>If the domain of P is D, then for every P(x,y), x</a:t>
            </a:r>
            <a:r>
              <a:rPr lang="en-GB" sz="2400" smtClean="0">
                <a:sym typeface="Symbol" pitchFamily="18" charset="2"/>
              </a:rPr>
              <a:t></a:t>
            </a:r>
            <a:r>
              <a:rPr lang="en-GB" sz="2400" smtClean="0"/>
              <a:t>D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PropVal(domain,?p,?d) </a:t>
            </a:r>
            <a:r>
              <a:rPr lang="en-US" sz="2400" b="1" smtClean="0">
                <a:sym typeface="Symbol" pitchFamily="18" charset="2"/>
              </a:rPr>
              <a:t></a:t>
            </a:r>
            <a:endParaRPr lang="en-US" sz="2400" b="1" smtClean="0"/>
          </a:p>
          <a:p>
            <a:pPr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fr-FR" sz="2400" b="1" smtClean="0"/>
              <a:t>?x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fr-FR" sz="2400" b="1" smtClean="0"/>
              <a:t>?y (PropVal(?p,?x,?y)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fr-FR" sz="2400" b="1" smtClean="0"/>
              <a:t> Type(?x,?d))</a:t>
            </a:r>
            <a:endParaRPr lang="en-GB" sz="2400" b="1" smtClean="0"/>
          </a:p>
          <a:p>
            <a:pPr eaLnBrk="1" hangingPunct="1">
              <a:spcAft>
                <a:spcPct val="40000"/>
              </a:spcAft>
            </a:pPr>
            <a:r>
              <a:rPr lang="en-GB" sz="2400" smtClean="0"/>
              <a:t>If the range of P is R, then for every P(x,y), y</a:t>
            </a:r>
            <a:r>
              <a:rPr lang="en-GB" sz="2400" smtClean="0">
                <a:sym typeface="Symbol" pitchFamily="18" charset="2"/>
              </a:rPr>
              <a:t></a:t>
            </a:r>
            <a:r>
              <a:rPr lang="en-GB" sz="2400" smtClean="0"/>
              <a:t>R</a:t>
            </a:r>
            <a:endParaRPr lang="fr-FR" sz="2400" smtClean="0"/>
          </a:p>
          <a:p>
            <a:pPr eaLnBrk="1" hangingPunct="1">
              <a:buFont typeface="Wingdings" pitchFamily="2" charset="2"/>
              <a:buNone/>
            </a:pPr>
            <a:r>
              <a:rPr lang="fr-FR" sz="2400" b="1" smtClean="0"/>
              <a:t>PropVal(range,?p,?r) </a:t>
            </a:r>
            <a:r>
              <a:rPr lang="en-US" sz="2400" b="1" smtClean="0">
                <a:sym typeface="Symbol" pitchFamily="18" charset="2"/>
              </a:rPr>
              <a:t></a:t>
            </a: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fr-FR" sz="2400" b="1" smtClean="0"/>
              <a:t>?x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fr-FR" sz="2400" b="1" smtClean="0"/>
              <a:t>?y (PropVal(?p,?x,?y)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fr-FR" sz="2400" b="1" smtClean="0"/>
              <a:t> Type(?y,?r))</a:t>
            </a:r>
            <a:endParaRPr lang="el-GR" sz="24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1321</TotalTime>
  <Words>5551</Words>
  <Application>Microsoft Office PowerPoint</Application>
  <PresentationFormat>On-screen Show (4:3)</PresentationFormat>
  <Paragraphs>1337</Paragraphs>
  <Slides>120</Slides>
  <Notes>117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120</vt:i4>
      </vt:variant>
    </vt:vector>
  </HeadingPairs>
  <TitlesOfParts>
    <vt:vector size="121" baseType="lpstr">
      <vt:lpstr>Capsules</vt:lpstr>
      <vt:lpstr>Chapter 3 Describing Web Resources in RDF </vt:lpstr>
      <vt:lpstr>Lecture Outline</vt:lpstr>
      <vt:lpstr>Drawbacks of XML</vt:lpstr>
      <vt:lpstr>Nesting of Tags in XML </vt:lpstr>
      <vt:lpstr>Basic Ideas of RDF</vt:lpstr>
      <vt:lpstr>Basic Ideas of RDF (2)</vt:lpstr>
      <vt:lpstr>Resources</vt:lpstr>
      <vt:lpstr>Properties</vt:lpstr>
      <vt:lpstr>Statements</vt:lpstr>
      <vt:lpstr>Three Views of a Statement</vt:lpstr>
      <vt:lpstr>Statements as Triples</vt:lpstr>
      <vt:lpstr>XML Vocabularies</vt:lpstr>
      <vt:lpstr>A Set of Triples as a Semantic Net</vt:lpstr>
      <vt:lpstr>Statements in XML Syntax</vt:lpstr>
      <vt:lpstr>Statements in XML (2)</vt:lpstr>
      <vt:lpstr>Statements in XML (3)</vt:lpstr>
      <vt:lpstr>Statements in XML (4)</vt:lpstr>
      <vt:lpstr>Reification</vt:lpstr>
      <vt:lpstr>Reification (2)</vt:lpstr>
      <vt:lpstr>Data Types</vt:lpstr>
      <vt:lpstr>Data Types (2)</vt:lpstr>
      <vt:lpstr>A Critical View of RDF:  Binary Predicates</vt:lpstr>
      <vt:lpstr>A Critical View of RDF:  Binary Predicates (2)</vt:lpstr>
      <vt:lpstr>A Critical View of RDF: Properties</vt:lpstr>
      <vt:lpstr>A Critical View of RDF: Reification</vt:lpstr>
      <vt:lpstr>A Critical View of RDF: Summary</vt:lpstr>
      <vt:lpstr>Lecture Outline</vt:lpstr>
      <vt:lpstr>XML-Based Syntax of RDF</vt:lpstr>
      <vt:lpstr>Example of University Courses </vt:lpstr>
      <vt:lpstr>Example of University Courses (2)</vt:lpstr>
      <vt:lpstr>rdf:about versus rdf:ID</vt:lpstr>
      <vt:lpstr>Property Elements</vt:lpstr>
      <vt:lpstr>Data Types</vt:lpstr>
      <vt:lpstr>Data Types (2)</vt:lpstr>
      <vt:lpstr>The rdf:resource Attribute</vt:lpstr>
      <vt:lpstr>The rdf:resource Attribute (2)</vt:lpstr>
      <vt:lpstr>Referencing Externally Defined Resources</vt:lpstr>
      <vt:lpstr>Nested Descriptions: Example</vt:lpstr>
      <vt:lpstr>Nested Descriptions</vt:lpstr>
      <vt:lpstr>Introducing some Structure to RDF Documents using the rdf:type Element </vt:lpstr>
      <vt:lpstr>Abbreviated Syntax </vt:lpstr>
      <vt:lpstr>Abbreviated Syntax: Example</vt:lpstr>
      <vt:lpstr>Application of First Simplification Rule</vt:lpstr>
      <vt:lpstr>Application of 2nd Simplification Rule</vt:lpstr>
      <vt:lpstr>Container Elements</vt:lpstr>
      <vt:lpstr>Three Types of Container Elements</vt:lpstr>
      <vt:lpstr>Example for a Bag </vt:lpstr>
      <vt:lpstr>Example for Alternative</vt:lpstr>
      <vt:lpstr>Rdf:ID Attribute for Container Elements</vt:lpstr>
      <vt:lpstr>RDF Collections</vt:lpstr>
      <vt:lpstr>RDF Collections (2)</vt:lpstr>
      <vt:lpstr>Reification</vt:lpstr>
      <vt:lpstr>Reification Example</vt:lpstr>
      <vt:lpstr>Reification (2)</vt:lpstr>
      <vt:lpstr>Lecture Outline</vt:lpstr>
      <vt:lpstr>Basic Ideas of RDF Schema</vt:lpstr>
      <vt:lpstr>Classes and their Instances</vt:lpstr>
      <vt:lpstr>Why Classes are Useful</vt:lpstr>
      <vt:lpstr>Nonsensical Statements disallowed through the Use of Classes</vt:lpstr>
      <vt:lpstr>Class Hierarchies</vt:lpstr>
      <vt:lpstr>Class Hierarchy Example</vt:lpstr>
      <vt:lpstr>Inheritance in Class Hierarchies</vt:lpstr>
      <vt:lpstr>Property Hierarchies</vt:lpstr>
      <vt:lpstr>RDF Layer vs RDF Schema Layer</vt:lpstr>
      <vt:lpstr>RDF Layer vs RDF Schema Layer (2)</vt:lpstr>
      <vt:lpstr>Lecture Outline</vt:lpstr>
      <vt:lpstr>Lecture Outline</vt:lpstr>
      <vt:lpstr>RDF Schema in RDF</vt:lpstr>
      <vt:lpstr>Core Classes</vt:lpstr>
      <vt:lpstr>Core Properties</vt:lpstr>
      <vt:lpstr>Core Properties (2) </vt:lpstr>
      <vt:lpstr>Examples </vt:lpstr>
      <vt:lpstr>Relationships Between Core Classes and Properties</vt:lpstr>
      <vt:lpstr>Reification and Containers</vt:lpstr>
      <vt:lpstr>Utility Properties</vt:lpstr>
      <vt:lpstr>Example: A University</vt:lpstr>
      <vt:lpstr>Example: A University (2)</vt:lpstr>
      <vt:lpstr>Example: A University (3)</vt:lpstr>
      <vt:lpstr>Class Hierarchy for the Motor Vehicles Example </vt:lpstr>
      <vt:lpstr>Lecture Outline</vt:lpstr>
      <vt:lpstr>The Namespace of RDF</vt:lpstr>
      <vt:lpstr>The Namespace of RDF (2)</vt:lpstr>
      <vt:lpstr>The Namespace of RDF Schema</vt:lpstr>
      <vt:lpstr>The Namespace of RDF Schema (2)</vt:lpstr>
      <vt:lpstr>Namespace versus Semantics</vt:lpstr>
      <vt:lpstr>Lecture Outline</vt:lpstr>
      <vt:lpstr>Axiomatic Semantics</vt:lpstr>
      <vt:lpstr>The Approach </vt:lpstr>
      <vt:lpstr>An Auxiliary Axiomatisation of Lists</vt:lpstr>
      <vt:lpstr>Basic Predicates</vt:lpstr>
      <vt:lpstr>RDF Classes </vt:lpstr>
      <vt:lpstr>RDF Classes (2)</vt:lpstr>
      <vt:lpstr>The type Property </vt:lpstr>
      <vt:lpstr>The Auxiliary FuncProp Property </vt:lpstr>
      <vt:lpstr>Containers</vt:lpstr>
      <vt:lpstr>Containers (2)</vt:lpstr>
      <vt:lpstr>Subclass</vt:lpstr>
      <vt:lpstr>Subproperty</vt:lpstr>
      <vt:lpstr>Domain and Range</vt:lpstr>
      <vt:lpstr>Lecture Outline</vt:lpstr>
      <vt:lpstr>Semantics based on Inference Rules</vt:lpstr>
      <vt:lpstr>Examples of Inference Rules </vt:lpstr>
      <vt:lpstr>Examples of Inference Rules (2)</vt:lpstr>
      <vt:lpstr>Lecture Outline</vt:lpstr>
      <vt:lpstr>Why an RDF Query Language? Different XML Representations</vt:lpstr>
      <vt:lpstr>SPARQL Basic Queries</vt:lpstr>
      <vt:lpstr>Examples</vt:lpstr>
      <vt:lpstr>Examples (2)</vt:lpstr>
      <vt:lpstr>Using select-from-where </vt:lpstr>
      <vt:lpstr>Implicit Join </vt:lpstr>
      <vt:lpstr>Implicit join (2)</vt:lpstr>
      <vt:lpstr>Explicit Join</vt:lpstr>
      <vt:lpstr>Optional Patterns</vt:lpstr>
      <vt:lpstr>Optional Patterns (2)</vt:lpstr>
      <vt:lpstr>Optional Patterns (3)</vt:lpstr>
      <vt:lpstr>Optional Patterns (4)</vt:lpstr>
      <vt:lpstr>Optional Patterns (5)</vt:lpstr>
      <vt:lpstr>Summary</vt:lpstr>
      <vt:lpstr>Summary (2)</vt:lpstr>
      <vt:lpstr>Points for Discussion in Subsequent Chapters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asus</cp:lastModifiedBy>
  <cp:revision>112</cp:revision>
  <dcterms:created xsi:type="dcterms:W3CDTF">2004-05-04T16:01:26Z</dcterms:created>
  <dcterms:modified xsi:type="dcterms:W3CDTF">2010-07-09T10:40:10Z</dcterms:modified>
</cp:coreProperties>
</file>