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1"/>
  </p:notesMasterIdLst>
  <p:sldIdLst>
    <p:sldId id="256" r:id="rId2"/>
    <p:sldId id="257" r:id="rId3"/>
    <p:sldId id="258" r:id="rId4"/>
    <p:sldId id="28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8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301" r:id="rId28"/>
    <p:sldId id="282" r:id="rId29"/>
    <p:sldId id="284" r:id="rId30"/>
    <p:sldId id="286" r:id="rId31"/>
    <p:sldId id="290" r:id="rId32"/>
    <p:sldId id="291" r:id="rId33"/>
    <p:sldId id="292" r:id="rId34"/>
    <p:sldId id="293" r:id="rId35"/>
    <p:sldId id="295" r:id="rId36"/>
    <p:sldId id="296" r:id="rId37"/>
    <p:sldId id="297" r:id="rId38"/>
    <p:sldId id="298" r:id="rId39"/>
    <p:sldId id="299" r:id="rId40"/>
    <p:sldId id="300" r:id="rId41"/>
    <p:sldId id="37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7" r:id="rId66"/>
    <p:sldId id="325" r:id="rId67"/>
    <p:sldId id="326" r:id="rId68"/>
    <p:sldId id="328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0" r:id="rId80"/>
    <p:sldId id="341" r:id="rId81"/>
    <p:sldId id="342" r:id="rId82"/>
    <p:sldId id="343" r:id="rId83"/>
    <p:sldId id="344" r:id="rId84"/>
    <p:sldId id="345" r:id="rId85"/>
    <p:sldId id="346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  <p:sldId id="355" r:id="rId95"/>
    <p:sldId id="356" r:id="rId96"/>
    <p:sldId id="357" r:id="rId97"/>
    <p:sldId id="358" r:id="rId98"/>
    <p:sldId id="359" r:id="rId99"/>
    <p:sldId id="360" r:id="rId100"/>
    <p:sldId id="361" r:id="rId101"/>
    <p:sldId id="362" r:id="rId102"/>
    <p:sldId id="363" r:id="rId103"/>
    <p:sldId id="364" r:id="rId104"/>
    <p:sldId id="365" r:id="rId105"/>
    <p:sldId id="366" r:id="rId106"/>
    <p:sldId id="367" r:id="rId107"/>
    <p:sldId id="368" r:id="rId108"/>
    <p:sldId id="369" r:id="rId109"/>
    <p:sldId id="370" r:id="rId110"/>
  </p:sldIdLst>
  <p:sldSz cx="9144000" cy="6858000" type="screen4x3"/>
  <p:notesSz cx="7010400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415" autoAdjust="0"/>
  </p:normalViewPr>
  <p:slideViewPr>
    <p:cSldViewPr>
      <p:cViewPr varScale="1">
        <p:scale>
          <a:sx n="71" d="100"/>
          <a:sy n="71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0"/>
    </p:cViewPr>
  </p:sorterViewPr>
  <p:notesViewPr>
    <p:cSldViewPr>
      <p:cViewPr varScale="1">
        <p:scale>
          <a:sx n="58" d="100"/>
          <a:sy n="58" d="100"/>
        </p:scale>
        <p:origin x="-852" y="-96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46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ED7986-0FE4-4E8E-A608-2B98D5F3FF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100</a:t>
            </a:fld>
            <a:endParaRPr lang="el-GR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101</a:t>
            </a:fld>
            <a:endParaRPr lang="el-GR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102</a:t>
            </a:fld>
            <a:endParaRPr lang="el-GR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103</a:t>
            </a:fld>
            <a:endParaRPr lang="el-GR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104</a:t>
            </a:fld>
            <a:endParaRPr lang="el-GR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105</a:t>
            </a:fld>
            <a:endParaRPr lang="el-GR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106</a:t>
            </a:fld>
            <a:endParaRPr lang="el-GR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107</a:t>
            </a:fld>
            <a:endParaRPr lang="el-GR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108</a:t>
            </a:fld>
            <a:endParaRPr lang="el-GR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109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526850-A97C-4C0A-A7F3-00926F67688A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50</a:t>
            </a:fld>
            <a:endParaRPr lang="el-G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54</a:t>
            </a:fld>
            <a:endParaRPr lang="el-G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55</a:t>
            </a:fld>
            <a:endParaRPr lang="el-G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56</a:t>
            </a:fld>
            <a:endParaRPr lang="el-G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57</a:t>
            </a:fld>
            <a:endParaRPr lang="el-G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59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60</a:t>
            </a:fld>
            <a:endParaRPr lang="el-G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61</a:t>
            </a:fld>
            <a:endParaRPr lang="el-G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62</a:t>
            </a:fld>
            <a:endParaRPr lang="el-G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63</a:t>
            </a:fld>
            <a:endParaRPr lang="el-G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64</a:t>
            </a:fld>
            <a:endParaRPr lang="el-G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65</a:t>
            </a:fld>
            <a:endParaRPr lang="el-G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66</a:t>
            </a:fld>
            <a:endParaRPr lang="el-G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67</a:t>
            </a:fld>
            <a:endParaRPr lang="el-G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68</a:t>
            </a:fld>
            <a:endParaRPr lang="el-G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69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70</a:t>
            </a:fld>
            <a:endParaRPr lang="el-G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71</a:t>
            </a:fld>
            <a:endParaRPr lang="el-G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72</a:t>
            </a:fld>
            <a:endParaRPr lang="el-G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73</a:t>
            </a:fld>
            <a:endParaRPr lang="el-G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74</a:t>
            </a:fld>
            <a:endParaRPr lang="el-G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75</a:t>
            </a:fld>
            <a:endParaRPr lang="el-G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76</a:t>
            </a:fld>
            <a:endParaRPr lang="el-G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77</a:t>
            </a:fld>
            <a:endParaRPr lang="el-GR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78</a:t>
            </a:fld>
            <a:endParaRPr lang="el-G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79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80</a:t>
            </a:fld>
            <a:endParaRPr lang="el-G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81</a:t>
            </a:fld>
            <a:endParaRPr lang="el-G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82</a:t>
            </a:fld>
            <a:endParaRPr lang="el-G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83</a:t>
            </a:fld>
            <a:endParaRPr lang="el-G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84</a:t>
            </a:fld>
            <a:endParaRPr lang="el-G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85</a:t>
            </a:fld>
            <a:endParaRPr lang="el-G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86</a:t>
            </a:fld>
            <a:endParaRPr lang="el-G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87</a:t>
            </a:fld>
            <a:endParaRPr lang="el-G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88</a:t>
            </a:fld>
            <a:endParaRPr lang="el-G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89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90</a:t>
            </a:fld>
            <a:endParaRPr lang="el-GR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91</a:t>
            </a:fld>
            <a:endParaRPr lang="el-GR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92</a:t>
            </a:fld>
            <a:endParaRPr lang="el-G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93</a:t>
            </a:fld>
            <a:endParaRPr lang="el-GR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94</a:t>
            </a:fld>
            <a:endParaRPr lang="el-GR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95</a:t>
            </a:fld>
            <a:endParaRPr lang="el-GR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96</a:t>
            </a:fld>
            <a:endParaRPr lang="el-GR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97</a:t>
            </a:fld>
            <a:endParaRPr lang="el-GR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98</a:t>
            </a:fld>
            <a:endParaRPr lang="el-G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ED7986-0FE4-4E8E-A608-2B98D5F3FF9D}" type="slidenum">
              <a:rPr lang="el-GR" smtClean="0"/>
              <a:pPr>
                <a:defRPr/>
              </a:pPr>
              <a:t>99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z="2600"/>
            </a:lvl1pPr>
          </a:lstStyle>
          <a:p>
            <a:pPr>
              <a:defRPr/>
            </a:pPr>
            <a:fld id="{7F9DD1D6-5322-4EB4-98F2-C3B5211119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CB51-974D-40D0-B448-A18F3570619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C0789-84A4-4D1B-9B0D-0DDB0CBE4E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8974F-2CCA-4672-9778-1F8AC63E09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52F69-E1CD-4930-B8DD-AF6092695DE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0CB0A-BE29-4FC3-A537-F6CD0CEBAE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8CD55-B8AB-41BE-9AF8-FEF19D6648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E6043-6699-4791-A897-DCEC42A49F3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3F0A9-9BAA-45FF-853F-916FC9F9AC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BAFBB-78A7-4EB7-9BF0-91EE9893A4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7D530-24E6-4E8F-9123-59D7149060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l-GR"/>
              <a:t>Chapter 2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165850"/>
            <a:ext cx="827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55837F-7E4D-4827-8577-D1E9B4BFDB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932FCE-2902-4EE5-9DFF-06B188ECCD1E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3400" smtClean="0"/>
              <a:t>Chapter 2</a:t>
            </a:r>
            <a:br>
              <a:rPr lang="en-US" sz="3400" smtClean="0"/>
            </a:br>
            <a:r>
              <a:rPr lang="en-US" sz="3400" smtClean="0"/>
              <a:t>Structured Web Documents in XML</a:t>
            </a:r>
            <a:r>
              <a:rPr lang="en-US" sz="3200" smtClean="0"/>
              <a:t/>
            </a:r>
            <a:br>
              <a:rPr lang="en-US" sz="3200" smtClean="0"/>
            </a:br>
            <a:endParaRPr lang="el-GR" sz="320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Grigoris Antoniou</a:t>
            </a:r>
          </a:p>
          <a:p>
            <a:pPr eaLnBrk="1" hangingPunct="1"/>
            <a:r>
              <a:rPr lang="en-US" smtClean="0"/>
              <a:t>Frank van Harmelen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22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2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5D220-0968-4D19-B955-64C93462D4C7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122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HTML vs XML: Different Use of Tags</a:t>
            </a:r>
            <a:endParaRPr lang="el-GR" sz="3200" smtClean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both HTML docs same tags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XML completely different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HTML tags define display: color, lists 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XML tags not fixed: </a:t>
            </a:r>
            <a:r>
              <a:rPr lang="en-US" smtClean="0">
                <a:solidFill>
                  <a:schemeClr val="accent1"/>
                </a:solidFill>
              </a:rPr>
              <a:t>user definable tags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XML </a:t>
            </a:r>
            <a:r>
              <a:rPr lang="en-US" smtClean="0">
                <a:solidFill>
                  <a:srgbClr val="FF9999"/>
                </a:solidFill>
              </a:rPr>
              <a:t>meta markup language</a:t>
            </a:r>
            <a:r>
              <a:rPr lang="en-US" smtClean="0"/>
              <a:t>: language for defining markup languages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44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44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D3880-BAE6-422C-B777-77D5508E1AF7}" type="slidenum">
              <a:rPr lang="el-GR" smtClean="0"/>
              <a:pPr/>
              <a:t>100</a:t>
            </a:fld>
            <a:endParaRPr lang="el-GR" smtClean="0"/>
          </a:p>
        </p:txBody>
      </p:sp>
      <p:sp>
        <p:nvSpPr>
          <p:cNvPr id="1044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Authors Output</a:t>
            </a:r>
            <a:endParaRPr lang="el-GR" smtClean="0"/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&lt;html&gt;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&lt;head&gt;&lt;title&gt;Authors&lt;/title&gt;&lt;/head&gt;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&lt;body bgcolor="white"&gt;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&lt;h2&gt;Grigoris Antoniou&lt;/h2&gt;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Affiliation: University of Bremen&lt;br&gt;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Email: ga@tzi.de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&lt;p&gt;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&lt;h2&gt;David Billington&lt;/h2&gt;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Affiliation: Griffith University&lt;br&gt;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Email: david@gu.edu.net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&lt;p&gt;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&lt;/body&gt;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&lt;/html&gt;</a:t>
            </a:r>
            <a:endParaRPr lang="el-GR" sz="1800" b="1" smtClean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54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54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DA8EE-9841-4FBB-8956-0E9E8920B01A}" type="slidenum">
              <a:rPr lang="el-GR" smtClean="0"/>
              <a:pPr/>
              <a:t>101</a:t>
            </a:fld>
            <a:endParaRPr lang="el-GR" smtClean="0"/>
          </a:p>
        </p:txBody>
      </p:sp>
      <p:sp>
        <p:nvSpPr>
          <p:cNvPr id="1054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Explanation of the Example</a:t>
            </a:r>
            <a:endParaRPr lang="el-GR" smtClean="0"/>
          </a:p>
        </p:txBody>
      </p:sp>
      <p:sp>
        <p:nvSpPr>
          <p:cNvPr id="1054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xsl:apply-templates</a:t>
            </a:r>
            <a:r>
              <a:rPr lang="en-US" sz="2400" smtClean="0"/>
              <a:t> element causes all children of the context node to be matched against the selected path expression</a:t>
            </a:r>
            <a:endParaRPr lang="en-GB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E.g., if the current template applies to </a:t>
            </a:r>
            <a:r>
              <a:rPr lang="en-GB" sz="2000" b="1" smtClean="0"/>
              <a:t>/</a:t>
            </a:r>
            <a:r>
              <a:rPr lang="en-GB" sz="2000" smtClean="0"/>
              <a:t>, then the element </a:t>
            </a:r>
            <a:r>
              <a:rPr lang="en-GB" sz="2000" b="1" smtClean="0"/>
              <a:t>xsl:apply-templates</a:t>
            </a:r>
            <a:r>
              <a:rPr lang="en-GB" sz="2000" smtClean="0"/>
              <a:t> applies to the root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I.e. the </a:t>
            </a:r>
            <a:r>
              <a:rPr lang="en-GB" sz="2000" b="1" smtClean="0"/>
              <a:t>authors</a:t>
            </a:r>
            <a:r>
              <a:rPr lang="en-GB" sz="2000" smtClean="0"/>
              <a:t> element (</a:t>
            </a:r>
            <a:r>
              <a:rPr lang="en-GB" sz="2000" b="1" smtClean="0"/>
              <a:t>/</a:t>
            </a:r>
            <a:r>
              <a:rPr lang="en-GB" sz="2000" smtClean="0"/>
              <a:t> is located above the root element)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If the current context node is the </a:t>
            </a:r>
            <a:r>
              <a:rPr lang="en-GB" sz="2000" b="1" smtClean="0"/>
              <a:t>authors</a:t>
            </a:r>
            <a:r>
              <a:rPr lang="en-GB" sz="2000" smtClean="0"/>
              <a:t> element, then the element </a:t>
            </a:r>
            <a:r>
              <a:rPr lang="en-GB" sz="2000" b="1" smtClean="0"/>
              <a:t>xsl:apply-templates select="author"</a:t>
            </a:r>
            <a:r>
              <a:rPr lang="en-GB" sz="2000" smtClean="0"/>
              <a:t> causes the template for the </a:t>
            </a:r>
            <a:r>
              <a:rPr lang="en-GB" sz="2000" b="1" smtClean="0"/>
              <a:t>author</a:t>
            </a:r>
            <a:r>
              <a:rPr lang="en-GB" sz="2000" smtClean="0"/>
              <a:t> elements to be applied to all </a:t>
            </a:r>
            <a:r>
              <a:rPr lang="en-GB" sz="2000" b="1" smtClean="0"/>
              <a:t>author</a:t>
            </a:r>
            <a:r>
              <a:rPr lang="en-GB" sz="2000" smtClean="0"/>
              <a:t> children of the </a:t>
            </a:r>
            <a:r>
              <a:rPr lang="en-GB" sz="2000" b="1" smtClean="0"/>
              <a:t>authors </a:t>
            </a:r>
            <a:r>
              <a:rPr lang="en-GB" sz="2000" smtClean="0"/>
              <a:t>element</a:t>
            </a:r>
            <a:endParaRPr lang="el-GR" sz="2000" smtClean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64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65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A42AB9-5983-4287-8293-2C1BA45B5AF3}" type="slidenum">
              <a:rPr lang="el-GR" smtClean="0"/>
              <a:pPr/>
              <a:t>102</a:t>
            </a:fld>
            <a:endParaRPr lang="el-GR" smtClean="0"/>
          </a:p>
        </p:txBody>
      </p:sp>
      <p:sp>
        <p:nvSpPr>
          <p:cNvPr id="1065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Explanation of the Example (2)</a:t>
            </a:r>
            <a:endParaRPr lang="el-GR" smtClean="0"/>
          </a:p>
        </p:txBody>
      </p:sp>
      <p:sp>
        <p:nvSpPr>
          <p:cNvPr id="1065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It is good practice to define a template for each element type in the document</a:t>
            </a:r>
            <a:endParaRPr lang="en-GB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Even if no specific processing is applied to certain elements, the </a:t>
            </a:r>
            <a:r>
              <a:rPr lang="en-GB" b="1" smtClean="0"/>
              <a:t>xsl:apply-templates</a:t>
            </a:r>
            <a:r>
              <a:rPr lang="en-GB" smtClean="0"/>
              <a:t> element should be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E.g. </a:t>
            </a:r>
            <a:r>
              <a:rPr lang="en-GB" b="1" smtClean="0"/>
              <a:t>authors</a:t>
            </a: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 this </a:t>
            </a:r>
            <a:r>
              <a:rPr lang="en-US" smtClean="0"/>
              <a:t>way, we work from the root to the leaves of the tree, and </a:t>
            </a:r>
            <a:r>
              <a:rPr lang="en-US" b="1" smtClean="0"/>
              <a:t>all</a:t>
            </a:r>
            <a:r>
              <a:rPr lang="en-US" smtClean="0"/>
              <a:t> templates are applied</a:t>
            </a:r>
            <a:endParaRPr lang="el-GR" smtClean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75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75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5E6A39-3AE3-4BB8-BE3C-0BE22717CA49}" type="slidenum">
              <a:rPr lang="el-GR" smtClean="0"/>
              <a:pPr/>
              <a:t>103</a:t>
            </a:fld>
            <a:endParaRPr lang="el-GR" smtClean="0"/>
          </a:p>
        </p:txBody>
      </p:sp>
      <p:sp>
        <p:nvSpPr>
          <p:cNvPr id="1075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Processing XML Attributes </a:t>
            </a:r>
            <a:endParaRPr lang="el-GR" smtClean="0"/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defTabSz="825500" eaLnBrk="1" hangingPunct="1">
              <a:lnSpc>
                <a:spcPct val="80000"/>
              </a:lnSpc>
              <a:spcAft>
                <a:spcPct val="50000"/>
              </a:spcAft>
              <a:tabLst>
                <a:tab pos="1257300" algn="l"/>
                <a:tab pos="2870200" algn="l"/>
              </a:tabLst>
            </a:pPr>
            <a:r>
              <a:rPr lang="en-US" sz="2400" smtClean="0"/>
              <a:t>Suppose we wish to transform to itself the element:</a:t>
            </a:r>
          </a:p>
          <a:p>
            <a:pPr defTabSz="825500" eaLnBrk="1" hangingPunct="1">
              <a:lnSpc>
                <a:spcPct val="8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400" b="1" smtClean="0"/>
              <a:t>&lt;person firstname="John" lastname="Woo"/&gt;</a:t>
            </a:r>
          </a:p>
          <a:p>
            <a:pPr defTabSz="825500" eaLnBrk="1" hangingPunct="1">
              <a:lnSpc>
                <a:spcPct val="8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endParaRPr lang="en-GB" sz="2400" b="1" smtClean="0"/>
          </a:p>
          <a:p>
            <a:pPr defTabSz="825500" eaLnBrk="1" hangingPunct="1">
              <a:lnSpc>
                <a:spcPct val="80000"/>
              </a:lnSpc>
              <a:spcAft>
                <a:spcPct val="50000"/>
              </a:spcAft>
              <a:tabLst>
                <a:tab pos="1257300" algn="l"/>
                <a:tab pos="2870200" algn="l"/>
              </a:tabLst>
            </a:pPr>
            <a:r>
              <a:rPr lang="en-US" sz="2400" smtClean="0">
                <a:solidFill>
                  <a:schemeClr val="accent1"/>
                </a:solidFill>
              </a:rPr>
              <a:t>Wrong solution</a:t>
            </a:r>
            <a:r>
              <a:rPr lang="en-US" sz="2400" smtClean="0"/>
              <a:t>:</a:t>
            </a:r>
          </a:p>
          <a:p>
            <a:pPr defTabSz="825500" eaLnBrk="1" hangingPunct="1">
              <a:lnSpc>
                <a:spcPct val="8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400" b="1" smtClean="0"/>
              <a:t>&lt;xsl:template match="person"&gt;</a:t>
            </a:r>
          </a:p>
          <a:p>
            <a:pPr defTabSz="825500" eaLnBrk="1" hangingPunct="1">
              <a:lnSpc>
                <a:spcPct val="8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400" b="1" smtClean="0"/>
              <a:t>	&lt;person firstname="&lt;xsl:value-of select="@firstname"&gt;"</a:t>
            </a:r>
          </a:p>
          <a:p>
            <a:pPr defTabSz="825500" eaLnBrk="1" hangingPunct="1">
              <a:lnSpc>
                <a:spcPct val="8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400" b="1" smtClean="0"/>
              <a:t>	lastname="&lt;xsl:value-of select="@lastname"&gt;"/&gt;</a:t>
            </a:r>
          </a:p>
          <a:p>
            <a:pPr defTabSz="825500" eaLnBrk="1" hangingPunct="1">
              <a:lnSpc>
                <a:spcPct val="80000"/>
              </a:lnSpc>
              <a:buFont typeface="Wingdings" pitchFamily="2" charset="2"/>
              <a:buNone/>
              <a:tabLst>
                <a:tab pos="1257300" algn="l"/>
                <a:tab pos="2870200" algn="l"/>
              </a:tabLst>
            </a:pPr>
            <a:r>
              <a:rPr lang="en-US" sz="2400" b="1" smtClean="0"/>
              <a:t>&lt;/xsl:template&gt;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85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85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950FC-95FA-4D88-8052-9CCD6F40BFFD}" type="slidenum">
              <a:rPr lang="el-GR" smtClean="0"/>
              <a:pPr/>
              <a:t>104</a:t>
            </a:fld>
            <a:endParaRPr lang="el-GR" smtClean="0"/>
          </a:p>
        </p:txBody>
      </p:sp>
      <p:sp>
        <p:nvSpPr>
          <p:cNvPr id="1085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Processing XML Attributes (2)</a:t>
            </a:r>
            <a:endParaRPr lang="el-GR" smtClean="0"/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N</a:t>
            </a:r>
            <a:r>
              <a:rPr lang="en-GB" smtClean="0"/>
              <a:t>ot well-formed because tags are not allowed within the values of attributes </a:t>
            </a:r>
          </a:p>
          <a:p>
            <a:pPr marL="533400" indent="-533400" eaLnBrk="1" hangingPunct="1">
              <a:spcAft>
                <a:spcPct val="40000"/>
              </a:spcAft>
            </a:pPr>
            <a:r>
              <a:rPr lang="en-GB" smtClean="0"/>
              <a:t>We wish to add attribute values into template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b="1" smtClean="0"/>
              <a:t>&lt;xsl:template match="person"&gt;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b="1" smtClean="0"/>
              <a:t>		&lt;person		firstname="{@firstname}"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b="1" smtClean="0"/>
              <a:t>		lastname="{@lastname}"/&gt;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b="1" smtClean="0"/>
              <a:t>&lt;/xsl:template&gt;</a:t>
            </a:r>
            <a:r>
              <a:rPr lang="en-GB" smtClean="0"/>
              <a:t> </a:t>
            </a:r>
            <a:endParaRPr lang="el-GR" smtClean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95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95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72D392-797E-478C-84E5-676E55FB69F1}" type="slidenum">
              <a:rPr lang="el-GR" smtClean="0"/>
              <a:pPr/>
              <a:t>105</a:t>
            </a:fld>
            <a:endParaRPr lang="el-GR" smtClean="0"/>
          </a:p>
        </p:txBody>
      </p:sp>
      <p:sp>
        <p:nvSpPr>
          <p:cNvPr id="1095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Transforming an XML Document to Another </a:t>
            </a:r>
          </a:p>
        </p:txBody>
      </p:sp>
      <p:pic>
        <p:nvPicPr>
          <p:cNvPr id="109574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3143250"/>
            <a:ext cx="3500437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5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38" y="2357438"/>
            <a:ext cx="3743325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6" name="AutoShape 5"/>
          <p:cNvSpPr>
            <a:spLocks noChangeArrowheads="1"/>
          </p:cNvSpPr>
          <p:nvPr/>
        </p:nvSpPr>
        <p:spPr bwMode="auto">
          <a:xfrm rot="-1316309">
            <a:off x="4095750" y="3860800"/>
            <a:ext cx="919163" cy="690563"/>
          </a:xfrm>
          <a:prstGeom prst="rightArrow">
            <a:avLst>
              <a:gd name="adj1" fmla="val 50000"/>
              <a:gd name="adj2" fmla="val 33276"/>
            </a:avLst>
          </a:prstGeom>
          <a:solidFill>
            <a:srgbClr val="33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105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05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BF05A8-AE4D-4F9D-886C-1904DC2254F5}" type="slidenum">
              <a:rPr lang="el-GR" smtClean="0"/>
              <a:pPr/>
              <a:t>106</a:t>
            </a:fld>
            <a:endParaRPr lang="el-GR" smtClean="0"/>
          </a:p>
        </p:txBody>
      </p:sp>
      <p:sp>
        <p:nvSpPr>
          <p:cNvPr id="1105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Transforming an XML Document to Another </a:t>
            </a:r>
            <a:r>
              <a:rPr lang="en-US" sz="3200" smtClean="0"/>
              <a:t>(2)</a:t>
            </a:r>
            <a:endParaRPr lang="el-GR" sz="3200" smtClean="0"/>
          </a:p>
        </p:txBody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&lt;xsl:template match="/"&gt;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&lt;?xml version="1.0" encoding="UTF-16"?&gt;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&lt;authors&gt;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&lt;xsl:apply-templates select="authors"/&gt;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&lt;/authors&gt;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&lt;/xsl:template&gt;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endParaRPr lang="en-US" sz="2000" b="1" smtClean="0"/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&lt;xsl:template match="authors"&gt;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&lt;author&gt;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	&lt;xsl:apply-templates select="author"/&gt;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	&lt;/author&gt;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968500" algn="l"/>
                <a:tab pos="2514600" algn="l"/>
              </a:tabLst>
            </a:pPr>
            <a:r>
              <a:rPr lang="en-US" sz="2000" b="1" smtClean="0"/>
              <a:t>&lt;/xsl:template&gt;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116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16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17887-4AEE-4164-889A-C3A3CB5CE67D}" type="slidenum">
              <a:rPr lang="el-GR" smtClean="0"/>
              <a:pPr/>
              <a:t>107</a:t>
            </a:fld>
            <a:endParaRPr lang="el-GR" smtClean="0"/>
          </a:p>
        </p:txBody>
      </p:sp>
      <p:sp>
        <p:nvSpPr>
          <p:cNvPr id="1116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Transforming an XML Document to Another </a:t>
            </a:r>
            <a:r>
              <a:rPr lang="en-US" sz="3200" smtClean="0"/>
              <a:t>(3)</a:t>
            </a:r>
            <a:endParaRPr lang="el-GR" sz="3200" smtClean="0"/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&lt;xsl:template match="author"&gt;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&lt;name&gt;&lt;xsl:value-of select="name"/&gt;&lt;/name&gt;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&lt;contact&gt;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	&lt;institution&gt;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		&lt;xsl:value-of select="affiliation"/&gt;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	&lt;/institution&gt;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	&lt;email&gt;&lt;xsl:value-of select="email"/&gt;&lt;/email&gt;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	&lt;/contact&gt;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400" b="1" smtClean="0"/>
              <a:t>&lt;/xsl:template&gt;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126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26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1075B6-1725-41E8-86D0-290A0B9AC464}" type="slidenum">
              <a:rPr lang="el-GR" smtClean="0"/>
              <a:pPr/>
              <a:t>108</a:t>
            </a:fld>
            <a:endParaRPr lang="el-GR" smtClean="0"/>
          </a:p>
        </p:txBody>
      </p:sp>
      <p:sp>
        <p:nvSpPr>
          <p:cNvPr id="1126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  <a:endParaRPr lang="el-GR" smtClean="0"/>
          </a:p>
        </p:txBody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mtClean="0"/>
              <a:t>XML is a metalanguage that allows users to define markup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XML separates content and structure from formatting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XML is the de facto standard for the representation and exchange of structured information on the Web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XML is supported by query languages 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mtClean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136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36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81666-A30C-4EAF-A7B0-A4DB8C07C2CE}" type="slidenum">
              <a:rPr lang="el-GR" smtClean="0"/>
              <a:pPr/>
              <a:t>109</a:t>
            </a:fld>
            <a:endParaRPr lang="el-GR" smtClean="0"/>
          </a:p>
        </p:txBody>
      </p:sp>
      <p:sp>
        <p:nvSpPr>
          <p:cNvPr id="1136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Points for Discussion in Subsequent Chapters</a:t>
            </a:r>
            <a:endParaRPr lang="el-GR" sz="3200" smtClean="0"/>
          </a:p>
        </p:txBody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The nesting of tags does not have standard meaning</a:t>
            </a:r>
          </a:p>
          <a:p>
            <a:pPr eaLnBrk="1" hangingPunct="1"/>
            <a:r>
              <a:rPr lang="en-GB" sz="2400" smtClean="0"/>
              <a:t>The semantics of XML documents is not accessible to machines, only to people</a:t>
            </a:r>
          </a:p>
          <a:p>
            <a:pPr eaLnBrk="1" hangingPunct="1"/>
            <a:r>
              <a:rPr lang="en-GB" sz="2400" smtClean="0"/>
              <a:t>Collaboration and exchange are supported if there is underlying shared understanding of the vocabulary </a:t>
            </a:r>
          </a:p>
          <a:p>
            <a:pPr eaLnBrk="1" hangingPunct="1"/>
            <a:r>
              <a:rPr lang="en-GB" sz="2400" smtClean="0"/>
              <a:t>XML is well-suited for close collaboration, where domain- or community-based vocabularies are used </a:t>
            </a:r>
          </a:p>
          <a:p>
            <a:pPr lvl="1" eaLnBrk="1" hangingPunct="1"/>
            <a:r>
              <a:rPr lang="en-GB" sz="2000" smtClean="0"/>
              <a:t>It is not so well-suited for global communication.</a:t>
            </a:r>
            <a:endParaRPr lang="el-GR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33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33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EF848A-8C68-4EE6-BAFB-8E4124124C01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33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Vocabularies</a:t>
            </a:r>
            <a:endParaRPr lang="el-GR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a</a:t>
            </a:r>
            <a:r>
              <a:rPr lang="el-GR" smtClean="0"/>
              <a:t>pplications must agree on common vocabularies to communicate and collaborate</a:t>
            </a:r>
            <a:endParaRPr lang="en-US" smtClean="0"/>
          </a:p>
          <a:p>
            <a:pPr eaLnBrk="1" hangingPunct="1"/>
            <a:r>
              <a:rPr lang="en-US" smtClean="0"/>
              <a:t>Communities and business sectors are defining their specialized vocabularies</a:t>
            </a:r>
          </a:p>
          <a:p>
            <a:pPr lvl="1" eaLnBrk="1" hangingPunct="1"/>
            <a:r>
              <a:rPr lang="en-GB" smtClean="0"/>
              <a:t>mathematics (MathML)</a:t>
            </a:r>
          </a:p>
          <a:p>
            <a:pPr lvl="1" eaLnBrk="1" hangingPunct="1"/>
            <a:r>
              <a:rPr lang="en-GB" smtClean="0"/>
              <a:t>bioinformatics (BSML)</a:t>
            </a:r>
          </a:p>
          <a:p>
            <a:pPr lvl="1" eaLnBrk="1" hangingPunct="1"/>
            <a:r>
              <a:rPr lang="en-GB" smtClean="0"/>
              <a:t>human resources (HRML)</a:t>
            </a:r>
            <a:r>
              <a:rPr lang="el-GR" smtClean="0"/>
              <a:t> </a:t>
            </a:r>
            <a:endParaRPr lang="en-US" smtClean="0"/>
          </a:p>
          <a:p>
            <a:pPr lvl="1" eaLnBrk="1" hangingPunct="1"/>
            <a:r>
              <a:rPr lang="en-US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43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43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EBAFD-4233-4AC6-B409-328EB9BAC668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143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Transformations: XSLT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53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53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AE176-3045-43F9-8936-E8EAAEFB0A33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153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XML Language</a:t>
            </a:r>
            <a:endParaRPr lang="el-GR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An XML document consists of </a:t>
            </a:r>
            <a:endParaRPr lang="en-GB" smtClean="0"/>
          </a:p>
          <a:p>
            <a:pPr eaLnBrk="1" hangingPunct="1"/>
            <a:r>
              <a:rPr lang="en-GB" smtClean="0"/>
              <a:t>a </a:t>
            </a:r>
            <a:r>
              <a:rPr lang="en-GB" smtClean="0">
                <a:solidFill>
                  <a:schemeClr val="accent1"/>
                </a:solidFill>
              </a:rPr>
              <a:t>prolog</a:t>
            </a:r>
          </a:p>
          <a:p>
            <a:pPr eaLnBrk="1" hangingPunct="1"/>
            <a:r>
              <a:rPr lang="en-GB" smtClean="0"/>
              <a:t>a number of </a:t>
            </a:r>
            <a:r>
              <a:rPr lang="en-GB" smtClean="0">
                <a:solidFill>
                  <a:schemeClr val="accent1"/>
                </a:solidFill>
              </a:rPr>
              <a:t>elements</a:t>
            </a:r>
          </a:p>
          <a:p>
            <a:pPr eaLnBrk="1" hangingPunct="1"/>
            <a:r>
              <a:rPr lang="en-GB" smtClean="0"/>
              <a:t>an optional </a:t>
            </a:r>
            <a:r>
              <a:rPr lang="en-GB" smtClean="0">
                <a:solidFill>
                  <a:schemeClr val="accent1"/>
                </a:solidFill>
              </a:rPr>
              <a:t>epilog</a:t>
            </a:r>
            <a:r>
              <a:rPr lang="en-GB" smtClean="0"/>
              <a:t> (not discussed)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63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63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E34456-E1F1-4B7C-A28C-EDCF4376D24F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63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Prolog of an XML Document</a:t>
            </a:r>
            <a:endParaRPr lang="el-GR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The prolog consists of </a:t>
            </a:r>
            <a:endParaRPr lang="en-GB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an XML declaration and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an optional reference to external structuring documents</a:t>
            </a:r>
            <a:endParaRPr lang="en-US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&lt;?xml version="1.0" encoding="UTF-16"?&gt;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&lt;!DOCTYPE book SYSTEM "book.dtd"&gt;</a:t>
            </a:r>
            <a:endParaRPr lang="el-GR" b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74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74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FA095-A8F8-4E18-9E65-F4EF870938FB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74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Elements</a:t>
            </a:r>
            <a:endParaRPr lang="el-GR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The “things” the XML document talks about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E.g. </a:t>
            </a:r>
            <a:r>
              <a:rPr lang="en-GB" smtClean="0">
                <a:sym typeface="Symbol" pitchFamily="18" charset="2"/>
              </a:rPr>
              <a:t>books, authors, publishers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An element consists of: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an opening tag</a:t>
            </a:r>
            <a:endParaRPr lang="en-US" smtClean="0">
              <a:sym typeface="Symbol" pitchFamily="18" charset="2"/>
            </a:endParaRPr>
          </a:p>
          <a:p>
            <a:pPr lvl="1" eaLnBrk="1" hangingPunct="1"/>
            <a:r>
              <a:rPr lang="en-US" smtClean="0">
                <a:sym typeface="Symbol" pitchFamily="18" charset="2"/>
              </a:rPr>
              <a:t>the</a:t>
            </a:r>
            <a:r>
              <a:rPr lang="en-GB" smtClean="0">
                <a:sym typeface="Symbol" pitchFamily="18" charset="2"/>
              </a:rPr>
              <a:t> content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a closing tag</a:t>
            </a:r>
            <a:endParaRPr lang="en-US" b="1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&lt;lecturer&gt;David Billington&lt;/lecturer&gt;</a:t>
            </a: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84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84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3DC7EA-2A4F-4870-8BE6-98D07A36EEB6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84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Elements (2)</a:t>
            </a:r>
            <a:endParaRPr lang="el-GR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Tag names can be chosen almost freely.</a:t>
            </a:r>
            <a:endParaRPr lang="en-GB" smtClean="0">
              <a:sym typeface="Symbol" pitchFamily="18" charset="2"/>
            </a:endParaRPr>
          </a:p>
          <a:p>
            <a:pPr eaLnBrk="1" hangingPunct="1"/>
            <a:r>
              <a:rPr lang="en-GB" smtClean="0">
                <a:sym typeface="Symbol" pitchFamily="18" charset="2"/>
              </a:rPr>
              <a:t>The first character must be a letter, an underscore, or a colon</a:t>
            </a:r>
          </a:p>
          <a:p>
            <a:pPr eaLnBrk="1" hangingPunct="1"/>
            <a:r>
              <a:rPr lang="en-GB" smtClean="0">
                <a:sym typeface="Symbol" pitchFamily="18" charset="2"/>
              </a:rPr>
              <a:t>No name may begin with the string “xml” in any combination of cases 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E.g. “Xml”, “xML”</a:t>
            </a:r>
            <a:endParaRPr lang="el-GR" smtClean="0">
              <a:sym typeface="Symbol" pitchFamily="18" charset="2"/>
            </a:endParaRP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94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94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AB65B3-790A-4AAD-BC2C-7B524CB4E3A0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94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of XML Elements</a:t>
            </a:r>
            <a:endParaRPr lang="el-GR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Content may be text, or other elements, or nothing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&lt;lecturer&gt;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&lt;name&gt;David Billington&lt;/name&gt;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&lt;phone&gt; +61 − 7 − 3875 507 &lt;/phone&gt;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&lt;/lecturer&gt;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If there is no content, then the element is called empty; it is </a:t>
            </a:r>
            <a:r>
              <a:rPr lang="en-GB" sz="2400" smtClean="0"/>
              <a:t>abbreviated as follows:</a:t>
            </a:r>
            <a:endParaRPr lang="en-US" sz="2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&lt;lecturer/&gt; </a:t>
            </a:r>
            <a:r>
              <a:rPr lang="en-US" sz="2400" smtClean="0"/>
              <a:t>for</a:t>
            </a:r>
            <a:r>
              <a:rPr lang="en-US" sz="2400" b="1" smtClean="0"/>
              <a:t> &lt;lecturer&gt;&lt;/lecturer&gt;</a:t>
            </a:r>
          </a:p>
          <a:p>
            <a:pPr eaLnBrk="1" hangingPunct="1">
              <a:lnSpc>
                <a:spcPct val="80000"/>
              </a:lnSpc>
            </a:pP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04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04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017FB-5463-45C4-9A60-B6F6E4284EF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04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Attributes</a:t>
            </a:r>
            <a:endParaRPr lang="el-GR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An empty element is not necessarily meaningless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It may have some properties in terms of attributes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An attribute is a name-value pair inside the opening tag of an element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&lt;lecturer name="David Billington" phone="+61 − 7 − 3875 507"/&gt;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15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15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9CFFE-78DD-4792-8DB4-BA678931D783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15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Attributes: An Example</a:t>
            </a:r>
            <a:endParaRPr lang="el-GR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&lt;order orderNo="23456" customer="John Smith"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date="October 15, 2002"&gt;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&lt;item itemNo="a528" quantity="1"/&gt;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		&lt;item itemNo="c817" quantity="3"/&gt;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&lt;/order&gt;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0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1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77BE67-9A4C-4804-8F59-0BA7451CF90A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HTML Example</a:t>
            </a:r>
            <a:endParaRPr lang="el-GR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&lt;h2&gt;Nonmonotonic Reasoning: Context-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Dependent Reasoning&lt;/h2&gt;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&lt;i&gt;by &lt;b&gt;V. Marek&lt;/b&gt; and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&lt;b&gt;M. Truszczynski&lt;/b&gt;&lt;/i&gt;&lt;br&gt;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Springer 1993&lt;br&gt;</a:t>
            </a:r>
            <a:endParaRPr lang="el-GR" smtClean="0"/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>ISBN 0387976892 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25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25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BAA3F-84FD-4BF4-9CC4-B4FBC6560675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25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Same Example without Attributes</a:t>
            </a:r>
            <a:endParaRPr lang="el-GR" sz="3200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&lt;order&gt;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&lt;orderNo&gt;23456&lt;/orderNo&gt;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&lt;customer&gt;John Smith&lt;/customer&gt;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&lt;date&gt;October 15, 2002&lt;/date&gt;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&lt;item&gt;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&lt;itemNo&gt;a528&lt;/itemNo&gt;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&lt;quantity&gt;1&lt;/quantity&gt;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&lt;/item&gt;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&lt;item&gt;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&lt;itemNo&gt;c817&lt;/itemNo&gt;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&lt;quantity&gt;3&lt;/quantity&gt;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&lt;/item&gt;</a:t>
            </a:r>
            <a:endParaRPr lang="el-GR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smtClean="0"/>
              <a:t>&lt;/order&gt;</a:t>
            </a:r>
            <a:r>
              <a:rPr lang="el-GR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35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35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B38369-0CAC-4AB5-BC36-C2302478D1C6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235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Elements vs Attributes</a:t>
            </a:r>
            <a:endParaRPr lang="el-GR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Attributes can be replaced by elements</a:t>
            </a:r>
          </a:p>
          <a:p>
            <a:pPr eaLnBrk="1" hangingPunct="1"/>
            <a:r>
              <a:rPr lang="en-US" smtClean="0"/>
              <a:t>When to use elements and when attributes is a matter of taste</a:t>
            </a:r>
            <a:endParaRPr lang="el-GR" smtClean="0"/>
          </a:p>
          <a:p>
            <a:pPr eaLnBrk="1" hangingPunct="1"/>
            <a:r>
              <a:rPr lang="en-US" smtClean="0"/>
              <a:t>But a</a:t>
            </a:r>
            <a:r>
              <a:rPr lang="el-GR" smtClean="0"/>
              <a:t>ttributes </a:t>
            </a:r>
            <a:r>
              <a:rPr lang="el-GR" b="1" smtClean="0"/>
              <a:t>cannot</a:t>
            </a:r>
            <a:r>
              <a:rPr lang="el-GR" smtClean="0"/>
              <a:t> be nested  </a:t>
            </a:r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45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45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D761C-6868-4BB8-80B2-955D5F321196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245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Components of XML Docs</a:t>
            </a:r>
            <a:endParaRPr lang="el-GR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21588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>
                <a:solidFill>
                  <a:schemeClr val="accent1"/>
                </a:solidFill>
              </a:rPr>
              <a:t>Comments</a:t>
            </a:r>
          </a:p>
          <a:p>
            <a:pPr marL="914400" lvl="1" indent="-457200" eaLnBrk="1" hangingPunct="1"/>
            <a:r>
              <a:rPr lang="en-US" smtClean="0"/>
              <a:t>A </a:t>
            </a:r>
            <a:r>
              <a:rPr lang="el-GR" smtClean="0"/>
              <a:t>piece of text that is to be ignored by parser</a:t>
            </a:r>
            <a:endParaRPr lang="en-US" smtClean="0"/>
          </a:p>
          <a:p>
            <a:pPr marL="914400" lvl="1" indent="-457200" eaLnBrk="1" hangingPunct="1"/>
            <a:r>
              <a:rPr lang="en-US" b="1" smtClean="0"/>
              <a:t>&lt;!-- This is a comment --&gt;</a:t>
            </a:r>
            <a:r>
              <a:rPr lang="el-GR" smtClean="0"/>
              <a:t> </a:t>
            </a:r>
            <a:endParaRPr lang="en-US" smtClean="0"/>
          </a:p>
          <a:p>
            <a:pPr marL="533400" indent="-533400" eaLnBrk="1" hangingPunct="1"/>
            <a:r>
              <a:rPr lang="en-US" smtClean="0">
                <a:solidFill>
                  <a:schemeClr val="accent1"/>
                </a:solidFill>
              </a:rPr>
              <a:t>Processing Instructions (PIs)</a:t>
            </a:r>
          </a:p>
          <a:p>
            <a:pPr marL="914400" lvl="1" indent="-457200" eaLnBrk="1" hangingPunct="1"/>
            <a:r>
              <a:rPr lang="en-US" smtClean="0"/>
              <a:t>Define procedural attachments</a:t>
            </a:r>
          </a:p>
          <a:p>
            <a:pPr marL="914400" lvl="1" indent="-457200" eaLnBrk="1" hangingPunct="1"/>
            <a:r>
              <a:rPr lang="en-US" b="1" smtClean="0"/>
              <a:t>&lt;?stylesheet type="text/css" href="mystyle.css"?&gt;</a:t>
            </a:r>
            <a:endParaRPr lang="en-US" smtClean="0"/>
          </a:p>
          <a:p>
            <a:pPr marL="533400" indent="-533400"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56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56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E3D713-1714-4D0C-8990-A9D7A37FB8C0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256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Well-Formed XML Documents</a:t>
            </a:r>
            <a:endParaRPr lang="el-GR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Syntactically correct documents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Some syntactic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Only one outermost element (called </a:t>
            </a:r>
            <a:r>
              <a:rPr lang="en-GB" smtClean="0">
                <a:solidFill>
                  <a:schemeClr val="accent1"/>
                </a:solidFill>
                <a:sym typeface="Symbol" pitchFamily="18" charset="2"/>
              </a:rPr>
              <a:t>root element</a:t>
            </a:r>
            <a:r>
              <a:rPr lang="en-GB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Each element contains an opening and a corresponding closing tag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Tags may not overlap</a:t>
            </a:r>
            <a:endParaRPr lang="en-US" b="1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b="1" smtClean="0">
                <a:sym typeface="Symbol" pitchFamily="18" charset="2"/>
              </a:rPr>
              <a:t>&lt;author&gt;&lt;name&gt;Lee Hong&lt;/author&gt;&lt;/name&gt;</a:t>
            </a:r>
            <a:endParaRPr lang="en-GB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Attributes within an element have unique names</a:t>
            </a:r>
          </a:p>
          <a:p>
            <a:pPr lvl="1" eaLnBrk="1" hangingPunct="1">
              <a:lnSpc>
                <a:spcPct val="90000"/>
              </a:lnSpc>
            </a:pPr>
            <a:r>
              <a:rPr lang="el-GR" smtClean="0">
                <a:sym typeface="Symbol" pitchFamily="18" charset="2"/>
              </a:rPr>
              <a:t>Element and tag names must be permissible </a:t>
            </a:r>
            <a:endParaRPr lang="en-GB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l-GR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66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66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1908FD-B963-4D12-988C-CA9102BF7268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266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Tree Model of XML Documents: </a:t>
            </a:r>
            <a:br>
              <a:rPr lang="en-US" sz="3200" smtClean="0"/>
            </a:br>
            <a:r>
              <a:rPr lang="en-US" sz="3200" smtClean="0"/>
              <a:t>An Example</a:t>
            </a:r>
            <a:endParaRPr lang="el-GR" sz="320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6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&lt;email&gt;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&lt;from name="Michael Maher" 		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	address="michaelmaher@cs.gu.edu.au"/&gt;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&lt;to name="Grigoris Antoniou"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	address="grigoris@cs.unibremen.de"/&gt;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&lt;subject&gt;Where is your draft?&lt;/subject&gt;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Grigoris, where is the draft of the paper you promised me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last week?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&lt;/body&gt;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&lt;/email&gt;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76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76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0C83A0-0996-4792-9E33-A4616C9CA98F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276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Tree Model of XML Documents: </a:t>
            </a:r>
            <a:br>
              <a:rPr lang="en-US" sz="3200" smtClean="0"/>
            </a:br>
            <a:r>
              <a:rPr lang="en-US" sz="3200" smtClean="0"/>
              <a:t>An Example (2)</a:t>
            </a:r>
            <a:endParaRPr lang="el-GR" sz="320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900" smtClean="0"/>
          </a:p>
          <a:p>
            <a:pPr eaLnBrk="1" hangingPunct="1">
              <a:buFont typeface="Wingdings" pitchFamily="2" charset="2"/>
              <a:buNone/>
            </a:pPr>
            <a:endParaRPr lang="en-US" sz="2900" smtClean="0"/>
          </a:p>
          <a:p>
            <a:pPr eaLnBrk="1" hangingPunct="1"/>
            <a:endParaRPr lang="el-GR" smtClean="0"/>
          </a:p>
        </p:txBody>
      </p:sp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4285" t="5222" r="5373" b="3972"/>
          <a:stretch>
            <a:fillRect/>
          </a:stretch>
        </p:blipFill>
        <p:spPr bwMode="auto">
          <a:xfrm>
            <a:off x="827088" y="2276475"/>
            <a:ext cx="7348537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86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86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7EDA8-755D-4531-A799-D08D0F8C7A7D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286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Tree Model of XML Docs </a:t>
            </a:r>
            <a:endParaRPr lang="el-GR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874000" cy="3724275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The tree representation of an XML document is an ordered labeled tree: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There is exactly one root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There are no cycles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Each non-root node has exactly one parent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Each node has a label.</a:t>
            </a:r>
            <a:endParaRPr lang="el-GR" smtClean="0">
              <a:sym typeface="Symbol" pitchFamily="18" charset="2"/>
            </a:endParaRPr>
          </a:p>
          <a:p>
            <a:pPr lvl="1" eaLnBrk="1" hangingPunct="1"/>
            <a:r>
              <a:rPr lang="el-GR" smtClean="0">
                <a:sym typeface="Symbol" pitchFamily="18" charset="2"/>
              </a:rPr>
              <a:t>The order of elements is important 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US" smtClean="0">
                <a:sym typeface="Symbol" pitchFamily="18" charset="2"/>
              </a:rPr>
              <a:t>… but the order of attributes is not </a:t>
            </a:r>
            <a:r>
              <a:rPr lang="en-GB" smtClean="0">
                <a:sym typeface="Symbol" pitchFamily="18" charset="2"/>
              </a:rPr>
              <a:t>important</a:t>
            </a:r>
            <a:r>
              <a:rPr lang="en-US" smtClean="0">
                <a:sym typeface="Symbol" pitchFamily="18" charset="2"/>
              </a:rPr>
              <a:t> </a:t>
            </a:r>
            <a:endParaRPr lang="en-US" b="1" smtClean="0">
              <a:sym typeface="Symbol" pitchFamily="18" charset="2"/>
            </a:endParaRPr>
          </a:p>
          <a:p>
            <a:pPr lvl="1" eaLnBrk="1" hangingPunct="1"/>
            <a:endParaRPr lang="el-GR" b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296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97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4972E6-CB0F-46A3-AF08-0B989AED590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297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>
                <a:solidFill>
                  <a:schemeClr val="accent1"/>
                </a:solidFill>
              </a:rPr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Transformations: XSLT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07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07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EAFE3-7D04-4245-9626-F49EB4DCA86D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307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Structuring XML Documents 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Define all the element and attribute names that may be used</a:t>
            </a:r>
          </a:p>
          <a:p>
            <a:pPr eaLnBrk="1" hangingPunct="1"/>
            <a:r>
              <a:rPr lang="en-GB" smtClean="0"/>
              <a:t>Define the structure </a:t>
            </a:r>
          </a:p>
          <a:p>
            <a:pPr lvl="1" eaLnBrk="1" hangingPunct="1"/>
            <a:r>
              <a:rPr lang="en-GB" smtClean="0"/>
              <a:t>what values an attribute may take</a:t>
            </a:r>
          </a:p>
          <a:p>
            <a:pPr lvl="1" eaLnBrk="1" hangingPunct="1"/>
            <a:r>
              <a:rPr lang="en-GB" smtClean="0"/>
              <a:t>which elements may or must occur within other elements, etc.</a:t>
            </a:r>
          </a:p>
          <a:p>
            <a:pPr eaLnBrk="1" hangingPunct="1"/>
            <a:r>
              <a:rPr lang="el-GR" smtClean="0"/>
              <a:t>If such structuring information exists, the document can be </a:t>
            </a:r>
            <a:r>
              <a:rPr lang="el-GR" b="1" smtClean="0"/>
              <a:t>validated</a:t>
            </a:r>
            <a:r>
              <a:rPr lang="el-G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17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17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7CFA34-D9B0-4991-ACD0-7759665F147A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317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Structuring XML Dcuments (2)</a:t>
            </a:r>
            <a:endParaRPr lang="el-GR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XML document is </a:t>
            </a:r>
            <a:r>
              <a:rPr lang="en-US" smtClean="0">
                <a:solidFill>
                  <a:schemeClr val="accent1"/>
                </a:solidFill>
              </a:rPr>
              <a:t>valid</a:t>
            </a:r>
            <a:r>
              <a:rPr lang="en-US" smtClean="0"/>
              <a:t> if </a:t>
            </a:r>
            <a:endParaRPr lang="en-GB" smtClean="0"/>
          </a:p>
          <a:p>
            <a:pPr lvl="1" eaLnBrk="1" hangingPunct="1"/>
            <a:r>
              <a:rPr lang="en-GB" smtClean="0"/>
              <a:t>it is well-formed</a:t>
            </a:r>
          </a:p>
          <a:p>
            <a:pPr lvl="1" eaLnBrk="1" hangingPunct="1"/>
            <a:r>
              <a:rPr lang="en-GB" smtClean="0"/>
              <a:t>respects the structuring information it uses</a:t>
            </a:r>
            <a:endParaRPr lang="en-US" smtClean="0"/>
          </a:p>
          <a:p>
            <a:pPr eaLnBrk="1" hangingPunct="1"/>
            <a:r>
              <a:rPr lang="en-US" smtClean="0"/>
              <a:t>There are two ways of defining the structure of XML documents: </a:t>
            </a:r>
            <a:endParaRPr lang="en-GB" smtClean="0"/>
          </a:p>
          <a:p>
            <a:pPr lvl="1" eaLnBrk="1" hangingPunct="1"/>
            <a:r>
              <a:rPr lang="en-GB" smtClean="0"/>
              <a:t>DTDs</a:t>
            </a:r>
            <a:r>
              <a:rPr lang="en-US" smtClean="0"/>
              <a:t> (</a:t>
            </a:r>
            <a:r>
              <a:rPr lang="en-GB" smtClean="0"/>
              <a:t>the older and more restricted way</a:t>
            </a:r>
            <a:r>
              <a:rPr lang="en-US" smtClean="0"/>
              <a:t>)</a:t>
            </a:r>
            <a:endParaRPr lang="en-GB" smtClean="0"/>
          </a:p>
          <a:p>
            <a:pPr lvl="1" eaLnBrk="1" hangingPunct="1"/>
            <a:r>
              <a:rPr lang="en-GB" smtClean="0"/>
              <a:t>XML Schema </a:t>
            </a:r>
            <a:r>
              <a:rPr lang="en-US" smtClean="0"/>
              <a:t>(</a:t>
            </a:r>
            <a:r>
              <a:rPr lang="en-GB" smtClean="0"/>
              <a:t>offers extended possibilities)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1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1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C3EF7-1ABA-4D6C-B6AD-246891FBBEB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Same Example in XML</a:t>
            </a:r>
            <a:r>
              <a:rPr lang="el-GR" smtClean="0"/>
              <a:t> 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&lt;book&gt;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&lt;title&gt;Nonmonotonic Reasoning: Context-	Dependent Reasoning&lt;/title&gt;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&lt;author&gt;V. Marek&lt;/author&gt;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&lt;author&gt;M. Truszczynski&lt;/author&gt;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&lt;publisher&gt;Springer&lt;/publisher&gt;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&lt;year&gt;1993&lt;/year&gt;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&lt;ISBN&gt;0387976892&lt;/ISBN&gt;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&lt;/book&gt;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27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27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D9CECD-3183-47FB-AA27-B2CC81F490F9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327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DTD: Element Type Definition</a:t>
            </a:r>
            <a:endParaRPr lang="el-GR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&lt;lecturer&gt;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&lt;name&gt;David Billington&lt;/name&gt;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&lt;phone&gt; +61 − 7 − 3875 507 &lt;/phone&gt;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&lt;/lecturer&gt;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smtClean="0"/>
              <a:t>DTD for above element (and all </a:t>
            </a:r>
            <a:r>
              <a:rPr lang="en-US" sz="2400" b="1" smtClean="0"/>
              <a:t>lecturer</a:t>
            </a:r>
            <a:r>
              <a:rPr lang="en-US" sz="2400" smtClean="0"/>
              <a:t> elements):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&lt;!ELEMENT lecturer (name,phone)&gt;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&lt;!ELEMENT name (#PCDATA)&gt;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&lt;!ELEMENT phone (#PCDATA)&gt;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37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5DD448-AF99-48CB-8578-F235491C1153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337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Meaning of the DTD</a:t>
            </a:r>
            <a:endParaRPr lang="el-GR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The element types </a:t>
            </a:r>
            <a:r>
              <a:rPr lang="en-GB" sz="2400" b="1" smtClean="0"/>
              <a:t>lecturer</a:t>
            </a:r>
            <a:r>
              <a:rPr lang="en-GB" sz="2400" smtClean="0"/>
              <a:t>, </a:t>
            </a:r>
            <a:r>
              <a:rPr lang="en-GB" sz="2400" b="1" smtClean="0"/>
              <a:t>name</a:t>
            </a:r>
            <a:r>
              <a:rPr lang="en-GB" sz="2400" smtClean="0"/>
              <a:t>, and </a:t>
            </a:r>
            <a:r>
              <a:rPr lang="en-GB" sz="2400" b="1" smtClean="0"/>
              <a:t>phone</a:t>
            </a:r>
            <a:r>
              <a:rPr lang="en-GB" sz="2400" smtClean="0"/>
              <a:t> may be used in the document</a:t>
            </a:r>
          </a:p>
          <a:p>
            <a:pPr eaLnBrk="1" hangingPunct="1"/>
            <a:r>
              <a:rPr lang="en-GB" sz="2400" smtClean="0"/>
              <a:t>A </a:t>
            </a:r>
            <a:r>
              <a:rPr lang="en-GB" sz="2400" b="1" smtClean="0"/>
              <a:t>lecturer</a:t>
            </a:r>
            <a:r>
              <a:rPr lang="en-GB" sz="2400" smtClean="0"/>
              <a:t> element contains a </a:t>
            </a:r>
            <a:r>
              <a:rPr lang="en-GB" sz="2400" b="1" smtClean="0"/>
              <a:t>name</a:t>
            </a:r>
            <a:r>
              <a:rPr lang="en-GB" sz="2400" smtClean="0"/>
              <a:t> element and a </a:t>
            </a:r>
            <a:r>
              <a:rPr lang="en-GB" sz="2400" b="1" smtClean="0"/>
              <a:t>phone</a:t>
            </a:r>
            <a:r>
              <a:rPr lang="en-GB" sz="2400" smtClean="0"/>
              <a:t> element, in that order (</a:t>
            </a:r>
            <a:r>
              <a:rPr lang="en-GB" sz="2400" i="1" smtClean="0"/>
              <a:t>sequence</a:t>
            </a:r>
            <a:r>
              <a:rPr lang="en-GB" sz="2400" smtClean="0"/>
              <a:t>)</a:t>
            </a:r>
          </a:p>
          <a:p>
            <a:pPr eaLnBrk="1" hangingPunct="1"/>
            <a:r>
              <a:rPr lang="en-GB" sz="2400" smtClean="0"/>
              <a:t>A </a:t>
            </a:r>
            <a:r>
              <a:rPr lang="en-GB" sz="2400" b="1" smtClean="0"/>
              <a:t>name</a:t>
            </a:r>
            <a:r>
              <a:rPr lang="en-GB" sz="2400" smtClean="0"/>
              <a:t> element and a </a:t>
            </a:r>
            <a:r>
              <a:rPr lang="en-GB" sz="2400" b="1" smtClean="0"/>
              <a:t>phone</a:t>
            </a:r>
            <a:r>
              <a:rPr lang="en-GB" sz="2400" smtClean="0"/>
              <a:t> element may have any content </a:t>
            </a:r>
            <a:endParaRPr lang="el-GR" sz="2400" smtClean="0"/>
          </a:p>
          <a:p>
            <a:pPr eaLnBrk="1" hangingPunct="1"/>
            <a:r>
              <a:rPr lang="el-GR" sz="2400" smtClean="0"/>
              <a:t>In DTDs, </a:t>
            </a:r>
            <a:r>
              <a:rPr lang="el-GR" sz="2400" b="1" smtClean="0"/>
              <a:t>#PCDATA</a:t>
            </a:r>
            <a:r>
              <a:rPr lang="el-GR" sz="2400" smtClean="0"/>
              <a:t> is the only atomic type for ele</a:t>
            </a:r>
            <a:r>
              <a:rPr lang="en-US" sz="2400" smtClean="0"/>
              <a:t>ments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48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48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641C0F-6C36-4437-82BF-309B9F0974FE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348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DTD: Disjunction in Element Type Definitions</a:t>
            </a:r>
            <a:endParaRPr lang="el-GR" sz="320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/>
            <a:r>
              <a:rPr lang="en-US" smtClean="0"/>
              <a:t>We express that a </a:t>
            </a:r>
            <a:r>
              <a:rPr lang="en-US" b="1" smtClean="0"/>
              <a:t>lecturer</a:t>
            </a:r>
            <a:r>
              <a:rPr lang="en-US" smtClean="0"/>
              <a:t> element contains </a:t>
            </a:r>
            <a:r>
              <a:rPr lang="en-US" i="1" smtClean="0"/>
              <a:t>either</a:t>
            </a:r>
            <a:r>
              <a:rPr lang="en-US" smtClean="0"/>
              <a:t> a </a:t>
            </a:r>
            <a:r>
              <a:rPr lang="en-US" b="1" smtClean="0"/>
              <a:t>name</a:t>
            </a:r>
            <a:r>
              <a:rPr lang="en-US" smtClean="0"/>
              <a:t> element </a:t>
            </a:r>
            <a:r>
              <a:rPr lang="en-US" i="1" smtClean="0"/>
              <a:t>or</a:t>
            </a:r>
            <a:r>
              <a:rPr lang="en-US" smtClean="0"/>
              <a:t> a </a:t>
            </a:r>
            <a:r>
              <a:rPr lang="en-US" b="1" smtClean="0"/>
              <a:t>phone</a:t>
            </a:r>
            <a:r>
              <a:rPr lang="en-US" smtClean="0"/>
              <a:t> element as follows:</a:t>
            </a:r>
            <a:endParaRPr lang="en-US" b="1" smtClean="0"/>
          </a:p>
          <a:p>
            <a:pPr lvl="1" eaLnBrk="1" hangingPunct="1">
              <a:buFontTx/>
              <a:buNone/>
            </a:pPr>
            <a:r>
              <a:rPr lang="en-US" b="1" smtClean="0"/>
              <a:t>&lt;!ELEMENT lecturer (name|phone)&gt;</a:t>
            </a:r>
            <a:endParaRPr lang="en-US" smtClean="0"/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lecturer</a:t>
            </a:r>
            <a:r>
              <a:rPr lang="en-US" smtClean="0"/>
              <a:t> element contains a </a:t>
            </a:r>
            <a:r>
              <a:rPr lang="en-US" b="1" smtClean="0"/>
              <a:t>name</a:t>
            </a:r>
            <a:r>
              <a:rPr lang="en-US" smtClean="0"/>
              <a:t> element and a </a:t>
            </a:r>
            <a:r>
              <a:rPr lang="en-US" b="1" smtClean="0"/>
              <a:t>phone</a:t>
            </a:r>
            <a:r>
              <a:rPr lang="en-US" smtClean="0"/>
              <a:t> element in </a:t>
            </a:r>
            <a:r>
              <a:rPr lang="en-US" i="1" smtClean="0"/>
              <a:t>any order</a:t>
            </a:r>
            <a:r>
              <a:rPr lang="en-US" smtClean="0"/>
              <a:t>. </a:t>
            </a:r>
            <a:endParaRPr lang="en-US" b="1" smtClean="0"/>
          </a:p>
          <a:p>
            <a:pPr lvl="1" eaLnBrk="1" hangingPunct="1">
              <a:buFontTx/>
              <a:buNone/>
            </a:pPr>
            <a:r>
              <a:rPr lang="en-US" b="1" smtClean="0"/>
              <a:t>&lt;!ELEMENT lecturer((name,phone)|(phone,name))&gt;</a:t>
            </a:r>
            <a:endParaRPr lang="el-G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58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58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5631B4-71BF-4402-BBC8-3190869030BF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358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an XML Element</a:t>
            </a:r>
            <a:endParaRPr lang="el-GR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&lt;order orderNo="23456"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				customer="John Smith"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				date="October 15, 2002"&gt;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		&lt;item itemNo="a528" quantity="1"/&gt;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		&lt;item itemNo="c817" quantity="3"/&gt;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&lt;/order&gt;</a:t>
            </a:r>
            <a:endParaRPr lang="el-G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68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68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E9D97-1C05-4DA3-87A9-1CA4017D3774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368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Corresponding DTD</a:t>
            </a:r>
            <a:endParaRPr lang="el-GR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&lt;!ELEMENT order (item+)&gt;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&lt;!ATTLIST order	orderNo	ID 		#REQUIRED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	customer	CDATA	#REQUIRED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	date		CDATA	#REQUIRED&gt;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/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&lt;!ELEMENT item EMPTY&gt;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&lt;!ATTLIST item	itemNo		ID		#REQUIRED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	quantity	CDATA	#REQUIRED</a:t>
            </a:r>
          </a:p>
          <a:p>
            <a:pPr defTabSz="8763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	comments	CDATA	#IMPLIED&gt;</a:t>
            </a:r>
            <a:endParaRPr lang="el-G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78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78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099592-4D89-4FD2-B321-428F3DFDA101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378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Comments on the DTD</a:t>
            </a:r>
            <a:endParaRPr lang="el-GR" sz="3800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/>
              <a:t>item</a:t>
            </a:r>
            <a:r>
              <a:rPr lang="en-US" smtClean="0"/>
              <a:t> element type is defined to be empty </a:t>
            </a:r>
          </a:p>
          <a:p>
            <a:pPr eaLnBrk="1" hangingPunct="1"/>
            <a:r>
              <a:rPr lang="en-US" b="1" smtClean="0"/>
              <a:t>+</a:t>
            </a:r>
            <a:r>
              <a:rPr lang="en-US" smtClean="0"/>
              <a:t> (after </a:t>
            </a:r>
            <a:r>
              <a:rPr lang="en-US" b="1" smtClean="0"/>
              <a:t>item) </a:t>
            </a:r>
            <a:r>
              <a:rPr lang="en-US" smtClean="0"/>
              <a:t>is a </a:t>
            </a:r>
            <a:r>
              <a:rPr lang="en-US" smtClean="0">
                <a:solidFill>
                  <a:schemeClr val="accent1"/>
                </a:solidFill>
              </a:rPr>
              <a:t>cardinality operator</a:t>
            </a:r>
            <a:r>
              <a:rPr lang="en-US" smtClean="0"/>
              <a:t>:</a:t>
            </a:r>
            <a:endParaRPr lang="en-GB" smtClean="0"/>
          </a:p>
          <a:p>
            <a:pPr lvl="1" eaLnBrk="1" hangingPunct="1"/>
            <a:r>
              <a:rPr lang="en-GB" b="1" smtClean="0"/>
              <a:t>?</a:t>
            </a:r>
            <a:r>
              <a:rPr lang="en-GB" smtClean="0"/>
              <a:t>: appears zero times or once</a:t>
            </a:r>
            <a:endParaRPr lang="en-GB" b="1" smtClean="0"/>
          </a:p>
          <a:p>
            <a:pPr lvl="1" eaLnBrk="1" hangingPunct="1"/>
            <a:r>
              <a:rPr lang="en-GB" b="1" smtClean="0"/>
              <a:t>*</a:t>
            </a:r>
            <a:r>
              <a:rPr lang="en-GB" smtClean="0"/>
              <a:t>: appears zero or more times</a:t>
            </a:r>
            <a:endParaRPr lang="en-GB" b="1" smtClean="0"/>
          </a:p>
          <a:p>
            <a:pPr lvl="1" eaLnBrk="1" hangingPunct="1"/>
            <a:r>
              <a:rPr lang="en-GB" b="1" smtClean="0"/>
              <a:t>+</a:t>
            </a:r>
            <a:r>
              <a:rPr lang="en-GB" smtClean="0"/>
              <a:t>: appears one or more times</a:t>
            </a:r>
          </a:p>
          <a:p>
            <a:pPr lvl="1" eaLnBrk="1" hangingPunct="1"/>
            <a:r>
              <a:rPr lang="el-GR" smtClean="0"/>
              <a:t>No cardinality operator means exactly once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89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89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027884-F47D-49D7-AC0D-B084961DFA01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389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Comments on the DTD (2)</a:t>
            </a:r>
            <a:endParaRPr lang="el-GR" smtClean="0"/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addition to defining elements, we define attributes</a:t>
            </a:r>
          </a:p>
          <a:p>
            <a:pPr eaLnBrk="1" hangingPunct="1"/>
            <a:r>
              <a:rPr lang="en-US" smtClean="0"/>
              <a:t>This is done in an </a:t>
            </a:r>
            <a:r>
              <a:rPr lang="en-US" smtClean="0">
                <a:solidFill>
                  <a:schemeClr val="accent1"/>
                </a:solidFill>
              </a:rPr>
              <a:t>attribute list</a:t>
            </a:r>
            <a:r>
              <a:rPr lang="en-US" smtClean="0"/>
              <a:t> containing:</a:t>
            </a:r>
            <a:endParaRPr lang="en-GB" smtClean="0"/>
          </a:p>
          <a:p>
            <a:pPr lvl="1" eaLnBrk="1" hangingPunct="1"/>
            <a:r>
              <a:rPr lang="en-GB" smtClean="0"/>
              <a:t>Name of the element type to which the list applies </a:t>
            </a:r>
          </a:p>
          <a:p>
            <a:pPr lvl="1" eaLnBrk="1" hangingPunct="1"/>
            <a:r>
              <a:rPr lang="en-GB" smtClean="0"/>
              <a:t>A list of triplets of attribute name, attribute type, and value type</a:t>
            </a:r>
            <a:endParaRPr lang="el-GR" i="1" smtClean="0"/>
          </a:p>
          <a:p>
            <a:pPr eaLnBrk="1" hangingPunct="1"/>
            <a:r>
              <a:rPr lang="el-GR" i="1" smtClean="0"/>
              <a:t>Attribute name</a:t>
            </a:r>
            <a:r>
              <a:rPr lang="el-GR" smtClean="0"/>
              <a:t>: A name that may be used in an XML document using a DTD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399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99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38D7F3-A278-4202-AE47-2DA8A6D3AA7B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399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DTD: Attribute Types</a:t>
            </a:r>
            <a:endParaRPr lang="el-GR" smtClean="0"/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Similar to predefined data types, but limited selection</a:t>
            </a:r>
          </a:p>
          <a:p>
            <a:pPr eaLnBrk="1" hangingPunct="1"/>
            <a:r>
              <a:rPr lang="en-US" sz="2400" smtClean="0"/>
              <a:t>The most important types are</a:t>
            </a:r>
            <a:endParaRPr lang="en-GB" sz="2400" b="1" smtClean="0"/>
          </a:p>
          <a:p>
            <a:pPr lvl="1" eaLnBrk="1" hangingPunct="1"/>
            <a:r>
              <a:rPr lang="en-GB" sz="2000" b="1" smtClean="0"/>
              <a:t>CDATA</a:t>
            </a:r>
            <a:r>
              <a:rPr lang="en-GB" sz="2000" smtClean="0"/>
              <a:t>, a string (sequence of characters)</a:t>
            </a:r>
            <a:endParaRPr lang="en-GB" sz="2000" b="1" smtClean="0"/>
          </a:p>
          <a:p>
            <a:pPr lvl="1" eaLnBrk="1" hangingPunct="1"/>
            <a:r>
              <a:rPr lang="en-GB" sz="2000" b="1" smtClean="0"/>
              <a:t>ID</a:t>
            </a:r>
            <a:r>
              <a:rPr lang="en-GB" sz="2000" smtClean="0"/>
              <a:t>, a name that is unique across the entire XML document</a:t>
            </a:r>
            <a:endParaRPr lang="en-GB" sz="2000" b="1" smtClean="0"/>
          </a:p>
          <a:p>
            <a:pPr lvl="1" eaLnBrk="1" hangingPunct="1"/>
            <a:r>
              <a:rPr lang="en-GB" sz="2000" b="1" smtClean="0"/>
              <a:t>IDREF</a:t>
            </a:r>
            <a:r>
              <a:rPr lang="en-GB" sz="2000" smtClean="0"/>
              <a:t>, a reference to another element with an ID attribute carrying the same value as the IDREF attribute</a:t>
            </a:r>
            <a:endParaRPr lang="en-GB" sz="2000" b="1" smtClean="0"/>
          </a:p>
          <a:p>
            <a:pPr lvl="1" eaLnBrk="1" hangingPunct="1"/>
            <a:r>
              <a:rPr lang="en-GB" sz="2000" b="1" smtClean="0"/>
              <a:t>IDREFS</a:t>
            </a:r>
            <a:r>
              <a:rPr lang="en-GB" sz="2000" smtClean="0"/>
              <a:t>, a series of IDREFs</a:t>
            </a:r>
            <a:endParaRPr lang="en-GB" sz="2000" b="1" smtClean="0"/>
          </a:p>
          <a:p>
            <a:pPr lvl="1" eaLnBrk="1" hangingPunct="1"/>
            <a:r>
              <a:rPr lang="en-GB" sz="2000" b="1" smtClean="0"/>
              <a:t>(v1| . . . |vn)</a:t>
            </a:r>
            <a:r>
              <a:rPr lang="en-GB" sz="2000" smtClean="0"/>
              <a:t>, an enumeration of all possible values</a:t>
            </a:r>
          </a:p>
          <a:p>
            <a:pPr eaLnBrk="1" hangingPunct="1"/>
            <a:r>
              <a:rPr lang="en-US" sz="2400" smtClean="0"/>
              <a:t>Limitations: no dates, number ranges etc.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09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09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5884E-938F-4C7E-9DAE-676F9945CB02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DTD: Attribute Value Types</a:t>
            </a:r>
            <a:endParaRPr lang="el-GR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#REQUIRED</a:t>
            </a:r>
            <a:endParaRPr lang="en-GB" sz="2400" smtClean="0"/>
          </a:p>
          <a:p>
            <a:pPr lvl="1" eaLnBrk="1" hangingPunct="1"/>
            <a:r>
              <a:rPr lang="en-GB" sz="2000" smtClean="0"/>
              <a:t>Attribute must appear in every occurrence of the element type in the XML document</a:t>
            </a:r>
          </a:p>
          <a:p>
            <a:pPr eaLnBrk="1" hangingPunct="1"/>
            <a:r>
              <a:rPr lang="en-US" sz="2400" b="1" smtClean="0"/>
              <a:t>#IMPLIED</a:t>
            </a:r>
            <a:endParaRPr lang="el-GR" sz="2400" smtClean="0"/>
          </a:p>
          <a:p>
            <a:pPr lvl="1" eaLnBrk="1" hangingPunct="1"/>
            <a:r>
              <a:rPr lang="el-GR" sz="2000" smtClean="0"/>
              <a:t>The appearance of the attribute is optional </a:t>
            </a:r>
            <a:r>
              <a:rPr lang="en-GB" sz="2000" smtClean="0"/>
              <a:t> </a:t>
            </a:r>
          </a:p>
          <a:p>
            <a:pPr eaLnBrk="1" hangingPunct="1"/>
            <a:r>
              <a:rPr lang="en-US" sz="2400" b="1" smtClean="0"/>
              <a:t>#FIXED "value"</a:t>
            </a:r>
            <a:endParaRPr lang="el-GR" sz="2400" smtClean="0"/>
          </a:p>
          <a:p>
            <a:pPr lvl="1" eaLnBrk="1" hangingPunct="1"/>
            <a:r>
              <a:rPr lang="el-GR" sz="2000" smtClean="0"/>
              <a:t>Every element must have this attribute </a:t>
            </a:r>
            <a:endParaRPr lang="en-US" sz="2000" smtClean="0"/>
          </a:p>
          <a:p>
            <a:pPr eaLnBrk="1" hangingPunct="1"/>
            <a:r>
              <a:rPr lang="en-US" sz="2400" b="1" smtClean="0"/>
              <a:t>"value"</a:t>
            </a:r>
            <a:endParaRPr lang="el-GR" sz="2400" smtClean="0"/>
          </a:p>
          <a:p>
            <a:pPr lvl="1" eaLnBrk="1" hangingPunct="1"/>
            <a:r>
              <a:rPr lang="el-GR" sz="2000" smtClean="0"/>
              <a:t>This specifies the default value for the attribute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19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19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3BDAA7-3483-4DE4-8088-0746D7EFDD17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419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Referencing with IDREF and IDREFS </a:t>
            </a:r>
            <a:endParaRPr lang="el-GR" sz="3200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&lt;!ELEMENT family (person*)&gt;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&lt;!ELEMENT person (name)&gt;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&lt;!ELEMENT name (#PCDATA)&gt;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&lt;!ATTLIST person	id 		ID 		#REQUIRED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		mother 	IDREF 	#IMPLIED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		father 	IDREF 	#IMPLIED</a:t>
            </a:r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r>
              <a:rPr lang="en-US" sz="2400" b="1" smtClean="0"/>
              <a:t>		children	IDREFS	#IMPLIED&gt;</a:t>
            </a:r>
            <a:endParaRPr lang="en-US" sz="2400" smtClean="0"/>
          </a:p>
          <a:p>
            <a:pPr defTabSz="825500" eaLnBrk="1" hangingPunct="1">
              <a:buFont typeface="Wingdings" pitchFamily="2" charset="2"/>
              <a:buNone/>
              <a:tabLst>
                <a:tab pos="2870200" algn="l"/>
              </a:tabLst>
            </a:pPr>
            <a:endParaRPr lang="en-US" sz="2400" smtClean="0"/>
          </a:p>
          <a:p>
            <a:pPr defTabSz="825500" eaLnBrk="1" hangingPunct="1">
              <a:tabLst>
                <a:tab pos="2870200" algn="l"/>
              </a:tabLst>
            </a:pP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1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1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941D3-EDFD-4273-A034-5BB4425523D8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61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 versus XML: Similarities</a:t>
            </a:r>
            <a:endParaRPr lang="el-GR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Both </a:t>
            </a:r>
            <a:r>
              <a:rPr lang="el-GR" smtClean="0">
                <a:sym typeface="Symbol" pitchFamily="18" charset="2"/>
              </a:rPr>
              <a:t>use </a:t>
            </a:r>
            <a:r>
              <a:rPr lang="el-GR" smtClean="0">
                <a:solidFill>
                  <a:schemeClr val="accent1"/>
                </a:solidFill>
                <a:sym typeface="Symbol" pitchFamily="18" charset="2"/>
              </a:rPr>
              <a:t>tags</a:t>
            </a:r>
            <a:r>
              <a:rPr lang="el-GR" smtClean="0">
                <a:sym typeface="Symbol" pitchFamily="18" charset="2"/>
              </a:rPr>
              <a:t> (e.g. &lt;h2&gt; and &lt;/year&gt;) 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l-GR" smtClean="0">
                <a:sym typeface="Symbol" pitchFamily="18" charset="2"/>
              </a:rPr>
              <a:t>Tags may be nested (tags within tags) 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l-GR" smtClean="0">
                <a:sym typeface="Symbol" pitchFamily="18" charset="2"/>
              </a:rPr>
              <a:t>Human users can read </a:t>
            </a:r>
            <a:r>
              <a:rPr lang="en-US" smtClean="0">
                <a:sym typeface="Symbol" pitchFamily="18" charset="2"/>
              </a:rPr>
              <a:t>and interpret </a:t>
            </a:r>
            <a:r>
              <a:rPr lang="el-GR" smtClean="0">
                <a:sym typeface="Symbol" pitchFamily="18" charset="2"/>
              </a:rPr>
              <a:t>both HTML and XML representations quite easily </a:t>
            </a:r>
            <a:endParaRPr lang="en-US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… </a:t>
            </a:r>
            <a:r>
              <a:rPr lang="en-US" smtClean="0">
                <a:solidFill>
                  <a:srgbClr val="FF9999"/>
                </a:solidFill>
                <a:sym typeface="Symbol" pitchFamily="18" charset="2"/>
              </a:rPr>
              <a:t>But how about machines?</a:t>
            </a:r>
            <a:endParaRPr lang="el-GR" smtClean="0">
              <a:solidFill>
                <a:srgbClr val="FF9999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30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30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95BD82-3BEE-411D-8D47-124CCD023938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30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An XML Document Respecting the DTD</a:t>
            </a:r>
            <a:endParaRPr lang="el-GR" sz="3200" smtClean="0"/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&lt;family&gt;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&lt;person id="bob" mother="mary" father="peter"&gt;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		&lt;name&gt;Bob Marley&lt;/name&gt;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&lt;/person&gt;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&lt;person id="bridget" mother="mary"&gt;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		&lt;name&gt;Bridget Jones&lt;/name&gt;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&lt;/person&gt;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&lt;person id="mary" children="bob bridget"&gt;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		&lt;name&gt;Mary Poppins&lt;/name&gt;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&lt;/person&gt;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&lt;person id="peter" children="bob"&gt;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		&lt;name&gt;Peter Marley&lt;/name&gt;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		&lt;/person&gt;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/>
              <a:t>&lt;/family&gt;</a:t>
            </a:r>
            <a:endParaRPr lang="el-GR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Entities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 XML entity can play the role of </a:t>
            </a:r>
          </a:p>
          <a:p>
            <a:pPr lvl="1" eaLnBrk="1" hangingPunct="1">
              <a:defRPr/>
            </a:pPr>
            <a:r>
              <a:rPr lang="en-US" dirty="0" smtClean="0"/>
              <a:t>a placeholder for repeatable characters</a:t>
            </a:r>
          </a:p>
          <a:p>
            <a:pPr lvl="1" eaLnBrk="1" hangingPunct="1">
              <a:defRPr/>
            </a:pPr>
            <a:r>
              <a:rPr lang="en-US" dirty="0" smtClean="0"/>
              <a:t>a section of external data</a:t>
            </a:r>
          </a:p>
          <a:p>
            <a:pPr lvl="1" eaLnBrk="1" hangingPunct="1">
              <a:defRPr/>
            </a:pPr>
            <a:r>
              <a:rPr lang="en-US" dirty="0" smtClean="0"/>
              <a:t>a part of a declaration for elements</a:t>
            </a:r>
          </a:p>
          <a:p>
            <a:pPr lvl="1" eaLnBrk="1" hangingPunct="1">
              <a:defRPr/>
            </a:pPr>
            <a:endParaRPr lang="en-US" dirty="0" smtClean="0"/>
          </a:p>
          <a:p>
            <a:pPr marL="342900" lvl="1" indent="-342900" eaLnBrk="1" hangingPunct="1">
              <a:buFont typeface="Wingdings" pitchFamily="2" charset="2"/>
              <a:buChar char="l"/>
              <a:defRPr/>
            </a:pPr>
            <a:r>
              <a:rPr lang="en-US" dirty="0" smtClean="0"/>
              <a:t>We can use the entity reference </a:t>
            </a:r>
            <a:r>
              <a:rPr lang="en-US" i="1" dirty="0" smtClean="0"/>
              <a:t>&amp;</a:t>
            </a:r>
            <a:r>
              <a:rPr lang="en-US" i="1" dirty="0" err="1" smtClean="0"/>
              <a:t>thisyear</a:t>
            </a:r>
            <a:r>
              <a:rPr lang="en-US" dirty="0" smtClean="0"/>
              <a:t> instead of the value </a:t>
            </a:r>
            <a:r>
              <a:rPr lang="en-US" i="1" dirty="0" smtClean="0"/>
              <a:t>" 2007 "</a:t>
            </a:r>
            <a:endParaRPr lang="en-US" b="1" dirty="0" smtClean="0"/>
          </a:p>
          <a:p>
            <a:pPr lvl="1" eaLnBrk="1" hangingPunct="1">
              <a:buFontTx/>
              <a:buNone/>
              <a:defRPr/>
            </a:pPr>
            <a:r>
              <a:rPr lang="en-US" b="1" dirty="0" smtClean="0"/>
              <a:t>&lt;!ENTITY </a:t>
            </a:r>
            <a:r>
              <a:rPr lang="en-US" b="1" dirty="0" err="1" smtClean="0"/>
              <a:t>thisyear</a:t>
            </a:r>
            <a:r>
              <a:rPr lang="en-US" b="1" dirty="0" smtClean="0"/>
              <a:t> " 2007 " &gt;</a:t>
            </a:r>
          </a:p>
          <a:p>
            <a:pPr lvl="1" eaLnBrk="1" hangingPunct="1">
              <a:buFontTx/>
              <a:buNone/>
              <a:defRPr/>
            </a:pPr>
            <a:endParaRPr lang="en-US" b="1" dirty="0" smtClean="0"/>
          </a:p>
        </p:txBody>
      </p:sp>
      <p:sp>
        <p:nvSpPr>
          <p:cNvPr id="4403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403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403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361C7D-60F1-4669-A2CA-4A37EEE2B8DC}" type="slidenum">
              <a:rPr lang="el-GR" smtClean="0"/>
              <a:pPr/>
              <a:t>41</a:t>
            </a:fld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50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50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F7D84A-B7A1-4DE0-B0DB-4415845EE51B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450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DTD for an Email Element</a:t>
            </a:r>
            <a:endParaRPr lang="el-GR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&lt;!ELEMENT email (head,body)&gt;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&lt;!ELEMENT head (from,to+,cc*,subject)&gt;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&lt;!ELEMENT from EMPTY&gt;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&lt;!ATTLIST from	name 	CDATA 	#IMPLIED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		address	CDATA 	#REQUIRED&gt;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&lt;!ELEMENT to EMPTY&gt;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&lt;!ATTLIST to	name 	CDATA 	#IMPLIED</a:t>
            </a:r>
          </a:p>
          <a:p>
            <a:pPr defTabSz="901700" eaLnBrk="1" hangingPunct="1">
              <a:lnSpc>
                <a:spcPct val="90000"/>
              </a:lnSpc>
              <a:buFont typeface="Wingdings" pitchFamily="2" charset="2"/>
              <a:buNone/>
              <a:tabLst>
                <a:tab pos="2692400" algn="l"/>
                <a:tab pos="3949700" algn="l"/>
              </a:tabLst>
            </a:pPr>
            <a:r>
              <a:rPr lang="en-US" sz="2400" b="1" smtClean="0"/>
              <a:t>		address	CDATA 	#REQUIRED&gt;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60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60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0C7978-390C-4A36-AB31-5EE817643E83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60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DTD for an Email Element (2)</a:t>
            </a:r>
            <a:endParaRPr lang="el-GR" smtClean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3724275"/>
          </a:xfrm>
        </p:spPr>
        <p:txBody>
          <a:bodyPr/>
          <a:lstStyle/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&lt;!ELEMENT cc EMPTY&gt;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&lt;!ATTLIST cc		name		CDATA 	#IMPLIED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			address	CDATA	#REQUIRED&gt;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&lt;!ELEMENT subject (#PCDATA)&gt;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&lt;!ELEMENT body (text,attachment*)&gt;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&lt;!ELEMENT text (#PCDATA)&gt;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&lt;!ELEMENT attachment EMPTY&gt;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&lt;!ATTLIST attachment		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		encoding 	(mime|binhex)	 "mime" </a:t>
            </a:r>
          </a:p>
          <a:p>
            <a:pPr defTabSz="520700" eaLnBrk="1" hangingPunct="1">
              <a:lnSpc>
                <a:spcPct val="80000"/>
              </a:lnSpc>
              <a:buFont typeface="Wingdings" pitchFamily="2" charset="2"/>
              <a:buNone/>
              <a:tabLst>
                <a:tab pos="1968500" algn="l"/>
                <a:tab pos="2514600" algn="l"/>
              </a:tabLst>
            </a:pPr>
            <a:r>
              <a:rPr lang="en-US" sz="2400" b="1" smtClean="0"/>
              <a:t>		file 				CDATA 		 #REQUIRED&gt;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71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71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30905-B5D5-42D6-A50A-AAEFB018B1F3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471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Interesting Parts of the DTD</a:t>
            </a:r>
            <a:endParaRPr lang="el-GR" smtClean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head</a:t>
            </a:r>
            <a:r>
              <a:rPr lang="en-US" smtClean="0"/>
              <a:t> element contains (</a:t>
            </a:r>
            <a:r>
              <a:rPr lang="en-GB" smtClean="0"/>
              <a:t>in that order):</a:t>
            </a:r>
          </a:p>
          <a:p>
            <a:pPr lvl="1" eaLnBrk="1" hangingPunct="1"/>
            <a:r>
              <a:rPr lang="en-GB" smtClean="0"/>
              <a:t>a </a:t>
            </a:r>
            <a:r>
              <a:rPr lang="en-GB" b="1" smtClean="0"/>
              <a:t>from</a:t>
            </a:r>
            <a:r>
              <a:rPr lang="en-GB" smtClean="0"/>
              <a:t> element</a:t>
            </a:r>
          </a:p>
          <a:p>
            <a:pPr lvl="1" eaLnBrk="1" hangingPunct="1"/>
            <a:r>
              <a:rPr lang="en-GB" smtClean="0"/>
              <a:t>at least one </a:t>
            </a:r>
            <a:r>
              <a:rPr lang="en-GB" b="1" smtClean="0"/>
              <a:t>to</a:t>
            </a:r>
            <a:r>
              <a:rPr lang="en-GB" smtClean="0"/>
              <a:t> element</a:t>
            </a:r>
          </a:p>
          <a:p>
            <a:pPr lvl="1" eaLnBrk="1" hangingPunct="1"/>
            <a:r>
              <a:rPr lang="en-GB" smtClean="0"/>
              <a:t>zero or more </a:t>
            </a:r>
            <a:r>
              <a:rPr lang="en-GB" b="1" smtClean="0"/>
              <a:t>cc</a:t>
            </a:r>
            <a:r>
              <a:rPr lang="en-GB" smtClean="0"/>
              <a:t> elements</a:t>
            </a:r>
          </a:p>
          <a:p>
            <a:pPr lvl="1" eaLnBrk="1" hangingPunct="1"/>
            <a:r>
              <a:rPr lang="en-GB" smtClean="0"/>
              <a:t>a </a:t>
            </a:r>
            <a:r>
              <a:rPr lang="en-GB" b="1" smtClean="0"/>
              <a:t>subject</a:t>
            </a:r>
            <a:r>
              <a:rPr lang="en-GB" smtClean="0"/>
              <a:t> element</a:t>
            </a:r>
            <a:endParaRPr lang="en-US" smtClean="0"/>
          </a:p>
          <a:p>
            <a:pPr eaLnBrk="1" hangingPunct="1"/>
            <a:r>
              <a:rPr lang="en-US" smtClean="0"/>
              <a:t>In </a:t>
            </a:r>
            <a:r>
              <a:rPr lang="en-US" b="1" smtClean="0"/>
              <a:t>from</a:t>
            </a:r>
            <a:r>
              <a:rPr lang="en-US" smtClean="0"/>
              <a:t>, </a:t>
            </a:r>
            <a:r>
              <a:rPr lang="en-US" b="1" smtClean="0"/>
              <a:t>to</a:t>
            </a:r>
            <a:r>
              <a:rPr lang="en-US" smtClean="0"/>
              <a:t>, and </a:t>
            </a:r>
            <a:r>
              <a:rPr lang="en-US" b="1" smtClean="0"/>
              <a:t>cc</a:t>
            </a:r>
            <a:r>
              <a:rPr lang="en-US" smtClean="0"/>
              <a:t> elements </a:t>
            </a:r>
            <a:endParaRPr lang="en-GB" smtClean="0"/>
          </a:p>
          <a:p>
            <a:pPr lvl="1" eaLnBrk="1" hangingPunct="1"/>
            <a:r>
              <a:rPr lang="en-GB" smtClean="0"/>
              <a:t>the </a:t>
            </a:r>
            <a:r>
              <a:rPr lang="en-GB" b="1" smtClean="0"/>
              <a:t>name</a:t>
            </a:r>
            <a:r>
              <a:rPr lang="en-GB" smtClean="0"/>
              <a:t> attribute is not required</a:t>
            </a:r>
          </a:p>
          <a:p>
            <a:pPr lvl="1" eaLnBrk="1" hangingPunct="1"/>
            <a:r>
              <a:rPr lang="en-GB" smtClean="0"/>
              <a:t>the </a:t>
            </a:r>
            <a:r>
              <a:rPr lang="en-GB" b="1" smtClean="0"/>
              <a:t>address</a:t>
            </a:r>
            <a:r>
              <a:rPr lang="en-GB" smtClean="0"/>
              <a:t> attribute is always required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81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81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82029-1C9D-4032-8959-62501C0E4186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481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Interesting Parts of the DTD (2)</a:t>
            </a:r>
            <a:endParaRPr lang="el-GR" smtClean="0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body</a:t>
            </a:r>
            <a:r>
              <a:rPr lang="en-US" smtClean="0"/>
              <a:t> element contains </a:t>
            </a:r>
            <a:endParaRPr lang="en-GB" smtClean="0"/>
          </a:p>
          <a:p>
            <a:pPr lvl="1" eaLnBrk="1" hangingPunct="1"/>
            <a:r>
              <a:rPr lang="en-GB" smtClean="0"/>
              <a:t>a </a:t>
            </a:r>
            <a:r>
              <a:rPr lang="en-GB" b="1" smtClean="0"/>
              <a:t>text</a:t>
            </a:r>
            <a:r>
              <a:rPr lang="en-GB" smtClean="0"/>
              <a:t> element</a:t>
            </a:r>
          </a:p>
          <a:p>
            <a:pPr lvl="1" eaLnBrk="1" hangingPunct="1"/>
            <a:r>
              <a:rPr lang="en-GB" smtClean="0"/>
              <a:t>possibly followed by a number of </a:t>
            </a:r>
            <a:r>
              <a:rPr lang="en-GB" b="1" smtClean="0"/>
              <a:t>attachment</a:t>
            </a:r>
            <a:r>
              <a:rPr lang="en-GB" smtClean="0"/>
              <a:t> elements</a:t>
            </a:r>
            <a:endParaRPr lang="en-US" smtClean="0"/>
          </a:p>
          <a:p>
            <a:pPr eaLnBrk="1" hangingPunct="1"/>
            <a:r>
              <a:rPr lang="en-US" smtClean="0"/>
              <a:t>The </a:t>
            </a:r>
            <a:r>
              <a:rPr lang="en-US" b="1" smtClean="0"/>
              <a:t>encoding</a:t>
            </a:r>
            <a:r>
              <a:rPr lang="en-US" smtClean="0"/>
              <a:t> attribute of an </a:t>
            </a:r>
            <a:r>
              <a:rPr lang="en-US" b="1" smtClean="0"/>
              <a:t>attachment</a:t>
            </a:r>
            <a:r>
              <a:rPr lang="en-US" smtClean="0"/>
              <a:t> element must have either the value “</a:t>
            </a:r>
            <a:r>
              <a:rPr lang="en-US" b="1" smtClean="0"/>
              <a:t>mime</a:t>
            </a:r>
            <a:r>
              <a:rPr lang="en-US" smtClean="0"/>
              <a:t>” or “</a:t>
            </a:r>
            <a:r>
              <a:rPr lang="en-US" b="1" smtClean="0"/>
              <a:t>binhex</a:t>
            </a:r>
            <a:r>
              <a:rPr lang="en-US" smtClean="0"/>
              <a:t>”</a:t>
            </a:r>
            <a:endParaRPr lang="en-GB" smtClean="0"/>
          </a:p>
          <a:p>
            <a:pPr lvl="1" eaLnBrk="1" hangingPunct="1"/>
            <a:r>
              <a:rPr lang="en-GB" smtClean="0"/>
              <a:t>“</a:t>
            </a:r>
            <a:r>
              <a:rPr lang="en-GB" b="1" smtClean="0"/>
              <a:t>mime</a:t>
            </a:r>
            <a:r>
              <a:rPr lang="en-GB" smtClean="0"/>
              <a:t>” </a:t>
            </a:r>
            <a:r>
              <a:rPr lang="en-US" smtClean="0"/>
              <a:t>is </a:t>
            </a:r>
            <a:r>
              <a:rPr lang="en-GB" smtClean="0"/>
              <a:t>the default value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491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DAB68-BBDC-48AF-95FD-9AB499811380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491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Remarks on DTDs 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3724275"/>
          </a:xfrm>
        </p:spPr>
        <p:txBody>
          <a:bodyPr/>
          <a:lstStyle/>
          <a:p>
            <a:pPr eaLnBrk="1" hangingPunct="1"/>
            <a:r>
              <a:rPr lang="en-US" smtClean="0"/>
              <a:t>A DTD can be interpreted as an Extended Backus-Naur Form (EBNF)</a:t>
            </a:r>
          </a:p>
          <a:p>
            <a:pPr lvl="1" eaLnBrk="1" hangingPunct="1"/>
            <a:r>
              <a:rPr lang="en-US" b="1" smtClean="0"/>
              <a:t>&lt;!ELEMENT email (head,body)&gt;</a:t>
            </a:r>
            <a:endParaRPr lang="en-US" smtClean="0"/>
          </a:p>
          <a:p>
            <a:pPr lvl="1" eaLnBrk="1" hangingPunct="1"/>
            <a:r>
              <a:rPr lang="en-US" smtClean="0"/>
              <a:t>	</a:t>
            </a:r>
            <a:r>
              <a:rPr lang="en-GB" smtClean="0"/>
              <a:t>is equivalent to</a:t>
            </a:r>
            <a:r>
              <a:rPr lang="en-US" b="1" smtClean="0"/>
              <a:t> email ::= head body</a:t>
            </a:r>
          </a:p>
          <a:p>
            <a:pPr eaLnBrk="1" hangingPunct="1"/>
            <a:r>
              <a:rPr lang="el-GR" smtClean="0"/>
              <a:t>Recursive definitions possible in DTDs </a:t>
            </a:r>
            <a:endParaRPr lang="en-US" smtClean="0"/>
          </a:p>
          <a:p>
            <a:pPr lvl="1" eaLnBrk="1" hangingPunct="1"/>
            <a:r>
              <a:rPr lang="el-GR" b="1" smtClean="0"/>
              <a:t>&lt;!ELEMENT bintree </a:t>
            </a:r>
            <a:endParaRPr lang="en-US" b="1" smtClean="0"/>
          </a:p>
          <a:p>
            <a:pPr lvl="1" eaLnBrk="1" hangingPunct="1">
              <a:buFontTx/>
              <a:buNone/>
            </a:pPr>
            <a:r>
              <a:rPr lang="en-US" b="1" smtClean="0"/>
              <a:t>			</a:t>
            </a:r>
            <a:r>
              <a:rPr lang="el-GR" b="1" smtClean="0"/>
              <a:t>((bintree root bintree)|emptytree)&gt;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01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01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2662A7-9142-4446-AB43-47E8CF56A4EF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501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>
                <a:solidFill>
                  <a:schemeClr val="accent1"/>
                </a:solidFill>
              </a:rPr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Transformations: XSLT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12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12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92DBE8-18CD-47BF-BBDF-7086E642EB4E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512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</a:t>
            </a:r>
            <a:endParaRPr lang="el-GR" smtClean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S</a:t>
            </a:r>
            <a:r>
              <a:rPr lang="el-GR" smtClean="0"/>
              <a:t>ignificantly richer language for defining the structure </a:t>
            </a:r>
            <a:r>
              <a:rPr lang="en-US" smtClean="0"/>
              <a:t>of XML documents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T</a:t>
            </a:r>
            <a:r>
              <a:rPr lang="el-GR" smtClean="0"/>
              <a:t>ts syntax is based on XML </a:t>
            </a:r>
            <a:r>
              <a:rPr lang="en-US" smtClean="0"/>
              <a:t>itself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mtClean="0"/>
              <a:t>not</a:t>
            </a:r>
            <a:r>
              <a:rPr lang="el-GR" smtClean="0"/>
              <a:t> necessary to write separate </a:t>
            </a:r>
            <a:r>
              <a:rPr lang="en-US" smtClean="0"/>
              <a:t>tools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R</a:t>
            </a:r>
            <a:r>
              <a:rPr lang="el-GR" smtClean="0"/>
              <a:t>eus</a:t>
            </a:r>
            <a:r>
              <a:rPr lang="en-US" smtClean="0"/>
              <a:t>e</a:t>
            </a:r>
            <a:r>
              <a:rPr lang="el-GR" smtClean="0"/>
              <a:t> and refi</a:t>
            </a:r>
            <a:r>
              <a:rPr lang="en-US" smtClean="0"/>
              <a:t>nement of</a:t>
            </a:r>
            <a:r>
              <a:rPr lang="el-GR" smtClean="0"/>
              <a:t> schemas</a:t>
            </a:r>
            <a:endParaRPr lang="en-US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mtClean="0"/>
              <a:t>Expand or delete already existent schemas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Sophisticated set of data types, compared to DTDs</a:t>
            </a:r>
            <a:r>
              <a:rPr lang="el-GR" smtClean="0"/>
              <a:t> </a:t>
            </a:r>
            <a:r>
              <a:rPr lang="en-US" smtClean="0"/>
              <a:t>(which only supports strings)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22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22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20FE58-A871-45E0-9578-E44A61B12C42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522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 (2)</a:t>
            </a:r>
            <a:endParaRPr lang="el-GR" smtClean="0"/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An XML schema is an element with an opening tag like</a:t>
            </a:r>
            <a:endParaRPr lang="en-US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&lt;schema "http://www.w3.org/2000/10/XMLSchema"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	version="1.0"&gt;</a:t>
            </a:r>
          </a:p>
          <a:p>
            <a:pPr marL="533400" indent="-533400" eaLnBrk="1" hangingPunct="1"/>
            <a:r>
              <a:rPr lang="en-US" smtClean="0"/>
              <a:t>Structure of schema elements</a:t>
            </a:r>
            <a:endParaRPr lang="el-GR" smtClean="0"/>
          </a:p>
          <a:p>
            <a:pPr marL="914400" lvl="1" indent="-457200" eaLnBrk="1" hangingPunct="1"/>
            <a:r>
              <a:rPr lang="en-US" smtClean="0"/>
              <a:t>E</a:t>
            </a:r>
            <a:r>
              <a:rPr lang="el-GR" smtClean="0"/>
              <a:t>lement and attribute types</a:t>
            </a:r>
            <a:r>
              <a:rPr lang="en-US" smtClean="0"/>
              <a:t> </a:t>
            </a:r>
            <a:r>
              <a:rPr lang="el-GR" smtClean="0"/>
              <a:t>using data types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1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1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A6B3F5-5ADE-4F5E-A08E-89FC6352D797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71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Problems with Automated Interpretation of HTML Documents</a:t>
            </a:r>
            <a:endParaRPr lang="el-GR" sz="320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A</a:t>
            </a:r>
            <a:r>
              <a:rPr lang="el-GR" smtClean="0"/>
              <a:t>n intelligent agent trying to retrieve the names</a:t>
            </a:r>
            <a:endParaRPr lang="en-US" smtClean="0"/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el-GR" smtClean="0"/>
              <a:t>of the authors of the book </a:t>
            </a:r>
            <a:endParaRPr lang="en-US" smtClean="0"/>
          </a:p>
          <a:p>
            <a:pPr eaLnBrk="1" hangingPunct="1"/>
            <a:r>
              <a:rPr lang="en-US" smtClean="0"/>
              <a:t>A</a:t>
            </a:r>
            <a:r>
              <a:rPr lang="en-GB" smtClean="0"/>
              <a:t>uthors’ names could appear immediately after the title</a:t>
            </a:r>
            <a:endParaRPr lang="en-US" smtClean="0"/>
          </a:p>
          <a:p>
            <a:pPr eaLnBrk="1" hangingPunct="1"/>
            <a:r>
              <a:rPr lang="en-US" smtClean="0"/>
              <a:t>or</a:t>
            </a:r>
            <a:r>
              <a:rPr lang="en-GB" smtClean="0"/>
              <a:t> immediately after the word by</a:t>
            </a:r>
          </a:p>
          <a:p>
            <a:pPr eaLnBrk="1" hangingPunct="1"/>
            <a:r>
              <a:rPr lang="en-US" smtClean="0"/>
              <a:t>Are there two</a:t>
            </a:r>
            <a:r>
              <a:rPr lang="en-GB" smtClean="0"/>
              <a:t> authors?</a:t>
            </a:r>
          </a:p>
          <a:p>
            <a:pPr eaLnBrk="1" hangingPunct="1"/>
            <a:r>
              <a:rPr lang="en-GB" smtClean="0"/>
              <a:t>Or just one, called “V. Marek and M. Truszczynski”? 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32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32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E0246-B929-441D-A802-6CFD3CCAFA7C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532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Element Types</a:t>
            </a:r>
            <a:endParaRPr lang="el-GR" smtClean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01955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	&lt;element name="email"/&gt;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	&lt;element name="head" minOccurs="1" 	maxOccurs="1"/&gt;</a:t>
            </a:r>
            <a:endParaRPr lang="el-GR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	</a:t>
            </a:r>
            <a:r>
              <a:rPr lang="el-GR" b="1" smtClean="0"/>
              <a:t>&lt;element name="to" minOccurs="1"/&gt;</a:t>
            </a:r>
            <a:r>
              <a:rPr lang="el-GR" smtClean="0"/>
              <a:t> </a:t>
            </a: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Cardinality constraints:</a:t>
            </a:r>
            <a:endParaRPr lang="en-GB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GB" b="1" smtClean="0"/>
              <a:t>minOccurs="x"</a:t>
            </a:r>
            <a:r>
              <a:rPr lang="en-GB" smtClean="0"/>
              <a:t> (default value 1)</a:t>
            </a:r>
            <a:endParaRPr lang="en-GB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GB" b="1" smtClean="0"/>
              <a:t>maxOccurs="x"</a:t>
            </a:r>
            <a:r>
              <a:rPr lang="el-GR" smtClean="0"/>
              <a:t> </a:t>
            </a:r>
            <a:r>
              <a:rPr lang="en-US" smtClean="0"/>
              <a:t>(default value 1)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Generalizations of *,?,+ offered by DTDs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42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42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D0FE4C-01E3-4332-AA20-C996FA6DDC99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542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Attribute Types</a:t>
            </a:r>
            <a:endParaRPr lang="el-GR" smtClean="0"/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77716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&lt;attribute name="id" type="ID“ use="required"/&gt;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&lt; attribute name="speaks" type="Language" </a:t>
            </a:r>
            <a:endParaRPr lang="el-GR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mtClean="0"/>
              <a:t>	</a:t>
            </a:r>
            <a:r>
              <a:rPr lang="el-GR" b="1" smtClean="0"/>
              <a:t>use="default" value="en"/&gt; </a:t>
            </a:r>
            <a:endParaRPr lang="en-US" b="1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l-GR" smtClean="0"/>
              <a:t>Existence:</a:t>
            </a:r>
            <a:r>
              <a:rPr lang="el-GR" b="1" smtClean="0"/>
              <a:t> use="x",</a:t>
            </a:r>
            <a:r>
              <a:rPr lang="el-GR" smtClean="0"/>
              <a:t> where</a:t>
            </a:r>
            <a:r>
              <a:rPr lang="el-GR" b="1" smtClean="0"/>
              <a:t> x </a:t>
            </a:r>
            <a:r>
              <a:rPr lang="el-GR" smtClean="0"/>
              <a:t>may be</a:t>
            </a:r>
            <a:r>
              <a:rPr lang="el-GR" b="1" smtClean="0"/>
              <a:t> optional </a:t>
            </a:r>
            <a:r>
              <a:rPr lang="el-GR" smtClean="0"/>
              <a:t>or</a:t>
            </a:r>
            <a:r>
              <a:rPr lang="el-GR" b="1" smtClean="0"/>
              <a:t> required</a:t>
            </a:r>
            <a:r>
              <a:rPr lang="el-GR" smtClean="0"/>
              <a:t> </a:t>
            </a:r>
            <a:endParaRPr lang="en-US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GB" smtClean="0"/>
              <a:t>Default value: </a:t>
            </a:r>
            <a:r>
              <a:rPr lang="en-GB" b="1" smtClean="0"/>
              <a:t>use="x" value="..."</a:t>
            </a:r>
            <a:r>
              <a:rPr lang="en-GB" smtClean="0"/>
              <a:t>, where </a:t>
            </a:r>
            <a:r>
              <a:rPr lang="en-GB" b="1" smtClean="0"/>
              <a:t>x</a:t>
            </a:r>
            <a:r>
              <a:rPr lang="en-GB" smtClean="0"/>
              <a:t> may be </a:t>
            </a:r>
            <a:r>
              <a:rPr lang="en-GB" b="1" smtClean="0"/>
              <a:t>default</a:t>
            </a:r>
            <a:r>
              <a:rPr lang="en-GB" smtClean="0"/>
              <a:t> or </a:t>
            </a:r>
            <a:r>
              <a:rPr lang="en-GB" b="1" smtClean="0"/>
              <a:t>fixed</a:t>
            </a:r>
            <a:endParaRPr lang="el-G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52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53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A857-17F5-4560-8A34-3A42FE575275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553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</a:t>
            </a:r>
            <a:endParaRPr lang="el-GR" smtClean="0"/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There is a variety of </a:t>
            </a:r>
            <a:r>
              <a:rPr lang="en-US" smtClean="0">
                <a:solidFill>
                  <a:schemeClr val="accent1"/>
                </a:solidFill>
              </a:rPr>
              <a:t>built-in data types</a:t>
            </a:r>
            <a:r>
              <a:rPr lang="en-US" smtClean="0"/>
              <a:t> </a:t>
            </a:r>
            <a:endParaRPr lang="en-GB" smtClean="0"/>
          </a:p>
          <a:p>
            <a:pPr marL="914400" lvl="1" indent="-457200" eaLnBrk="1" hangingPunct="1"/>
            <a:r>
              <a:rPr lang="en-GB" smtClean="0"/>
              <a:t>Numerical data types: </a:t>
            </a:r>
            <a:r>
              <a:rPr lang="en-GB" b="1" smtClean="0"/>
              <a:t>integer</a:t>
            </a:r>
            <a:r>
              <a:rPr lang="en-GB" smtClean="0"/>
              <a:t>, </a:t>
            </a:r>
            <a:r>
              <a:rPr lang="en-GB" b="1" smtClean="0"/>
              <a:t>Short</a:t>
            </a:r>
            <a:r>
              <a:rPr lang="en-GB" smtClean="0"/>
              <a:t> etc. </a:t>
            </a:r>
          </a:p>
          <a:p>
            <a:pPr marL="914400" lvl="1" indent="-457200" eaLnBrk="1" hangingPunct="1"/>
            <a:r>
              <a:rPr lang="en-GB" smtClean="0"/>
              <a:t>String types: </a:t>
            </a:r>
            <a:r>
              <a:rPr lang="en-GB" b="1" smtClean="0"/>
              <a:t>string</a:t>
            </a:r>
            <a:r>
              <a:rPr lang="en-GB" smtClean="0"/>
              <a:t>, </a:t>
            </a:r>
            <a:r>
              <a:rPr lang="en-GB" b="1" smtClean="0"/>
              <a:t>ID</a:t>
            </a:r>
            <a:r>
              <a:rPr lang="en-GB" smtClean="0"/>
              <a:t>, </a:t>
            </a:r>
            <a:r>
              <a:rPr lang="en-GB" b="1" smtClean="0"/>
              <a:t>IDREF</a:t>
            </a:r>
            <a:r>
              <a:rPr lang="en-GB" smtClean="0"/>
              <a:t>, </a:t>
            </a:r>
            <a:r>
              <a:rPr lang="en-GB" b="1" smtClean="0"/>
              <a:t>CDATA </a:t>
            </a:r>
            <a:r>
              <a:rPr lang="en-GB" smtClean="0"/>
              <a:t>etc.</a:t>
            </a:r>
          </a:p>
          <a:p>
            <a:pPr marL="914400" lvl="1" indent="-457200" eaLnBrk="1" hangingPunct="1"/>
            <a:r>
              <a:rPr lang="en-GB" smtClean="0"/>
              <a:t>Date and time data types: </a:t>
            </a:r>
            <a:r>
              <a:rPr lang="en-GB" b="1" smtClean="0"/>
              <a:t>time</a:t>
            </a:r>
            <a:r>
              <a:rPr lang="en-GB" smtClean="0"/>
              <a:t>, </a:t>
            </a:r>
            <a:r>
              <a:rPr lang="en-GB" b="1" smtClean="0"/>
              <a:t>Month</a:t>
            </a:r>
            <a:r>
              <a:rPr lang="en-GB" smtClean="0"/>
              <a:t> etc.</a:t>
            </a:r>
          </a:p>
          <a:p>
            <a:pPr marL="533400" indent="-533400" eaLnBrk="1" hangingPunct="1"/>
            <a:r>
              <a:rPr lang="el-GR" smtClean="0"/>
              <a:t>There are also </a:t>
            </a:r>
            <a:r>
              <a:rPr lang="el-GR" smtClean="0">
                <a:solidFill>
                  <a:schemeClr val="accent1"/>
                </a:solidFill>
              </a:rPr>
              <a:t>user-defined data types</a:t>
            </a:r>
            <a:r>
              <a:rPr lang="el-GR" smtClean="0"/>
              <a:t> </a:t>
            </a:r>
            <a:endParaRPr lang="en-US" smtClean="0"/>
          </a:p>
          <a:p>
            <a:pPr marL="914400" lvl="1" indent="-457200" eaLnBrk="1" hangingPunct="1"/>
            <a:r>
              <a:rPr lang="en-GB" smtClean="0">
                <a:solidFill>
                  <a:schemeClr val="accent1"/>
                </a:solidFill>
              </a:rPr>
              <a:t>simple data types</a:t>
            </a:r>
            <a:r>
              <a:rPr lang="en-GB" smtClean="0"/>
              <a:t>, which cannot use elements or attributes</a:t>
            </a:r>
            <a:endParaRPr lang="en-GB" i="1" smtClean="0"/>
          </a:p>
          <a:p>
            <a:pPr marL="914400" lvl="1" indent="-457200" eaLnBrk="1" hangingPunct="1"/>
            <a:r>
              <a:rPr lang="en-GB" smtClean="0">
                <a:solidFill>
                  <a:schemeClr val="accent1"/>
                </a:solidFill>
              </a:rPr>
              <a:t>complex data types</a:t>
            </a:r>
            <a:r>
              <a:rPr lang="en-GB" smtClean="0"/>
              <a:t>, which can use these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63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63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097CE2-9D97-45F1-B630-B017FFD1F0B3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563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 (2)</a:t>
            </a:r>
            <a:endParaRPr lang="el-GR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Complex data types</a:t>
            </a:r>
            <a:r>
              <a:rPr lang="en-US" smtClean="0"/>
              <a:t> are defined from already existing data types by defining some attributes (if any) and using:</a:t>
            </a:r>
            <a:endParaRPr lang="en-GB" b="1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b="1" smtClean="0"/>
              <a:t>sequence</a:t>
            </a:r>
            <a:r>
              <a:rPr lang="en-GB" smtClean="0"/>
              <a:t>, a sequence of existing data type elements (order is important)</a:t>
            </a:r>
            <a:endParaRPr lang="en-GB" b="1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b="1" smtClean="0"/>
              <a:t>all</a:t>
            </a:r>
            <a:r>
              <a:rPr lang="en-GB" smtClean="0"/>
              <a:t>, a collection of elements that must appear (order is not important)</a:t>
            </a:r>
            <a:endParaRPr lang="el-GR" b="1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b="1" smtClean="0"/>
              <a:t>choice</a:t>
            </a:r>
            <a:r>
              <a:rPr lang="el-GR" smtClean="0"/>
              <a:t>, a collection of elements, of which one will be chosen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73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73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8AAE6-E0B4-4625-962D-E4F9CCCEC7A2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573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Data Type Example</a:t>
            </a:r>
            <a:endParaRPr lang="el-GR" smtClean="0"/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&lt;complexType name="lecturerType"&gt;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	&lt;sequence&gt;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		&lt;element name="firstname" type="string"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			minOccurs="0“	maxOccurs="unbounded"/&gt;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		&lt;element name="lastname" type="string"/&gt;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	&lt;/sequence&gt;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	&lt;attribute name="title" type="string" 	use="optional"/&gt;</a:t>
            </a:r>
          </a:p>
          <a:p>
            <a:pPr marL="533400" indent="-533400" defTabSz="495300" eaLnBrk="1" hangingPunct="1">
              <a:lnSpc>
                <a:spcPct val="80000"/>
              </a:lnSpc>
              <a:buFont typeface="Wingdings" pitchFamily="2" charset="2"/>
              <a:buNone/>
              <a:tabLst>
                <a:tab pos="1079500" algn="l"/>
                <a:tab pos="1612900" algn="l"/>
              </a:tabLst>
            </a:pPr>
            <a:r>
              <a:rPr lang="en-US" sz="2200" b="1" smtClean="0"/>
              <a:t>&lt;/complexType&gt;</a:t>
            </a:r>
            <a:endParaRPr lang="el-GR" sz="2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83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83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E2F5B5-8B8A-4D70-B064-61E6A375B43F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583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 Extension</a:t>
            </a:r>
            <a:endParaRPr lang="el-GR" smtClean="0"/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401955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ct val="30000"/>
              </a:spcAft>
            </a:pPr>
            <a:r>
              <a:rPr lang="el-GR" sz="2600" smtClean="0"/>
              <a:t>Already existing data types can be extended by new elements or attributes</a:t>
            </a:r>
            <a:r>
              <a:rPr lang="en-US" sz="2600" smtClean="0"/>
              <a:t>. Example: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smtClean="0"/>
              <a:t> </a:t>
            </a:r>
            <a:r>
              <a:rPr lang="en-US" sz="2000" b="1" smtClean="0"/>
              <a:t>&lt;complexType name="extendedLecturerType"&gt;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&lt;extension base="lecturerType"&gt;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&lt;sequence&gt;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&lt;element name="email" type="string"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	minOccurs="0" maxOccurs="1"/&gt;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&lt;/sequence&gt;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&lt;attribute name="rank" type="string" use="required"/&gt;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&lt;/extension&gt;</a:t>
            </a:r>
            <a:endParaRPr lang="el-GR" sz="200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/>
              <a:t>&lt;/complexType&gt;</a:t>
            </a:r>
            <a:r>
              <a:rPr lang="el-GR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593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93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586894-7222-4653-8734-316840A686CE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593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Resulting Data Type</a:t>
            </a:r>
            <a:endParaRPr lang="el-GR" smtClean="0"/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&lt;complexType name="extendedLecturerType"&gt;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&lt;sequence&gt;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name="firstname" type="string"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minOccurs="0" maxOccurs="unbounded"/&gt;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name="lastname" type="string"/&gt;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name="email" type="string"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minOccurs="0" maxOccurs="1"/&gt;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&lt;/sequence&gt;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&lt;attribute name="title" type="string" use="optional"/&gt;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&lt;attribute name="rank" type="string" use="required"/&gt;</a:t>
            </a:r>
            <a:endParaRPr lang="el-GR" sz="200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/>
              <a:t>&lt;/complexType&gt;</a:t>
            </a:r>
            <a:r>
              <a:rPr lang="el-GR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04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04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DE86C-C46E-4557-AE5E-2A1AA7FF6C81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604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 Extension (2)</a:t>
            </a:r>
            <a:endParaRPr lang="el-GR" smtClean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A </a:t>
            </a:r>
            <a:r>
              <a:rPr lang="en-US" smtClean="0">
                <a:solidFill>
                  <a:schemeClr val="accent1"/>
                </a:solidFill>
              </a:rPr>
              <a:t>hierarchical relationship</a:t>
            </a:r>
            <a:r>
              <a:rPr lang="en-US" smtClean="0"/>
              <a:t> exists between the original and the extended type</a:t>
            </a:r>
            <a:endParaRPr lang="en-GB" smtClean="0"/>
          </a:p>
          <a:p>
            <a:pPr marL="914400" lvl="1" indent="-457200" eaLnBrk="1" hangingPunct="1"/>
            <a:r>
              <a:rPr lang="en-GB" smtClean="0"/>
              <a:t>Instances of the extended type are also instances of the original type</a:t>
            </a:r>
            <a:endParaRPr lang="el-GR" smtClean="0"/>
          </a:p>
          <a:p>
            <a:pPr marL="914400" lvl="1" indent="-457200" eaLnBrk="1" hangingPunct="1"/>
            <a:r>
              <a:rPr lang="el-GR" smtClean="0"/>
              <a:t>They may contain additional information, but neither less information, nor information of the wrong type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14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14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1D2879-C60A-4863-87E0-62DDAF0737FC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614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 Restriction</a:t>
            </a:r>
            <a:endParaRPr lang="el-GR" smtClean="0"/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An existing data type may be restricted by adding constraints on certain values</a:t>
            </a:r>
          </a:p>
          <a:p>
            <a:pPr marL="533400" indent="-533400" eaLnBrk="1" hangingPunct="1"/>
            <a:r>
              <a:rPr lang="en-US" sz="2400" smtClean="0"/>
              <a:t>Restriction is not the opposite from extension </a:t>
            </a:r>
            <a:endParaRPr lang="el-GR" sz="2400" smtClean="0"/>
          </a:p>
          <a:p>
            <a:pPr marL="914400" lvl="1" indent="-457200" eaLnBrk="1" hangingPunct="1"/>
            <a:r>
              <a:rPr lang="el-GR" sz="2000" smtClean="0"/>
              <a:t>Restriction is not achieved by deleting elements or attributes </a:t>
            </a:r>
            <a:endParaRPr lang="en-US" sz="2000" smtClean="0"/>
          </a:p>
          <a:p>
            <a:pPr marL="533400" indent="-533400" eaLnBrk="1" hangingPunct="1"/>
            <a:r>
              <a:rPr lang="en-US" sz="2400" smtClean="0"/>
              <a:t>The following </a:t>
            </a:r>
            <a:r>
              <a:rPr lang="en-US" sz="2400" smtClean="0">
                <a:solidFill>
                  <a:schemeClr val="accent1"/>
                </a:solidFill>
              </a:rPr>
              <a:t>hierarchical relationship</a:t>
            </a:r>
            <a:r>
              <a:rPr lang="en-US" sz="2400" smtClean="0"/>
              <a:t> still holds: </a:t>
            </a:r>
            <a:endParaRPr lang="en-GB" sz="2400" smtClean="0"/>
          </a:p>
          <a:p>
            <a:pPr marL="914400" lvl="1" indent="-457200" eaLnBrk="1" hangingPunct="1"/>
            <a:r>
              <a:rPr lang="en-GB" sz="2000" smtClean="0"/>
              <a:t>Instances of the restricted type are also instances of the original type </a:t>
            </a:r>
            <a:endParaRPr lang="el-GR" sz="2000" smtClean="0"/>
          </a:p>
          <a:p>
            <a:pPr marL="914400" lvl="1" indent="-457200" eaLnBrk="1" hangingPunct="1"/>
            <a:r>
              <a:rPr lang="el-GR" sz="2000" smtClean="0"/>
              <a:t>They satisfy at least the constraints of the original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24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24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0A22B-0F02-4EC7-A64B-6220D55F3507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624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Data Type Restriction</a:t>
            </a:r>
            <a:endParaRPr lang="el-GR" smtClean="0"/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&lt;complexType name="restrictedLecturerType"&gt;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&lt;restriction base="lecturerType"&gt;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&lt;sequence&gt;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		&lt;element name="firstname" type="string"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			minOccurs="</a:t>
            </a:r>
            <a:r>
              <a:rPr lang="en-US" sz="2000" b="1" smtClean="0">
                <a:solidFill>
                  <a:schemeClr val="accent1"/>
                </a:solidFill>
              </a:rPr>
              <a:t>1</a:t>
            </a:r>
            <a:r>
              <a:rPr lang="en-US" sz="2000" b="1" smtClean="0"/>
              <a:t>" maxOccurs="</a:t>
            </a:r>
            <a:r>
              <a:rPr lang="en-US" sz="2000" b="1" smtClean="0">
                <a:solidFill>
                  <a:schemeClr val="accent1"/>
                </a:solidFill>
              </a:rPr>
              <a:t>2</a:t>
            </a:r>
            <a:r>
              <a:rPr lang="en-US" sz="2000" b="1" smtClean="0"/>
              <a:t>"/&gt;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	&lt;/sequence&gt;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	&lt;attribute name="title" type="string" 				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		use="</a:t>
            </a:r>
            <a:r>
              <a:rPr lang="en-US" sz="2000" b="1" smtClean="0">
                <a:solidFill>
                  <a:schemeClr val="accent1"/>
                </a:solidFill>
              </a:rPr>
              <a:t>required</a:t>
            </a:r>
            <a:r>
              <a:rPr lang="en-US" sz="2000" b="1" smtClean="0"/>
              <a:t>"/&gt;</a:t>
            </a:r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n-US" sz="2000" b="1" smtClean="0"/>
              <a:t>		&lt;/restriction&gt;</a:t>
            </a:r>
            <a:endParaRPr lang="el-GR" sz="2000" smtClean="0"/>
          </a:p>
          <a:p>
            <a:pPr marL="533400" indent="-533400" defTabSz="393700" eaLnBrk="1" hangingPunct="1">
              <a:lnSpc>
                <a:spcPct val="90000"/>
              </a:lnSpc>
              <a:buFont typeface="Wingdings" pitchFamily="2" charset="2"/>
              <a:buNone/>
              <a:tabLst>
                <a:tab pos="1079500" algn="l"/>
              </a:tabLst>
            </a:pPr>
            <a:r>
              <a:rPr lang="el-GR" sz="2000" b="1" smtClean="0"/>
              <a:t>&lt;/complexType&gt;</a:t>
            </a:r>
            <a:r>
              <a:rPr lang="el-GR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1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1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129419-F9E3-4AB5-9510-E377EA11E643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81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HTML vs XML: Structural Information</a:t>
            </a:r>
            <a:endParaRPr lang="el-GR" sz="320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HTML documents do not contain </a:t>
            </a:r>
            <a:r>
              <a:rPr lang="en-US" sz="2400" smtClean="0">
                <a:solidFill>
                  <a:schemeClr val="accent1"/>
                </a:solidFill>
              </a:rPr>
              <a:t>structural information</a:t>
            </a:r>
            <a:r>
              <a:rPr lang="en-US" sz="2400" smtClean="0"/>
              <a:t>: </a:t>
            </a:r>
            <a:r>
              <a:rPr lang="en-GB" sz="2400" smtClean="0"/>
              <a:t>pieces of the document and their relationships. </a:t>
            </a:r>
            <a:endParaRPr lang="en-US" sz="2400" smtClean="0"/>
          </a:p>
          <a:p>
            <a:pPr eaLnBrk="1" hangingPunct="1"/>
            <a:r>
              <a:rPr lang="en-US" sz="2400" smtClean="0"/>
              <a:t>XML more easily accessible to machines because </a:t>
            </a:r>
          </a:p>
          <a:p>
            <a:pPr lvl="1" eaLnBrk="1" hangingPunct="1"/>
            <a:r>
              <a:rPr lang="en-US" sz="2000" smtClean="0"/>
              <a:t>Every piece of information is described. </a:t>
            </a:r>
          </a:p>
          <a:p>
            <a:pPr lvl="1" eaLnBrk="1" hangingPunct="1"/>
            <a:r>
              <a:rPr lang="en-GB" sz="2000" smtClean="0"/>
              <a:t>Relations are also defined through the nesting structure. </a:t>
            </a:r>
            <a:endParaRPr lang="en-US" sz="2000" smtClean="0"/>
          </a:p>
          <a:p>
            <a:pPr lvl="1" eaLnBrk="1" hangingPunct="1"/>
            <a:r>
              <a:rPr lang="en-US" sz="2000" smtClean="0"/>
              <a:t>E.g.</a:t>
            </a:r>
            <a:r>
              <a:rPr lang="en-GB" sz="2000" smtClean="0"/>
              <a:t>, the </a:t>
            </a:r>
            <a:r>
              <a:rPr lang="en-GB" sz="2000" b="1" smtClean="0"/>
              <a:t>&lt;author&gt;</a:t>
            </a:r>
            <a:r>
              <a:rPr lang="en-GB" sz="2000" smtClean="0"/>
              <a:t> tags appear within the </a:t>
            </a:r>
            <a:r>
              <a:rPr lang="en-GB" sz="2000" b="1" smtClean="0"/>
              <a:t>&lt;book&gt;</a:t>
            </a:r>
            <a:r>
              <a:rPr lang="en-GB" sz="2000" smtClean="0"/>
              <a:t> tags, so they describe properties of the particular book. </a:t>
            </a:r>
            <a:endParaRPr lang="en-US" sz="2000" smtClean="0"/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34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34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99993E-4312-4D6A-A7CD-DFBAED8FF262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634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Restriction of Simple Data Types</a:t>
            </a:r>
            <a:endParaRPr lang="el-GR" smtClean="0"/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&lt;simpleType name="dayOfMonth"&gt;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		&lt;restriction base="integer"&gt;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			&lt;minInclusive value="1"/&gt;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			&lt;maxInclusive value="31"/&gt;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		&lt;/restriction&gt;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/>
              <a:t>&lt;/simpleType&gt;</a:t>
            </a:r>
            <a:endParaRPr lang="el-G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45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45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E731B-EA76-4361-9427-FC2110EE9C44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645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Data Type Restriction: Enumeration</a:t>
            </a:r>
            <a:endParaRPr lang="el-GR" sz="3200" smtClean="0"/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&lt;simpleType name="dayOfWeek"&gt;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&lt;restriction base="string"&gt;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value="Mon"/&gt;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value="Tue"/&gt;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value="Wed"/&gt;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value="Thu"/&gt;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value="Fri"/&gt;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value="Sat"/&gt;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&lt;enumeration value="Sun"/&gt;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&lt;/restriction&gt;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&lt;/simpleType&gt;</a:t>
            </a:r>
            <a:endParaRPr lang="el-G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55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55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EA8326-AAF9-49D6-AE65-44EF6E955C6C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655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Schema: The Email Example</a:t>
            </a:r>
            <a:endParaRPr lang="el-GR" smtClean="0"/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&lt;element name="email" type="emailType"/&gt;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4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&lt;complexType name="emailType"&gt;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&lt;sequence&gt;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	&lt;element name="head" type="headType"/&gt;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	&lt;element name="body" type="bodyType"/&gt;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&lt;/sequence&gt;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&lt;/complexType&gt;</a:t>
            </a:r>
            <a:endParaRPr lang="el-G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65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65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8066E0-DCE9-4258-A2DC-F52C727C1E0C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665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XML Schema: The Email Example (2)</a:t>
            </a:r>
            <a:endParaRPr lang="el-GR" sz="3200" smtClean="0"/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&lt;complexType name="headType"&gt;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&lt;sequence&gt;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name="from" type="nameAddress"/&gt;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name="to" type="nameAddress"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minOccurs="1" maxOccurs="unbounded"/&gt;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name="cc" type="nameAddress"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minOccurs="0" maxOccurs="unbounded"/&gt;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&lt;element name="subject" type="string"/&gt;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&lt;/sequence&gt;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&lt;/complexType&gt;</a:t>
            </a:r>
            <a:endParaRPr lang="el-G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75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75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F4C32D-CA31-4DDD-806D-B1CAC20F234B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675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XML Schema: The Email Example (3)</a:t>
            </a:r>
            <a:endParaRPr lang="el-GR" sz="3200" smtClean="0"/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&lt;complexType name="nameAddress"&gt;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	&lt;attribute name="name" type="string" 		use="optional"/&gt;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		&lt;attribute name="address" 				type="string" use="required"/&gt;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/>
              <a:t>&lt;/complexType&gt;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400" b="1" smtClean="0"/>
          </a:p>
          <a:p>
            <a:pPr marL="533400" indent="-533400" eaLnBrk="1" hangingPunct="1"/>
            <a:r>
              <a:rPr lang="en-US" smtClean="0"/>
              <a:t>Similar for</a:t>
            </a:r>
            <a:r>
              <a:rPr lang="en-US" b="1" smtClean="0"/>
              <a:t> </a:t>
            </a:r>
            <a:r>
              <a:rPr lang="el-GR" b="1" smtClean="0"/>
              <a:t>bodyType</a:t>
            </a:r>
            <a:r>
              <a:rPr lang="el-G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86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86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A790C-D5DC-4ABE-8C20-00B0CB0A23DD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686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Transformations: XSLT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696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96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7F4EA5-5808-428D-9443-FA09D5EBD0E0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696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Namespaces</a:t>
            </a:r>
            <a:endParaRPr lang="el-GR" smtClean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l-GR" smtClean="0"/>
              <a:t>An XML document may use more than one DTD or schema </a:t>
            </a:r>
            <a:endParaRPr lang="en-US" smtClean="0"/>
          </a:p>
          <a:p>
            <a:pPr marL="533400" indent="-533400" eaLnBrk="1" hangingPunct="1"/>
            <a:r>
              <a:rPr lang="en-US" smtClean="0"/>
              <a:t>Since each structuring document was developed independently, name clashes may appear</a:t>
            </a:r>
          </a:p>
          <a:p>
            <a:pPr marL="533400" indent="-533400" eaLnBrk="1" hangingPunct="1"/>
            <a:r>
              <a:rPr lang="el-GR" smtClean="0"/>
              <a:t>The solution is to use a different prefix for each DTD or schema </a:t>
            </a:r>
            <a:endParaRPr lang="en-US" smtClean="0"/>
          </a:p>
          <a:p>
            <a:pPr marL="914400" lvl="1" indent="-457200" eaLnBrk="1" hangingPunct="1"/>
            <a:r>
              <a:rPr lang="el-GR" b="1" smtClean="0"/>
              <a:t>prefix:name</a:t>
            </a:r>
            <a:r>
              <a:rPr lang="el-G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06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06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121546-77ED-4649-BCE7-CD669FCA9A7B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706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</a:t>
            </a:r>
            <a:endParaRPr lang="el-GR" smtClean="0"/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&lt;vu:instructors 	xmlns:vu="http://www.vu.com/empDTD"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		xmlns:gu="http://www.gu.au/empDTD"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		xmlns:uky="http://www.uky.edu/empDTD"&gt;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endParaRPr lang="en-US" sz="20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&lt;uky:faculty	uky:title="assistant professor"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		uky:name="John Smith"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		uky:department="Computer Science"/&gt;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endParaRPr lang="en-US" sz="20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&lt;gu:academicStaff	gu:title="lecturer"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			gu:name="Mate Jones"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n-US" sz="2000" b="1" smtClean="0"/>
              <a:t>				gu:school="Information Technology"/&gt;</a:t>
            </a:r>
            <a:endParaRPr lang="el-GR" sz="200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tabLst>
                <a:tab pos="1612900" algn="l"/>
                <a:tab pos="2057400" algn="l"/>
              </a:tabLst>
            </a:pPr>
            <a:r>
              <a:rPr lang="el-GR" sz="2000" b="1" smtClean="0"/>
              <a:t>&lt;/vu:instructors&gt;</a:t>
            </a:r>
            <a:r>
              <a:rPr lang="el-GR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16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16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08DDB-E256-4E01-89E8-C69FD7CADD95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716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Namespace Declarations</a:t>
            </a:r>
            <a:endParaRPr lang="el-GR" smtClean="0"/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Namespaces are declared within an element and can be used in that element and any of its children (elements and attributes) </a:t>
            </a:r>
          </a:p>
          <a:p>
            <a:pPr marL="533400" indent="-533400" eaLnBrk="1" hangingPunct="1"/>
            <a:r>
              <a:rPr lang="en-US" smtClean="0"/>
              <a:t>A namespace declaration has the form:</a:t>
            </a:r>
            <a:endParaRPr lang="en-US" b="1" smtClean="0"/>
          </a:p>
          <a:p>
            <a:pPr marL="914400" lvl="1" indent="-457200" eaLnBrk="1" hangingPunct="1"/>
            <a:r>
              <a:rPr lang="en-US" b="1" smtClean="0"/>
              <a:t>xmlns:prefix="location"</a:t>
            </a:r>
            <a:endParaRPr lang="en-GB" b="1" smtClean="0"/>
          </a:p>
          <a:p>
            <a:pPr marL="914400" lvl="1" indent="-457200" eaLnBrk="1" hangingPunct="1"/>
            <a:r>
              <a:rPr lang="en-GB" b="1" smtClean="0"/>
              <a:t>location</a:t>
            </a:r>
            <a:r>
              <a:rPr lang="en-GB" smtClean="0"/>
              <a:t> is the address of the DTD or schema</a:t>
            </a:r>
            <a:endParaRPr lang="en-US" smtClean="0"/>
          </a:p>
          <a:p>
            <a:pPr marL="533400" indent="-533400" eaLnBrk="1" hangingPunct="1"/>
            <a:r>
              <a:rPr lang="en-US" smtClean="0"/>
              <a:t>If a prefix is not specified: </a:t>
            </a:r>
            <a:r>
              <a:rPr lang="en-US" b="1" smtClean="0"/>
              <a:t>xmlns="location"</a:t>
            </a:r>
            <a:r>
              <a:rPr lang="en-US" smtClean="0"/>
              <a:t> then the </a:t>
            </a:r>
            <a:r>
              <a:rPr lang="en-US" b="1" smtClean="0"/>
              <a:t>location</a:t>
            </a:r>
            <a:r>
              <a:rPr lang="en-US" smtClean="0"/>
              <a:t> is used by default 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27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27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4E4F50-9614-4145-913B-6538EDE2437B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727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Transformations: XSLT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2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2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036AF5-4DAC-4C1D-9F0B-FBDF560A1167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2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HTML vs XML: Structural Information (2)</a:t>
            </a:r>
            <a:endParaRPr lang="el-GR" sz="300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6525"/>
          </a:xfrm>
        </p:spPr>
        <p:txBody>
          <a:bodyPr/>
          <a:lstStyle/>
          <a:p>
            <a:pPr eaLnBrk="1" hangingPunct="1"/>
            <a:r>
              <a:rPr lang="en-US" smtClean="0"/>
              <a:t>A machine processing the XML document would be able to deduce that </a:t>
            </a:r>
            <a:endParaRPr lang="en-GB" smtClean="0"/>
          </a:p>
          <a:p>
            <a:pPr lvl="1" eaLnBrk="1" hangingPunct="1"/>
            <a:r>
              <a:rPr lang="en-GB" sz="2200" smtClean="0"/>
              <a:t>the </a:t>
            </a:r>
            <a:r>
              <a:rPr lang="en-GB" sz="2200" b="1" smtClean="0"/>
              <a:t>author</a:t>
            </a:r>
            <a:r>
              <a:rPr lang="en-GB" sz="2200" smtClean="0"/>
              <a:t> element refers to the enclosing </a:t>
            </a:r>
            <a:r>
              <a:rPr lang="en-GB" sz="2200" b="1" smtClean="0"/>
              <a:t>book</a:t>
            </a:r>
            <a:r>
              <a:rPr lang="en-GB" sz="2200" smtClean="0"/>
              <a:t> element</a:t>
            </a:r>
          </a:p>
          <a:p>
            <a:pPr lvl="1" eaLnBrk="1" hangingPunct="1"/>
            <a:r>
              <a:rPr lang="en-GB" sz="2200" smtClean="0"/>
              <a:t>rather than by proximity considerations</a:t>
            </a:r>
            <a:endParaRPr lang="en-US" sz="2200" smtClean="0"/>
          </a:p>
          <a:p>
            <a:pPr eaLnBrk="1" hangingPunct="1"/>
            <a:r>
              <a:rPr lang="en-US" smtClean="0"/>
              <a:t>XML allows the definition of constraints on values</a:t>
            </a:r>
          </a:p>
          <a:p>
            <a:pPr lvl="1" eaLnBrk="1" hangingPunct="1"/>
            <a:r>
              <a:rPr lang="en-US" sz="2000" smtClean="0"/>
              <a:t>E.g.</a:t>
            </a:r>
            <a:r>
              <a:rPr lang="en-GB" sz="2000" smtClean="0"/>
              <a:t> a year must be a number of four digits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smtClean="0"/>
              <a:t> </a:t>
            </a:r>
            <a:endParaRPr lang="el-G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37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37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8BA322-08D5-48B2-9366-A4F3905B33D1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737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Addressing and Querying XML Documents 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mtClean="0"/>
              <a:t>In relational databases, parts of a database can be selected and retrieved using SQL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Same necessary for XML documents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Query languages</a:t>
            </a:r>
            <a:r>
              <a:rPr lang="en-US" smtClean="0"/>
              <a:t>: XQuery, </a:t>
            </a:r>
            <a:r>
              <a:rPr lang="el-GR" smtClean="0"/>
              <a:t>XQL, XML-QL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central concept of XML query languages is a </a:t>
            </a:r>
            <a:r>
              <a:rPr lang="en-US" smtClean="0">
                <a:solidFill>
                  <a:schemeClr val="accent1"/>
                </a:solidFill>
              </a:rPr>
              <a:t>path expression</a:t>
            </a:r>
            <a:r>
              <a:rPr lang="en-US" smtClean="0"/>
              <a:t> </a:t>
            </a:r>
            <a:endParaRPr lang="en-GB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Specifies how a node or a set of nodes, in the tree representation of the XML document can be reached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47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47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035F4F-FD90-4E51-AA3C-A23DB0C5C5A9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747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XPath</a:t>
            </a:r>
            <a:endParaRPr lang="el-GR" smtClean="0"/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XPath is core for XML query languages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Language for addressing parts of an XML document. 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It operates on the tree data model of XML</a:t>
            </a:r>
            <a:endParaRPr lang="el-GR" smtClean="0">
              <a:sym typeface="Symbol" pitchFamily="18" charset="2"/>
            </a:endParaRPr>
          </a:p>
          <a:p>
            <a:pPr lvl="1" eaLnBrk="1" hangingPunct="1"/>
            <a:r>
              <a:rPr lang="el-GR" smtClean="0">
                <a:sym typeface="Symbol" pitchFamily="18" charset="2"/>
              </a:rPr>
              <a:t>It has a non-XML syntax </a:t>
            </a:r>
            <a:endParaRPr lang="en-US" smtClean="0">
              <a:sym typeface="Symbol" pitchFamily="18" charset="2"/>
            </a:endParaRPr>
          </a:p>
          <a:p>
            <a:pPr eaLnBrk="1" hangingPunct="1"/>
            <a:endParaRPr lang="el-GR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57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57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2ED72-35B8-4795-A330-E71F9CA38D94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757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Path Expressions</a:t>
            </a:r>
            <a:endParaRPr lang="el-GR" smtClean="0"/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ym typeface="Symbol" pitchFamily="18" charset="2"/>
              </a:rPr>
              <a:t>Absolute</a:t>
            </a:r>
            <a:r>
              <a:rPr lang="en-US" smtClean="0">
                <a:sym typeface="Symbol" pitchFamily="18" charset="2"/>
              </a:rPr>
              <a:t> (starting at the root of the tree)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Syntactically they begin with the symbol </a:t>
            </a:r>
            <a:r>
              <a:rPr lang="en-GB" b="1" smtClean="0">
                <a:sym typeface="Symbol" pitchFamily="18" charset="2"/>
              </a:rPr>
              <a:t>/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It refers to the root of the document (situated one level above the root element of the document)</a:t>
            </a:r>
            <a:endParaRPr lang="el-GR" smtClean="0">
              <a:sym typeface="Symbol" pitchFamily="18" charset="2"/>
            </a:endParaRPr>
          </a:p>
          <a:p>
            <a:pPr eaLnBrk="1" hangingPunct="1"/>
            <a:r>
              <a:rPr lang="el-GR" b="1" smtClean="0">
                <a:sym typeface="Symbol" pitchFamily="18" charset="2"/>
              </a:rPr>
              <a:t>Relative</a:t>
            </a:r>
            <a:r>
              <a:rPr lang="el-GR" smtClean="0">
                <a:sym typeface="Symbol" pitchFamily="18" charset="2"/>
              </a:rPr>
              <a:t> to a context node 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68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68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AB0D1-0302-421E-BAFF-91048D601566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768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XML Example</a:t>
            </a:r>
            <a:endParaRPr lang="el-GR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&lt;library location="Bremen"&gt;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&lt;author name="Henry Wise"&gt;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&lt;book title="Artificial Intelligence"/&gt;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&lt;book title="Modern Web Services"/&gt;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&lt;book title="Theory of Computation"/&gt;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&lt;/author&gt;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&lt;author name="William Smart"&gt;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&lt;book title="Artificial Intelligence"/&gt;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&lt;/author&gt;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&lt;author name="Cynthia Singleton"&gt;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&lt;book title="The Semantic Web"/&gt;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	&lt;book title="Browser Technology Revised"/&gt;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	&lt;/author&gt;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&lt;/library&gt;</a:t>
            </a:r>
            <a:endParaRPr lang="el-GR" sz="1800" b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78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78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0E0FAB-9531-479F-9DC0-9B35EE709099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778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Representation</a:t>
            </a:r>
            <a:endParaRPr lang="el-GR" smtClean="0"/>
          </a:p>
        </p:txBody>
      </p:sp>
      <p:pic>
        <p:nvPicPr>
          <p:cNvPr id="77830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4434" t="2538"/>
          <a:stretch>
            <a:fillRect/>
          </a:stretch>
        </p:blipFill>
        <p:spPr>
          <a:xfrm>
            <a:off x="755650" y="2420938"/>
            <a:ext cx="7680325" cy="3922712"/>
          </a:xfrm>
          <a:noFill/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88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88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1D8B95-0E8A-4932-8519-93C7AA8FB017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788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of Path Expressions in XPath</a:t>
            </a:r>
            <a:endParaRPr lang="el-GR" sz="3200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>
                <a:solidFill>
                  <a:srgbClr val="FF9999"/>
                </a:solidFill>
                <a:sym typeface="Symbol" pitchFamily="18" charset="2"/>
              </a:rPr>
              <a:t>Address all </a:t>
            </a:r>
            <a:r>
              <a:rPr lang="en-US" b="1" smtClean="0">
                <a:solidFill>
                  <a:srgbClr val="FF9999"/>
                </a:solidFill>
                <a:sym typeface="Symbol" pitchFamily="18" charset="2"/>
              </a:rPr>
              <a:t>author</a:t>
            </a:r>
            <a:r>
              <a:rPr lang="en-US" smtClean="0">
                <a:solidFill>
                  <a:srgbClr val="FF9999"/>
                </a:solidFill>
                <a:sym typeface="Symbol" pitchFamily="18" charset="2"/>
              </a:rPr>
              <a:t> elements</a:t>
            </a:r>
            <a:endParaRPr lang="en-US" b="1" smtClean="0">
              <a:solidFill>
                <a:srgbClr val="FF9999"/>
              </a:solidFill>
              <a:sym typeface="Symbol" pitchFamily="18" charset="2"/>
            </a:endParaRPr>
          </a:p>
          <a:p>
            <a:pPr marL="533400" indent="-533400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		/library/author</a:t>
            </a:r>
            <a:endParaRPr lang="en-GB" smtClean="0">
              <a:sym typeface="Symbol" pitchFamily="18" charset="2"/>
            </a:endParaRPr>
          </a:p>
          <a:p>
            <a:pPr marL="533400" indent="-533400" eaLnBrk="1" hangingPunct="1"/>
            <a:r>
              <a:rPr lang="en-GB" smtClean="0">
                <a:sym typeface="Symbol" pitchFamily="18" charset="2"/>
              </a:rPr>
              <a:t>Addresses all </a:t>
            </a:r>
            <a:r>
              <a:rPr lang="en-GB" b="1" smtClean="0">
                <a:sym typeface="Symbol" pitchFamily="18" charset="2"/>
              </a:rPr>
              <a:t>author</a:t>
            </a:r>
            <a:r>
              <a:rPr lang="en-GB" smtClean="0">
                <a:sym typeface="Symbol" pitchFamily="18" charset="2"/>
              </a:rPr>
              <a:t> elements that are children of the </a:t>
            </a:r>
            <a:r>
              <a:rPr lang="en-GB" b="1" smtClean="0">
                <a:sym typeface="Symbol" pitchFamily="18" charset="2"/>
              </a:rPr>
              <a:t>library</a:t>
            </a:r>
            <a:r>
              <a:rPr lang="en-GB" smtClean="0">
                <a:sym typeface="Symbol" pitchFamily="18" charset="2"/>
              </a:rPr>
              <a:t> element node, which resides immediately below the root</a:t>
            </a:r>
          </a:p>
          <a:p>
            <a:pPr marL="533400" indent="-533400" eaLnBrk="1" hangingPunct="1"/>
            <a:r>
              <a:rPr lang="en-GB" b="1" smtClean="0">
                <a:sym typeface="Symbol" pitchFamily="18" charset="2"/>
              </a:rPr>
              <a:t>/t1/.../tn</a:t>
            </a:r>
            <a:r>
              <a:rPr lang="en-GB" smtClean="0">
                <a:sym typeface="Symbol" pitchFamily="18" charset="2"/>
              </a:rPr>
              <a:t>, where each </a:t>
            </a:r>
            <a:r>
              <a:rPr lang="en-GB" b="1" smtClean="0">
                <a:sym typeface="Symbol" pitchFamily="18" charset="2"/>
              </a:rPr>
              <a:t>ti+1</a:t>
            </a:r>
            <a:r>
              <a:rPr lang="en-GB" smtClean="0">
                <a:sym typeface="Symbol" pitchFamily="18" charset="2"/>
              </a:rPr>
              <a:t> is a child node of </a:t>
            </a:r>
            <a:r>
              <a:rPr lang="en-GB" b="1" smtClean="0">
                <a:sym typeface="Symbol" pitchFamily="18" charset="2"/>
              </a:rPr>
              <a:t>ti</a:t>
            </a:r>
            <a:r>
              <a:rPr lang="en-GB" smtClean="0">
                <a:sym typeface="Symbol" pitchFamily="18" charset="2"/>
              </a:rPr>
              <a:t>, is a path through the tree representation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798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98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128FBB-CAAD-48B4-953A-68E474A326A5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798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of Path Expressions in XPath (2)</a:t>
            </a:r>
            <a:endParaRPr lang="el-GR" sz="3200" smtClean="0"/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>
                <a:solidFill>
                  <a:srgbClr val="FF9999"/>
                </a:solidFill>
                <a:sym typeface="Symbol" pitchFamily="18" charset="2"/>
              </a:rPr>
              <a:t>Address all </a:t>
            </a:r>
            <a:r>
              <a:rPr lang="en-US" b="1" smtClean="0">
                <a:solidFill>
                  <a:srgbClr val="FF9999"/>
                </a:solidFill>
                <a:sym typeface="Symbol" pitchFamily="18" charset="2"/>
              </a:rPr>
              <a:t>author</a:t>
            </a:r>
            <a:r>
              <a:rPr lang="en-US" smtClean="0">
                <a:solidFill>
                  <a:srgbClr val="FF9999"/>
                </a:solidFill>
                <a:sym typeface="Symbol" pitchFamily="18" charset="2"/>
              </a:rPr>
              <a:t> elements</a:t>
            </a:r>
            <a:endParaRPr lang="en-US" b="1" smtClean="0">
              <a:solidFill>
                <a:srgbClr val="FF9999"/>
              </a:solidFill>
              <a:sym typeface="Symbol" pitchFamily="18" charset="2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		//author</a:t>
            </a:r>
          </a:p>
          <a:p>
            <a:pPr marL="533400" indent="-533400" eaLnBrk="1" hangingPunct="1"/>
            <a:r>
              <a:rPr lang="en-GB" smtClean="0">
                <a:sym typeface="Symbol" pitchFamily="18" charset="2"/>
              </a:rPr>
              <a:t>Here </a:t>
            </a:r>
            <a:r>
              <a:rPr lang="en-GB" b="1" smtClean="0">
                <a:sym typeface="Symbol" pitchFamily="18" charset="2"/>
              </a:rPr>
              <a:t>//</a:t>
            </a:r>
            <a:r>
              <a:rPr lang="en-GB" smtClean="0">
                <a:sym typeface="Symbol" pitchFamily="18" charset="2"/>
              </a:rPr>
              <a:t> says that we should consider all elements in the document and check whether they are of type </a:t>
            </a:r>
            <a:r>
              <a:rPr lang="en-GB" b="1" smtClean="0">
                <a:sym typeface="Symbol" pitchFamily="18" charset="2"/>
              </a:rPr>
              <a:t>author</a:t>
            </a:r>
            <a:endParaRPr lang="el-GR" smtClean="0">
              <a:sym typeface="Symbol" pitchFamily="18" charset="2"/>
            </a:endParaRPr>
          </a:p>
          <a:p>
            <a:pPr marL="533400" indent="-533400" eaLnBrk="1" hangingPunct="1"/>
            <a:r>
              <a:rPr lang="el-GR" smtClean="0">
                <a:sym typeface="Symbol" pitchFamily="18" charset="2"/>
              </a:rPr>
              <a:t>This path expression addresses all </a:t>
            </a:r>
            <a:r>
              <a:rPr lang="el-GR" b="1" smtClean="0">
                <a:sym typeface="Symbol" pitchFamily="18" charset="2"/>
              </a:rPr>
              <a:t>author</a:t>
            </a:r>
            <a:r>
              <a:rPr lang="el-GR" smtClean="0">
                <a:sym typeface="Symbol" pitchFamily="18" charset="2"/>
              </a:rPr>
              <a:t> elements anywhere in the document 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08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09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2E27B-665D-4E5D-885E-7A1026AA14D5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809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of Path Expressions in XPath (3)</a:t>
            </a:r>
            <a:endParaRPr lang="el-GR" sz="3200" smtClean="0"/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l-GR" smtClean="0">
                <a:solidFill>
                  <a:srgbClr val="FF9999"/>
                </a:solidFill>
                <a:sym typeface="Symbol" pitchFamily="18" charset="2"/>
              </a:rPr>
              <a:t>Address the location attribute nodes within library element nodes</a:t>
            </a:r>
            <a:r>
              <a:rPr lang="el-GR" smtClean="0">
                <a:sym typeface="Symbol" pitchFamily="18" charset="2"/>
              </a:rPr>
              <a:t> </a:t>
            </a:r>
            <a:endParaRPr lang="en-US" b="1" smtClean="0">
              <a:solidFill>
                <a:srgbClr val="FF9999"/>
              </a:solidFill>
              <a:sym typeface="Symbol" pitchFamily="18" charset="2"/>
            </a:endParaRPr>
          </a:p>
          <a:p>
            <a:pPr marL="533400" indent="-533400" eaLnBrk="1" hangingPunct="1">
              <a:spcAft>
                <a:spcPct val="50000"/>
              </a:spcAft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		/library/@location</a:t>
            </a:r>
          </a:p>
          <a:p>
            <a:pPr marL="533400" indent="-533400" eaLnBrk="1" hangingPunct="1"/>
            <a:r>
              <a:rPr lang="el-GR" smtClean="0">
                <a:sym typeface="Symbol" pitchFamily="18" charset="2"/>
              </a:rPr>
              <a:t>The symbol </a:t>
            </a:r>
            <a:r>
              <a:rPr lang="el-GR" b="1" smtClean="0">
                <a:sym typeface="Symbol" pitchFamily="18" charset="2"/>
              </a:rPr>
              <a:t>@</a:t>
            </a:r>
            <a:r>
              <a:rPr lang="el-GR" smtClean="0">
                <a:sym typeface="Symbol" pitchFamily="18" charset="2"/>
              </a:rPr>
              <a:t> is used to denote attribute nodes 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19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19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918CFA-1C9B-4C81-B032-5A3B40CE88C8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819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of Path Expressions in XPath (4)</a:t>
            </a:r>
            <a:endParaRPr lang="el-GR" sz="3200" smtClean="0"/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l-GR" smtClean="0">
                <a:solidFill>
                  <a:srgbClr val="FF9999"/>
                </a:solidFill>
                <a:sym typeface="Symbol" pitchFamily="18" charset="2"/>
              </a:rPr>
              <a:t>Address all </a:t>
            </a:r>
            <a:r>
              <a:rPr lang="el-GR" b="1" smtClean="0">
                <a:solidFill>
                  <a:srgbClr val="FF9999"/>
                </a:solidFill>
                <a:sym typeface="Symbol" pitchFamily="18" charset="2"/>
              </a:rPr>
              <a:t>title</a:t>
            </a:r>
            <a:r>
              <a:rPr lang="el-GR" smtClean="0">
                <a:solidFill>
                  <a:srgbClr val="FF9999"/>
                </a:solidFill>
                <a:sym typeface="Symbol" pitchFamily="18" charset="2"/>
              </a:rPr>
              <a:t> attribute nodes within </a:t>
            </a:r>
            <a:r>
              <a:rPr lang="el-GR" b="1" smtClean="0">
                <a:solidFill>
                  <a:srgbClr val="FF9999"/>
                </a:solidFill>
                <a:sym typeface="Symbol" pitchFamily="18" charset="2"/>
              </a:rPr>
              <a:t>book</a:t>
            </a:r>
            <a:r>
              <a:rPr lang="el-GR" smtClean="0">
                <a:solidFill>
                  <a:srgbClr val="FF9999"/>
                </a:solidFill>
                <a:sym typeface="Symbol" pitchFamily="18" charset="2"/>
              </a:rPr>
              <a:t> elements anywhere in the document, which have the value “Artificial Intelligence”</a:t>
            </a:r>
            <a:r>
              <a:rPr lang="el-GR" smtClean="0">
                <a:sym typeface="Symbol" pitchFamily="18" charset="2"/>
              </a:rPr>
              <a:t> </a:t>
            </a:r>
            <a:endParaRPr lang="en-US" b="1" smtClean="0">
              <a:solidFill>
                <a:srgbClr val="FF9999"/>
              </a:solidFill>
              <a:sym typeface="Symbol" pitchFamily="18" charset="2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	//book/@title="Artificial Intelligence"</a:t>
            </a:r>
          </a:p>
          <a:p>
            <a:pPr marL="533400" indent="-533400" eaLnBrk="1" hangingPunct="1"/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29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29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BF4189-56F5-4E07-B637-37CF69F32194}" type="slidenum">
              <a:rPr lang="el-GR" smtClean="0"/>
              <a:pPr/>
              <a:t>79</a:t>
            </a:fld>
            <a:endParaRPr lang="el-GR" smtClean="0"/>
          </a:p>
        </p:txBody>
      </p:sp>
      <p:sp>
        <p:nvSpPr>
          <p:cNvPr id="829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of Path Expressions in XPath (5)</a:t>
            </a:r>
            <a:endParaRPr lang="el-GR" sz="3200" smtClean="0"/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z="2400" smtClean="0">
                <a:solidFill>
                  <a:srgbClr val="FF9999"/>
                </a:solidFill>
                <a:sym typeface="Symbol" pitchFamily="18" charset="2"/>
              </a:rPr>
              <a:t>Address all books with title “Artificial Intelligence”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	</a:t>
            </a:r>
            <a:r>
              <a:rPr lang="el-GR" sz="2400" b="1" smtClean="0">
                <a:sym typeface="Symbol" pitchFamily="18" charset="2"/>
              </a:rPr>
              <a:t>/book[@title="Artificial Intelligence"]</a:t>
            </a:r>
            <a:r>
              <a:rPr lang="el-GR" sz="2400" smtClean="0">
                <a:sym typeface="Symbol" pitchFamily="18" charset="2"/>
              </a:rPr>
              <a:t> </a:t>
            </a:r>
            <a:endParaRPr lang="en-US" sz="2400" b="1" smtClean="0">
              <a:sym typeface="Symbol" pitchFamily="18" charset="2"/>
            </a:endParaRPr>
          </a:p>
          <a:p>
            <a:pPr marL="533400" indent="-533400" eaLnBrk="1" hangingPunct="1"/>
            <a:r>
              <a:rPr lang="en-GB" sz="2400" smtClean="0">
                <a:sym typeface="Symbol" pitchFamily="18" charset="2"/>
              </a:rPr>
              <a:t>Test within square brackets: a </a:t>
            </a:r>
            <a:r>
              <a:rPr lang="en-GB" sz="2400" smtClean="0">
                <a:solidFill>
                  <a:schemeClr val="accent1"/>
                </a:solidFill>
                <a:sym typeface="Symbol" pitchFamily="18" charset="2"/>
              </a:rPr>
              <a:t>filter expression</a:t>
            </a:r>
            <a:r>
              <a:rPr lang="en-GB" sz="2400" smtClean="0">
                <a:sym typeface="Symbol" pitchFamily="18" charset="2"/>
              </a:rPr>
              <a:t> </a:t>
            </a:r>
          </a:p>
          <a:p>
            <a:pPr marL="914400" lvl="1" indent="-457200" eaLnBrk="1" hangingPunct="1"/>
            <a:r>
              <a:rPr lang="en-GB" sz="2000" smtClean="0">
                <a:sym typeface="Symbol" pitchFamily="18" charset="2"/>
              </a:rPr>
              <a:t>It restricts the set of addressed nodes.</a:t>
            </a:r>
          </a:p>
          <a:p>
            <a:pPr marL="533400" indent="-533400" eaLnBrk="1" hangingPunct="1"/>
            <a:r>
              <a:rPr lang="en-GB" sz="2400" smtClean="0">
                <a:sym typeface="Symbol" pitchFamily="18" charset="2"/>
              </a:rPr>
              <a:t>Difference with query 4. </a:t>
            </a:r>
          </a:p>
          <a:p>
            <a:pPr marL="914400" lvl="1" indent="-457200" eaLnBrk="1" hangingPunct="1"/>
            <a:r>
              <a:rPr lang="en-GB" sz="2000" smtClean="0">
                <a:sym typeface="Symbol" pitchFamily="18" charset="2"/>
              </a:rPr>
              <a:t>Query 5 addresses </a:t>
            </a:r>
            <a:r>
              <a:rPr lang="en-GB" sz="2000" b="1" smtClean="0">
                <a:sym typeface="Symbol" pitchFamily="18" charset="2"/>
              </a:rPr>
              <a:t>book</a:t>
            </a:r>
            <a:r>
              <a:rPr lang="en-GB" sz="2000" smtClean="0">
                <a:sym typeface="Symbol" pitchFamily="18" charset="2"/>
              </a:rPr>
              <a:t> elements, the </a:t>
            </a:r>
            <a:r>
              <a:rPr lang="en-GB" sz="2000" b="1" smtClean="0">
                <a:sym typeface="Symbol" pitchFamily="18" charset="2"/>
              </a:rPr>
              <a:t>title</a:t>
            </a:r>
            <a:r>
              <a:rPr lang="en-GB" sz="2000" smtClean="0">
                <a:sym typeface="Symbol" pitchFamily="18" charset="2"/>
              </a:rPr>
              <a:t> of which satisfies a certain condition.</a:t>
            </a:r>
            <a:endParaRPr lang="el-GR" sz="2000" smtClean="0">
              <a:sym typeface="Symbol" pitchFamily="18" charset="2"/>
            </a:endParaRPr>
          </a:p>
          <a:p>
            <a:pPr marL="914400" lvl="1" indent="-457200" eaLnBrk="1" hangingPunct="1"/>
            <a:r>
              <a:rPr lang="el-GR" sz="2000" smtClean="0">
                <a:sym typeface="Symbol" pitchFamily="18" charset="2"/>
              </a:rPr>
              <a:t>Query 4 collect</a:t>
            </a:r>
            <a:r>
              <a:rPr lang="en-US" sz="2000" smtClean="0">
                <a:sym typeface="Symbol" pitchFamily="18" charset="2"/>
              </a:rPr>
              <a:t>s </a:t>
            </a:r>
            <a:r>
              <a:rPr lang="el-GR" sz="2000" b="1" smtClean="0">
                <a:sym typeface="Symbol" pitchFamily="18" charset="2"/>
              </a:rPr>
              <a:t>title </a:t>
            </a:r>
            <a:r>
              <a:rPr lang="el-GR" sz="2000" smtClean="0">
                <a:sym typeface="Symbol" pitchFamily="18" charset="2"/>
              </a:rPr>
              <a:t>attribute nodes of </a:t>
            </a:r>
            <a:r>
              <a:rPr lang="el-GR" sz="2000" b="1" smtClean="0">
                <a:sym typeface="Symbol" pitchFamily="18" charset="2"/>
              </a:rPr>
              <a:t>book</a:t>
            </a:r>
            <a:r>
              <a:rPr lang="el-GR" sz="2000" smtClean="0">
                <a:sym typeface="Symbol" pitchFamily="18" charset="2"/>
              </a:rPr>
              <a:t> elements </a:t>
            </a:r>
            <a:endParaRPr lang="en-US" sz="20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2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2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E13319-305F-4D28-8723-B380A801AEB4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102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 vs XML: Formatting</a:t>
            </a:r>
            <a:endParaRPr lang="el-GR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representation provides more than the XML representation: </a:t>
            </a:r>
          </a:p>
          <a:p>
            <a:pPr lvl="1" eaLnBrk="1" hangingPunct="1"/>
            <a:r>
              <a:rPr lang="en-US" smtClean="0"/>
              <a:t>T</a:t>
            </a:r>
            <a:r>
              <a:rPr lang="el-GR" smtClean="0"/>
              <a:t>he formatting of the document is also described </a:t>
            </a:r>
            <a:endParaRPr lang="en-US" smtClean="0"/>
          </a:p>
          <a:p>
            <a:pPr eaLnBrk="1" hangingPunct="1"/>
            <a:r>
              <a:rPr lang="en-GB" smtClean="0"/>
              <a:t>Τhe main use of an HTML document is to display information: it must define formatting</a:t>
            </a:r>
          </a:p>
          <a:p>
            <a:pPr eaLnBrk="1" hangingPunct="1"/>
            <a:r>
              <a:rPr lang="en-GB" smtClean="0">
                <a:solidFill>
                  <a:schemeClr val="accent1"/>
                </a:solidFill>
              </a:rPr>
              <a:t>XML: separation of content from display</a:t>
            </a:r>
          </a:p>
          <a:p>
            <a:pPr lvl="1" eaLnBrk="1" hangingPunct="1"/>
            <a:r>
              <a:rPr lang="el-GR" smtClean="0"/>
              <a:t>same information can be displayed in different ways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39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39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24B058-4CDF-49E1-9BA3-2792B40F42FA}" type="slidenum">
              <a:rPr lang="el-GR" smtClean="0"/>
              <a:pPr/>
              <a:t>80</a:t>
            </a:fld>
            <a:endParaRPr lang="el-GR" smtClean="0"/>
          </a:p>
        </p:txBody>
      </p:sp>
      <p:sp>
        <p:nvSpPr>
          <p:cNvPr id="839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Representation of Query 4</a:t>
            </a:r>
            <a:endParaRPr lang="el-GR" smtClean="0"/>
          </a:p>
        </p:txBody>
      </p:sp>
      <p:pic>
        <p:nvPicPr>
          <p:cNvPr id="8397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4320" t="1527" r="3036" b="4581"/>
          <a:stretch>
            <a:fillRect/>
          </a:stretch>
        </p:blipFill>
        <p:spPr>
          <a:xfrm>
            <a:off x="611188" y="2133600"/>
            <a:ext cx="8029575" cy="4260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49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49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60647-412E-4299-908C-6BF27E9B0816}" type="slidenum">
              <a:rPr lang="el-GR" smtClean="0"/>
              <a:pPr/>
              <a:t>81</a:t>
            </a:fld>
            <a:endParaRPr lang="el-GR" smtClean="0"/>
          </a:p>
        </p:txBody>
      </p:sp>
      <p:sp>
        <p:nvSpPr>
          <p:cNvPr id="849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Representation of Query 5</a:t>
            </a:r>
            <a:endParaRPr lang="el-GR" smtClean="0"/>
          </a:p>
        </p:txBody>
      </p:sp>
      <p:pic>
        <p:nvPicPr>
          <p:cNvPr id="8499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4375" t="5382" r="1845" b="5257"/>
          <a:stretch>
            <a:fillRect/>
          </a:stretch>
        </p:blipFill>
        <p:spPr>
          <a:xfrm>
            <a:off x="827088" y="2276475"/>
            <a:ext cx="7626350" cy="4165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60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60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5272CD-AAF6-4587-815B-6BA3BF9C6B08}" type="slidenum">
              <a:rPr lang="el-GR" smtClean="0"/>
              <a:pPr/>
              <a:t>82</a:t>
            </a:fld>
            <a:endParaRPr lang="el-GR" smtClean="0"/>
          </a:p>
        </p:txBody>
      </p:sp>
      <p:sp>
        <p:nvSpPr>
          <p:cNvPr id="860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Examples of Path Expressions in XPath (6)</a:t>
            </a:r>
            <a:endParaRPr lang="el-GR" sz="3200" smtClean="0"/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9999"/>
                </a:solidFill>
                <a:sym typeface="Symbol" pitchFamily="18" charset="2"/>
              </a:rPr>
              <a:t>Address the first author element node in the XML document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			</a:t>
            </a:r>
            <a:r>
              <a:rPr lang="en-US" sz="2400" b="1" smtClean="0">
                <a:sym typeface="Symbol" pitchFamily="18" charset="2"/>
              </a:rPr>
              <a:t>//author[1]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9999"/>
                </a:solidFill>
                <a:sym typeface="Symbol" pitchFamily="18" charset="2"/>
              </a:rPr>
              <a:t>Address the last book element within the first author element node in the document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			</a:t>
            </a:r>
            <a:r>
              <a:rPr lang="en-US" sz="2400" b="1" smtClean="0">
                <a:sym typeface="Symbol" pitchFamily="18" charset="2"/>
              </a:rPr>
              <a:t>//author[1]/book[last()]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9999"/>
                </a:solidFill>
                <a:sym typeface="Symbol" pitchFamily="18" charset="2"/>
              </a:rPr>
              <a:t>Address all book element nodes without a title attribute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			</a:t>
            </a:r>
            <a:r>
              <a:rPr lang="en-US" sz="2400" b="1" smtClean="0">
                <a:sym typeface="Symbol" pitchFamily="18" charset="2"/>
              </a:rPr>
              <a:t>//book[not @title]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70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70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94C02B-DCB3-4FCD-B39C-FFD2A2A576C8}" type="slidenum">
              <a:rPr lang="el-GR" smtClean="0"/>
              <a:pPr/>
              <a:t>83</a:t>
            </a:fld>
            <a:endParaRPr lang="el-GR" smtClean="0"/>
          </a:p>
        </p:txBody>
      </p:sp>
      <p:sp>
        <p:nvSpPr>
          <p:cNvPr id="870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Form of Path Expressions</a:t>
            </a:r>
            <a:endParaRPr lang="el-GR" smtClean="0"/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smtClean="0">
                <a:solidFill>
                  <a:schemeClr val="accent1"/>
                </a:solidFill>
              </a:rPr>
              <a:t>path expression</a:t>
            </a:r>
            <a:r>
              <a:rPr lang="en-US" smtClean="0"/>
              <a:t> consists of a series of steps, separated by slashes </a:t>
            </a:r>
          </a:p>
          <a:p>
            <a:pPr eaLnBrk="1" hangingPunct="1"/>
            <a:r>
              <a:rPr lang="en-US" smtClean="0"/>
              <a:t>A </a:t>
            </a:r>
            <a:r>
              <a:rPr lang="en-US" smtClean="0">
                <a:solidFill>
                  <a:schemeClr val="accent1"/>
                </a:solidFill>
              </a:rPr>
              <a:t>step</a:t>
            </a:r>
            <a:r>
              <a:rPr lang="en-US" smtClean="0"/>
              <a:t> consists of </a:t>
            </a:r>
            <a:endParaRPr lang="en-GB" smtClean="0"/>
          </a:p>
          <a:p>
            <a:pPr lvl="1" eaLnBrk="1" hangingPunct="1"/>
            <a:r>
              <a:rPr lang="en-GB" smtClean="0"/>
              <a:t>An </a:t>
            </a:r>
            <a:r>
              <a:rPr lang="en-GB" b="1" smtClean="0"/>
              <a:t>axis specifier</a:t>
            </a:r>
            <a:r>
              <a:rPr lang="en-GB" smtClean="0"/>
              <a:t>, </a:t>
            </a:r>
          </a:p>
          <a:p>
            <a:pPr lvl="1" eaLnBrk="1" hangingPunct="1"/>
            <a:r>
              <a:rPr lang="en-GB" smtClean="0"/>
              <a:t>A </a:t>
            </a:r>
            <a:r>
              <a:rPr lang="en-GB" b="1" smtClean="0"/>
              <a:t>node test</a:t>
            </a:r>
            <a:r>
              <a:rPr lang="en-GB" smtClean="0"/>
              <a:t>, and </a:t>
            </a:r>
          </a:p>
          <a:p>
            <a:pPr lvl="1" eaLnBrk="1" hangingPunct="1"/>
            <a:r>
              <a:rPr lang="en-GB" smtClean="0"/>
              <a:t>An optional </a:t>
            </a:r>
            <a:r>
              <a:rPr lang="en-GB" b="1" smtClean="0"/>
              <a:t>predicate</a:t>
            </a:r>
            <a:endParaRPr lang="el-GR" b="1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80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80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0002E-536B-450C-8764-195AB8D6E007}" type="slidenum">
              <a:rPr lang="el-GR" smtClean="0"/>
              <a:pPr/>
              <a:t>84</a:t>
            </a:fld>
            <a:endParaRPr lang="el-GR" smtClean="0"/>
          </a:p>
        </p:txBody>
      </p:sp>
      <p:sp>
        <p:nvSpPr>
          <p:cNvPr id="88069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31175" cy="1143000"/>
          </a:xfrm>
        </p:spPr>
        <p:txBody>
          <a:bodyPr/>
          <a:lstStyle/>
          <a:p>
            <a:pPr eaLnBrk="1" hangingPunct="1"/>
            <a:r>
              <a:rPr lang="en-US" sz="3400" smtClean="0"/>
              <a:t>General Form of Path Expressions (2)</a:t>
            </a:r>
            <a:endParaRPr lang="el-GR" sz="3400" smtClean="0"/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</a:t>
            </a:r>
            <a:r>
              <a:rPr lang="en-US" b="1" smtClean="0"/>
              <a:t>axis specifier</a:t>
            </a:r>
            <a:r>
              <a:rPr lang="en-US" smtClean="0"/>
              <a:t> determines the tree relationship between the nodes to be addressed and the context node</a:t>
            </a:r>
            <a:endParaRPr lang="en-GB" smtClean="0"/>
          </a:p>
          <a:p>
            <a:pPr lvl="1" eaLnBrk="1" hangingPunct="1"/>
            <a:r>
              <a:rPr lang="en-GB" smtClean="0"/>
              <a:t>E.g. parent, ancestor, child (the default), sibling, attribute node</a:t>
            </a:r>
          </a:p>
          <a:p>
            <a:pPr lvl="1" eaLnBrk="1" hangingPunct="1"/>
            <a:r>
              <a:rPr lang="en-GB" smtClean="0"/>
              <a:t>// is such an axis specifier: descendant or self</a:t>
            </a:r>
            <a:endParaRPr lang="en-US" smtClean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890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90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8E4A6D-267D-4606-AA14-502CCB567581}" type="slidenum">
              <a:rPr lang="el-GR" smtClean="0"/>
              <a:pPr/>
              <a:t>85</a:t>
            </a:fld>
            <a:endParaRPr lang="el-GR" smtClean="0"/>
          </a:p>
        </p:txBody>
      </p:sp>
      <p:sp>
        <p:nvSpPr>
          <p:cNvPr id="89093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58150" cy="1143000"/>
          </a:xfrm>
        </p:spPr>
        <p:txBody>
          <a:bodyPr/>
          <a:lstStyle/>
          <a:p>
            <a:pPr eaLnBrk="1" hangingPunct="1"/>
            <a:r>
              <a:rPr lang="en-US" sz="3400" smtClean="0"/>
              <a:t>General Form of Path Expressions (3)</a:t>
            </a:r>
            <a:endParaRPr lang="el-GR" sz="3400" smtClean="0"/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node test</a:t>
            </a:r>
            <a:r>
              <a:rPr lang="en-US" smtClean="0"/>
              <a:t> specifies which nodes to address</a:t>
            </a:r>
            <a:r>
              <a:rPr lang="en-US" sz="3600" smtClean="0"/>
              <a:t> </a:t>
            </a:r>
            <a:endParaRPr lang="en-GB" sz="3600" smtClean="0"/>
          </a:p>
          <a:p>
            <a:pPr lvl="1" eaLnBrk="1" hangingPunct="1"/>
            <a:r>
              <a:rPr lang="en-GB" smtClean="0"/>
              <a:t>The most common node tests are element names </a:t>
            </a:r>
          </a:p>
          <a:p>
            <a:pPr lvl="1" eaLnBrk="1" hangingPunct="1"/>
            <a:r>
              <a:rPr lang="en-GB" smtClean="0"/>
              <a:t>E.g., </a:t>
            </a:r>
            <a:r>
              <a:rPr lang="en-GB" b="1" smtClean="0"/>
              <a:t>*</a:t>
            </a:r>
            <a:r>
              <a:rPr lang="en-GB" smtClean="0"/>
              <a:t> addresses all element nodes</a:t>
            </a:r>
          </a:p>
          <a:p>
            <a:pPr lvl="1" eaLnBrk="1" hangingPunct="1"/>
            <a:r>
              <a:rPr lang="el-GR" b="1" smtClean="0"/>
              <a:t>comment()</a:t>
            </a:r>
            <a:r>
              <a:rPr lang="en-US" b="1" smtClean="0"/>
              <a:t> </a:t>
            </a:r>
            <a:r>
              <a:rPr lang="el-GR" smtClean="0"/>
              <a:t>addresses all comment nodes </a:t>
            </a:r>
            <a:endParaRPr lang="el-GR" sz="3200" smtClean="0"/>
          </a:p>
          <a:p>
            <a:pPr lvl="1" eaLnBrk="1" hangingPunct="1"/>
            <a:endParaRPr lang="en-US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01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01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04DF8-8CCF-40E0-BECF-C7FB2E25A1C7}" type="slidenum">
              <a:rPr lang="el-GR" smtClean="0"/>
              <a:pPr/>
              <a:t>86</a:t>
            </a:fld>
            <a:endParaRPr lang="el-GR" smtClean="0"/>
          </a:p>
        </p:txBody>
      </p:sp>
      <p:sp>
        <p:nvSpPr>
          <p:cNvPr id="90117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31175" cy="1143000"/>
          </a:xfrm>
        </p:spPr>
        <p:txBody>
          <a:bodyPr/>
          <a:lstStyle/>
          <a:p>
            <a:pPr eaLnBrk="1" hangingPunct="1"/>
            <a:r>
              <a:rPr lang="en-US" sz="3400" smtClean="0"/>
              <a:t>General Form of Path Expressions (4)</a:t>
            </a:r>
            <a:endParaRPr lang="el-GR" sz="3400" smtClean="0"/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21588" cy="3724275"/>
          </a:xfrm>
        </p:spPr>
        <p:txBody>
          <a:bodyPr/>
          <a:lstStyle/>
          <a:p>
            <a:pPr marL="533400" indent="-533400" eaLnBrk="1" hangingPunct="1"/>
            <a:r>
              <a:rPr lang="en-US" b="1" smtClean="0"/>
              <a:t>Predicates</a:t>
            </a:r>
            <a:r>
              <a:rPr lang="en-US" smtClean="0"/>
              <a:t> (or </a:t>
            </a:r>
            <a:r>
              <a:rPr lang="en-US" i="1" smtClean="0"/>
              <a:t>filter expressions</a:t>
            </a:r>
            <a:r>
              <a:rPr lang="en-US" smtClean="0"/>
              <a:t>) are optional and are used to refine the set of addressed nodes</a:t>
            </a:r>
            <a:endParaRPr lang="en-GB" smtClean="0"/>
          </a:p>
          <a:p>
            <a:pPr marL="914400" lvl="1" indent="-457200" eaLnBrk="1" hangingPunct="1"/>
            <a:r>
              <a:rPr lang="en-GB" smtClean="0"/>
              <a:t>E.g., the expression </a:t>
            </a:r>
            <a:r>
              <a:rPr lang="en-GB" b="1" smtClean="0"/>
              <a:t>[1]</a:t>
            </a:r>
            <a:r>
              <a:rPr lang="en-GB" smtClean="0"/>
              <a:t> selects the first node</a:t>
            </a:r>
            <a:endParaRPr lang="en-GB" b="1" smtClean="0"/>
          </a:p>
          <a:p>
            <a:pPr marL="914400" lvl="1" indent="-457200" eaLnBrk="1" hangingPunct="1"/>
            <a:r>
              <a:rPr lang="en-GB" b="1" smtClean="0"/>
              <a:t>[position()=last()]</a:t>
            </a:r>
            <a:r>
              <a:rPr lang="en-GB" smtClean="0"/>
              <a:t> selects the last node</a:t>
            </a:r>
            <a:endParaRPr lang="en-GB" b="1" smtClean="0"/>
          </a:p>
          <a:p>
            <a:pPr marL="914400" lvl="1" indent="-457200" eaLnBrk="1" hangingPunct="1"/>
            <a:r>
              <a:rPr lang="en-GB" b="1" smtClean="0"/>
              <a:t>[position() mod 2 =0]</a:t>
            </a:r>
            <a:r>
              <a:rPr lang="en-GB" smtClean="0"/>
              <a:t> selects the even nodes</a:t>
            </a:r>
            <a:endParaRPr lang="en-US" smtClean="0"/>
          </a:p>
          <a:p>
            <a:pPr marL="533400" indent="-533400" eaLnBrk="1" hangingPunct="1"/>
            <a:r>
              <a:rPr lang="en-US" smtClean="0"/>
              <a:t>XPath has a more complicated full syntax. </a:t>
            </a:r>
            <a:endParaRPr lang="en-GB" smtClean="0"/>
          </a:p>
          <a:p>
            <a:pPr marL="914400" lvl="1" indent="-457200" eaLnBrk="1" hangingPunct="1"/>
            <a:r>
              <a:rPr lang="en-GB" smtClean="0"/>
              <a:t>We have only presented the abbreviated syntax</a:t>
            </a:r>
            <a:endParaRPr lang="el-GR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11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11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472BC7-5D20-4DA8-B5F3-B04009AD71A6}" type="slidenum">
              <a:rPr lang="el-GR" smtClean="0"/>
              <a:pPr/>
              <a:t>87</a:t>
            </a:fld>
            <a:endParaRPr lang="el-GR" smtClean="0"/>
          </a:p>
        </p:txBody>
      </p:sp>
      <p:sp>
        <p:nvSpPr>
          <p:cNvPr id="911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Introduction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Detailed Description of XML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Structuring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DTDs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LcParenR"/>
            </a:pPr>
            <a:r>
              <a:rPr lang="en-US" smtClean="0"/>
              <a:t>XML Schema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Namespaces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Accessing, querying XML documents: XPath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Transformations: XSLT</a:t>
            </a:r>
            <a:endParaRPr lang="el-GR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21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21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130380-F015-4A1E-9619-8F727ED3DEDE}" type="slidenum">
              <a:rPr lang="el-GR" smtClean="0"/>
              <a:pPr/>
              <a:t>88</a:t>
            </a:fld>
            <a:endParaRPr lang="el-GR" smtClean="0"/>
          </a:p>
        </p:txBody>
      </p:sp>
      <p:sp>
        <p:nvSpPr>
          <p:cNvPr id="921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XML Documents</a:t>
            </a:r>
            <a:endParaRPr lang="el-GR" smtClean="0"/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&lt;author&gt;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&lt;name&gt;Grigoris Antoniou&lt;/name&gt;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&lt;affiliation&gt;University of Bremen&lt;/affiliation&gt;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	&lt;email&gt;ga@tzi.de&lt;/email&gt;</a:t>
            </a:r>
            <a:endParaRPr lang="el-GR" sz="2400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smtClean="0">
                <a:sym typeface="Symbol" pitchFamily="18" charset="2"/>
              </a:rPr>
              <a:t>&lt;/author&gt;</a:t>
            </a:r>
            <a:endParaRPr lang="en-US" sz="2400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may be displayed in different ways:</a:t>
            </a:r>
            <a:r>
              <a:rPr lang="el-GR" smtClean="0">
                <a:sym typeface="Symbol" pitchFamily="18" charset="2"/>
              </a:rPr>
              <a:t> </a:t>
            </a:r>
            <a:endParaRPr lang="en-US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ym typeface="Symbol" pitchFamily="18" charset="2"/>
              </a:rPr>
              <a:t>Grigoris Antoniou</a:t>
            </a:r>
            <a:r>
              <a:rPr lang="en-US" smtClean="0">
                <a:sym typeface="Symbol" pitchFamily="18" charset="2"/>
              </a:rPr>
              <a:t>		</a:t>
            </a:r>
            <a:r>
              <a:rPr lang="en-US" i="1" smtClean="0">
                <a:sym typeface="Symbol" pitchFamily="18" charset="2"/>
              </a:rPr>
              <a:t>Grigoris Antoniou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ym typeface="Symbol" pitchFamily="18" charset="2"/>
              </a:rPr>
              <a:t>University of Bremen		University of Bremen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ym typeface="Symbol" pitchFamily="18" charset="2"/>
              </a:rPr>
              <a:t>ga@tzi.de</a:t>
            </a:r>
            <a:r>
              <a:rPr lang="en-US" smtClean="0">
                <a:sym typeface="Symbol" pitchFamily="18" charset="2"/>
              </a:rPr>
              <a:t>			</a:t>
            </a:r>
            <a:r>
              <a:rPr lang="en-US" i="1" smtClean="0">
                <a:sym typeface="Symbol" pitchFamily="18" charset="2"/>
              </a:rPr>
              <a:t>ga@tzi.de</a:t>
            </a:r>
            <a:endParaRPr lang="el-GR" i="1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31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31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C243E4-2103-459C-83C0-BD275CE95B38}" type="slidenum">
              <a:rPr lang="el-GR" smtClean="0"/>
              <a:pPr/>
              <a:t>89</a:t>
            </a:fld>
            <a:endParaRPr lang="el-GR" smtClean="0"/>
          </a:p>
        </p:txBody>
      </p:sp>
      <p:sp>
        <p:nvSpPr>
          <p:cNvPr id="931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Style Sheets</a:t>
            </a:r>
            <a:endParaRPr lang="el-GR" smtClean="0"/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6525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Style sheets can be written in various languages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E.g. CSS2 (cascading style sheets level 2)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XSL (extensible stylesheet language)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XSL includes </a:t>
            </a:r>
            <a:endParaRPr lang="en-GB" smtClean="0">
              <a:sym typeface="Symbol" pitchFamily="18" charset="2"/>
            </a:endParaRPr>
          </a:p>
          <a:p>
            <a:pPr lvl="1" eaLnBrk="1" hangingPunct="1"/>
            <a:r>
              <a:rPr lang="en-GB" smtClean="0">
                <a:sym typeface="Symbol" pitchFamily="18" charset="2"/>
              </a:rPr>
              <a:t>a transformation language (XSLT)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a formatting language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Both are XML applications</a:t>
            </a: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12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2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FBF8F1-D87B-485F-B081-EA9701D3B006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112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 vs XML: Another Example</a:t>
            </a:r>
            <a:endParaRPr lang="el-GR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accent1"/>
                </a:solidFill>
              </a:rPr>
              <a:t>In HTML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smtClean="0"/>
              <a:t>&lt;h2&gt;Relationship force-mass&lt;/h2&gt;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&lt;i&gt; F = M × a &lt;/i&gt;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accent1"/>
                </a:solidFill>
              </a:rPr>
              <a:t>In XML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&lt;equation&gt;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	&lt;meaning&gt;Relationship force-mass&lt;/meaning&gt;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	&lt;leftside&gt; F &lt;/leftside&gt;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	&lt;rightside&gt; M × a &lt;/rightside&gt;</a:t>
            </a:r>
            <a:endParaRPr lang="el-GR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l-GR" sz="2400" smtClean="0"/>
              <a:t>&lt;/equation&gt;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42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42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1CDE00-276D-4A3C-BE26-1F3C97A77879}" type="slidenum">
              <a:rPr lang="el-GR" smtClean="0"/>
              <a:pPr/>
              <a:t>90</a:t>
            </a:fld>
            <a:endParaRPr lang="el-GR" smtClean="0"/>
          </a:p>
        </p:txBody>
      </p:sp>
      <p:sp>
        <p:nvSpPr>
          <p:cNvPr id="942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XSL Transformations (XSLT) </a:t>
            </a:r>
            <a:endParaRPr lang="el-GR" smtClean="0"/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874000" cy="3724275"/>
          </a:xfrm>
        </p:spPr>
        <p:txBody>
          <a:bodyPr/>
          <a:lstStyle/>
          <a:p>
            <a:pPr eaLnBrk="1" hangingPunct="1"/>
            <a:r>
              <a:rPr lang="en-US" sz="2400" smtClean="0">
                <a:sym typeface="Symbol" pitchFamily="18" charset="2"/>
              </a:rPr>
              <a:t>XSLT specifies rules with which an input XML document is transformed to</a:t>
            </a:r>
            <a:endParaRPr lang="en-GB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another XML document</a:t>
            </a: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an HTML document </a:t>
            </a: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plain text</a:t>
            </a:r>
            <a:endParaRPr lang="en-US" sz="20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The output document may use the same DTD or schema, or a completely different vocabulary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XSLT can be used independently of the formatting language</a:t>
            </a:r>
            <a:endParaRPr lang="el-GR" sz="24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52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52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9ED8F-19EE-480D-A808-F8EFB34D70BE}" type="slidenum">
              <a:rPr lang="el-GR" smtClean="0"/>
              <a:pPr/>
              <a:t>91</a:t>
            </a:fld>
            <a:endParaRPr lang="el-GR" smtClean="0"/>
          </a:p>
        </p:txBody>
      </p:sp>
      <p:sp>
        <p:nvSpPr>
          <p:cNvPr id="952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XSLT (2)</a:t>
            </a:r>
            <a:endParaRPr lang="el-GR" smtClean="0"/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Move data and metadata from one XML representation to another </a:t>
            </a:r>
          </a:p>
          <a:p>
            <a:pPr marL="533400" indent="-533400" eaLnBrk="1" hangingPunct="1"/>
            <a:r>
              <a:rPr lang="en-US" sz="2400" smtClean="0"/>
              <a:t>XSLT is chosen when applications that use different DTDs or schemas need to communicate </a:t>
            </a:r>
          </a:p>
          <a:p>
            <a:pPr marL="533400" indent="-533400" eaLnBrk="1" hangingPunct="1"/>
            <a:r>
              <a:rPr lang="en-US" sz="2400" smtClean="0"/>
              <a:t>XSLT can be used for machine processing of content without any regard to displaying the information for people to read. </a:t>
            </a:r>
            <a:endParaRPr lang="el-GR" sz="2400" smtClean="0"/>
          </a:p>
          <a:p>
            <a:pPr marL="533400" indent="-533400" eaLnBrk="1" hangingPunct="1"/>
            <a:r>
              <a:rPr lang="el-GR" sz="2400" smtClean="0"/>
              <a:t>In the following we use XSLT only to display XML documents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62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62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540DE-9272-47D2-ABB5-1ABDD25FCCD2}" type="slidenum">
              <a:rPr lang="el-GR" smtClean="0"/>
              <a:pPr/>
              <a:t>92</a:t>
            </a:fld>
            <a:endParaRPr lang="el-GR" smtClean="0"/>
          </a:p>
        </p:txBody>
      </p:sp>
      <p:sp>
        <p:nvSpPr>
          <p:cNvPr id="962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XSLT Transformation into HTML</a:t>
            </a:r>
            <a:r>
              <a:rPr lang="el-GR" smtClean="0"/>
              <a:t> </a:t>
            </a:r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&lt;xsl:template match="/author"&gt;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&lt;html&gt;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&lt;head&gt;&lt;title&gt;An author&lt;/title&gt;&lt;/head&gt;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&lt;body bgcolor="white"&gt;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&lt;b&gt;&lt;xsl:value-of select="name"/&gt;&lt;/b&gt;&lt;br 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&lt;xsl:value-of select="affiliation"/&gt;&lt;br 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	&lt;i&gt;&lt;xsl:value-of select="email"/&gt;&lt;/i&gt;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	&lt;/body&gt;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&lt;/html&gt;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&lt;/xsl:template&gt;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72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72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591F6-B6C4-4B98-9A06-B5A92B54B920}" type="slidenum">
              <a:rPr lang="el-GR" smtClean="0"/>
              <a:pPr/>
              <a:t>93</a:t>
            </a:fld>
            <a:endParaRPr lang="el-GR" smtClean="0"/>
          </a:p>
        </p:txBody>
      </p:sp>
      <p:sp>
        <p:nvSpPr>
          <p:cNvPr id="972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Style Sheet Output</a:t>
            </a:r>
            <a:endParaRPr lang="el-GR" smtClean="0"/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&lt;html&gt;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&lt;head&gt;&lt;title&gt;An author&lt;/title&gt;&lt;/head&gt;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&lt;body bgcolor="white"&gt;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</a:t>
            </a:r>
            <a:r>
              <a:rPr lang="fr-FR" sz="2400" b="1" smtClean="0"/>
              <a:t>&lt;b&gt;Grigoris Antoniou&lt;/b&gt;&lt;br&gt;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400" b="1" smtClean="0"/>
              <a:t>		</a:t>
            </a:r>
            <a:r>
              <a:rPr lang="en-US" sz="2400" b="1" smtClean="0"/>
              <a:t>University of Bremen&lt;br&gt;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&lt;i&gt;ga@tzi.de&lt;/i&gt;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&lt;/body&gt;</a:t>
            </a:r>
            <a:endParaRPr lang="el-GR" sz="2400" smtClean="0"/>
          </a:p>
          <a:p>
            <a:pPr eaLnBrk="1" hangingPunct="1">
              <a:buFont typeface="Wingdings" pitchFamily="2" charset="2"/>
              <a:buNone/>
            </a:pPr>
            <a:r>
              <a:rPr lang="el-GR" sz="2400" b="1" smtClean="0"/>
              <a:t>&lt;/html&gt; </a:t>
            </a:r>
            <a:endParaRPr lang="en-US" sz="2400" b="1" smtClean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83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83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7BC803-6488-4E8C-89E8-0FA7BEE3EC5E}" type="slidenum">
              <a:rPr lang="el-GR" smtClean="0"/>
              <a:pPr/>
              <a:t>94</a:t>
            </a:fld>
            <a:endParaRPr lang="el-GR" smtClean="0"/>
          </a:p>
        </p:txBody>
      </p:sp>
      <p:sp>
        <p:nvSpPr>
          <p:cNvPr id="983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Observations About XSLT</a:t>
            </a:r>
            <a:endParaRPr lang="el-GR" smtClean="0"/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mtClean="0"/>
              <a:t>XSLT documents are XML documents </a:t>
            </a:r>
            <a:endParaRPr lang="en-GB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XSLT resides on top of XML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XSLT document defines a </a:t>
            </a:r>
            <a:r>
              <a:rPr lang="en-US" smtClean="0">
                <a:solidFill>
                  <a:schemeClr val="accent1"/>
                </a:solidFill>
              </a:rPr>
              <a:t>template</a:t>
            </a:r>
            <a:endParaRPr lang="en-GB" smtClean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In this case an HTML document, with some placeholders for content to be inserted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xsl:value-of</a:t>
            </a:r>
            <a:r>
              <a:rPr lang="en-US" smtClean="0"/>
              <a:t> retrieves the value of an element and copies it into the output document</a:t>
            </a:r>
            <a:endParaRPr 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smtClean="0"/>
              <a:t>It places some content into the template 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993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93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88EBF-FD8A-4750-90BE-7C766EE99A8B}" type="slidenum">
              <a:rPr lang="el-GR" smtClean="0"/>
              <a:pPr/>
              <a:t>95</a:t>
            </a:fld>
            <a:endParaRPr lang="el-GR" smtClean="0"/>
          </a:p>
        </p:txBody>
      </p:sp>
      <p:sp>
        <p:nvSpPr>
          <p:cNvPr id="993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Template</a:t>
            </a:r>
            <a:endParaRPr lang="el-GR" smtClean="0"/>
          </a:p>
        </p:txBody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&lt;html&gt;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&lt;head&gt;&lt;title&gt;An author&lt;/title&gt;&lt;/head&gt;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&lt;body bgcolor="white"&gt;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&lt;b&gt;...&lt;/b&gt;&lt;br&gt;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...&lt;br&gt;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	&lt;i&gt;...&lt;/i&gt;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&lt;/body&gt;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&lt;/html&gt;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03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03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E3FDEE-78C6-4B88-B94F-71E5ECB2ECA7}" type="slidenum">
              <a:rPr lang="el-GR" smtClean="0"/>
              <a:pPr/>
              <a:t>96</a:t>
            </a:fld>
            <a:endParaRPr lang="el-GR" smtClean="0"/>
          </a:p>
        </p:txBody>
      </p:sp>
      <p:sp>
        <p:nvSpPr>
          <p:cNvPr id="1003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Auxiliary Templates</a:t>
            </a:r>
            <a:endParaRPr lang="el-GR" smtClean="0"/>
          </a:p>
        </p:txBody>
      </p:sp>
      <p:sp>
        <p:nvSpPr>
          <p:cNvPr id="1003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/>
            <a:r>
              <a:rPr lang="en-US" smtClean="0"/>
              <a:t>We have an XML document with details of several authors</a:t>
            </a:r>
            <a:endParaRPr lang="en-GB" smtClean="0"/>
          </a:p>
          <a:p>
            <a:pPr eaLnBrk="1" hangingPunct="1"/>
            <a:r>
              <a:rPr lang="en-GB" smtClean="0"/>
              <a:t>It is a waste of effort to treat each </a:t>
            </a:r>
            <a:r>
              <a:rPr lang="en-GB" b="1" smtClean="0"/>
              <a:t>author</a:t>
            </a:r>
            <a:r>
              <a:rPr lang="en-GB" smtClean="0"/>
              <a:t> element separately</a:t>
            </a:r>
            <a:endParaRPr lang="en-US" smtClean="0"/>
          </a:p>
          <a:p>
            <a:pPr eaLnBrk="1" hangingPunct="1"/>
            <a:r>
              <a:rPr lang="en-US" smtClean="0"/>
              <a:t>In such cases, a special template is defined for </a:t>
            </a:r>
            <a:r>
              <a:rPr lang="en-US" b="1" smtClean="0"/>
              <a:t>author</a:t>
            </a:r>
            <a:r>
              <a:rPr lang="en-US" smtClean="0"/>
              <a:t> elements, which is used by the main template</a:t>
            </a:r>
            <a:endParaRPr lang="el-GR" smtClean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13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13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C8E749-CE48-4BF0-BBA0-BEDBBA07B18F}" type="slidenum">
              <a:rPr lang="el-GR" smtClean="0"/>
              <a:pPr/>
              <a:t>97</a:t>
            </a:fld>
            <a:endParaRPr lang="el-GR" smtClean="0"/>
          </a:p>
        </p:txBody>
      </p:sp>
      <p:sp>
        <p:nvSpPr>
          <p:cNvPr id="1013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an Auxiliary Template</a:t>
            </a:r>
            <a:endParaRPr lang="el-GR" smtClean="0"/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&lt;authors&gt;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&lt;name&gt;Grigoris Antoniou&lt;/name&gt;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&lt;affiliation&gt;University of Bremen&lt;/affiliation&gt;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&lt;email&gt;ga@tzi.de&lt;/email&gt;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&lt;/author&gt;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&lt;name&gt;David Billington&lt;/name&gt;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&lt;affiliation&gt;Griffith University&lt;/affiliation&gt;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	&lt;email&gt;david@gu.edu.net&lt;/email&gt;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&lt;/author&gt;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&lt;/authors&gt;</a:t>
            </a:r>
            <a:endParaRPr lang="el-GR" sz="2000" b="1" smtClean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24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24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926578-AE32-4B21-A14C-1932A89963BD}" type="slidenum">
              <a:rPr lang="el-GR" smtClean="0"/>
              <a:pPr/>
              <a:t>98</a:t>
            </a:fld>
            <a:endParaRPr lang="el-GR" smtClean="0"/>
          </a:p>
        </p:txBody>
      </p:sp>
      <p:sp>
        <p:nvSpPr>
          <p:cNvPr id="1024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 of an Auxiliary Template (2)</a:t>
            </a:r>
            <a:endParaRPr lang="el-GR" sz="3200" smtClean="0"/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&lt;xsl:template match="/"&gt;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&lt;html&gt;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&lt;head&gt;&lt;title&gt;Authors&lt;/title&gt;&lt;/head&gt;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&lt;body bgcolor="white"&gt;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	&lt;xsl:apply-templates select="authors"/&gt;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	&lt;!-- Apply templates for AUTHORS 			children --&gt;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&lt;/body&gt;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&lt;/html&gt;</a:t>
            </a:r>
          </a:p>
          <a:p>
            <a:pPr defTabSz="876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&lt;/xsl:template&gt;</a:t>
            </a:r>
            <a:endParaRPr lang="el-GR" sz="2400" b="1" smtClean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2</a:t>
            </a:r>
          </a:p>
        </p:txBody>
      </p:sp>
      <p:sp>
        <p:nvSpPr>
          <p:cNvPr id="1034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34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CC3428-0CE1-46BC-93F9-DEC59774F466}" type="slidenum">
              <a:rPr lang="el-GR" smtClean="0"/>
              <a:pPr/>
              <a:t>99</a:t>
            </a:fld>
            <a:endParaRPr lang="el-GR" smtClean="0"/>
          </a:p>
        </p:txBody>
      </p:sp>
      <p:sp>
        <p:nvSpPr>
          <p:cNvPr id="1034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 of an Auxiliary Template (3)</a:t>
            </a:r>
            <a:endParaRPr lang="el-GR" sz="3200" smtClean="0"/>
          </a:p>
        </p:txBody>
      </p:sp>
      <p:sp>
        <p:nvSpPr>
          <p:cNvPr id="1034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&lt;xsl:template match="authors"&gt;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&lt;xsl:apply-templates select="author"/&gt;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&lt;/xsl:template&gt;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&lt;xsl:template match="author"&gt;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&lt;h2&gt;&lt;xsl:value-of select="name"/&gt;&lt;/h2&gt;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Affiliation:&lt;xsl:value-of 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	select="affiliation"/&gt;&lt;br&gt;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Email: &lt;xsl:value-of select="email"/&gt;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	&lt;p&gt;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&lt;/xsl:template&gt;</a:t>
            </a:r>
            <a:endParaRPr lang="el-GR" sz="24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333300"/>
        </a:solidFill>
        <a:ln w="9525">
          <a:solidFill>
            <a:srgbClr val="000000"/>
          </a:solidFill>
          <a:miter lim="800000"/>
          <a:headEnd/>
          <a:tailEnd/>
        </a:ln>
      </a:spPr>
      <a:bodyPr/>
      <a:lstStyle>
        <a:defPPr>
          <a:defRPr/>
        </a:defPPr>
      </a:lstStyle>
    </a:sp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860</TotalTime>
  <Words>4273</Words>
  <Application>Microsoft Office PowerPoint</Application>
  <PresentationFormat>On-screen Show (4:3)</PresentationFormat>
  <Paragraphs>1255</Paragraphs>
  <Slides>109</Slides>
  <Notes>109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0" baseType="lpstr">
      <vt:lpstr>Capsules</vt:lpstr>
      <vt:lpstr>Chapter 2 Structured Web Documents in XML </vt:lpstr>
      <vt:lpstr>An HTML Example</vt:lpstr>
      <vt:lpstr>The Same Example in XML </vt:lpstr>
      <vt:lpstr>HTML versus XML: Similarities</vt:lpstr>
      <vt:lpstr>Problems with Automated Interpretation of HTML Documents</vt:lpstr>
      <vt:lpstr>HTML vs XML: Structural Information</vt:lpstr>
      <vt:lpstr>HTML vs XML: Structural Information (2)</vt:lpstr>
      <vt:lpstr>HTML vs XML: Formatting</vt:lpstr>
      <vt:lpstr>HTML vs XML: Another Example</vt:lpstr>
      <vt:lpstr>HTML vs XML: Different Use of Tags</vt:lpstr>
      <vt:lpstr>XML Vocabularies</vt:lpstr>
      <vt:lpstr>Lecture Outline</vt:lpstr>
      <vt:lpstr>The XML Language</vt:lpstr>
      <vt:lpstr>Prolog of an XML Document</vt:lpstr>
      <vt:lpstr>XML Elements</vt:lpstr>
      <vt:lpstr>XML Elements (2)</vt:lpstr>
      <vt:lpstr>Content of XML Elements</vt:lpstr>
      <vt:lpstr>XML Attributes</vt:lpstr>
      <vt:lpstr>XML Attributes: An Example</vt:lpstr>
      <vt:lpstr>The Same Example without Attributes</vt:lpstr>
      <vt:lpstr>XML Elements vs Attributes</vt:lpstr>
      <vt:lpstr>Further Components of XML Docs</vt:lpstr>
      <vt:lpstr>Well-Formed XML Documents</vt:lpstr>
      <vt:lpstr>The Tree Model of XML Documents:  An Example</vt:lpstr>
      <vt:lpstr>The Tree Model of XML Documents:  An Example (2)</vt:lpstr>
      <vt:lpstr>The Tree Model of XML Docs </vt:lpstr>
      <vt:lpstr>Lecture Outline</vt:lpstr>
      <vt:lpstr>Structuring XML Documents </vt:lpstr>
      <vt:lpstr>Structuring XML Dcuments (2)</vt:lpstr>
      <vt:lpstr>DTD: Element Type Definition</vt:lpstr>
      <vt:lpstr>The Meaning of the DTD</vt:lpstr>
      <vt:lpstr>DTD: Disjunction in Element Type Definitions</vt:lpstr>
      <vt:lpstr>Example of an XML Element</vt:lpstr>
      <vt:lpstr>The Corresponding DTD</vt:lpstr>
      <vt:lpstr>Comments on the DTD</vt:lpstr>
      <vt:lpstr>Comments on the DTD (2)</vt:lpstr>
      <vt:lpstr>DTD: Attribute Types</vt:lpstr>
      <vt:lpstr>DTD: Attribute Value Types</vt:lpstr>
      <vt:lpstr>Referencing with IDREF and IDREFS </vt:lpstr>
      <vt:lpstr>An XML Document Respecting the DTD</vt:lpstr>
      <vt:lpstr>XML Entities</vt:lpstr>
      <vt:lpstr>A DTD for an Email Element</vt:lpstr>
      <vt:lpstr>A DTD for an Email Element (2)</vt:lpstr>
      <vt:lpstr>Interesting Parts of the DTD</vt:lpstr>
      <vt:lpstr>Interesting Parts of the DTD (2)</vt:lpstr>
      <vt:lpstr>Remarks on DTDs </vt:lpstr>
      <vt:lpstr>Lecture Outline</vt:lpstr>
      <vt:lpstr>XML Schema</vt:lpstr>
      <vt:lpstr>XML Schema (2)</vt:lpstr>
      <vt:lpstr>Element Types</vt:lpstr>
      <vt:lpstr>Attribute Types</vt:lpstr>
      <vt:lpstr>Data Types</vt:lpstr>
      <vt:lpstr>Data Types (2)</vt:lpstr>
      <vt:lpstr>A Data Type Example</vt:lpstr>
      <vt:lpstr>Data Type Extension</vt:lpstr>
      <vt:lpstr>Resulting Data Type</vt:lpstr>
      <vt:lpstr>Data Type Extension (2)</vt:lpstr>
      <vt:lpstr>Data Type Restriction</vt:lpstr>
      <vt:lpstr>Example of Data Type Restriction</vt:lpstr>
      <vt:lpstr>Restriction of Simple Data Types</vt:lpstr>
      <vt:lpstr>Data Type Restriction: Enumeration</vt:lpstr>
      <vt:lpstr>XML Schema: The Email Example</vt:lpstr>
      <vt:lpstr>XML Schema: The Email Example (2)</vt:lpstr>
      <vt:lpstr>XML Schema: The Email Example (3)</vt:lpstr>
      <vt:lpstr>Lecture Outline</vt:lpstr>
      <vt:lpstr>Namespaces</vt:lpstr>
      <vt:lpstr>An Example</vt:lpstr>
      <vt:lpstr>Namespace Declarations</vt:lpstr>
      <vt:lpstr>Lecture Outline</vt:lpstr>
      <vt:lpstr>Addressing and Querying XML Documents </vt:lpstr>
      <vt:lpstr>XPath</vt:lpstr>
      <vt:lpstr>Types of Path Expressions</vt:lpstr>
      <vt:lpstr>An XML Example</vt:lpstr>
      <vt:lpstr>Tree Representation</vt:lpstr>
      <vt:lpstr>Examples of Path Expressions in XPath</vt:lpstr>
      <vt:lpstr>Examples of Path Expressions in XPath (2)</vt:lpstr>
      <vt:lpstr>Examples of Path Expressions in XPath (3)</vt:lpstr>
      <vt:lpstr>Examples of Path Expressions in XPath (4)</vt:lpstr>
      <vt:lpstr>Examples of Path Expressions in XPath (5)</vt:lpstr>
      <vt:lpstr>Tree Representation of Query 4</vt:lpstr>
      <vt:lpstr>Tree Representation of Query 5</vt:lpstr>
      <vt:lpstr>Examples of Path Expressions in XPath (6)</vt:lpstr>
      <vt:lpstr>General Form of Path Expressions</vt:lpstr>
      <vt:lpstr>General Form of Path Expressions (2)</vt:lpstr>
      <vt:lpstr>General Form of Path Expressions (3)</vt:lpstr>
      <vt:lpstr>General Form of Path Expressions (4)</vt:lpstr>
      <vt:lpstr>Lecture Outline</vt:lpstr>
      <vt:lpstr>Displaying XML Documents</vt:lpstr>
      <vt:lpstr>Style Sheets</vt:lpstr>
      <vt:lpstr>XSL Transformations (XSLT) </vt:lpstr>
      <vt:lpstr>XSLT (2)</vt:lpstr>
      <vt:lpstr>XSLT Transformation into HTML </vt:lpstr>
      <vt:lpstr>Style Sheet Output</vt:lpstr>
      <vt:lpstr>Observations About XSLT</vt:lpstr>
      <vt:lpstr>A Template</vt:lpstr>
      <vt:lpstr>Auxiliary Templates</vt:lpstr>
      <vt:lpstr>Example of an Auxiliary Template</vt:lpstr>
      <vt:lpstr>Example of an Auxiliary Template (2)</vt:lpstr>
      <vt:lpstr>Example of an Auxiliary Template (3)</vt:lpstr>
      <vt:lpstr>Multiple Authors Output</vt:lpstr>
      <vt:lpstr>Explanation of the Example</vt:lpstr>
      <vt:lpstr>Explanation of the Example (2)</vt:lpstr>
      <vt:lpstr>Processing XML Attributes </vt:lpstr>
      <vt:lpstr>Processing XML Attributes (2)</vt:lpstr>
      <vt:lpstr>Transforming an XML Document to Another </vt:lpstr>
      <vt:lpstr>Transforming an XML Document to Another (2)</vt:lpstr>
      <vt:lpstr>Transforming an XML Document to Another (3)</vt:lpstr>
      <vt:lpstr>Summary</vt:lpstr>
      <vt:lpstr>Points for Discussion in Subsequent Chapters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asus</cp:lastModifiedBy>
  <cp:revision>78</cp:revision>
  <dcterms:created xsi:type="dcterms:W3CDTF">2004-05-04T16:01:26Z</dcterms:created>
  <dcterms:modified xsi:type="dcterms:W3CDTF">2010-07-09T10:40:28Z</dcterms:modified>
</cp:coreProperties>
</file>