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4"/>
  </p:notesMasterIdLst>
  <p:sldIdLst>
    <p:sldId id="256" r:id="rId2"/>
    <p:sldId id="301" r:id="rId3"/>
    <p:sldId id="257" r:id="rId4"/>
    <p:sldId id="258" r:id="rId5"/>
    <p:sldId id="259" r:id="rId6"/>
    <p:sldId id="288" r:id="rId7"/>
    <p:sldId id="260" r:id="rId8"/>
    <p:sldId id="303" r:id="rId9"/>
    <p:sldId id="261" r:id="rId10"/>
    <p:sldId id="262" r:id="rId11"/>
    <p:sldId id="263" r:id="rId12"/>
    <p:sldId id="264" r:id="rId13"/>
    <p:sldId id="265" r:id="rId14"/>
    <p:sldId id="266" r:id="rId15"/>
    <p:sldId id="269" r:id="rId16"/>
    <p:sldId id="267" r:id="rId17"/>
    <p:sldId id="307" r:id="rId18"/>
    <p:sldId id="308" r:id="rId19"/>
    <p:sldId id="309" r:id="rId20"/>
    <p:sldId id="304" r:id="rId21"/>
    <p:sldId id="289" r:id="rId22"/>
    <p:sldId id="268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4" r:id="rId37"/>
    <p:sldId id="286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305" r:id="rId46"/>
    <p:sldId id="297" r:id="rId47"/>
    <p:sldId id="287" r:id="rId48"/>
    <p:sldId id="310" r:id="rId49"/>
    <p:sldId id="306" r:id="rId50"/>
    <p:sldId id="298" r:id="rId51"/>
    <p:sldId id="299" r:id="rId52"/>
    <p:sldId id="300" r:id="rId53"/>
  </p:sldIdLst>
  <p:sldSz cx="9144000" cy="6858000" type="screen4x3"/>
  <p:notesSz cx="7010400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2527" autoAdjust="0"/>
  </p:normalViewPr>
  <p:slideViewPr>
    <p:cSldViewPr>
      <p:cViewPr varScale="1">
        <p:scale>
          <a:sx n="68" d="100"/>
          <a:sy n="68" d="100"/>
        </p:scale>
        <p:origin x="-20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E44C1D-E546-48B7-B757-DCEB3D808F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85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12AB1-7C95-489A-BC2E-802D2CD81CFB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41</a:t>
            </a:fld>
            <a:endParaRPr lang="el-G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42</a:t>
            </a:fld>
            <a:endParaRPr lang="el-G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43</a:t>
            </a:fld>
            <a:endParaRPr lang="el-G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44</a:t>
            </a:fld>
            <a:endParaRPr lang="el-G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45</a:t>
            </a:fld>
            <a:endParaRPr lang="el-G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46</a:t>
            </a:fld>
            <a:endParaRPr lang="el-G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47</a:t>
            </a:fld>
            <a:endParaRPr lang="el-G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48</a:t>
            </a:fld>
            <a:endParaRPr lang="el-G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49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50</a:t>
            </a:fld>
            <a:endParaRPr lang="el-G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51</a:t>
            </a:fld>
            <a:endParaRPr lang="el-G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52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44C1D-E546-48B7-B757-DCEB3D808F4B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l-GR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l-GR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5663A91-F66C-41FA-8834-C4B5FDDC91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E4F16-B416-451A-A101-344F4D99F6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392F6-0F2A-4BF6-9463-9823B8F420E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96478-C821-4D04-938D-1EB34B9D7B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78312-7FB6-4B63-A871-3FA578BAC70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C59D8-3524-4253-A31A-1C017B8B45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FA7A7-F0CA-40E6-AD45-BE62A446EE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E8A8-9ABA-46BB-A1EA-6444972A53F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9861-CAAD-4256-BBCB-D3D9432EA12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D760C-CCE4-4301-81DF-193F78E246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FA33E-F5C3-496D-993C-50E3F81156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l-GR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l-GR"/>
              <a:t>Chapter 1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/>
              <a:t>A Semantic Web Primer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CC2AB4-1748-4DE8-A543-C01855E2D6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DBB906-ED8B-4B3E-948F-37BA8F837606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3077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</a:t>
            </a:r>
            <a:br>
              <a:rPr lang="en-US" smtClean="0"/>
            </a:br>
            <a:r>
              <a:rPr lang="en-US" smtClean="0"/>
              <a:t>The Semantic Web Vision</a:t>
            </a:r>
            <a:endParaRPr lang="el-GR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Grigoris Antoniou</a:t>
            </a:r>
          </a:p>
          <a:p>
            <a:pPr eaLnBrk="1" hangingPunct="1"/>
            <a:r>
              <a:rPr lang="en-US" smtClean="0"/>
              <a:t>Frank van Harmelen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22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22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0F038D-FFB3-4E88-A6A2-9CD039F701C6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122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Limitations of Current Knowledge Management Technologies</a:t>
            </a:r>
            <a:endParaRPr lang="el-GR" sz="3200" smtClean="0"/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i="1" smtClean="0"/>
              <a:t>Searching information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Keyword-based search engines</a:t>
            </a:r>
            <a:r>
              <a:rPr lang="en-US" sz="2000" smtClean="0"/>
              <a:t> </a:t>
            </a: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i="1" smtClean="0"/>
              <a:t>Extracting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human involvement necessary for browsing, retrieving, interpreting, combining</a:t>
            </a: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i="1" smtClean="0"/>
              <a:t>Maintaining information</a:t>
            </a:r>
            <a:endParaRPr lang="en-GB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inconsistencies in terminology, outdated information.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i="1" smtClean="0"/>
              <a:t>Viewing information</a:t>
            </a:r>
            <a:r>
              <a:rPr lang="en-US" sz="2400" smtClean="0"/>
              <a:t> </a:t>
            </a:r>
            <a:endParaRPr lang="en-GB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Impossible to define views on Web knowledge</a:t>
            </a:r>
            <a:r>
              <a:rPr lang="el-GR" sz="2000" smtClean="0"/>
              <a:t> 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33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33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A7A0C-B998-41B7-B750-C222AD49EB11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33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Semantic Web Enabled Knowledge Management</a:t>
            </a:r>
            <a:endParaRPr lang="el-GR" sz="3200" smtClean="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Knowledge will be organized in conceptual spaces according to its meaning.</a:t>
            </a:r>
          </a:p>
          <a:p>
            <a:pPr eaLnBrk="1" hangingPunct="1"/>
            <a:r>
              <a:rPr lang="en-US" sz="2400" smtClean="0"/>
              <a:t>Automated tools for maintenance and knowledge discovery</a:t>
            </a:r>
          </a:p>
          <a:p>
            <a:pPr eaLnBrk="1" hangingPunct="1"/>
            <a:r>
              <a:rPr lang="en-US" sz="2400" smtClean="0"/>
              <a:t>Semantic query answering</a:t>
            </a:r>
          </a:p>
          <a:p>
            <a:pPr eaLnBrk="1" hangingPunct="1"/>
            <a:r>
              <a:rPr lang="en-US" sz="2400" smtClean="0"/>
              <a:t>Query answering over several documents</a:t>
            </a:r>
          </a:p>
          <a:p>
            <a:pPr eaLnBrk="1" hangingPunct="1"/>
            <a:r>
              <a:rPr lang="en-US" sz="2400" smtClean="0"/>
              <a:t>Defining who may view certain parts of information (even parts of documents) will be possible.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43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43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797184-54EF-4BFC-A5D7-CC458AAAD4E8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143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Semantic Web Impact – </a:t>
            </a:r>
            <a:br>
              <a:rPr lang="en-US" sz="3200" smtClean="0"/>
            </a:br>
            <a:r>
              <a:rPr lang="en-US" sz="3200" smtClean="0"/>
              <a:t>B2C Electronic Commmerce</a:t>
            </a:r>
            <a:endParaRPr lang="el-GR" sz="3200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</a:t>
            </a:r>
            <a:r>
              <a:rPr lang="en-GB" smtClean="0"/>
              <a:t> typical scenario: user visits one or several online shops, browses their offers, selects and orders products.</a:t>
            </a:r>
            <a:r>
              <a:rPr lang="el-GR" smtClean="0"/>
              <a:t> </a:t>
            </a:r>
            <a:endParaRPr lang="en-US" smtClean="0"/>
          </a:p>
          <a:p>
            <a:pPr eaLnBrk="1" hangingPunct="1"/>
            <a:r>
              <a:rPr lang="en-US" smtClean="0"/>
              <a:t>Ideally humans would visit all, or all major online stores; but too time consuming</a:t>
            </a:r>
          </a:p>
          <a:p>
            <a:pPr eaLnBrk="1" hangingPunct="1"/>
            <a:r>
              <a:rPr lang="en-US" smtClean="0">
                <a:solidFill>
                  <a:schemeClr val="accent1"/>
                </a:solidFill>
              </a:rPr>
              <a:t>Shopbots</a:t>
            </a:r>
            <a:r>
              <a:rPr lang="en-US" smtClean="0"/>
              <a:t> are a useful tool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53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53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6F26FC-8286-4EF1-936B-4C1696B037AB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153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Limitations of Shopbots</a:t>
            </a:r>
            <a:endParaRPr lang="el-GR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They rely on wrappers: extensive programming required</a:t>
            </a:r>
          </a:p>
          <a:p>
            <a:pPr eaLnBrk="1" hangingPunct="1"/>
            <a:r>
              <a:rPr lang="en-US" smtClean="0"/>
              <a:t>Wrappers need to be reprogrammed when an online store changes its outfit</a:t>
            </a:r>
          </a:p>
          <a:p>
            <a:pPr eaLnBrk="1" hangingPunct="1"/>
            <a:r>
              <a:rPr lang="en-US" smtClean="0"/>
              <a:t>Wrappers extract information based on textual analysis</a:t>
            </a:r>
          </a:p>
          <a:p>
            <a:pPr lvl="1" eaLnBrk="1" hangingPunct="1"/>
            <a:r>
              <a:rPr lang="en-US" smtClean="0"/>
              <a:t>Error-prone</a:t>
            </a:r>
          </a:p>
          <a:p>
            <a:pPr lvl="1" eaLnBrk="1" hangingPunct="1"/>
            <a:r>
              <a:rPr lang="en-US" smtClean="0"/>
              <a:t>Limited information extracted </a:t>
            </a:r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63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63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9B75CB-8863-4864-8BD6-1CF9A0B3CC10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63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Semantic Web Enabled B2C </a:t>
            </a:r>
            <a:br>
              <a:rPr lang="en-US" sz="3200" smtClean="0"/>
            </a:br>
            <a:r>
              <a:rPr lang="en-US" sz="3200" smtClean="0"/>
              <a:t>Electronic Commerce</a:t>
            </a:r>
            <a:endParaRPr lang="el-GR" sz="320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agents that can interpret the product information and the terms of service.</a:t>
            </a:r>
            <a:endParaRPr lang="en-US" i="1" smtClean="0"/>
          </a:p>
          <a:p>
            <a:pPr lvl="1" eaLnBrk="1" hangingPunct="1"/>
            <a:r>
              <a:rPr lang="en-US" smtClean="0"/>
              <a:t>Pricing and product information, delivery and privacy policies will be interpreted and compared to the user requirements.	</a:t>
            </a:r>
          </a:p>
          <a:p>
            <a:pPr eaLnBrk="1" hangingPunct="1"/>
            <a:r>
              <a:rPr lang="en-US" smtClean="0"/>
              <a:t>I</a:t>
            </a:r>
            <a:r>
              <a:rPr lang="el-GR" smtClean="0"/>
              <a:t>nformation about the reputation of shops </a:t>
            </a:r>
            <a:endParaRPr lang="en-US" smtClean="0"/>
          </a:p>
          <a:p>
            <a:pPr eaLnBrk="1" hangingPunct="1"/>
            <a:r>
              <a:rPr lang="en-US" smtClean="0"/>
              <a:t>S</a:t>
            </a:r>
            <a:r>
              <a:rPr lang="el-GR" smtClean="0"/>
              <a:t>ophisticated shopping agents will be able to conduct automated negotiations 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74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74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CBD549-0495-4E10-A478-5C2A31545E49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174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Semantic Web Impact – </a:t>
            </a:r>
            <a:br>
              <a:rPr lang="en-US" sz="3200" smtClean="0"/>
            </a:br>
            <a:r>
              <a:rPr lang="en-US" sz="3200" smtClean="0"/>
              <a:t>B2B Electronic Commerce</a:t>
            </a:r>
            <a:endParaRPr lang="el-GR" sz="320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Greatest economic promise</a:t>
            </a:r>
          </a:p>
          <a:p>
            <a:pPr eaLnBrk="1" hangingPunct="1"/>
            <a:r>
              <a:rPr lang="en-US" smtClean="0"/>
              <a:t>Currently relies mostly on EDI</a:t>
            </a:r>
          </a:p>
          <a:p>
            <a:pPr lvl="1" eaLnBrk="1" hangingPunct="1"/>
            <a:r>
              <a:rPr lang="en-US" smtClean="0"/>
              <a:t>Isolated technology, understood only by experts</a:t>
            </a:r>
          </a:p>
          <a:p>
            <a:pPr lvl="1" eaLnBrk="1" hangingPunct="1"/>
            <a:r>
              <a:rPr lang="en-US" smtClean="0"/>
              <a:t>D</a:t>
            </a:r>
            <a:r>
              <a:rPr lang="el-GR" smtClean="0"/>
              <a:t>ifficult to program and maintain, error-prone</a:t>
            </a:r>
            <a:endParaRPr lang="en-GB" smtClean="0"/>
          </a:p>
          <a:p>
            <a:pPr lvl="1" eaLnBrk="1" hangingPunct="1"/>
            <a:r>
              <a:rPr lang="en-GB" smtClean="0"/>
              <a:t>Each B2B communication requires separate programming</a:t>
            </a:r>
            <a:r>
              <a:rPr lang="el-GR" smtClean="0"/>
              <a:t> </a:t>
            </a:r>
            <a:endParaRPr lang="en-US" smtClean="0"/>
          </a:p>
          <a:p>
            <a:pPr eaLnBrk="1" hangingPunct="1"/>
            <a:r>
              <a:rPr lang="en-US" smtClean="0"/>
              <a:t>Web appears to be perfect infrastructure</a:t>
            </a:r>
          </a:p>
          <a:p>
            <a:pPr lvl="1" eaLnBrk="1" hangingPunct="1"/>
            <a:r>
              <a:rPr lang="en-US" smtClean="0"/>
              <a:t>But B2B not well supported by Web standards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843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84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63234-9982-4F65-B849-67AF1A3D532F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84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Semantic Web Enabled B2B Electronic Commerce</a:t>
            </a:r>
            <a:endParaRPr lang="el-GR" sz="3200" smtClean="0"/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Businesses enter partnerships without much overhead </a:t>
            </a:r>
            <a:endParaRPr lang="el-GR" sz="2400" smtClean="0"/>
          </a:p>
          <a:p>
            <a:pPr eaLnBrk="1" hangingPunct="1"/>
            <a:r>
              <a:rPr lang="el-GR" sz="2400" smtClean="0"/>
              <a:t>Differences in terminology will be resolved using standard abstract domain models</a:t>
            </a:r>
            <a:endParaRPr lang="en-US" sz="2400" smtClean="0"/>
          </a:p>
          <a:p>
            <a:pPr eaLnBrk="1" hangingPunct="1"/>
            <a:r>
              <a:rPr lang="en-US" sz="2400" smtClean="0"/>
              <a:t>D</a:t>
            </a:r>
            <a:r>
              <a:rPr lang="el-GR" sz="2400" smtClean="0"/>
              <a:t>ata will be interchanged using translation services. </a:t>
            </a:r>
          </a:p>
          <a:p>
            <a:pPr eaLnBrk="1" hangingPunct="1"/>
            <a:r>
              <a:rPr lang="el-GR" sz="2400" smtClean="0"/>
              <a:t>Auctioning, negotiations, and drafting contracts will be carried out automatically (or semi-automatically) by software agents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Wikis</a:t>
            </a:r>
            <a:endParaRPr lang="el-GR" smtClean="0"/>
          </a:p>
        </p:txBody>
      </p:sp>
      <p:sp>
        <p:nvSpPr>
          <p:cNvPr id="1945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Collections of web pages that allow users to add content via a browser interface</a:t>
            </a:r>
          </a:p>
          <a:p>
            <a:r>
              <a:rPr lang="en-US" smtClean="0"/>
              <a:t>Wiki systems allow for collaborative knowledge</a:t>
            </a:r>
          </a:p>
          <a:p>
            <a:r>
              <a:rPr lang="en-US" smtClean="0"/>
              <a:t>Users are free to add and change information without ownership of content, access restrictions, or rigid workflows</a:t>
            </a:r>
            <a:endParaRPr lang="el-GR" smtClean="0"/>
          </a:p>
        </p:txBody>
      </p:sp>
      <p:sp>
        <p:nvSpPr>
          <p:cNvPr id="1946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946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946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18552-DD35-4C44-8DB2-7694F696980A}" type="slidenum">
              <a:rPr lang="el-GR" smtClean="0"/>
              <a:pPr/>
              <a:t>17</a:t>
            </a:fld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Uses of Wikis</a:t>
            </a:r>
            <a:endParaRPr lang="el-GR" smtClean="0"/>
          </a:p>
        </p:txBody>
      </p:sp>
      <p:sp>
        <p:nvSpPr>
          <p:cNvPr id="2048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Development of bodies of knowledge in a community effort, with contributions from a wide range of users (e.g. Wikipedia)</a:t>
            </a:r>
          </a:p>
          <a:p>
            <a:r>
              <a:rPr lang="en-US" smtClean="0"/>
              <a:t>Knowledge management of an activity or a project (e.g. brainstorming and exchanging ideas, coordinating activities, exchanging records of meetings)</a:t>
            </a:r>
          </a:p>
          <a:p>
            <a:endParaRPr lang="el-GR" smtClean="0"/>
          </a:p>
        </p:txBody>
      </p:sp>
      <p:sp>
        <p:nvSpPr>
          <p:cNvPr id="2048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048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048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809FBF-A86F-48EE-A068-D5EB72CCD46D}" type="slidenum">
              <a:rPr lang="el-GR" smtClean="0"/>
              <a:pPr/>
              <a:t>18</a:t>
            </a:fld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 Web Enabled Wikis</a:t>
            </a:r>
            <a:endParaRPr lang="el-GR" smtClean="0"/>
          </a:p>
        </p:txBody>
      </p:sp>
      <p:sp>
        <p:nvSpPr>
          <p:cNvPr id="2150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The inherent structure of a wiki, given by the linking between pages, gets accessible to machines beyond mere navigation</a:t>
            </a:r>
          </a:p>
          <a:p>
            <a:r>
              <a:rPr lang="en-US" sz="2400" smtClean="0"/>
              <a:t>Structured text and untyped hyperlinks are enriched by semantic annotations referring to an underlying model of the knowledge captured by the wiki </a:t>
            </a:r>
          </a:p>
          <a:p>
            <a:pPr lvl="1">
              <a:buFont typeface="Arial" charset="0"/>
              <a:buChar char="−"/>
            </a:pPr>
            <a:r>
              <a:rPr lang="en-US" sz="1800" smtClean="0"/>
              <a:t>e.g. a hyperlink from Knossos to Heraklion could be annotated with information </a:t>
            </a:r>
            <a:r>
              <a:rPr lang="en-US" sz="1800" i="1" smtClean="0"/>
              <a:t>is located in. </a:t>
            </a:r>
            <a:r>
              <a:rPr lang="en-US" sz="1800" smtClean="0"/>
              <a:t>This information could then be used for context-specific presentations of pages, advanced querying, and consistency verification</a:t>
            </a:r>
            <a:endParaRPr lang="el-GR" sz="1800" smtClean="0"/>
          </a:p>
        </p:txBody>
      </p:sp>
      <p:sp>
        <p:nvSpPr>
          <p:cNvPr id="2150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150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151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C5FF64-09B8-4E41-A409-6796ED1C6831}" type="slidenum">
              <a:rPr lang="el-GR" smtClean="0"/>
              <a:pPr/>
              <a:t>19</a:t>
            </a:fld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0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1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62BB96-239F-40FB-A653-5FB75E70C462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41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Today’s Web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The Semantic Web Impact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Semantic Web Technologies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A Layered Approach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25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25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6BC918-8058-48BC-BBFC-7CCCE8B52A4D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25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Today’s Web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The Semantic Web Impact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Semantic Web Technologies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A Layered Approach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35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35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5C546-D898-4DBC-9472-293E967EFB45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235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Semantic Web Technologies</a:t>
            </a:r>
            <a:endParaRPr lang="el-GR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>
                <a:sym typeface="Symbol" pitchFamily="18" charset="2"/>
              </a:rPr>
              <a:t>Explicit Metadata</a:t>
            </a:r>
          </a:p>
          <a:p>
            <a:pPr eaLnBrk="1" hangingPunct="1"/>
            <a:r>
              <a:rPr lang="el-GR" smtClean="0">
                <a:sym typeface="Symbol" pitchFamily="18" charset="2"/>
              </a:rPr>
              <a:t>Ontologies</a:t>
            </a:r>
          </a:p>
          <a:p>
            <a:pPr eaLnBrk="1" hangingPunct="1"/>
            <a:r>
              <a:rPr lang="el-GR" smtClean="0">
                <a:sym typeface="Symbol" pitchFamily="18" charset="2"/>
              </a:rPr>
              <a:t>Logic</a:t>
            </a:r>
            <a:r>
              <a:rPr lang="en-US" smtClean="0">
                <a:sym typeface="Symbol" pitchFamily="18" charset="2"/>
              </a:rPr>
              <a:t> and Inference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Agents</a:t>
            </a:r>
            <a:endParaRPr lang="el-GR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45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45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B84EEF-8D10-4C29-A228-000288494D99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245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 HTML</a:t>
            </a:r>
            <a:endParaRPr lang="el-GR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Web content is currently formatted for human readers rather than programs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HTML is the predominant language in which Web pages are written (directly or using tools)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Vocabulary describes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560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56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B325A1-390E-47CA-9DE7-319E379184F6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256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HTML Example</a:t>
            </a:r>
            <a:endParaRPr lang="el-GR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sz="1800" b="1" smtClean="0">
                <a:sym typeface="Symbol" pitchFamily="18" charset="2"/>
              </a:rPr>
              <a:t>&lt;h1&gt;Agilitas Physiotherapy Centre&lt;/h1&gt;</a:t>
            </a:r>
            <a:endParaRPr lang="en-US" sz="1800" b="1" smtClean="0">
              <a:sym typeface="Symbol" pitchFamily="18" charset="2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Welcome to the home page of the Agilitas Physiotherapy Centre. Do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you feel pain? Have you had an injury? Let our staff Lisa Davenport,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Kelly Townsend (our lovely secretary) and Steve Matthews take care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of your body and soul.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&lt;h2&gt;Consultation hours&lt;/h2&gt;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Mon 11am - 7pm&lt;br&gt;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Tue 11am - 7pm&lt;br&gt;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Wed 3pm - 7pm&lt;br&gt;</a:t>
            </a:r>
            <a:endParaRPr lang="de-DE" sz="18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 smtClean="0">
                <a:sym typeface="Symbol" pitchFamily="18" charset="2"/>
              </a:rPr>
              <a:t>Thu 11am - 7pm&lt;br&gt;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800" b="1" smtClean="0">
                <a:sym typeface="Symbol" pitchFamily="18" charset="2"/>
              </a:rPr>
              <a:t>Fri 11am - 3pm&lt;p&gt;</a:t>
            </a:r>
            <a:endParaRPr lang="en-US" sz="18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But note that we do not offer consultation during the weeks of the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ym typeface="Symbol" pitchFamily="18" charset="2"/>
              </a:rPr>
              <a:t>&lt;a href=". . ."&gt;State Of Origin&lt;/a&gt; games.</a:t>
            </a:r>
            <a:endParaRPr lang="el-GR" sz="1800" b="1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l-GR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662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66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EA02C5-8591-497E-AF62-BC2FDBD2CBBD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266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HTML</a:t>
            </a:r>
            <a:endParaRPr lang="el-GR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Humans have no problem with this</a:t>
            </a:r>
          </a:p>
          <a:p>
            <a:pPr eaLnBrk="1" hangingPunct="1"/>
            <a:r>
              <a:rPr lang="en-US" smtClean="0"/>
              <a:t>Machines (software agents) do:</a:t>
            </a:r>
          </a:p>
          <a:p>
            <a:pPr lvl="1" eaLnBrk="1" hangingPunct="1"/>
            <a:r>
              <a:rPr lang="en-GB" smtClean="0"/>
              <a:t>How distinguish therapists from the secretary, </a:t>
            </a:r>
          </a:p>
          <a:p>
            <a:pPr lvl="1" eaLnBrk="1" hangingPunct="1"/>
            <a:r>
              <a:rPr lang="en-GB" smtClean="0"/>
              <a:t>How determine exact consultation hours </a:t>
            </a:r>
          </a:p>
          <a:p>
            <a:pPr lvl="1" eaLnBrk="1" hangingPunct="1"/>
            <a:r>
              <a:rPr lang="en-GB" smtClean="0"/>
              <a:t>They would have to follow the link to the State Of Origin games to find when they take place.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76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76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04CFA1-BFD4-43C4-98AA-0EE748B63674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276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Better Representation</a:t>
            </a:r>
            <a:endParaRPr lang="el-GR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&lt;company&gt;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&lt;treatmentOffered&gt;Physiotherapy&lt;/treatmentOffered&gt;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&lt;companyName&gt;Agilitas Physiotherapy Centre&lt;/companyName&gt;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&lt;staff&gt;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&lt;therapist&gt;Lisa Davenport&lt;/therapist&gt;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&lt;therapist&gt;Steve Matthews&lt;/therapist&gt;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	&lt;secretary&gt;Kelly Townsend&lt;/secretary&gt;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ym typeface="Symbol" pitchFamily="18" charset="2"/>
              </a:rPr>
              <a:t>	&lt;/staff&gt;</a:t>
            </a:r>
            <a:endParaRPr lang="el-GR" sz="20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sym typeface="Symbol" pitchFamily="18" charset="2"/>
              </a:rPr>
              <a:t>&lt;/company&gt; </a:t>
            </a:r>
            <a:endParaRPr lang="en-US" sz="2000" b="1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86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86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70D365-3FEE-4DD0-9F98-A37063FD57C1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286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Explicit Metadata</a:t>
            </a:r>
            <a:endParaRPr lang="el-GR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representation is far more easily processable by machines</a:t>
            </a:r>
          </a:p>
          <a:p>
            <a:pPr eaLnBrk="1" hangingPunct="1"/>
            <a:r>
              <a:rPr lang="en-US" smtClean="0">
                <a:solidFill>
                  <a:schemeClr val="accent1"/>
                </a:solidFill>
              </a:rPr>
              <a:t>Metadata: data about data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Metadata capture part of the </a:t>
            </a:r>
            <a:r>
              <a:rPr lang="en-US" i="1" smtClean="0"/>
              <a:t>meaning of data</a:t>
            </a:r>
          </a:p>
          <a:p>
            <a:pPr eaLnBrk="1" hangingPunct="1"/>
            <a:r>
              <a:rPr lang="en-US" smtClean="0"/>
              <a:t>Semantic Web does not rely on</a:t>
            </a:r>
            <a:r>
              <a:rPr lang="el-GR" smtClean="0"/>
              <a:t> text-based manipulation</a:t>
            </a:r>
            <a:r>
              <a:rPr lang="en-US" smtClean="0"/>
              <a:t>,</a:t>
            </a:r>
            <a:r>
              <a:rPr lang="el-GR" smtClean="0"/>
              <a:t> but rather </a:t>
            </a:r>
            <a:r>
              <a:rPr lang="en-US" smtClean="0"/>
              <a:t>on</a:t>
            </a:r>
            <a:r>
              <a:rPr lang="el-GR" smtClean="0"/>
              <a:t> machine-processable metadata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296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297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266916-5803-482F-B0DC-C606C0425AB6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297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Ontologies</a:t>
            </a:r>
            <a:endParaRPr lang="el-GR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The term ontology originates from philosophy </a:t>
            </a:r>
          </a:p>
          <a:p>
            <a:pPr eaLnBrk="1" hangingPunct="1"/>
            <a:r>
              <a:rPr lang="en-US" smtClean="0"/>
              <a:t>The study of the nature of existence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Different meaning from computer science</a:t>
            </a:r>
          </a:p>
          <a:p>
            <a:pPr eaLnBrk="1" hangingPunct="1"/>
            <a:r>
              <a:rPr lang="en-US" smtClean="0">
                <a:solidFill>
                  <a:schemeClr val="accent1"/>
                </a:solidFill>
              </a:rPr>
              <a:t>An ontology is an explicit and formal specification of a conceptualization</a:t>
            </a:r>
            <a:endParaRPr lang="el-GR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07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07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2068E4-5D13-411C-B9C5-7D3E31ADEE87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307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Components of Ontologies</a:t>
            </a:r>
            <a:endParaRPr lang="el-GR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olidFill>
                  <a:schemeClr val="accent1"/>
                </a:solidFill>
              </a:rPr>
              <a:t>T</a:t>
            </a:r>
            <a:r>
              <a:rPr lang="el-GR" sz="2400" smtClean="0">
                <a:solidFill>
                  <a:schemeClr val="accent1"/>
                </a:solidFill>
              </a:rPr>
              <a:t>erms</a:t>
            </a:r>
            <a:r>
              <a:rPr lang="el-GR" sz="2400" smtClean="0"/>
              <a:t> denote important concepts (classes of objects) of the domain </a:t>
            </a:r>
            <a:endParaRPr lang="en-US" sz="2400" smtClean="0"/>
          </a:p>
          <a:p>
            <a:pPr lvl="1" eaLnBrk="1" hangingPunct="1"/>
            <a:r>
              <a:rPr lang="en-US" sz="2000" smtClean="0"/>
              <a:t>e.g. professors, staff, students, courses, departments </a:t>
            </a:r>
          </a:p>
          <a:p>
            <a:pPr eaLnBrk="1" hangingPunct="1"/>
            <a:r>
              <a:rPr lang="en-GB" sz="2400" smtClean="0">
                <a:solidFill>
                  <a:schemeClr val="accent1"/>
                </a:solidFill>
              </a:rPr>
              <a:t>Relationships</a:t>
            </a:r>
            <a:r>
              <a:rPr lang="en-GB" sz="2400" smtClean="0"/>
              <a:t> between these terms: typically class hierarchies</a:t>
            </a:r>
          </a:p>
          <a:p>
            <a:pPr lvl="1" eaLnBrk="1" hangingPunct="1"/>
            <a:r>
              <a:rPr lang="el-GR" sz="2000" smtClean="0"/>
              <a:t>a class C to be a subclass of another class C' if every object in C is also included in C' </a:t>
            </a:r>
            <a:endParaRPr lang="en-US" sz="2000" smtClean="0"/>
          </a:p>
          <a:p>
            <a:pPr lvl="1" eaLnBrk="1" hangingPunct="1"/>
            <a:r>
              <a:rPr lang="en-US" sz="2000" smtClean="0"/>
              <a:t>e.g. all professors are staff members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sz="2400" smtClean="0"/>
              <a:t> </a:t>
            </a:r>
            <a:endParaRPr lang="en-US" sz="2400" smtClean="0"/>
          </a:p>
          <a:p>
            <a:pPr lvl="1" eaLnBrk="1" hangingPunct="1"/>
            <a:endParaRPr lang="en-US" sz="2000" smtClean="0"/>
          </a:p>
          <a:p>
            <a:pPr eaLnBrk="1" hangingPunct="1"/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17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17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3B5EF8-BB78-4B0F-97AA-690A088C9B12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317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Further Components of Ontologies</a:t>
            </a:r>
            <a:endParaRPr lang="el-GR" smtClean="0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GB" sz="2400" smtClean="0"/>
              <a:t>Properties: </a:t>
            </a:r>
          </a:p>
          <a:p>
            <a:pPr marL="914400" lvl="1" indent="-457200" eaLnBrk="1" hangingPunct="1"/>
            <a:r>
              <a:rPr lang="en-GB" sz="2000" smtClean="0"/>
              <a:t>e.g. X teaches Y</a:t>
            </a:r>
          </a:p>
          <a:p>
            <a:pPr marL="533400" indent="-533400" eaLnBrk="1" hangingPunct="1"/>
            <a:r>
              <a:rPr lang="en-GB" sz="2400" smtClean="0"/>
              <a:t>Value restrictions </a:t>
            </a:r>
          </a:p>
          <a:p>
            <a:pPr marL="914400" lvl="1" indent="-457200" eaLnBrk="1" hangingPunct="1"/>
            <a:r>
              <a:rPr lang="en-GB" sz="2000" smtClean="0"/>
              <a:t>e.g. only faculty members can teach courses</a:t>
            </a:r>
          </a:p>
          <a:p>
            <a:pPr marL="533400" indent="-533400" eaLnBrk="1" hangingPunct="1"/>
            <a:r>
              <a:rPr lang="en-GB" sz="2400" smtClean="0"/>
              <a:t>Disjointness statements </a:t>
            </a:r>
          </a:p>
          <a:p>
            <a:pPr marL="914400" lvl="1" indent="-457200" eaLnBrk="1" hangingPunct="1"/>
            <a:r>
              <a:rPr lang="en-GB" sz="2000" smtClean="0"/>
              <a:t>e.g. faculty and general staff are disjoint</a:t>
            </a:r>
          </a:p>
          <a:p>
            <a:pPr marL="533400" indent="-533400" eaLnBrk="1" hangingPunct="1"/>
            <a:r>
              <a:rPr lang="en-GB" sz="2400" smtClean="0"/>
              <a:t>Logical relationships between objects </a:t>
            </a:r>
          </a:p>
          <a:p>
            <a:pPr marL="914400" lvl="1" indent="-457200" eaLnBrk="1" hangingPunct="1"/>
            <a:r>
              <a:rPr lang="en-GB" sz="2000" smtClean="0"/>
              <a:t>e.g. every department must include at least 10 faculty</a:t>
            </a:r>
            <a:endParaRPr lang="en-US" sz="2000" smtClean="0"/>
          </a:p>
          <a:p>
            <a:pPr marL="533400" indent="-533400" eaLnBrk="1" hangingPunct="1"/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512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1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86A435-F9BB-4F8F-B4FE-845850AE523C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51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Web</a:t>
            </a:r>
            <a:endParaRPr lang="el-GR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Most of today’s Web content is suitable for </a:t>
            </a:r>
            <a:r>
              <a:rPr lang="en-GB" sz="2400" smtClean="0">
                <a:solidFill>
                  <a:schemeClr val="accent1"/>
                </a:solidFill>
              </a:rPr>
              <a:t>human consumption</a:t>
            </a:r>
            <a:r>
              <a:rPr lang="en-US" sz="2400" smtClean="0"/>
              <a:t> </a:t>
            </a:r>
          </a:p>
          <a:p>
            <a:pPr lvl="1" eaLnBrk="1" hangingPunct="1"/>
            <a:r>
              <a:rPr lang="en-US" sz="2000" smtClean="0"/>
              <a:t>Even </a:t>
            </a:r>
            <a:r>
              <a:rPr lang="el-GR" sz="2000" smtClean="0"/>
              <a:t>Web content that is generated automatically from databases is usually presented without the original structural information found in databases </a:t>
            </a:r>
            <a:endParaRPr lang="en-US" sz="2000" smtClean="0">
              <a:solidFill>
                <a:schemeClr val="accent1"/>
              </a:solidFill>
            </a:endParaRPr>
          </a:p>
          <a:p>
            <a:pPr eaLnBrk="1" hangingPunct="1"/>
            <a:r>
              <a:rPr lang="en-US" sz="2400" smtClean="0"/>
              <a:t>Typical Web uses today people’s</a:t>
            </a:r>
          </a:p>
          <a:p>
            <a:pPr lvl="1" eaLnBrk="1" hangingPunct="1"/>
            <a:r>
              <a:rPr lang="en-GB" sz="2000" smtClean="0"/>
              <a:t>seeking and making use of information, searching for and getting in touch with other people, reviewing catalogs of online stores and ordering products by filling out forms</a:t>
            </a:r>
            <a:r>
              <a:rPr lang="el-GR" sz="2000" smtClean="0"/>
              <a:t> </a:t>
            </a: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27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27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855774-7748-4DE3-A98D-28C7C03F29CB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327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a Class Hierarchy</a:t>
            </a:r>
            <a:endParaRPr lang="el-GR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 </a:t>
            </a:r>
            <a:endParaRPr lang="el-GR" smtClean="0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327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 l="7263" t="2916" r="3471" b="3267"/>
          <a:stretch>
            <a:fillRect/>
          </a:stretch>
        </p:blipFill>
        <p:spPr bwMode="auto">
          <a:xfrm>
            <a:off x="1331913" y="2420938"/>
            <a:ext cx="6794500" cy="392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7" name="Rectangle 6"/>
          <p:cNvSpPr>
            <a:spLocks noChangeArrowheads="1"/>
          </p:cNvSpPr>
          <p:nvPr/>
        </p:nvSpPr>
        <p:spPr bwMode="auto">
          <a:xfrm>
            <a:off x="0" y="548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37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37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3D8EA8-E140-4B51-BBAF-6E83DAADED65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337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Role of Ontologies on the Web</a:t>
            </a:r>
            <a:endParaRPr lang="el-GR" smtClean="0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O</a:t>
            </a:r>
            <a:r>
              <a:rPr lang="el-GR" smtClean="0">
                <a:sym typeface="Symbol" pitchFamily="18" charset="2"/>
              </a:rPr>
              <a:t>ntologies provide a shared understanding of a domain</a:t>
            </a:r>
            <a:r>
              <a:rPr lang="en-US" smtClean="0">
                <a:sym typeface="Symbol" pitchFamily="18" charset="2"/>
              </a:rPr>
              <a:t>: </a:t>
            </a:r>
            <a:r>
              <a:rPr lang="en-US" smtClean="0">
                <a:solidFill>
                  <a:schemeClr val="accent1"/>
                </a:solidFill>
                <a:sym typeface="Symbol" pitchFamily="18" charset="2"/>
              </a:rPr>
              <a:t>semantic interoperability</a:t>
            </a:r>
          </a:p>
          <a:p>
            <a:pPr lvl="1" eaLnBrk="1" hangingPunct="1"/>
            <a:r>
              <a:rPr lang="en-GB" smtClean="0">
                <a:sym typeface="Symbol" pitchFamily="18" charset="2"/>
              </a:rPr>
              <a:t>overcome differences in terminology</a:t>
            </a:r>
            <a:r>
              <a:rPr lang="el-GR" smtClean="0">
                <a:sym typeface="Symbol" pitchFamily="18" charset="2"/>
              </a:rPr>
              <a:t> </a:t>
            </a:r>
            <a:endParaRPr lang="en-US" smtClean="0">
              <a:sym typeface="Symbol" pitchFamily="18" charset="2"/>
            </a:endParaRPr>
          </a:p>
          <a:p>
            <a:pPr lvl="1" eaLnBrk="1" hangingPunct="1"/>
            <a:r>
              <a:rPr lang="en-US" smtClean="0">
                <a:sym typeface="Symbol" pitchFamily="18" charset="2"/>
              </a:rPr>
              <a:t>mappings between ontologies</a:t>
            </a:r>
          </a:p>
          <a:p>
            <a:pPr eaLnBrk="1" hangingPunct="1"/>
            <a:r>
              <a:rPr lang="el-GR" smtClean="0">
                <a:sym typeface="Symbol" pitchFamily="18" charset="2"/>
              </a:rPr>
              <a:t>Ontologies are useful for the organization and navigation of Web sites </a:t>
            </a:r>
            <a:endParaRPr lang="en-US" smtClean="0">
              <a:sym typeface="Symbol" pitchFamily="18" charset="2"/>
            </a:endParaRPr>
          </a:p>
          <a:p>
            <a:pPr lvl="1" eaLnBrk="1" hangingPunct="1">
              <a:buFontTx/>
              <a:buNone/>
            </a:pPr>
            <a:endParaRPr lang="el-GR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48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48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574FBB-6504-4A38-A2F2-6DC9B0B241B0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348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Role of Ontologies in Web Search</a:t>
            </a:r>
            <a:endParaRPr lang="el-GR" sz="3200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400" smtClean="0">
                <a:sym typeface="Symbol" pitchFamily="18" charset="2"/>
              </a:rPr>
              <a:t>Ontologies are useful for improving the accuracy of Web searches </a:t>
            </a:r>
            <a:endParaRPr lang="en-US" sz="24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search engines can look for pages that refer to a precise concept in an ontology </a:t>
            </a:r>
          </a:p>
          <a:p>
            <a:pPr eaLnBrk="1" hangingPunct="1"/>
            <a:r>
              <a:rPr lang="el-GR" sz="2400" smtClean="0">
                <a:sym typeface="Symbol" pitchFamily="18" charset="2"/>
              </a:rPr>
              <a:t>Web searches can exploit generalization/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l-GR" sz="2400" smtClean="0">
                <a:sym typeface="Symbol" pitchFamily="18" charset="2"/>
              </a:rPr>
              <a:t>specialization information </a:t>
            </a:r>
            <a:endParaRPr lang="en-US" sz="2400" smtClean="0">
              <a:sym typeface="Symbol" pitchFamily="18" charset="2"/>
            </a:endParaRP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If a query fails to find any relevant documents, the search engine may suggest to the user a more general query.</a:t>
            </a:r>
          </a:p>
          <a:p>
            <a:pPr lvl="1" eaLnBrk="1" hangingPunct="1"/>
            <a:r>
              <a:rPr lang="en-GB" sz="2000" smtClean="0">
                <a:sym typeface="Symbol" pitchFamily="18" charset="2"/>
              </a:rPr>
              <a:t>If too many answers are retrieved, the search engine may suggest to the user some specializations.</a:t>
            </a:r>
            <a:endParaRPr lang="en-US" sz="20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58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58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208A9-6242-405B-B899-B15425E42C27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358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Ontology Languages</a:t>
            </a:r>
            <a:endParaRPr lang="el-GR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500" smtClean="0">
                <a:solidFill>
                  <a:schemeClr val="accent1"/>
                </a:solidFill>
              </a:rPr>
              <a:t>RDF Schema</a:t>
            </a:r>
            <a:endParaRPr lang="en-GB" sz="2500" smtClean="0">
              <a:solidFill>
                <a:schemeClr val="accent1"/>
              </a:solidFill>
            </a:endParaRPr>
          </a:p>
          <a:p>
            <a:pPr eaLnBrk="1" hangingPunct="1"/>
            <a:r>
              <a:rPr lang="en-GB" sz="2500" smtClean="0"/>
              <a:t>RDF is a data model for objects and relations between them</a:t>
            </a:r>
          </a:p>
          <a:p>
            <a:pPr eaLnBrk="1" hangingPunct="1"/>
            <a:r>
              <a:rPr lang="en-GB" sz="2500" smtClean="0"/>
              <a:t>RDF Schema is a vocabulary description language </a:t>
            </a:r>
          </a:p>
          <a:p>
            <a:pPr eaLnBrk="1" hangingPunct="1"/>
            <a:r>
              <a:rPr lang="en-GB" sz="2500" smtClean="0"/>
              <a:t>Describes properties and classes of RDF resources</a:t>
            </a:r>
          </a:p>
          <a:p>
            <a:pPr eaLnBrk="1" hangingPunct="1"/>
            <a:r>
              <a:rPr lang="en-GB" sz="2500" smtClean="0"/>
              <a:t>Provides semantics for generalization hierarchies of properties and classes</a:t>
            </a:r>
            <a:endParaRPr lang="en-US" sz="2500" smtClean="0"/>
          </a:p>
          <a:p>
            <a:pPr eaLnBrk="1" hangingPunct="1">
              <a:buFont typeface="Wingdings" pitchFamily="2" charset="2"/>
              <a:buNone/>
            </a:pPr>
            <a:endParaRPr lang="en-US" sz="2500" smtClean="0"/>
          </a:p>
          <a:p>
            <a:pPr eaLnBrk="1" hangingPunct="1"/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68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68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9E2EC6-B245-4FEB-8526-D2686ED49F31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368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Ontology Languages (2) </a:t>
            </a:r>
            <a:endParaRPr lang="el-GR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chemeClr val="accent1"/>
                </a:solidFill>
                <a:sym typeface="Symbol" pitchFamily="18" charset="2"/>
              </a:rPr>
              <a:t>OWL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A</a:t>
            </a:r>
            <a:r>
              <a:rPr lang="en-GB" smtClean="0">
                <a:sym typeface="Symbol" pitchFamily="18" charset="2"/>
              </a:rPr>
              <a:t> richer ontology language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relations between classes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e.g., disjointness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cardinality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e.g. “exactly one”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richer typing of properties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ym typeface="Symbol" pitchFamily="18" charset="2"/>
              </a:rPr>
              <a:t>characteristics of properties (e.g., symmetry)</a:t>
            </a:r>
            <a:endParaRPr lang="el-GR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789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78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1C2C13-0085-4024-9164-63ECB9F63758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378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 and Inference</a:t>
            </a:r>
            <a:endParaRPr lang="el-GR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Logic is the discipline that studies the principles of reasoning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F</a:t>
            </a:r>
            <a:r>
              <a:rPr lang="en-GB" smtClean="0">
                <a:sym typeface="Symbol" pitchFamily="18" charset="2"/>
              </a:rPr>
              <a:t>ormal languages for expressing knowledge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W</a:t>
            </a:r>
            <a:r>
              <a:rPr lang="el-GR" smtClean="0">
                <a:sym typeface="Symbol" pitchFamily="18" charset="2"/>
              </a:rPr>
              <a:t>ell-understood formal semantics</a:t>
            </a:r>
            <a:endParaRPr lang="en-US" smtClean="0">
              <a:solidFill>
                <a:schemeClr val="accent1"/>
              </a:solidFill>
              <a:latin typeface="Tahoma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/>
              <a:t>D</a:t>
            </a:r>
            <a:r>
              <a:rPr lang="en-GB" smtClean="0"/>
              <a:t>eclarative knowledge: we describe what holds without caring about how it can be deduced</a:t>
            </a:r>
          </a:p>
          <a:p>
            <a:pPr eaLnBrk="1" hangingPunct="1"/>
            <a:r>
              <a:rPr lang="en-US" smtClean="0"/>
              <a:t>A</a:t>
            </a:r>
            <a:r>
              <a:rPr lang="en-GB" smtClean="0"/>
              <a:t>utomated reasoners can deduce (infer) conclusions from the given knowledge</a:t>
            </a:r>
            <a:r>
              <a:rPr lang="el-G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891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89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1FB793-E5C0-4FE6-86D2-8D88D50F8071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389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Inference Example</a:t>
            </a:r>
            <a:endParaRPr lang="el-GR" smtClean="0"/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	</a:t>
            </a:r>
            <a:r>
              <a:rPr lang="en-US" smtClean="0"/>
              <a:t>prof(X)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faculty(X)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faculty(X)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staff(X)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prof(michael)</a:t>
            </a:r>
            <a:endParaRPr lang="en-US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Symbol" pitchFamily="18" charset="2"/>
              </a:rPr>
              <a:t>We can deduce the following</a:t>
            </a:r>
            <a:r>
              <a:rPr lang="en-US" smtClean="0">
                <a:solidFill>
                  <a:schemeClr val="accent1"/>
                </a:solidFill>
                <a:sym typeface="Symbol" pitchFamily="18" charset="2"/>
              </a:rPr>
              <a:t> conclusions</a:t>
            </a:r>
            <a:r>
              <a:rPr lang="en-US" smtClean="0">
                <a:sym typeface="Symbol" pitchFamily="18" charset="2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ym typeface="Symbol" pitchFamily="18" charset="2"/>
              </a:rPr>
              <a:t>	</a:t>
            </a:r>
            <a:r>
              <a:rPr lang="en-US" smtClean="0">
                <a:sym typeface="Symbol" pitchFamily="18" charset="2"/>
              </a:rPr>
              <a:t>faculty(michael)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Symbol" pitchFamily="18" charset="2"/>
              </a:rPr>
              <a:t>	staff(michael)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Symbol" pitchFamily="18" charset="2"/>
              </a:rPr>
              <a:t>	prof(X)  staff(X)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3993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399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E78474-DBDE-4E0E-A586-BBD6681248AB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399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 versus Ontologies</a:t>
            </a:r>
            <a:endParaRPr lang="el-GR" smtClean="0"/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previous example involves knowledge typically found in ontologies</a:t>
            </a:r>
            <a:endParaRPr lang="el-GR" smtClean="0"/>
          </a:p>
          <a:p>
            <a:pPr lvl="1" eaLnBrk="1" hangingPunct="1">
              <a:lnSpc>
                <a:spcPct val="90000"/>
              </a:lnSpc>
            </a:pPr>
            <a:r>
              <a:rPr lang="el-GR" smtClean="0"/>
              <a:t>Logic can be used to uncover ontological knowledge that is implicitly given 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</a:t>
            </a:r>
            <a:r>
              <a:rPr lang="en-GB" smtClean="0"/>
              <a:t>t can also help uncover unexpected relationships and inconsistencies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Logic is more general than ontologies</a:t>
            </a:r>
            <a:endParaRPr lang="el-GR" smtClean="0"/>
          </a:p>
          <a:p>
            <a:pPr lvl="1" eaLnBrk="1" hangingPunct="1">
              <a:lnSpc>
                <a:spcPct val="90000"/>
              </a:lnSpc>
            </a:pPr>
            <a:r>
              <a:rPr lang="el-GR" smtClean="0"/>
              <a:t>It can also be used by intelligent agents for making decisions and selecting courses of action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096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09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00E5A9-92F2-4244-A5D5-60B5AB86A083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409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Tradeoff between Expressive Power and Computational Complexity</a:t>
            </a:r>
            <a:endParaRPr lang="el-GR" sz="3200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The more expressive a logic is, the more computationally expensive it becomes to draw conclusions</a:t>
            </a:r>
          </a:p>
          <a:p>
            <a:pPr lvl="1" eaLnBrk="1" hangingPunct="1"/>
            <a:r>
              <a:rPr lang="en-GB" sz="2000" smtClean="0"/>
              <a:t>Drawing certain conclusions may become impossible if non-computability barriers are encountered. </a:t>
            </a:r>
          </a:p>
          <a:p>
            <a:pPr eaLnBrk="1" hangingPunct="1"/>
            <a:r>
              <a:rPr lang="en-GB" sz="2400" smtClean="0"/>
              <a:t>Our previous examples involved rules “</a:t>
            </a:r>
            <a:r>
              <a:rPr lang="en-GB" sz="2400" i="1" smtClean="0"/>
              <a:t>If conditions, then conclusion</a:t>
            </a:r>
            <a:r>
              <a:rPr lang="en-GB" sz="2400" smtClean="0"/>
              <a:t>,” and only finitely many objects</a:t>
            </a:r>
          </a:p>
          <a:p>
            <a:pPr lvl="1" eaLnBrk="1" hangingPunct="1"/>
            <a:r>
              <a:rPr lang="en-GB" sz="2000" smtClean="0"/>
              <a:t>This subset of logic is tractable and is supported by efficient reasoning tools</a:t>
            </a:r>
            <a:r>
              <a:rPr lang="el-GR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198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19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80F9-7B27-4F3C-BF4D-4FCE63BA7ECB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419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Inference and Explanations</a:t>
            </a:r>
            <a:endParaRPr lang="el-GR" smtClean="0"/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Explanations: the series of inference steps can be retraced</a:t>
            </a:r>
          </a:p>
          <a:p>
            <a:pPr eaLnBrk="1" hangingPunct="1"/>
            <a:r>
              <a:rPr lang="en-US" smtClean="0"/>
              <a:t>T</a:t>
            </a:r>
            <a:r>
              <a:rPr lang="el-GR" smtClean="0"/>
              <a:t>hey increase users’ confidence in Semantic Web agents</a:t>
            </a:r>
            <a:r>
              <a:rPr lang="en-US" smtClean="0"/>
              <a:t>: </a:t>
            </a:r>
            <a:r>
              <a:rPr lang="en-GB" smtClean="0">
                <a:solidFill>
                  <a:schemeClr val="accent1"/>
                </a:solidFill>
              </a:rPr>
              <a:t>“Oh yeah?” button</a:t>
            </a:r>
            <a:r>
              <a:rPr lang="en-GB" smtClean="0"/>
              <a:t> </a:t>
            </a:r>
          </a:p>
          <a:p>
            <a:pPr eaLnBrk="1" hangingPunct="1"/>
            <a:r>
              <a:rPr lang="en-US" smtClean="0"/>
              <a:t>A</a:t>
            </a:r>
            <a:r>
              <a:rPr lang="el-GR" smtClean="0"/>
              <a:t>ctivities between agents</a:t>
            </a:r>
            <a:r>
              <a:rPr lang="en-US" smtClean="0"/>
              <a:t>: create or validate proofs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614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61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25ABE6-3E93-4072-8D56-48125215C131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61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Keyword-Based Search Engines 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Web activities are not particularly well supported by software tools</a:t>
            </a:r>
            <a:endParaRPr lang="el-GR" smtClean="0"/>
          </a:p>
          <a:p>
            <a:pPr lvl="1" eaLnBrk="1" hangingPunct="1"/>
            <a:r>
              <a:rPr lang="en-US" smtClean="0"/>
              <a:t>Except for</a:t>
            </a:r>
            <a:r>
              <a:rPr lang="el-GR" smtClean="0"/>
              <a:t> </a:t>
            </a:r>
            <a:r>
              <a:rPr lang="el-GR" smtClean="0">
                <a:solidFill>
                  <a:schemeClr val="accent1"/>
                </a:solidFill>
              </a:rPr>
              <a:t>keyword-based search engines</a:t>
            </a:r>
            <a:r>
              <a:rPr lang="el-GR" smtClean="0"/>
              <a:t> </a:t>
            </a:r>
            <a:r>
              <a:rPr lang="en-US" smtClean="0"/>
              <a:t>(e.g. </a:t>
            </a:r>
            <a:r>
              <a:rPr lang="el-GR" smtClean="0"/>
              <a:t>Google, AltaVista, Yahoo)</a:t>
            </a:r>
            <a:endParaRPr lang="en-US" smtClean="0"/>
          </a:p>
          <a:p>
            <a:pPr eaLnBrk="1" hangingPunct="1"/>
            <a:r>
              <a:rPr lang="el-GR" smtClean="0"/>
              <a:t>The Web would not have been the huge success it was, were it not for search engines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301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30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876080-0538-418C-B150-5FFB34D9AC93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430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Explanation Procedure</a:t>
            </a:r>
            <a:endParaRPr lang="el-GR" smtClean="0"/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Facts will typically be traced to some Web addresses </a:t>
            </a:r>
          </a:p>
          <a:p>
            <a:pPr lvl="1" eaLnBrk="1" hangingPunct="1"/>
            <a:r>
              <a:rPr lang="en-GB" smtClean="0"/>
              <a:t>The trust of the Web address will be verifiable by agents</a:t>
            </a:r>
          </a:p>
          <a:p>
            <a:pPr eaLnBrk="1" hangingPunct="1"/>
            <a:r>
              <a:rPr lang="en-GB" smtClean="0"/>
              <a:t>Rules may be a part of a shared commerce ontology or the policy of the online shop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403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40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2813D-7A69-400D-A389-1258044CADC6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440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Agents</a:t>
            </a:r>
            <a:endParaRPr lang="el-GR" smtClean="0"/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Software agents work autonomously and proactively </a:t>
            </a:r>
          </a:p>
          <a:p>
            <a:pPr lvl="1" eaLnBrk="1" hangingPunct="1"/>
            <a:r>
              <a:rPr lang="en-US" sz="2000" smtClean="0"/>
              <a:t>They evolved out of object oriented and compontent-based programming</a:t>
            </a:r>
            <a:endParaRPr lang="en-GB" sz="2000" smtClean="0"/>
          </a:p>
          <a:p>
            <a:pPr eaLnBrk="1" hangingPunct="1"/>
            <a:r>
              <a:rPr lang="en-US" sz="2400" smtClean="0"/>
              <a:t>A personal agent on the Semantic Web will:</a:t>
            </a:r>
            <a:endParaRPr lang="en-GB" sz="2400" smtClean="0"/>
          </a:p>
          <a:p>
            <a:pPr lvl="1" eaLnBrk="1" hangingPunct="1"/>
            <a:r>
              <a:rPr lang="en-GB" sz="2000" smtClean="0"/>
              <a:t>receive some tasks and preferences from the person</a:t>
            </a:r>
          </a:p>
          <a:p>
            <a:pPr lvl="1" eaLnBrk="1" hangingPunct="1"/>
            <a:r>
              <a:rPr lang="en-GB" sz="2000" smtClean="0"/>
              <a:t>seek information from Web sources, communicate with other agents</a:t>
            </a:r>
          </a:p>
          <a:p>
            <a:pPr lvl="1" eaLnBrk="1" hangingPunct="1"/>
            <a:r>
              <a:rPr lang="en-GB" sz="2000" smtClean="0"/>
              <a:t>compare information about user requirements and preferences, make certain choices</a:t>
            </a:r>
          </a:p>
          <a:p>
            <a:pPr lvl="1" eaLnBrk="1" hangingPunct="1"/>
            <a:r>
              <a:rPr lang="en-GB" sz="2000" smtClean="0"/>
              <a:t>give answers to the user</a:t>
            </a: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505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50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B60F64-C878-42F7-B725-2796136C0A12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450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Intelligent Personal Agents</a:t>
            </a:r>
            <a:endParaRPr lang="el-GR" smtClean="0"/>
          </a:p>
        </p:txBody>
      </p:sp>
      <p:pic>
        <p:nvPicPr>
          <p:cNvPr id="4506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258888" y="2420938"/>
            <a:ext cx="5502275" cy="40020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608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60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B75025-5D0C-496B-A9B0-7087DF82B5FE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460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Semantic Web Agent Technologies</a:t>
            </a:r>
            <a:endParaRPr lang="el-GR" sz="3400" smtClean="0"/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Metadata </a:t>
            </a:r>
          </a:p>
          <a:p>
            <a:pPr lvl="1" eaLnBrk="1" hangingPunct="1"/>
            <a:r>
              <a:rPr lang="en-GB" smtClean="0"/>
              <a:t>Identify and extract information from Web sources</a:t>
            </a:r>
          </a:p>
          <a:p>
            <a:pPr eaLnBrk="1" hangingPunct="1"/>
            <a:r>
              <a:rPr lang="en-GB" smtClean="0"/>
              <a:t>Ontologies</a:t>
            </a:r>
          </a:p>
          <a:p>
            <a:pPr lvl="1" eaLnBrk="1" hangingPunct="1"/>
            <a:r>
              <a:rPr lang="en-GB" smtClean="0"/>
              <a:t>Web searches, interpret retrieved information </a:t>
            </a:r>
          </a:p>
          <a:p>
            <a:pPr lvl="1" eaLnBrk="1" hangingPunct="1"/>
            <a:r>
              <a:rPr lang="en-GB" smtClean="0"/>
              <a:t>Communicate with other agents</a:t>
            </a:r>
          </a:p>
          <a:p>
            <a:pPr eaLnBrk="1" hangingPunct="1"/>
            <a:r>
              <a:rPr lang="en-GB" smtClean="0"/>
              <a:t>Logic</a:t>
            </a:r>
          </a:p>
          <a:p>
            <a:pPr lvl="1" eaLnBrk="1" hangingPunct="1"/>
            <a:r>
              <a:rPr lang="en-GB" smtClean="0"/>
              <a:t>Process retrieved information, draw conclusions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710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71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B8F3F9-38ED-4BCA-AEC8-C0E2886B5951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471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Semantic Web Agent Technologies (2)</a:t>
            </a:r>
            <a:endParaRPr lang="el-GR" sz="3200" smtClean="0"/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Further technologies </a:t>
            </a:r>
            <a:r>
              <a:rPr lang="en-GB" smtClean="0"/>
              <a:t>(orthogonal to the Semantic Web technologies)</a:t>
            </a:r>
          </a:p>
          <a:p>
            <a:pPr lvl="1" eaLnBrk="1" hangingPunct="1"/>
            <a:r>
              <a:rPr lang="en-GB" smtClean="0"/>
              <a:t>Agent communication languages</a:t>
            </a:r>
            <a:endParaRPr lang="en-US" smtClean="0"/>
          </a:p>
          <a:p>
            <a:pPr lvl="1" eaLnBrk="1" hangingPunct="1"/>
            <a:r>
              <a:rPr lang="en-US" smtClean="0"/>
              <a:t>Formal representation of </a:t>
            </a:r>
            <a:r>
              <a:rPr lang="en-GB" smtClean="0"/>
              <a:t>beliefs, desires, and intentions of agents</a:t>
            </a:r>
          </a:p>
          <a:p>
            <a:pPr lvl="1" eaLnBrk="1" hangingPunct="1"/>
            <a:r>
              <a:rPr lang="en-GB" smtClean="0"/>
              <a:t>Creation and maintenance of user models. 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813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81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086228-6979-44AA-B904-9D5E6DDDE5EA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481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Today’s Web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The Semantic Web Impact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Semantic Web Technologies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A Layered Approach</a:t>
            </a:r>
            <a:endParaRPr lang="el-GR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4915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491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89C5B2-C853-48EA-B8E9-63176E7E535A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491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Layered Approach</a:t>
            </a:r>
            <a:endParaRPr lang="el-GR" smtClean="0"/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development of the Semantic Web proceeds in steps</a:t>
            </a:r>
            <a:endParaRPr lang="en-GB" smtClean="0"/>
          </a:p>
          <a:p>
            <a:pPr lvl="1" eaLnBrk="1" hangingPunct="1"/>
            <a:r>
              <a:rPr lang="en-GB" smtClean="0"/>
              <a:t>Each step building a layer on top of another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Principles:</a:t>
            </a:r>
          </a:p>
          <a:p>
            <a:pPr eaLnBrk="1" hangingPunct="1"/>
            <a:r>
              <a:rPr lang="en-US" smtClean="0"/>
              <a:t>Downward compatibility </a:t>
            </a:r>
            <a:endParaRPr lang="el-GR" smtClean="0"/>
          </a:p>
          <a:p>
            <a:pPr eaLnBrk="1" hangingPunct="1"/>
            <a:r>
              <a:rPr lang="el-GR" smtClean="0"/>
              <a:t>Upward partial understanding </a:t>
            </a:r>
            <a:endParaRPr lang="en-US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5017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01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A8DEE4-A212-4F90-A542-EAC42E391078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501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Semantic Web Layer Tower</a:t>
            </a:r>
            <a:endParaRPr lang="el-GR" smtClean="0"/>
          </a:p>
        </p:txBody>
      </p:sp>
      <p:pic>
        <p:nvPicPr>
          <p:cNvPr id="5018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</a:blip>
          <a:srcRect l="9448" t="4231" r="3162" b="4933"/>
          <a:stretch>
            <a:fillRect/>
          </a:stretch>
        </p:blipFill>
        <p:spPr>
          <a:xfrm>
            <a:off x="1660525" y="2390775"/>
            <a:ext cx="6048375" cy="36671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Alternative Layer Stack</a:t>
            </a:r>
            <a:endParaRPr lang="el-GR" smtClean="0"/>
          </a:p>
        </p:txBody>
      </p:sp>
      <p:sp>
        <p:nvSpPr>
          <p:cNvPr id="5120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Takes recent developments into account</a:t>
            </a:r>
          </a:p>
          <a:p>
            <a:r>
              <a:rPr lang="en-US" sz="2400" smtClean="0"/>
              <a:t>The main differences are:</a:t>
            </a:r>
          </a:p>
          <a:p>
            <a:pPr>
              <a:buFont typeface="Arial" charset="0"/>
              <a:buChar char="−"/>
            </a:pPr>
            <a:r>
              <a:rPr lang="en-US" sz="2000" smtClean="0"/>
              <a:t>The ontology layer is instantiated with two alternatives: the current standard Web ontology language, OWL, and a rule-based language</a:t>
            </a:r>
          </a:p>
          <a:p>
            <a:pPr>
              <a:buFont typeface="Arial" charset="0"/>
              <a:buChar char="−"/>
            </a:pPr>
            <a:r>
              <a:rPr lang="en-US" sz="2000" smtClean="0"/>
              <a:t>DLP is the intersection of OWL and Horn logic, and serves as a common foundation</a:t>
            </a:r>
          </a:p>
          <a:p>
            <a:r>
              <a:rPr lang="en-US" sz="2400" smtClean="0"/>
              <a:t>The Semantic Web Architecture is currently being debated and may be subject to refinements and modifications in the future.</a:t>
            </a:r>
            <a:endParaRPr lang="el-GR" sz="2400" smtClean="0"/>
          </a:p>
        </p:txBody>
      </p:sp>
      <p:sp>
        <p:nvSpPr>
          <p:cNvPr id="5120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5120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120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F14F28-E611-4F81-800D-998BA923C968}" type="slidenum">
              <a:rPr lang="el-GR" smtClean="0"/>
              <a:pPr/>
              <a:t>48</a:t>
            </a:fld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Alternative Semantic Web Stack</a:t>
            </a:r>
            <a:endParaRPr lang="el-GR" smtClean="0"/>
          </a:p>
        </p:txBody>
      </p:sp>
      <p:sp>
        <p:nvSpPr>
          <p:cNvPr id="52227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52228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2229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FC4D2C-55EA-4CFA-8F42-AB30BDCB633B}" type="slidenum">
              <a:rPr lang="el-GR" smtClean="0"/>
              <a:pPr/>
              <a:t>49</a:t>
            </a:fld>
            <a:endParaRPr lang="el-GR" smtClean="0"/>
          </a:p>
        </p:txBody>
      </p:sp>
      <p:pic>
        <p:nvPicPr>
          <p:cNvPr id="52230" name="Picture 9" descr="D:\CSD\ITE\semanticWebBook\7-3-2009final\photos\chapter1\sw-stack-2005-p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2428875"/>
            <a:ext cx="40449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717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71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1CF36E-572C-420C-AF31-B45DE72D3797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71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Problems of Keyword-Based </a:t>
            </a:r>
            <a:br>
              <a:rPr lang="en-US" sz="3200" smtClean="0"/>
            </a:br>
            <a:r>
              <a:rPr lang="en-US" sz="3200" smtClean="0"/>
              <a:t>Search Engines</a:t>
            </a:r>
            <a:endParaRPr lang="el-GR" sz="3200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High recall, low precision.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Low or no recall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Results are highly sensitive to vocabulary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Results are single Web pages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Human involvement is necessary to interpret and combine results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Results of Web searches are not readily accessible by other software tools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53251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32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371F28-45DE-4270-A8B9-C89668D602E5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532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Semantic Web Layers</a:t>
            </a:r>
            <a:endParaRPr lang="el-GR" smtClean="0"/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</a:rPr>
              <a:t>XML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Syntactic basis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</a:rPr>
              <a:t>RDF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RDF basic data model for facts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RDF Schema simple ontology language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</a:rPr>
              <a:t>Ontology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More expressive languages than RDF Schema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Current Web standard: OWL</a:t>
            </a:r>
          </a:p>
          <a:p>
            <a:pPr eaLnBrk="1" hangingPunct="1">
              <a:lnSpc>
                <a:spcPct val="90000"/>
              </a:lnSpc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5427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42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D835FC-9455-453D-A002-3B65172CF715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542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Semantic Web Layers (2)</a:t>
            </a:r>
            <a:endParaRPr lang="el-GR" smtClean="0"/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</a:rPr>
              <a:t>Logic layer</a:t>
            </a:r>
            <a:r>
              <a:rPr lang="en-US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enhance ontology languages further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application-specific declarative knowledge</a:t>
            </a:r>
            <a:r>
              <a:rPr lang="el-GR" smtClean="0"/>
              <a:t>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</a:rPr>
              <a:t>Proof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Proof generation, exchange, validation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1"/>
                </a:solidFill>
              </a:rPr>
              <a:t>Trust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Digital signatures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recommendations, rating agencies …. 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5529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553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C051FA-91DB-4F89-844A-806CC5581361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553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Book Outline</a:t>
            </a:r>
            <a:endParaRPr lang="el-GR" smtClean="0"/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mtClean="0"/>
              <a:t>Structured Web Documents in XML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mtClean="0"/>
              <a:t>Describing Web Resources in RDF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mtClean="0"/>
              <a:t>Web Ontology Language: OWL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mtClean="0"/>
              <a:t>Logic and Inference: Rules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mtClean="0"/>
              <a:t>Applications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mtClean="0"/>
              <a:t>Ontology Engineering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mtClean="0"/>
              <a:t>Conclusion and Outlook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8195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81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B4650-AF0C-424A-9712-85C82A05123B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81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Key Problem of Today’s Web</a:t>
            </a:r>
            <a:endParaRPr lang="el-GR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T</a:t>
            </a:r>
            <a:r>
              <a:rPr lang="el-GR" smtClean="0">
                <a:sym typeface="Symbol" pitchFamily="18" charset="2"/>
              </a:rPr>
              <a:t>he meaning of Web content is not machine-accessible</a:t>
            </a:r>
            <a:r>
              <a:rPr lang="en-US" smtClean="0">
                <a:sym typeface="Symbol" pitchFamily="18" charset="2"/>
              </a:rPr>
              <a:t>: </a:t>
            </a:r>
            <a:r>
              <a:rPr lang="en-US" smtClean="0">
                <a:solidFill>
                  <a:schemeClr val="accent1"/>
                </a:solidFill>
                <a:sym typeface="Symbol" pitchFamily="18" charset="2"/>
              </a:rPr>
              <a:t>lack of semantics</a:t>
            </a:r>
            <a:r>
              <a:rPr lang="el-GR" smtClean="0">
                <a:sym typeface="Symbol" pitchFamily="18" charset="2"/>
              </a:rPr>
              <a:t> </a:t>
            </a:r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GB" smtClean="0">
                <a:sym typeface="Symbol" pitchFamily="18" charset="2"/>
              </a:rPr>
              <a:t>It is simply difficult to distinguish the meaning </a:t>
            </a:r>
            <a:r>
              <a:rPr lang="en-US" smtClean="0">
                <a:sym typeface="Symbol" pitchFamily="18" charset="2"/>
              </a:rPr>
              <a:t>between these two sentences:</a:t>
            </a:r>
            <a:endParaRPr lang="en-US" i="1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i="1" smtClean="0">
                <a:sym typeface="Symbol" pitchFamily="18" charset="2"/>
              </a:rPr>
              <a:t>		</a:t>
            </a:r>
            <a:r>
              <a:rPr lang="en-GB" i="1" smtClean="0">
                <a:sym typeface="Symbol" pitchFamily="18" charset="2"/>
              </a:rPr>
              <a:t>I am a professor of computer science.</a:t>
            </a:r>
            <a:endParaRPr lang="en-GB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mtClean="0">
                <a:sym typeface="Symbol" pitchFamily="18" charset="2"/>
              </a:rPr>
              <a:t>		</a:t>
            </a:r>
            <a:r>
              <a:rPr lang="en-GB" i="1" smtClean="0">
                <a:sym typeface="Symbol" pitchFamily="18" charset="2"/>
              </a:rPr>
              <a:t>I am a professor of computer science,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GB" i="1" smtClean="0">
                <a:sym typeface="Symbol" pitchFamily="18" charset="2"/>
              </a:rPr>
              <a:t>		you may think. </a:t>
            </a:r>
            <a:r>
              <a:rPr lang="el-GR" i="1" smtClean="0">
                <a:sym typeface="Symbol" pitchFamily="18" charset="2"/>
              </a:rPr>
              <a:t>Well, 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9219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92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39AFC7-EC45-4246-B767-FA7145917B5C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2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Semantic Web Approach</a:t>
            </a:r>
            <a:endParaRPr lang="el-GR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Represent Web content in a form that is more easily machine-processable</a:t>
            </a:r>
            <a:r>
              <a:rPr lang="en-US" smtClean="0"/>
              <a:t>.</a:t>
            </a:r>
            <a:endParaRPr lang="en-GB" smtClean="0"/>
          </a:p>
          <a:p>
            <a:pPr eaLnBrk="1" hangingPunct="1"/>
            <a:r>
              <a:rPr lang="en-GB" smtClean="0"/>
              <a:t>Use intelligent techniques to take advantage of these representations. </a:t>
            </a:r>
          </a:p>
          <a:p>
            <a:pPr eaLnBrk="1" hangingPunct="1"/>
            <a:r>
              <a:rPr lang="en-US" smtClean="0"/>
              <a:t>The Semantic Web will </a:t>
            </a:r>
            <a:r>
              <a:rPr lang="en-GB" smtClean="0"/>
              <a:t>gradually evolve out of the existing Web, it is</a:t>
            </a:r>
            <a:r>
              <a:rPr lang="en-US" smtClean="0"/>
              <a:t> not a competition to the current WWW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0243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02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222A90-C653-4B11-925C-C3E1CF2CBCB5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102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Outline</a:t>
            </a:r>
            <a:endParaRPr lang="el-GR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Today’s Web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olidFill>
                  <a:schemeClr val="accent1"/>
                </a:solidFill>
              </a:rPr>
              <a:t>The Semantic Web Impact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Semantic Web Technologies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A Layered Approach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3 - Θέση ημερομηνίας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smtClean="0"/>
              <a:t>Chapter 1</a:t>
            </a:r>
          </a:p>
        </p:txBody>
      </p:sp>
      <p:sp>
        <p:nvSpPr>
          <p:cNvPr id="11267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A Semantic Web Primer</a:t>
            </a:r>
          </a:p>
        </p:txBody>
      </p:sp>
      <p:sp>
        <p:nvSpPr>
          <p:cNvPr id="112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EB3373-DDC1-4BD9-AE6D-B6A618EC55B6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112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Semantic Web Impact – Knowledge Management</a:t>
            </a:r>
            <a:endParaRPr lang="el-GR" sz="3200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Knowledge management concerns itself with acquiring, accessing, and maintaining knowledge within an organization</a:t>
            </a:r>
            <a:endParaRPr lang="el-GR" sz="2400" smtClean="0"/>
          </a:p>
          <a:p>
            <a:pPr eaLnBrk="1" hangingPunct="1"/>
            <a:r>
              <a:rPr lang="en-US" sz="2400" smtClean="0"/>
              <a:t>K</a:t>
            </a:r>
            <a:r>
              <a:rPr lang="el-GR" sz="2400" smtClean="0"/>
              <a:t>ey activity of large businesses</a:t>
            </a:r>
            <a:r>
              <a:rPr lang="en-US" sz="2400" smtClean="0"/>
              <a:t>:</a:t>
            </a:r>
            <a:r>
              <a:rPr lang="el-GR" sz="2400" smtClean="0"/>
              <a:t> internal knowledge as an intellectual asset </a:t>
            </a:r>
            <a:endParaRPr lang="en-US" sz="2400" smtClean="0"/>
          </a:p>
          <a:p>
            <a:pPr eaLnBrk="1" hangingPunct="1"/>
            <a:r>
              <a:rPr lang="en-US" sz="2400" smtClean="0"/>
              <a:t>It</a:t>
            </a:r>
            <a:r>
              <a:rPr lang="en-GB" sz="2400" smtClean="0"/>
              <a:t> is particularly important for international, geographically dispersed organizations</a:t>
            </a:r>
            <a:endParaRPr lang="el-GR" sz="2400" smtClean="0"/>
          </a:p>
          <a:p>
            <a:pPr eaLnBrk="1" hangingPunct="1"/>
            <a:r>
              <a:rPr lang="el-GR" sz="2400" smtClean="0"/>
              <a:t>Most information is currently available in a weakly structured form (e.g. text, audio, video) </a:t>
            </a:r>
            <a:endParaRPr lang="en-US" sz="2400" smtClean="0"/>
          </a:p>
          <a:p>
            <a:pPr eaLnBrk="1" hangingPunct="1"/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1223</TotalTime>
  <Words>2439</Words>
  <Application>Microsoft Office PowerPoint</Application>
  <PresentationFormat>On-screen Show (4:3)</PresentationFormat>
  <Paragraphs>507</Paragraphs>
  <Slides>52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Capsules</vt:lpstr>
      <vt:lpstr>Chapter 1 The Semantic Web Vision</vt:lpstr>
      <vt:lpstr>Lecture Outline</vt:lpstr>
      <vt:lpstr>Today’s Web</vt:lpstr>
      <vt:lpstr>Keyword-Based Search Engines </vt:lpstr>
      <vt:lpstr>Problems of Keyword-Based  Search Engines</vt:lpstr>
      <vt:lpstr>The Key Problem of Today’s Web</vt:lpstr>
      <vt:lpstr>The Semantic Web Approach</vt:lpstr>
      <vt:lpstr>Lecture Outline</vt:lpstr>
      <vt:lpstr>The Semantic Web Impact – Knowledge Management</vt:lpstr>
      <vt:lpstr>Limitations of Current Knowledge Management Technologies</vt:lpstr>
      <vt:lpstr>Semantic Web Enabled Knowledge Management</vt:lpstr>
      <vt:lpstr>The Semantic Web Impact –  B2C Electronic Commmerce</vt:lpstr>
      <vt:lpstr>Limitations of Shopbots</vt:lpstr>
      <vt:lpstr>Semantic Web Enabled B2C  Electronic Commerce</vt:lpstr>
      <vt:lpstr>The Semantic Web Impact –  B2B Electronic Commerce</vt:lpstr>
      <vt:lpstr>Semantic Web Enabled B2B Electronic Commerce</vt:lpstr>
      <vt:lpstr>Wikis</vt:lpstr>
      <vt:lpstr>Some Uses of Wikis</vt:lpstr>
      <vt:lpstr>Semantic Web Enabled Wikis</vt:lpstr>
      <vt:lpstr>Lecture Outline</vt:lpstr>
      <vt:lpstr>Semantic Web Technologies</vt:lpstr>
      <vt:lpstr>On HTML</vt:lpstr>
      <vt:lpstr>An HTML Example</vt:lpstr>
      <vt:lpstr>Problems with HTML</vt:lpstr>
      <vt:lpstr>A Better Representation</vt:lpstr>
      <vt:lpstr>Explicit Metadata</vt:lpstr>
      <vt:lpstr>Ontologies</vt:lpstr>
      <vt:lpstr>Typical Components of Ontologies</vt:lpstr>
      <vt:lpstr>Further Components of Ontologies</vt:lpstr>
      <vt:lpstr>Example of a Class Hierarchy</vt:lpstr>
      <vt:lpstr>The Role of Ontologies on the Web</vt:lpstr>
      <vt:lpstr>The Role of Ontologies in Web Search</vt:lpstr>
      <vt:lpstr>Web Ontology Languages</vt:lpstr>
      <vt:lpstr>Web Ontology Languages (2) </vt:lpstr>
      <vt:lpstr>Logic and Inference</vt:lpstr>
      <vt:lpstr>An Inference Example</vt:lpstr>
      <vt:lpstr>Logic versus Ontologies</vt:lpstr>
      <vt:lpstr>Tradeoff between Expressive Power and Computational Complexity</vt:lpstr>
      <vt:lpstr>Inference and Explanations</vt:lpstr>
      <vt:lpstr>Typical Explanation Procedure</vt:lpstr>
      <vt:lpstr>Software Agents</vt:lpstr>
      <vt:lpstr>Intelligent Personal Agents</vt:lpstr>
      <vt:lpstr>Semantic Web Agent Technologies</vt:lpstr>
      <vt:lpstr>Semantic Web Agent Technologies (2)</vt:lpstr>
      <vt:lpstr>Lecture Outline</vt:lpstr>
      <vt:lpstr>A Layered Approach</vt:lpstr>
      <vt:lpstr>The Semantic Web Layer Tower</vt:lpstr>
      <vt:lpstr>An Alternative Layer Stack</vt:lpstr>
      <vt:lpstr>Alternative Semantic Web Stack</vt:lpstr>
      <vt:lpstr>Semantic Web Layers</vt:lpstr>
      <vt:lpstr>Semantic Web Layers (2)</vt:lpstr>
      <vt:lpstr>Book Outline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NITDA-04</cp:lastModifiedBy>
  <cp:revision>54</cp:revision>
  <dcterms:created xsi:type="dcterms:W3CDTF">2004-05-04T16:01:26Z</dcterms:created>
  <dcterms:modified xsi:type="dcterms:W3CDTF">2015-11-20T11:05:34Z</dcterms:modified>
</cp:coreProperties>
</file>