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7D92DFCE-5386-487A-A727-333492E92DA2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FCD06280-0028-49BF-B351-38F13349C0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228F2-AA61-4C6B-951C-7ACB594218AB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642D5D7-5A0C-41F3-9185-9EE79A4CE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DC73AA1-0DE3-4496-9442-7327D13F0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2695DF6-8131-441C-86A0-D8918732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1773FBD-5F13-414A-AE02-646A8300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3C3AC44A-A7DD-4B70-8734-1A85CCBE3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C42C577-2489-472D-AAC2-EDB739C99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39913774-EC82-4152-8926-205CC5732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C912423-3737-426B-A9DE-5C8A2AE58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1B3A374-3951-4769-9324-DD61FA2AC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A7C96C0-7C48-487F-91DD-F3A90320F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5D17347C-8F9E-49F8-8FCC-928B08293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BC10C1E5-BF0D-449F-8826-D1F2CFAB4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Web programming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Sending emails using 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Text substitution using regular expressions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Example: Extending the mailing list service to send emails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Example: Restaurant rating service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Introduction to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 maillist3_send.php: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	include("mydb.php"); </a:t>
            </a:r>
            <a:r>
              <a:rPr lang="en-US" sz="1800" dirty="0" smtClean="0"/>
              <a:t>// Include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C3300"/>
                </a:solidFill>
              </a:rPr>
              <a:t>if ( 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 != "hi"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error("Go back and enter the correct password!");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if ( </a:t>
            </a:r>
            <a:r>
              <a:rPr lang="en-US" sz="1800" dirty="0" err="1" smtClean="0">
                <a:solidFill>
                  <a:srgbClr val="CC3300"/>
                </a:solidFill>
              </a:rPr>
              <a:t>ereg</a:t>
            </a:r>
            <a:r>
              <a:rPr lang="en-US" sz="1800" dirty="0" smtClean="0">
                <a:solidFill>
                  <a:srgbClr val="CC3300"/>
                </a:solidFill>
              </a:rPr>
              <a:t>(’^[:.0-9a-zA-ZæøåÆØÅ/,[:space:]-]+$’, $text) == 0 )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error("Go back and enter a valid text!");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  <a:r>
              <a:rPr lang="en-US" sz="1800" dirty="0" smtClean="0"/>
              <a:t> // Connect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	</a:t>
            </a:r>
            <a:r>
              <a:rPr lang="en-US" sz="1800" dirty="0" smtClean="0">
                <a:solidFill>
                  <a:srgbClr val="CC3300"/>
                </a:solidFill>
              </a:rPr>
              <a:t>$rows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("SELECT </a:t>
            </a:r>
            <a:r>
              <a:rPr lang="en-US" sz="1800" dirty="0" err="1" smtClean="0">
                <a:solidFill>
                  <a:srgbClr val="CC3300"/>
                </a:solidFill>
              </a:rPr>
              <a:t>email,name</a:t>
            </a:r>
            <a:r>
              <a:rPr lang="en-US" sz="1800" dirty="0" smtClean="0">
                <a:solidFill>
                  <a:srgbClr val="CC3300"/>
                </a:solidFill>
              </a:rPr>
              <a:t> FROM </a:t>
            </a:r>
            <a:r>
              <a:rPr lang="en-US" sz="1800" dirty="0" err="1" smtClean="0">
                <a:solidFill>
                  <a:srgbClr val="CC3300"/>
                </a:solidFill>
              </a:rPr>
              <a:t>maillist</a:t>
            </a:r>
            <a:r>
              <a:rPr lang="en-US" sz="1800" dirty="0" smtClean="0">
                <a:solidFill>
                  <a:srgbClr val="CC3300"/>
                </a:solidFill>
              </a:rPr>
              <a:t>"); </a:t>
            </a:r>
            <a:r>
              <a:rPr lang="en-US" sz="1800" dirty="0" smtClean="0"/>
              <a:t>// Extract rows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C3300"/>
                </a:solidFill>
              </a:rPr>
              <a:t>while ( $row = </a:t>
            </a:r>
            <a:r>
              <a:rPr lang="en-US" sz="18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1800" dirty="0" smtClean="0">
                <a:solidFill>
                  <a:srgbClr val="CC3300"/>
                </a:solidFill>
              </a:rPr>
              <a:t>($rows) ) { </a:t>
            </a:r>
            <a:r>
              <a:rPr lang="en-US" sz="1800" dirty="0" smtClean="0"/>
              <a:t>// Iterate through the rows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	</a:t>
            </a:r>
            <a:r>
              <a:rPr lang="en-US" sz="1800" dirty="0" smtClean="0">
                <a:solidFill>
                  <a:srgbClr val="CC3300"/>
                </a:solidFill>
              </a:rPr>
              <a:t>$text2 = </a:t>
            </a:r>
            <a:r>
              <a:rPr lang="en-US" sz="1800" dirty="0" err="1" smtClean="0">
                <a:solidFill>
                  <a:srgbClr val="CC3300"/>
                </a:solidFill>
              </a:rPr>
              <a:t>ereg_replace</a:t>
            </a:r>
            <a:r>
              <a:rPr lang="en-US" sz="1800" dirty="0" smtClean="0">
                <a:solidFill>
                  <a:srgbClr val="CC3300"/>
                </a:solidFill>
              </a:rPr>
              <a:t>("NAME", $row[1], $text);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mail($row[0], "News from My.com", $text2, "From: webmaster@my.com");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echo "Message to $row[1] has been sent&lt;P&gt;";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}	echo "&lt;A HREF=\"maillist3.php\"&gt;Proceed&lt;/A&gt;";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Step 1: Data model</a:t>
            </a: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CREATE TABLE restaurant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rid </a:t>
            </a:r>
            <a:r>
              <a:rPr lang="en-US" sz="1800" dirty="0" err="1" smtClean="0"/>
              <a:t>int</a:t>
            </a:r>
            <a:r>
              <a:rPr lang="en-US" sz="1800" dirty="0" smtClean="0"/>
              <a:t> NOT NULL AUTO_INCREMENT PRIMARY KEY,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name </a:t>
            </a:r>
            <a:r>
              <a:rPr lang="en-US" sz="1800" dirty="0" err="1" smtClean="0"/>
              <a:t>varchar</a:t>
            </a:r>
            <a:r>
              <a:rPr lang="en-US" sz="1800" dirty="0" smtClean="0"/>
              <a:t>(200) NOT NULL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) TYPE=</a:t>
            </a:r>
            <a:r>
              <a:rPr lang="en-US" sz="1800" dirty="0" err="1" smtClean="0"/>
              <a:t>InnoDB</a:t>
            </a:r>
            <a:r>
              <a:rPr lang="en-US" sz="1800" dirty="0" smtClean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CREATE TABLE rating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rid </a:t>
            </a:r>
            <a:r>
              <a:rPr lang="en-US" sz="1800" dirty="0" err="1" smtClean="0"/>
              <a:t>int</a:t>
            </a:r>
            <a:r>
              <a:rPr lang="en-US" sz="1800" dirty="0" smtClean="0"/>
              <a:t> NOT NULL, INDEX (rid),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rating </a:t>
            </a:r>
            <a:r>
              <a:rPr lang="en-US" sz="1800" dirty="0" err="1" smtClean="0"/>
              <a:t>int</a:t>
            </a:r>
            <a:r>
              <a:rPr lang="en-US" sz="1800" dirty="0" smtClean="0"/>
              <a:t>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FOREIGN KEY (rid) REFERENCES restaurant (rid)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) TYPE=</a:t>
            </a:r>
            <a:r>
              <a:rPr lang="en-US" sz="1800" dirty="0" err="1" smtClean="0"/>
              <a:t>InnoDB</a:t>
            </a:r>
            <a:r>
              <a:rPr lang="en-US" sz="1800" dirty="0" smtClean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Step 2: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/>
              <a:t>Inserting a restaurant: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INSERT INTO restaurant (name) VALUES (’Bamboo’);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INSERT INTO restaurant (name) VALUES (’Carte Dore’);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INSERT INTO restaurant (name) VALUES (’</a:t>
            </a:r>
            <a:r>
              <a:rPr lang="en-US" sz="1800" dirty="0" err="1" smtClean="0"/>
              <a:t>Restaurationen</a:t>
            </a:r>
            <a:r>
              <a:rPr lang="en-US" sz="1800" dirty="0" smtClean="0"/>
              <a:t>’);</a:t>
            </a:r>
          </a:p>
        </p:txBody>
      </p:sp>
      <p:pic>
        <p:nvPicPr>
          <p:cNvPr id="1026" name="Picture 2" descr="C:\Documents and Settings\Lawal Dogara\Desktop\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600200"/>
            <a:ext cx="1419225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rgbClr val="CC3300"/>
                </a:solidFill>
              </a:rPr>
              <a:t>Inserting a rating: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INSERT INTO rating (</a:t>
            </a:r>
            <a:r>
              <a:rPr lang="en-US" sz="2000" dirty="0" err="1" smtClean="0">
                <a:solidFill>
                  <a:srgbClr val="CC3300"/>
                </a:solidFill>
              </a:rPr>
              <a:t>rid,rating</a:t>
            </a:r>
            <a:r>
              <a:rPr lang="en-US" sz="2000" dirty="0" smtClean="0">
                <a:solidFill>
                  <a:srgbClr val="CC3300"/>
                </a:solidFill>
              </a:rPr>
              <a:t>) VALUES (1, 3);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INSERT INTO rating (</a:t>
            </a:r>
            <a:r>
              <a:rPr lang="en-US" sz="2000" dirty="0" err="1" smtClean="0">
                <a:solidFill>
                  <a:srgbClr val="CC3300"/>
                </a:solidFill>
              </a:rPr>
              <a:t>rid,rating</a:t>
            </a:r>
            <a:r>
              <a:rPr lang="en-US" sz="2000" dirty="0" smtClean="0">
                <a:solidFill>
                  <a:srgbClr val="CC3300"/>
                </a:solidFill>
              </a:rPr>
              <a:t>) VALUES (1, 4);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INSERT INTO rating (</a:t>
            </a:r>
            <a:r>
              <a:rPr lang="en-US" sz="2000" dirty="0" err="1" smtClean="0">
                <a:solidFill>
                  <a:srgbClr val="CC3300"/>
                </a:solidFill>
              </a:rPr>
              <a:t>rid,rating</a:t>
            </a:r>
            <a:r>
              <a:rPr lang="en-US" sz="2000" dirty="0" smtClean="0">
                <a:solidFill>
                  <a:srgbClr val="CC3300"/>
                </a:solidFill>
              </a:rPr>
              <a:t>) VALUES (3, 6);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INSERT INTO rating (</a:t>
            </a:r>
            <a:r>
              <a:rPr lang="en-US" sz="2000" dirty="0" err="1" smtClean="0">
                <a:solidFill>
                  <a:srgbClr val="CC3300"/>
                </a:solidFill>
              </a:rPr>
              <a:t>rid,rating</a:t>
            </a:r>
            <a:r>
              <a:rPr lang="en-US" sz="2000" dirty="0" smtClean="0">
                <a:solidFill>
                  <a:srgbClr val="CC3300"/>
                </a:solidFill>
              </a:rPr>
              <a:t>) VALUES (3, 5);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2: Data transactions—continued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	</a:t>
            </a:r>
            <a:r>
              <a:rPr lang="en-US" sz="2000" i="1" dirty="0" smtClean="0">
                <a:solidFill>
                  <a:srgbClr val="CC3300"/>
                </a:solidFill>
              </a:rPr>
              <a:t>Extracting an overview—a left join with a calculation of average rating: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SELECT restaurant.rid, name, AVG(rating) AS average, COUNT(rating)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FROM restaurant LEFT JOIN rating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ON restaurant.rid = rating.rid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restaurant.rid, name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ORDER BY average DESC;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4102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Given the inserted data, the result of the extraction is:	Without GROUP BY it would be:	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FROM </a:t>
            </a:r>
            <a:r>
              <a:rPr lang="en-US" sz="2000" i="1" dirty="0" err="1" smtClean="0"/>
              <a:t>LTable</a:t>
            </a:r>
            <a:r>
              <a:rPr lang="en-US" sz="2000" i="1" dirty="0" smtClean="0"/>
              <a:t> LEFT JOIN </a:t>
            </a:r>
            <a:r>
              <a:rPr lang="en-US" sz="2000" i="1" dirty="0" err="1" smtClean="0"/>
              <a:t>RTable</a:t>
            </a:r>
            <a:r>
              <a:rPr lang="en-US" sz="2000" i="1" dirty="0" smtClean="0"/>
              <a:t> ON . . . is similar to FROM </a:t>
            </a:r>
            <a:r>
              <a:rPr lang="en-US" sz="2000" i="1" dirty="0" err="1" smtClean="0"/>
              <a:t>LTable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RTable</a:t>
            </a:r>
            <a:r>
              <a:rPr lang="en-US" sz="2000" i="1" dirty="0" smtClean="0"/>
              <a:t> WHERE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LEFT JOIN includes rows in </a:t>
            </a:r>
            <a:r>
              <a:rPr lang="en-US" sz="2000" i="1" dirty="0" err="1" smtClean="0"/>
              <a:t>LTable</a:t>
            </a:r>
            <a:r>
              <a:rPr lang="en-US" sz="2000" i="1" dirty="0" smtClean="0"/>
              <a:t> that don’t match any rows in </a:t>
            </a:r>
            <a:r>
              <a:rPr lang="en-US" sz="2000" i="1" dirty="0" err="1" smtClean="0"/>
              <a:t>RTable</a:t>
            </a:r>
            <a:r>
              <a:rPr lang="en-US" sz="2000" i="1" dirty="0" smtClean="0"/>
              <a:t>, WHERE doesn’t</a:t>
            </a:r>
            <a:endParaRPr lang="en-US" sz="2000" dirty="0" smtClean="0"/>
          </a:p>
        </p:txBody>
      </p:sp>
      <p:pic>
        <p:nvPicPr>
          <p:cNvPr id="2050" name="Picture 2" descr="C:\Documents and Settings\Lawal Dogara\Desktop\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143000"/>
            <a:ext cx="8153400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4864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/>
              <a:t>Step 3: Constructing Web forms and site maps</a:t>
            </a:r>
            <a:endParaRPr lang="en-US" sz="1400" dirty="0" smtClean="0"/>
          </a:p>
        </p:txBody>
      </p:sp>
      <p:pic>
        <p:nvPicPr>
          <p:cNvPr id="2" name="Picture 2" descr="C:\Documents and Settings\Lawal Dogara\Desktop\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371600"/>
            <a:ext cx="6238875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Step 4: Constructing PHP files—the file rating.php: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&lt;html&gt;&lt;body&gt;&lt;h2&gt;Restaurant Ratings&lt;/h2&gt;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&lt;table width=50%&gt;&lt;td&gt;&lt;b&gt;Restaurant&lt;/b&gt;&lt;td&gt;Rating&lt;td&gt;Ratings&lt;/</a:t>
            </a:r>
            <a:r>
              <a:rPr lang="en-US" sz="1800" dirty="0" err="1" smtClean="0">
                <a:solidFill>
                  <a:srgbClr val="CC3300"/>
                </a:solidFill>
              </a:rPr>
              <a:t>tr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	 include("mydb.php"); </a:t>
            </a:r>
            <a:r>
              <a:rPr lang="en-US" sz="1800" dirty="0" smtClean="0"/>
              <a:t>		// </a:t>
            </a:r>
            <a:r>
              <a:rPr lang="en-US" sz="1800" dirty="0" err="1" smtClean="0"/>
              <a:t>Inklude</a:t>
            </a:r>
            <a:r>
              <a:rPr lang="en-US" sz="1800" dirty="0" smtClean="0"/>
              <a:t>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 </a:t>
            </a:r>
            <a:r>
              <a:rPr lang="en-US" sz="1800" dirty="0" smtClean="0"/>
              <a:t>			// Connect to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$rows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("SELECT restaurant.rid, name,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         AVG(rating) AS average, COUNT(rating)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FROM restaurant LEFT JOIN rating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ON restaurant.rid = rating.rid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GROUP BY restaurant.rid, name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ORDER BY average DESC;");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while ( $row = </a:t>
            </a:r>
            <a:r>
              <a:rPr lang="en-US" sz="18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1800" dirty="0" smtClean="0">
                <a:solidFill>
                  <a:srgbClr val="CC3300"/>
                </a:solidFill>
              </a:rPr>
              <a:t>($rows) ) {      echo "&lt;TR&gt;&lt;TD&gt;$row[1]&lt;TD&gt;$row[2]&lt;TD&gt;$row[3]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&lt;TD&gt;&lt;A HREF=\"</a:t>
            </a:r>
            <a:r>
              <a:rPr lang="en-US" sz="1800" dirty="0" err="1" smtClean="0">
                <a:solidFill>
                  <a:srgbClr val="CC3300"/>
                </a:solidFill>
              </a:rPr>
              <a:t>rateform.php?rid</a:t>
            </a:r>
            <a:r>
              <a:rPr lang="en-US" sz="1800" dirty="0" smtClean="0">
                <a:solidFill>
                  <a:srgbClr val="CC3300"/>
                </a:solidFill>
              </a:rPr>
              <a:t>=$row[0]\"&gt;rate&lt;/A&gt;&lt;/TR&gt;";}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?&gt;&lt;/table&gt;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&lt;a </a:t>
            </a:r>
            <a:r>
              <a:rPr lang="en-US" sz="1800" dirty="0" err="1" smtClean="0">
                <a:solidFill>
                  <a:srgbClr val="CC3300"/>
                </a:solidFill>
              </a:rPr>
              <a:t>href</a:t>
            </a:r>
            <a:r>
              <a:rPr lang="en-US" sz="1800" dirty="0" smtClean="0">
                <a:solidFill>
                  <a:srgbClr val="CC3300"/>
                </a:solidFill>
              </a:rPr>
              <a:t>="newrestaurant.html"&gt;New Restaurant&lt;/a&gt;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</a:t>
            </a:r>
            <a:r>
              <a:rPr lang="en-US" sz="1800" b="1" dirty="0" smtClean="0"/>
              <a:t>Question: How do we display chef hats instead of a number?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4: Constructing PHP files—the file rateform.php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&lt;HTML&gt;&lt;BODY&gt;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&lt;?	include("mydb.php"); </a:t>
            </a:r>
            <a:r>
              <a:rPr lang="en-US" sz="2000" dirty="0" smtClean="0"/>
              <a:t>		// Include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mydb_connect</a:t>
            </a:r>
            <a:r>
              <a:rPr lang="en-US" sz="2000" dirty="0" smtClean="0">
                <a:solidFill>
                  <a:srgbClr val="CC3300"/>
                </a:solidFill>
              </a:rPr>
              <a:t>(); </a:t>
            </a:r>
            <a:r>
              <a:rPr lang="en-US" sz="2000" dirty="0" smtClean="0"/>
              <a:t>			// Connect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$rows = </a:t>
            </a:r>
            <a:r>
              <a:rPr lang="en-US" sz="2000" dirty="0" err="1" smtClean="0">
                <a:solidFill>
                  <a:srgbClr val="CC3300"/>
                </a:solidFill>
              </a:rPr>
              <a:t>mysql_query</a:t>
            </a:r>
            <a:r>
              <a:rPr lang="en-US" sz="2000" dirty="0" smtClean="0">
                <a:solidFill>
                  <a:srgbClr val="CC3300"/>
                </a:solidFill>
              </a:rPr>
              <a:t>("SELECT name FROM restaurant WHERE rid=$rid");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$row = </a:t>
            </a:r>
            <a:r>
              <a:rPr lang="en-US" sz="20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2000" dirty="0" smtClean="0">
                <a:solidFill>
                  <a:srgbClr val="CC3300"/>
                </a:solidFill>
              </a:rPr>
              <a:t>($rows);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rgbClr val="CC3300"/>
                </a:solidFill>
              </a:rPr>
              <a:t>	echo "&lt;H2&gt;Rate Restaurant &lt;I&gt;$row[0]&lt;/I&gt;&lt;/H2&gt;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&lt;FORM ACTION=rate.php METHOD=POST&gt;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&lt;INPUT TYPE=HIDDEN NAME=rid VALUE=$rid&gt;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Your rating:&lt;INPUT NAME=rate&gt;&lt;P&gt;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&lt;INPUT TYPE=SUBMIT VALUE=Rate&gt;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&lt;/FORM&gt;";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Question: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What could we do better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Yet another example: Restaurant rating—continued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4: Construction PHP files—the file rate.php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&lt;?	include("mydb.php"); </a:t>
            </a:r>
            <a:r>
              <a:rPr lang="en-US" sz="2000" dirty="0" smtClean="0"/>
              <a:t>		// Include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mydb_connect</a:t>
            </a:r>
            <a:r>
              <a:rPr lang="en-US" sz="2000" dirty="0" smtClean="0">
                <a:solidFill>
                  <a:srgbClr val="CC3300"/>
                </a:solidFill>
              </a:rPr>
              <a:t>(); 	</a:t>
            </a:r>
            <a:r>
              <a:rPr lang="en-US" sz="2000" dirty="0" smtClean="0"/>
              <a:t>		// Connect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mysql_query</a:t>
            </a:r>
            <a:r>
              <a:rPr lang="en-US" sz="2000" dirty="0" smtClean="0">
                <a:solidFill>
                  <a:srgbClr val="CC3300"/>
                </a:solidFill>
              </a:rPr>
              <a:t>("INSERT INTO rating (</a:t>
            </a:r>
            <a:r>
              <a:rPr lang="en-US" sz="2000" dirty="0" err="1" smtClean="0">
                <a:solidFill>
                  <a:srgbClr val="CC3300"/>
                </a:solidFill>
              </a:rPr>
              <a:t>rid,rating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VALUES ($rid, $rate)");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header("Location: rating.php");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Question: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What could we do better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 function for generating chef hats or stars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Using recursion: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function stars($n)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if ( $n &lt; 1.0 ) return "";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else return ("*" . stars($n-1));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What is the result of the calls: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stars(3) 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stars(5) 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stars(4.2) 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stars(4.8) 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stars(-1)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Introduction to Exercise 9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4864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During the exercise session you must construct</a:t>
            </a:r>
          </a:p>
          <a:p>
            <a:r>
              <a:rPr lang="en-US" sz="2000" dirty="0" smtClean="0"/>
              <a:t> A Web based project market...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Web programming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OVERVIEW: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&lt;html&gt;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&lt;head&gt;&lt;title&gt;Hello World&lt;/title&gt;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     echo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&gt;WORLD&lt;/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&lt;/html&gt;</a:t>
            </a:r>
          </a:p>
        </p:txBody>
      </p:sp>
      <p:pic>
        <p:nvPicPr>
          <p:cNvPr id="11" name="Picture 2" descr="C:\Documents and Settings\Lawal Dogara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524000"/>
            <a:ext cx="41910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Until now: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Validating user data using regular expressions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Database access (</a:t>
            </a:r>
            <a:r>
              <a:rPr lang="en-US" sz="2400" dirty="0" err="1" smtClean="0"/>
              <a:t>MySQL</a:t>
            </a:r>
            <a:r>
              <a:rPr lang="en-US" sz="2400" dirty="0" smtClean="0"/>
              <a:t>) from PHP scripts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Send me an email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following service, consisting of an HTML form and a simple PHP script, allows a user to send emails to the administrator of a Web site.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The file sendmail.html: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&lt;HTML&gt;&lt;HEAD&gt;&lt;TITLE&gt;Send me an email&lt;/TITLE&gt;&lt;/HEAD&gt;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&lt;BODY&gt;&lt;H2&gt;Send me an email&lt;/H2&gt;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&lt;FORM METHOD=POST ACTION=sendmail.php&gt;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   &lt;TABLE&gt;&lt;TR&gt;&lt;TD&gt;Subject: &lt;TD&gt;&lt;INPUT NAME=subject&gt;&lt;/TR&gt;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&lt;TR&gt;&lt;TD&gt;Your email: &lt;TD&gt;&lt;INPUT NAME=email&gt;&lt;/TR&gt;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&lt;TR&gt;&lt;TD COLSPAN=2&gt;Message:&lt;BR&gt;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&lt;TEXTAREA NAME=text COLS=30 ROWS=5&gt;&lt;/TEXTAREA&gt;&lt;/TR&gt;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	&lt;TR&gt;&lt;TD COLSPAN=2&gt;&lt;INPUT TYPE=SUBMIT VALUE=Send&gt;&lt;/TR&gt;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   &lt;/TABLE&gt;&lt;/FORM&gt;&lt;/BODY&gt; 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file sendmail.php is </a:t>
            </a:r>
            <a:r>
              <a:rPr lang="en-US" sz="1800" i="1" dirty="0" smtClean="0"/>
              <a:t>action for the HTML form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Form variables that are transferred: subject, email and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Send me an email—continued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recipient “mael@itu.dk” would for instance see this email: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From: gates@microsoft.com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Subject: Hi Martin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To: mael@itu.dk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Date: Thu, 18 Apr 2002 16:09:21 +0200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It is easy to send emails using PHP However, the recipient is able to detect where the email really originates: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X-From-Line: gates@microsoft.com Mon Oct 27 15:11:52 2003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Received: from </a:t>
            </a:r>
            <a:r>
              <a:rPr lang="en-US" sz="1800" dirty="0" err="1" smtClean="0"/>
              <a:t>tarzan</a:t>
            </a:r>
            <a:r>
              <a:rPr lang="en-US" sz="1800" dirty="0" smtClean="0"/>
              <a:t> ([</a:t>
            </a:r>
            <a:r>
              <a:rPr lang="en-US" sz="1800" dirty="0" err="1" smtClean="0"/>
              <a:t>unix</a:t>
            </a:r>
            <a:r>
              <a:rPr lang="en-US" sz="1800" dirty="0" smtClean="0"/>
              <a:t> socket]) (authenticated user=</a:t>
            </a:r>
            <a:r>
              <a:rPr lang="en-US" sz="1800" dirty="0" err="1" smtClean="0"/>
              <a:t>mael</a:t>
            </a:r>
            <a:r>
              <a:rPr lang="en-US" sz="1800" dirty="0" smtClean="0"/>
              <a:t> bits=0) by </a:t>
            </a:r>
            <a:r>
              <a:rPr lang="en-US" sz="1800" dirty="0" err="1" smtClean="0"/>
              <a:t>tarzan</a:t>
            </a:r>
            <a:r>
              <a:rPr lang="en-US" sz="1800" dirty="0" smtClean="0"/>
              <a:t> (Cyrus v2.1.14) with LMTP; Mon, 27 Oct 2003 15:11:53 +0100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Received: from </a:t>
            </a:r>
            <a:r>
              <a:rPr lang="en-US" sz="1800" dirty="0" err="1" smtClean="0"/>
              <a:t>localhost</a:t>
            </a:r>
            <a:r>
              <a:rPr lang="en-US" sz="1800" dirty="0" smtClean="0"/>
              <a:t> (</a:t>
            </a:r>
            <a:r>
              <a:rPr lang="en-US" sz="1800" dirty="0" err="1" smtClean="0"/>
              <a:t>localhost.localdomain</a:t>
            </a:r>
            <a:r>
              <a:rPr lang="en-US" sz="1800" dirty="0" smtClean="0"/>
              <a:t> [127.0.0.1]) by mail.itu.dk (Postfix) with ESMTP id 4459DAB954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for &lt;mael@itu.dk&gt;; Mon, 27 Oct 2003 15:11:53 +0100 (CET)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Received: from www.itu.dk (superman.itu.dk [130.226.133.2]) by mail.itu.dk (Postfix) with ESMTP id 9DD2CAB8CE for &lt;mael@itu.dk&gt;; Mon, 27 Oct 2003 15:11:52 +0100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Send me an email—continued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To: mael@itu.dk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Subject: Hi Martin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From: gates@microsoft.com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Message-Id: &lt;20031027141152.98F6CA35DE@www.itu.dk&gt;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Date: Mon, 27 </a:t>
            </a:r>
            <a:r>
              <a:rPr lang="fr-FR" sz="2000" dirty="0" err="1" smtClean="0"/>
              <a:t>Oct</a:t>
            </a:r>
            <a:r>
              <a:rPr lang="fr-FR" sz="2000" dirty="0" smtClean="0"/>
              <a:t> 2003 15:11:52 +0100 (CET)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It is easy to send emails using 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Text substitution using regular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Using the PHP function </a:t>
            </a:r>
            <a:r>
              <a:rPr lang="en-US" sz="2000" dirty="0" err="1" smtClean="0"/>
              <a:t>ereg_replace</a:t>
            </a:r>
            <a:r>
              <a:rPr lang="en-US" sz="2000" dirty="0" smtClean="0"/>
              <a:t> we can replace substrings in a string with other strings.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call to the function </a:t>
            </a:r>
            <a:r>
              <a:rPr lang="en-US" sz="2000" dirty="0" err="1" smtClean="0"/>
              <a:t>ereg_replace</a:t>
            </a:r>
            <a:r>
              <a:rPr lang="en-US" sz="2000" dirty="0" smtClean="0"/>
              <a:t>(r, d, s), returns the string s, but with the string d substituted for those substrings in s that match r.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Example: Suppose the variable $text contains the string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"Dear NAME,\</a:t>
            </a:r>
            <a:r>
              <a:rPr lang="en-US" sz="2000" dirty="0" err="1" smtClean="0">
                <a:solidFill>
                  <a:srgbClr val="CC3300"/>
                </a:solidFill>
              </a:rPr>
              <a:t>nHere</a:t>
            </a:r>
            <a:r>
              <a:rPr lang="en-US" sz="2000" dirty="0" smtClean="0">
                <a:solidFill>
                  <a:srgbClr val="CC3300"/>
                </a:solidFill>
              </a:rPr>
              <a:t> is some news for you, NAME:"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Then the function call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ereg_replace</a:t>
            </a:r>
            <a:r>
              <a:rPr lang="en-US" sz="2000" dirty="0" smtClean="0">
                <a:solidFill>
                  <a:srgbClr val="CC3300"/>
                </a:solidFill>
              </a:rPr>
              <a:t>("NAME", "Peter", $text);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will return the string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"Dear Peter,\</a:t>
            </a:r>
            <a:r>
              <a:rPr lang="en-US" sz="2000" dirty="0" err="1" smtClean="0">
                <a:solidFill>
                  <a:srgbClr val="CC3300"/>
                </a:solidFill>
              </a:rPr>
              <a:t>nHere</a:t>
            </a:r>
            <a:r>
              <a:rPr lang="en-US" sz="2000" dirty="0" smtClean="0">
                <a:solidFill>
                  <a:srgbClr val="CC3300"/>
                </a:solidFill>
              </a:rPr>
              <a:t> is some news for you, Peter:"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05400"/>
          </a:xfrm>
        </p:spPr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i="1" dirty="0" smtClean="0"/>
              <a:t>Step 3: Constructing Web forms and site maps</a:t>
            </a: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/>
              <a:t>Step 4: Constructing PHP-files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files maillist3.php, maillist3_send.html, maillist3_send.php, . . .</a:t>
            </a:r>
          </a:p>
          <a:p>
            <a:pPr>
              <a:buNone/>
            </a:pPr>
            <a:endParaRPr lang="en-US" sz="1200" dirty="0" smtClean="0"/>
          </a:p>
        </p:txBody>
      </p:sp>
      <p:pic>
        <p:nvPicPr>
          <p:cNvPr id="1026" name="Picture 2" descr="C:\Documents and Settings\Lawal Dogara\Desktop\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1" y="1752600"/>
            <a:ext cx="54864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9.</a:t>
            </a:r>
            <a:fld id="{7DBED2F0-B98A-41A1-A64E-F58530507B5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 maillist3_send.html: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&lt;HTML&gt;&lt;BODY&gt;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 dirty="0" smtClean="0">
                <a:solidFill>
                  <a:srgbClr val="CC3300"/>
                </a:solidFill>
              </a:rPr>
              <a:t>	&lt;H2&gt;Send Emails (version 3)&lt;/H2&gt;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&lt;I&gt;Use the string &lt;B&gt;NAME&lt;/B&gt; to have member’s name appear in email&lt;/I&gt;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&lt;P&gt; &lt;FORM ACTION="maillist3_send.php" METHOD=POST&gt;Message:&lt;BR&gt;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        &lt;TEXTAREA NAME=text COLS=40 ROWS=5&gt;&lt;/TEXTAREA&gt;&lt;P&gt;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         Password: &lt;INPUT TYPE=PASSWORD NAME=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TYPE=SUBMIT VALUE=Send&gt;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&lt;/FORM&gt;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&lt;HR&gt;</a:t>
            </a:r>
            <a:r>
              <a:rPr lang="pt-BR" sz="1800" dirty="0" smtClean="0">
                <a:solidFill>
                  <a:srgbClr val="CC3300"/>
                </a:solidFill>
              </a:rPr>
              <a:t>&lt;A HREF="mailto:webmaster@my.com"&gt;webmaster@my.com&lt;/A&gt;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Only users that know the password can send out email!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form </a:t>
            </a:r>
            <a:r>
              <a:rPr lang="en-US" sz="1800" i="1" dirty="0" smtClean="0"/>
              <a:t>action is the file maillist3_send.php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6344</TotalTime>
  <Words>854</Words>
  <Application>Microsoft PowerPoint</Application>
  <PresentationFormat>On-screen Show (4:3)</PresentationFormat>
  <Paragraphs>300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Pixel</vt:lpstr>
      <vt:lpstr>Web programming using PHP</vt:lpstr>
      <vt:lpstr>Web programming using PHP</vt:lpstr>
      <vt:lpstr>Until now:</vt:lpstr>
      <vt:lpstr>Example: Send me an email</vt:lpstr>
      <vt:lpstr>Example: Send me an email—continued</vt:lpstr>
      <vt:lpstr>Example: Send me an email—continued</vt:lpstr>
      <vt:lpstr>Text substitution using regular expressions</vt:lpstr>
      <vt:lpstr>Example: Extending the mailing list example—continued</vt:lpstr>
      <vt:lpstr>Extending the mailing list example—continued</vt:lpstr>
      <vt:lpstr>Extending the mailing list example—continued</vt:lpstr>
      <vt:lpstr>Yet another example: Restaurant rating</vt:lpstr>
      <vt:lpstr>Yet another example: Restaurant rating—continued</vt:lpstr>
      <vt:lpstr>Yet another example: Restaurant rating—continued</vt:lpstr>
      <vt:lpstr>Yet another example: Restaurant rating—continued</vt:lpstr>
      <vt:lpstr>Yet another example: Restaurant rating—continued</vt:lpstr>
      <vt:lpstr>Yet another example: Restaurant rating—continued</vt:lpstr>
      <vt:lpstr>Yet another example: Restaurant rating—continued</vt:lpstr>
      <vt:lpstr>A function for generating chef hats or stars</vt:lpstr>
      <vt:lpstr>Introduction to Exercise 9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325</cp:revision>
  <dcterms:created xsi:type="dcterms:W3CDTF">2003-08-19T13:40:41Z</dcterms:created>
  <dcterms:modified xsi:type="dcterms:W3CDTF">2010-02-06T07:40:00Z</dcterms:modified>
</cp:coreProperties>
</file>