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549" r:id="rId2"/>
    <p:sldId id="550" r:id="rId3"/>
    <p:sldId id="552" r:id="rId4"/>
    <p:sldId id="553" r:id="rId5"/>
    <p:sldId id="554" r:id="rId6"/>
    <p:sldId id="555" r:id="rId7"/>
    <p:sldId id="556" r:id="rId8"/>
    <p:sldId id="557" r:id="rId9"/>
    <p:sldId id="558" r:id="rId10"/>
    <p:sldId id="559" r:id="rId11"/>
    <p:sldId id="560" r:id="rId12"/>
    <p:sldId id="561" r:id="rId13"/>
    <p:sldId id="562" r:id="rId14"/>
    <p:sldId id="563" r:id="rId15"/>
    <p:sldId id="564" r:id="rId16"/>
    <p:sldId id="565" r:id="rId17"/>
    <p:sldId id="566" r:id="rId18"/>
    <p:sldId id="567" r:id="rId19"/>
    <p:sldId id="568" r:id="rId20"/>
    <p:sldId id="569" r:id="rId21"/>
    <p:sldId id="570" r:id="rId22"/>
    <p:sldId id="571" r:id="rId23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12" autoAdjust="0"/>
  </p:normalViewPr>
  <p:slideViewPr>
    <p:cSldViewPr>
      <p:cViewPr varScale="1">
        <p:scale>
          <a:sx n="54" d="100"/>
          <a:sy n="54" d="100"/>
        </p:scale>
        <p:origin x="-3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3690"/>
    </p:cViewPr>
  </p:sorterViewPr>
  <p:notesViewPr>
    <p:cSldViewPr>
      <p:cViewPr varScale="1">
        <p:scale>
          <a:sx n="67" d="100"/>
          <a:sy n="67" d="100"/>
        </p:scale>
        <p:origin x="-2112" y="-114"/>
      </p:cViewPr>
      <p:guideLst>
        <p:guide orient="horz" pos="2932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446166" y="8813749"/>
            <a:ext cx="2540081" cy="60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r>
              <a:rPr lang="en-US" sz="900">
                <a:latin typeface="Verdana" pitchFamily="34" charset="0"/>
                <a:cs typeface="Times New Roman" pitchFamily="18" charset="0"/>
              </a:rPr>
              <a:t>ICS 572 –</a:t>
            </a:r>
            <a:r>
              <a:rPr lang="en-US" sz="900">
                <a:latin typeface="Verdana" pitchFamily="34" charset="0"/>
              </a:rPr>
              <a:t> </a:t>
            </a:r>
            <a:r>
              <a:rPr lang="en-US" sz="900">
                <a:latin typeface="Verdana" pitchFamily="34" charset="0"/>
                <a:cs typeface="Times New Roman" pitchFamily="18" charset="0"/>
              </a:rPr>
              <a:t>High Performance Computing</a:t>
            </a:r>
          </a:p>
          <a:p>
            <a:pPr defTabSz="1028700" eaLnBrk="0" hangingPunct="0">
              <a:lnSpc>
                <a:spcPct val="150000"/>
              </a:lnSpc>
              <a:defRPr/>
            </a:pPr>
            <a:r>
              <a:rPr lang="en-US" sz="900">
                <a:latin typeface="Verdana" pitchFamily="34" charset="0"/>
              </a:rPr>
              <a:t>Dr. Sahalu Junaidu  -  KFUPM</a:t>
            </a:r>
          </a:p>
          <a:p>
            <a:pPr defTabSz="1028700" eaLnBrk="0" hangingPunct="0">
              <a:defRPr/>
            </a:pPr>
            <a:r>
              <a:rPr lang="en-US" sz="1000">
                <a:solidFill>
                  <a:srgbClr val="000000"/>
                </a:solidFill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>
            <a:off x="6426072" y="8813748"/>
            <a:ext cx="428926" cy="258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3645" tIns="51821" rIns="103645" bIns="51821">
            <a:spAutoFit/>
          </a:bodyPr>
          <a:lstStyle/>
          <a:p>
            <a:pPr defTabSz="1028700" eaLnBrk="0" hangingPunct="0">
              <a:defRPr/>
            </a:pPr>
            <a:fld id="{C423BDF2-509B-43A6-A805-FAADF5218640}" type="slidenum">
              <a:rPr lang="ar-SA" sz="1000">
                <a:latin typeface="Verdana" pitchFamily="34" charset="0"/>
              </a:rPr>
              <a:pPr defTabSz="1028700" eaLnBrk="0" hangingPunct="0">
                <a:defRPr/>
              </a:pPr>
              <a:t>‹#›</a:t>
            </a:fld>
            <a:endParaRPr lang="en-US" sz="1000">
              <a:latin typeface="Verdana" pitchFamily="34" charset="0"/>
            </a:endParaRPr>
          </a:p>
        </p:txBody>
      </p:sp>
      <p:sp>
        <p:nvSpPr>
          <p:cNvPr id="213002" name="AutoShape 10"/>
          <p:cNvSpPr>
            <a:spLocks noChangeArrowheads="1"/>
          </p:cNvSpPr>
          <p:nvPr/>
        </p:nvSpPr>
        <p:spPr bwMode="auto">
          <a:xfrm>
            <a:off x="585794" y="590612"/>
            <a:ext cx="5705466" cy="3990661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3003" name="AutoShape 11"/>
          <p:cNvSpPr>
            <a:spLocks noChangeArrowheads="1"/>
          </p:cNvSpPr>
          <p:nvPr/>
        </p:nvSpPr>
        <p:spPr bwMode="auto">
          <a:xfrm>
            <a:off x="585794" y="4727827"/>
            <a:ext cx="5705466" cy="3990662"/>
          </a:xfrm>
          <a:prstGeom prst="roundRect">
            <a:avLst>
              <a:gd name="adj" fmla="val 12495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185" y="0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8" y="4420064"/>
            <a:ext cx="5620406" cy="418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defTabSz="990600">
              <a:defRPr sz="1400"/>
            </a:lvl1pPr>
          </a:lstStyle>
          <a:p>
            <a:pPr>
              <a:defRPr/>
            </a:pPr>
            <a:r>
              <a:rPr lang="en-US"/>
              <a:t>SWE 444: Internet &amp; Web Application Development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185" y="8843059"/>
            <a:ext cx="3041311" cy="46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4" tIns="49517" rIns="99034" bIns="49517" numCol="1" anchor="b" anchorCtr="0" compatLnSpc="1">
            <a:prstTxWarp prst="textNoShape">
              <a:avLst/>
            </a:prstTxWarp>
          </a:bodyPr>
          <a:lstStyle>
            <a:lvl1pPr algn="r" defTabSz="990600">
              <a:defRPr sz="1400"/>
            </a:lvl1pPr>
          </a:lstStyle>
          <a:p>
            <a:pPr>
              <a:defRPr/>
            </a:pPr>
            <a:fld id="{3EFB1888-0516-4890-955F-12545B7843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SWE 444: Internet &amp; Web Application Development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DD51CC-D182-4C11-9DDF-9CD74C6348BF}" type="slidenum">
              <a:rPr lang="ar-SA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18" tIns="45710" rIns="91418" bIns="45710"/>
          <a:lstStyle/>
          <a:p>
            <a:pPr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lIns="91418" tIns="45710" rIns="91418" bIns="45710"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EB537BB2-A931-488B-A310-08D412382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EAC91B99-0A85-47F5-8CDF-CB6A6881C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3058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24608D7C-E0C6-4BD3-BB84-0101A5268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FD5F13C1-B705-4457-A6E8-A18E7BADB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531BCD42-18B1-4A99-B799-A36452D7B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66800"/>
            <a:ext cx="4076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D426B7B3-2A67-4504-8976-3CD416BAB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447D0431-968A-4E98-A52D-506A8842B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4E9D9138-EA04-43E8-963A-41A654FAA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F737FEDB-CFD5-4597-9EB5-DEB870C91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B19A34B8-47F9-47BD-BB2E-55BEBFA0D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0.</a:t>
            </a:r>
            <a:fld id="{1B3F8B4F-1ED1-421C-8601-CC178AE20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305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2484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 smtClean="0"/>
              <a:t>CSC 405: Web Application Engineering II</a:t>
            </a:r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10" rIns="91418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0.</a:t>
            </a:r>
            <a:fld id="{E791E9E8-BC34-4F9B-909B-386407763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0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96875" indent="-396875" algn="l" rtl="0" eaLnBrk="0" fontAlgn="base" hangingPunct="0">
        <a:spcBef>
          <a:spcPct val="80000"/>
        </a:spcBef>
        <a:spcAft>
          <a:spcPct val="2000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12813" indent="-4016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400">
          <a:solidFill>
            <a:schemeClr val="tx1"/>
          </a:solidFill>
          <a:latin typeface="+mn-lt"/>
          <a:cs typeface="+mn-cs"/>
        </a:defRPr>
      </a:lvl2pPr>
      <a:lvl3pPr marL="12573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31775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317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  <a:endParaRPr lang="en-US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 smtClean="0"/>
              <a:t>Web programming using PHP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What have we learnt?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Underlying technologies of database supported web sites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Constructing database supported web sites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Accessing the </a:t>
            </a:r>
            <a:r>
              <a:rPr lang="en-US" sz="2400" dirty="0" err="1" smtClean="0"/>
              <a:t>MySQL</a:t>
            </a:r>
            <a:r>
              <a:rPr lang="en-US" sz="2400" dirty="0" smtClean="0"/>
              <a:t> database from PHP scripts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Example: A mailing list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</a:t>
            </a:r>
            <a:r>
              <a:rPr lang="en-US" sz="2400" dirty="0" err="1" smtClean="0"/>
              <a:t>auto_increment</a:t>
            </a:r>
            <a:r>
              <a:rPr lang="en-US" sz="2400" dirty="0" smtClean="0"/>
              <a:t> in </a:t>
            </a:r>
            <a:r>
              <a:rPr lang="en-US" sz="2400" dirty="0" err="1" smtClean="0"/>
              <a:t>MySQL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Constructing database supported web sites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We construct a database supported web site using the following steps: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1: Constructing a data model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Which information should be stored and how should it be represented?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</a:t>
            </a:r>
            <a:r>
              <a:rPr lang="en-US" sz="2000" i="1" dirty="0" smtClean="0"/>
              <a:t>This is the hard part!!!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2: Developing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How do we insert data into the database?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How do we extract data from the database?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3: Constructing web-forms for implementing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user interface is HTML code (forms)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4: Constructing PHP-files for implementing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SQL (Structured Query Language) is used for the actual data transactions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</a:t>
            </a:r>
            <a:r>
              <a:rPr lang="en-US" sz="2000" i="1" dirty="0" smtClean="0"/>
              <a:t>This is the easy part!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Note: The more time you spend on Step 3, the easier Step 4 becomes!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A mailing list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Using the mailing list system, we must be able to create a list of names and emails for distributing emails.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 same common list is maintained by all people using the system.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 only information stored are the names and email addresses.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1: The data model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CREATE  TABLE  </a:t>
            </a:r>
            <a:r>
              <a:rPr lang="en-US" sz="2000" dirty="0" err="1" smtClean="0">
                <a:solidFill>
                  <a:srgbClr val="CC3300"/>
                </a:solidFill>
              </a:rPr>
              <a:t>maillist</a:t>
            </a:r>
            <a:r>
              <a:rPr lang="en-US" sz="2000" dirty="0" smtClean="0">
                <a:solidFill>
                  <a:srgbClr val="CC3300"/>
                </a:solidFill>
              </a:rPr>
              <a:t> (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email		 </a:t>
            </a:r>
            <a:r>
              <a:rPr lang="en-US" sz="2000" dirty="0" err="1" smtClean="0">
                <a:solidFill>
                  <a:srgbClr val="CC3300"/>
                </a:solidFill>
              </a:rPr>
              <a:t>varchar</a:t>
            </a:r>
            <a:r>
              <a:rPr lang="en-US" sz="2000" dirty="0" smtClean="0">
                <a:solidFill>
                  <a:srgbClr val="CC3300"/>
                </a:solidFill>
              </a:rPr>
              <a:t>(100) not null,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name 		 </a:t>
            </a:r>
            <a:r>
              <a:rPr lang="en-US" sz="2000" dirty="0" err="1" smtClean="0">
                <a:solidFill>
                  <a:srgbClr val="CC3300"/>
                </a:solidFill>
              </a:rPr>
              <a:t>varchar</a:t>
            </a:r>
            <a:r>
              <a:rPr lang="en-US" sz="2000" dirty="0" smtClean="0">
                <a:solidFill>
                  <a:srgbClr val="CC3300"/>
                </a:solidFill>
              </a:rPr>
              <a:t>(100) not null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We assume that no two persons use the same email address, i.e., it is unique.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We insist that the name as well as the email address are present.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A mailing list—continued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334000"/>
          </a:xfrm>
        </p:spPr>
        <p:txBody>
          <a:bodyPr/>
          <a:lstStyle/>
          <a:p>
            <a:pPr>
              <a:buNone/>
            </a:pPr>
            <a:r>
              <a:rPr lang="en-US" sz="1400" b="1" dirty="0" smtClean="0"/>
              <a:t>Step 3: Constructing web forms and site maps</a:t>
            </a:r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boxes in the diagram represent states where HTML code is displayed in a browser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Unlabelled arrows represent links to a new HTML page, possibly generated by a PHP script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</a:t>
            </a:r>
            <a:r>
              <a:rPr lang="en-US" sz="2000" dirty="0" err="1" smtClean="0"/>
              <a:t>Labelled</a:t>
            </a:r>
            <a:r>
              <a:rPr lang="en-US" sz="2000" dirty="0" smtClean="0"/>
              <a:t> arrows represent transactions that update the database by running a PHP script</a:t>
            </a:r>
          </a:p>
        </p:txBody>
      </p:sp>
      <p:pic>
        <p:nvPicPr>
          <p:cNvPr id="5122" name="Picture 2" descr="C:\Documents and Settings\Lawal Dogara\Desktop\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600200"/>
            <a:ext cx="6257925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A mailing list—continued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/>
              <a:t>Step 3: Constructing web forms: maillist_add.html: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&lt;BODY&gt;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      &lt;H2&gt;Add Yourself to Mailing List&lt;/H2&gt;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       &lt;FORM ACTION="maillist_add.php" METHOD=POST&gt;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        &lt;TABLE&gt;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&lt;TR&gt;&lt;TD&gt;Email:&lt;TD&gt;&lt;INPUT NAME=email&gt;&lt;/TR&gt;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&lt;TR&gt;&lt;TD&gt;Name: &lt;TD&gt;&lt;INPUT NAME=name&gt;&lt;/TR&gt;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&lt;TR&gt;&lt;TD COLSPAN=2&gt;&lt;INPUT TYPE=SUBMIT VALUE=Add&gt;&lt;/TR&gt;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     &lt;/TABLE&gt;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&lt;HR&gt;</a:t>
            </a:r>
            <a:r>
              <a:rPr lang="pt-BR" sz="2000" dirty="0" smtClean="0">
                <a:solidFill>
                  <a:srgbClr val="CC3300"/>
                </a:solidFill>
              </a:rPr>
              <a:t>&lt;A HREF="mailto:webmaster@my.com"&gt;webmaster@my.com&lt;/A&gt;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&lt;/BODY&gt;&lt;/HTML&gt;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file maillist_add.php is the form </a:t>
            </a:r>
            <a:r>
              <a:rPr lang="en-US" sz="2000" i="1" dirty="0" smtClean="0"/>
              <a:t>action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form contains two fields called email and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A mailing list—continued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4: Constructing PHP filer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 file maillist.php—displaying email addresses: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&lt;HTML&gt;&lt;BODY&gt;&lt;H2&gt;Mailing list members&lt;/H2&gt;&lt;UL&gt;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&lt;? </a:t>
            </a:r>
            <a:r>
              <a:rPr lang="en-US" sz="2000" dirty="0" smtClean="0"/>
              <a:t>// Establish database connection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$db = </a:t>
            </a:r>
            <a:r>
              <a:rPr lang="en-US" sz="2000" dirty="0" err="1" smtClean="0">
                <a:solidFill>
                  <a:srgbClr val="CC3300"/>
                </a:solidFill>
              </a:rPr>
              <a:t>mysql_connect</a:t>
            </a:r>
            <a:r>
              <a:rPr lang="en-US" sz="2000" dirty="0" smtClean="0">
                <a:solidFill>
                  <a:srgbClr val="CC3300"/>
                </a:solidFill>
              </a:rPr>
              <a:t>("mysql.itu.dk", "W2_panic", "***");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err="1" smtClean="0">
                <a:solidFill>
                  <a:srgbClr val="CC3300"/>
                </a:solidFill>
              </a:rPr>
              <a:t>mysql_select_db</a:t>
            </a:r>
            <a:r>
              <a:rPr lang="en-US" sz="2000" dirty="0" smtClean="0">
                <a:solidFill>
                  <a:srgbClr val="CC3300"/>
                </a:solidFill>
              </a:rPr>
              <a:t>("W2_F2004_panic", $db);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smtClean="0"/>
              <a:t>// Extract rows from the table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$rows = </a:t>
            </a:r>
            <a:r>
              <a:rPr lang="en-US" sz="2000" dirty="0" err="1" smtClean="0">
                <a:solidFill>
                  <a:srgbClr val="CC3300"/>
                </a:solidFill>
              </a:rPr>
              <a:t>mysql_query</a:t>
            </a:r>
            <a:r>
              <a:rPr lang="en-US" sz="2000" dirty="0" smtClean="0">
                <a:solidFill>
                  <a:srgbClr val="CC3300"/>
                </a:solidFill>
              </a:rPr>
              <a:t>("SELECT email, name FROM </a:t>
            </a:r>
            <a:r>
              <a:rPr lang="en-US" sz="2000" dirty="0" err="1" smtClean="0">
                <a:solidFill>
                  <a:srgbClr val="CC3300"/>
                </a:solidFill>
              </a:rPr>
              <a:t>maillist</a:t>
            </a:r>
            <a:r>
              <a:rPr lang="en-US" sz="2000" dirty="0" smtClean="0">
                <a:solidFill>
                  <a:srgbClr val="CC3300"/>
                </a:solidFill>
              </a:rPr>
              <a:t>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</a:t>
            </a:r>
            <a:r>
              <a:rPr lang="en-US" sz="2000" dirty="0" smtClean="0"/>
              <a:t>// Iterate through the rows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while ( $row = </a:t>
            </a:r>
            <a:r>
              <a:rPr lang="en-US" sz="2000" dirty="0" err="1" smtClean="0">
                <a:solidFill>
                  <a:srgbClr val="CC3300"/>
                </a:solidFill>
              </a:rPr>
              <a:t>mysql_fetch_row</a:t>
            </a:r>
            <a:r>
              <a:rPr lang="en-US" sz="2000" dirty="0" smtClean="0">
                <a:solidFill>
                  <a:srgbClr val="CC3300"/>
                </a:solidFill>
              </a:rPr>
              <a:t>($rows)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</a:t>
            </a:r>
            <a:r>
              <a:rPr lang="en-US" sz="2000" dirty="0" smtClean="0"/>
              <a:t>// Display a single row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	echo "&lt;LI&gt; &lt;A HREF=\"mailto:$row[0]\"&gt;$row[1]&lt;/A&gt;";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} 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&lt;P&gt;&lt;LI&gt;&lt;A HREF="maillist_add.html"&gt;Add Yourself&lt;/A&gt;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000" dirty="0" smtClean="0">
                <a:solidFill>
                  <a:srgbClr val="CC3300"/>
                </a:solidFill>
              </a:rPr>
              <a:t>&lt;/UL&gt;&lt;HR&gt;&lt;A HREF="mailto:webmaster@my.com"&gt;webmaster@my.com&lt;/A&gt;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&lt;/BODY&gt;&lt;/HTML&gt;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Example: A mailing list—continued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The file maillist_add.php—adding an email address: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&lt;?</a:t>
            </a:r>
            <a:r>
              <a:rPr lang="en-US" sz="2000" dirty="0" smtClean="0"/>
              <a:t> // Establish database connection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smtClean="0">
                <a:solidFill>
                  <a:srgbClr val="CC3300"/>
                </a:solidFill>
              </a:rPr>
              <a:t>$db = </a:t>
            </a:r>
            <a:r>
              <a:rPr lang="en-US" sz="2000" dirty="0" err="1" smtClean="0">
                <a:solidFill>
                  <a:srgbClr val="CC3300"/>
                </a:solidFill>
              </a:rPr>
              <a:t>mysql_connect</a:t>
            </a:r>
            <a:r>
              <a:rPr lang="en-US" sz="2000" dirty="0" smtClean="0">
                <a:solidFill>
                  <a:srgbClr val="CC3300"/>
                </a:solidFill>
              </a:rPr>
              <a:t>("mysql.itu.dk", "W2_panic", "***");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mysql_select_db</a:t>
            </a:r>
            <a:r>
              <a:rPr lang="en-US" sz="2000" dirty="0" smtClean="0">
                <a:solidFill>
                  <a:srgbClr val="CC3300"/>
                </a:solidFill>
              </a:rPr>
              <a:t>("W2_F2004_panic", $db);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// Insert data into the database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</a:t>
            </a:r>
            <a:r>
              <a:rPr lang="en-US" sz="2000" dirty="0" err="1" smtClean="0">
                <a:solidFill>
                  <a:srgbClr val="CC3300"/>
                </a:solidFill>
              </a:rPr>
              <a:t>mysql_query</a:t>
            </a:r>
            <a:r>
              <a:rPr lang="en-US" sz="2000" dirty="0" smtClean="0">
                <a:solidFill>
                  <a:srgbClr val="CC3300"/>
                </a:solidFill>
              </a:rPr>
              <a:t>("INSERT INTO </a:t>
            </a:r>
            <a:r>
              <a:rPr lang="en-US" sz="2000" dirty="0" err="1" smtClean="0">
                <a:solidFill>
                  <a:srgbClr val="CC3300"/>
                </a:solidFill>
              </a:rPr>
              <a:t>maillist</a:t>
            </a:r>
            <a:r>
              <a:rPr lang="en-US" sz="2000" dirty="0" smtClean="0">
                <a:solidFill>
                  <a:srgbClr val="CC3300"/>
                </a:solidFill>
              </a:rPr>
              <a:t> (email, name)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              VALUES (’$email’, ’$name’)");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header("Location: maillist.php"); // Jump to maillist.php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Note: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By calling the function header with location maillist.php, information is sent to the browser (via HTTP) informing it to request the file maillist.php from the server.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As this happens rapidly—and without user interaction—the result is that the updated mailing list is displayed    for the user.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Are there any inconveniencies or defects in the scripts above?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Using an include file for establishing a connection—mydb.php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By using an include file, we avoid writing password information in all files: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&lt;?   function error ( $</a:t>
            </a:r>
            <a:r>
              <a:rPr lang="en-US" sz="1800" dirty="0" err="1" smtClean="0">
                <a:solidFill>
                  <a:srgbClr val="CC3300"/>
                </a:solidFill>
              </a:rPr>
              <a:t>msg</a:t>
            </a:r>
            <a:r>
              <a:rPr lang="en-US" sz="1800" dirty="0" smtClean="0">
                <a:solidFill>
                  <a:srgbClr val="CC3300"/>
                </a:solidFill>
              </a:rPr>
              <a:t> ) {     echo "&lt;HTML&gt;&lt;BODY&gt;&lt;H2&gt;Error in PHP script&lt;/H2&gt;$</a:t>
            </a:r>
            <a:r>
              <a:rPr lang="en-US" sz="1800" dirty="0" err="1" smtClean="0">
                <a:solidFill>
                  <a:srgbClr val="CC3300"/>
                </a:solidFill>
              </a:rPr>
              <a:t>msg</a:t>
            </a:r>
            <a:r>
              <a:rPr lang="en-US" sz="1800" dirty="0" smtClean="0">
                <a:solidFill>
                  <a:srgbClr val="CC3300"/>
                </a:solidFill>
              </a:rPr>
              <a:t>&lt;/BODY&gt;&lt;/HTML&gt;";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exit();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// function for establishing connection to the database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function </a:t>
            </a:r>
            <a:r>
              <a:rPr lang="en-US" sz="1800" dirty="0" err="1" smtClean="0">
                <a:solidFill>
                  <a:srgbClr val="CC3300"/>
                </a:solidFill>
              </a:rPr>
              <a:t>mydb_connect</a:t>
            </a:r>
            <a:r>
              <a:rPr lang="en-US" sz="1800" dirty="0" smtClean="0">
                <a:solidFill>
                  <a:srgbClr val="CC3300"/>
                </a:solidFill>
              </a:rPr>
              <a:t>() {	$</a:t>
            </a:r>
            <a:r>
              <a:rPr lang="en-US" sz="1800" dirty="0" err="1" smtClean="0">
                <a:solidFill>
                  <a:srgbClr val="CC3300"/>
                </a:solidFill>
              </a:rPr>
              <a:t>dbhost</a:t>
            </a:r>
            <a:r>
              <a:rPr lang="en-US" sz="1800" dirty="0" smtClean="0">
                <a:solidFill>
                  <a:srgbClr val="CC3300"/>
                </a:solidFill>
              </a:rPr>
              <a:t> = "mysql.itu.dk"; $user = "W2_panic";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$database = "W2_F2004_panic"; $</a:t>
            </a:r>
            <a:r>
              <a:rPr lang="en-US" sz="1800" dirty="0" err="1" smtClean="0">
                <a:solidFill>
                  <a:srgbClr val="CC3300"/>
                </a:solidFill>
              </a:rPr>
              <a:t>passwd</a:t>
            </a:r>
            <a:r>
              <a:rPr lang="en-US" sz="1800" dirty="0" smtClean="0">
                <a:solidFill>
                  <a:srgbClr val="CC3300"/>
                </a:solidFill>
              </a:rPr>
              <a:t> = "***";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$db = </a:t>
            </a:r>
            <a:r>
              <a:rPr lang="en-US" sz="1800" dirty="0" err="1" smtClean="0">
                <a:solidFill>
                  <a:srgbClr val="CC3300"/>
                </a:solidFill>
              </a:rPr>
              <a:t>mysql_connect</a:t>
            </a:r>
            <a:r>
              <a:rPr lang="en-US" sz="1800" dirty="0" smtClean="0">
                <a:solidFill>
                  <a:srgbClr val="CC3300"/>
                </a:solidFill>
              </a:rPr>
              <a:t>($</a:t>
            </a:r>
            <a:r>
              <a:rPr lang="en-US" sz="1800" dirty="0" err="1" smtClean="0">
                <a:solidFill>
                  <a:srgbClr val="CC3300"/>
                </a:solidFill>
              </a:rPr>
              <a:t>dbhost</a:t>
            </a:r>
            <a:r>
              <a:rPr lang="en-US" sz="1800" dirty="0" smtClean="0">
                <a:solidFill>
                  <a:srgbClr val="CC3300"/>
                </a:solidFill>
              </a:rPr>
              <a:t>, $user, $</a:t>
            </a:r>
            <a:r>
              <a:rPr lang="en-US" sz="1800" dirty="0" err="1" smtClean="0">
                <a:solidFill>
                  <a:srgbClr val="CC3300"/>
                </a:solidFill>
              </a:rPr>
              <a:t>passwd</a:t>
            </a:r>
            <a:r>
              <a:rPr lang="en-US" sz="1800" dirty="0" smtClean="0">
                <a:solidFill>
                  <a:srgbClr val="CC3300"/>
                </a:solidFill>
              </a:rPr>
              <a:t>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if ( $db == 0 ) { 	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	error ("Connection to database on ’$</a:t>
            </a:r>
            <a:r>
              <a:rPr lang="en-US" sz="1800" dirty="0" err="1" smtClean="0">
                <a:solidFill>
                  <a:srgbClr val="CC3300"/>
                </a:solidFill>
              </a:rPr>
              <a:t>dbhost</a:t>
            </a:r>
            <a:r>
              <a:rPr lang="en-US" sz="1800" dirty="0" smtClean="0">
                <a:solidFill>
                  <a:srgbClr val="CC3300"/>
                </a:solidFill>
              </a:rPr>
              <a:t>’ failed");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}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   if ( </a:t>
            </a:r>
            <a:r>
              <a:rPr lang="en-US" sz="1800" dirty="0" err="1" smtClean="0">
                <a:solidFill>
                  <a:srgbClr val="CC3300"/>
                </a:solidFill>
              </a:rPr>
              <a:t>mysql_select_db</a:t>
            </a:r>
            <a:r>
              <a:rPr lang="en-US" sz="1800" dirty="0" smtClean="0">
                <a:solidFill>
                  <a:srgbClr val="CC3300"/>
                </a:solidFill>
              </a:rPr>
              <a:t>($database, $db) == 0 ) {  error ("Failed to select database ’$user’");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   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                                          }?&gt;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Note: We check the return values from </a:t>
            </a:r>
            <a:r>
              <a:rPr lang="en-US" sz="1800" b="1" dirty="0" err="1" smtClean="0"/>
              <a:t>mysql_connect</a:t>
            </a:r>
            <a:r>
              <a:rPr lang="en-US" sz="1800" b="1" dirty="0" smtClean="0"/>
              <a:t> and </a:t>
            </a:r>
            <a:r>
              <a:rPr lang="en-US" sz="1800" b="1" dirty="0" err="1" smtClean="0"/>
              <a:t>mysql_select_db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Extending the mailing list example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Let us extend our mailing list example so that it is possible to remove names from the list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We consider the four steps again: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1: The data model is unchanged (table </a:t>
            </a:r>
            <a:r>
              <a:rPr lang="en-US" sz="2000" b="1" dirty="0" err="1" smtClean="0"/>
              <a:t>maillist</a:t>
            </a:r>
            <a:r>
              <a:rPr lang="en-US" sz="2000" b="1" dirty="0" smtClean="0"/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Step 2: The following data transaction is added: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Deleting email and corresponding name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	</a:t>
            </a:r>
            <a:r>
              <a:rPr lang="en-US" sz="2000" dirty="0" smtClean="0">
                <a:solidFill>
                  <a:srgbClr val="CC3300"/>
                </a:solidFill>
              </a:rPr>
              <a:t>DELETE FROM </a:t>
            </a:r>
            <a:r>
              <a:rPr lang="en-US" sz="2000" dirty="0" err="1" smtClean="0">
                <a:solidFill>
                  <a:srgbClr val="CC3300"/>
                </a:solidFill>
              </a:rPr>
              <a:t>maillist</a:t>
            </a:r>
            <a:endParaRPr lang="en-US" sz="2000" dirty="0" smtClean="0">
              <a:solidFill>
                <a:srgbClr val="CC33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		WHERE email = ’gates@microsoft.com’;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Extending the mailing list example—continued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334000"/>
          </a:xfrm>
        </p:spPr>
        <p:txBody>
          <a:bodyPr/>
          <a:lstStyle/>
          <a:p>
            <a:pPr>
              <a:buNone/>
            </a:pPr>
            <a:r>
              <a:rPr lang="en-US" sz="1400" b="1" dirty="0" smtClean="0"/>
              <a:t>Step 3: Constructing a site map:</a:t>
            </a:r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The file maillist2_del.php deletes a row from the table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This file expects a form variable email, transferred in a link in the file maillist2.php:       maillist2_del.php?email=gates@microsoft.com</a:t>
            </a:r>
          </a:p>
        </p:txBody>
      </p:sp>
      <p:pic>
        <p:nvPicPr>
          <p:cNvPr id="1026" name="Picture 2" descr="C:\Documents and Settings\Lawal Dogara\Desktop\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676400"/>
            <a:ext cx="4781550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Extending the mailing list example—continued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Step 4: Constructing PHP files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file maillist2.php: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     &lt;HTML&gt;&lt;BODY&gt;&lt;H2&gt;Mailing list members (version 2)&lt;/H2&gt;&lt;UL&gt;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</a:t>
            </a:r>
            <a:r>
              <a:rPr lang="en-US" sz="1800" dirty="0" smtClean="0">
                <a:solidFill>
                  <a:srgbClr val="CC3300"/>
                </a:solidFill>
              </a:rPr>
              <a:t>&lt;? include("mydb.php"); </a:t>
            </a:r>
            <a:r>
              <a:rPr lang="en-US" sz="1800" dirty="0" smtClean="0"/>
              <a:t>                        // Include utilities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         </a:t>
            </a:r>
            <a:r>
              <a:rPr lang="en-US" sz="1800" dirty="0" err="1" smtClean="0">
                <a:solidFill>
                  <a:srgbClr val="CC3300"/>
                </a:solidFill>
              </a:rPr>
              <a:t>mydb_connect</a:t>
            </a:r>
            <a:r>
              <a:rPr lang="en-US" sz="1800" dirty="0" smtClean="0">
                <a:solidFill>
                  <a:srgbClr val="CC3300"/>
                </a:solidFill>
              </a:rPr>
              <a:t>();              </a:t>
            </a:r>
            <a:r>
              <a:rPr lang="en-US" sz="1800" dirty="0" smtClean="0"/>
              <a:t>                // Connect to the database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          // Extract rows from the table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                          $rows = </a:t>
            </a:r>
            <a:r>
              <a:rPr lang="en-US" sz="1800" dirty="0" err="1" smtClean="0">
                <a:solidFill>
                  <a:srgbClr val="CC3300"/>
                </a:solidFill>
              </a:rPr>
              <a:t>mysql_query</a:t>
            </a:r>
            <a:r>
              <a:rPr lang="en-US" sz="1800" dirty="0" smtClean="0">
                <a:solidFill>
                  <a:srgbClr val="CC3300"/>
                </a:solidFill>
              </a:rPr>
              <a:t>("SELECT email, name FROM </a:t>
            </a:r>
            <a:r>
              <a:rPr lang="en-US" sz="1800" dirty="0" err="1" smtClean="0">
                <a:solidFill>
                  <a:srgbClr val="CC3300"/>
                </a:solidFill>
              </a:rPr>
              <a:t>maillist</a:t>
            </a:r>
            <a:r>
              <a:rPr lang="en-US" sz="1800" dirty="0" smtClean="0">
                <a:solidFill>
                  <a:srgbClr val="CC3300"/>
                </a:solidFill>
              </a:rPr>
              <a:t>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           // Iterate through the rows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                      while ( $row = </a:t>
            </a:r>
            <a:r>
              <a:rPr lang="en-US" sz="1800" dirty="0" err="1" smtClean="0">
                <a:solidFill>
                  <a:srgbClr val="CC3300"/>
                </a:solidFill>
              </a:rPr>
              <a:t>mysql_fetch_row</a:t>
            </a:r>
            <a:r>
              <a:rPr lang="en-US" sz="1800" dirty="0" smtClean="0">
                <a:solidFill>
                  <a:srgbClr val="CC3300"/>
                </a:solidFill>
              </a:rPr>
              <a:t>($rows)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          // Display a single row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                      </a:t>
            </a:r>
            <a:r>
              <a:rPr lang="en-US" sz="1800" dirty="0" smtClean="0">
                <a:solidFill>
                  <a:srgbClr val="CC3300"/>
                </a:solidFill>
              </a:rPr>
              <a:t>echo "&lt;LI&gt;&lt;A HREF=\"mailto:$row[0]\"&gt;$row[1]&lt;/A&gt;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                                    -- &lt;A HREF=\"maillist2_del.php?email=$row[0]\"&gt;delete&lt;/A&gt;";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}?&gt;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&lt;P&gt;&lt;LI&gt;&lt;A HREF="maillist2_add.html"&gt;Add Yourself&lt;/A&gt;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800" dirty="0" smtClean="0">
                <a:solidFill>
                  <a:srgbClr val="CC3300"/>
                </a:solidFill>
              </a:rPr>
              <a:t>&lt;/UL&gt;&lt;HR&gt;&lt;A HREF="mailto:webmaster@my.com"&gt;webmaster@my.com&lt;/A&gt;</a:t>
            </a:r>
            <a:r>
              <a:rPr lang="en-US" sz="1800" dirty="0" smtClean="0">
                <a:solidFill>
                  <a:srgbClr val="CC3300"/>
                </a:solidFill>
              </a:rPr>
              <a:t> 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 smtClean="0"/>
              <a:t>What have we learnt?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305800" cy="52578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Overview: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A PHP file: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&lt;html&gt; 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&lt;head&gt;&lt;title&gt;Hello World&lt;/title&gt;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 &lt;/head&gt;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&lt;body&gt;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        &lt;? echo "&lt;b&gt;Hello&lt;/b&gt; 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                  echo "&lt;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&gt;WORLD&lt;/</a:t>
            </a:r>
            <a:r>
              <a:rPr lang="en-US" sz="2000" dirty="0" err="1" smtClean="0">
                <a:solidFill>
                  <a:srgbClr val="CC3300"/>
                </a:solidFill>
              </a:rPr>
              <a:t>i</a:t>
            </a:r>
            <a:r>
              <a:rPr lang="en-US" sz="2000" dirty="0" smtClean="0">
                <a:solidFill>
                  <a:srgbClr val="CC3300"/>
                </a:solidFill>
              </a:rPr>
              <a:t>&gt;";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    &lt;/body&gt;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C3300"/>
                </a:solidFill>
              </a:rPr>
              <a:t>&lt;/html&gt;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</p:txBody>
      </p:sp>
      <p:pic>
        <p:nvPicPr>
          <p:cNvPr id="1026" name="Picture 2" descr="C:\Documents and Settings\Lawal Dogara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981200"/>
            <a:ext cx="4191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Extending the mailing list example—continued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The file maillist2_del.php: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&lt;?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          include("mydb.php");  </a:t>
            </a:r>
            <a:r>
              <a:rPr lang="en-US" sz="1800" dirty="0" smtClean="0"/>
              <a:t>		// Include utilities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// Check form variables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if ( </a:t>
            </a:r>
            <a:r>
              <a:rPr lang="en-US" sz="1800" dirty="0" err="1" smtClean="0">
                <a:solidFill>
                  <a:srgbClr val="CC3300"/>
                </a:solidFill>
              </a:rPr>
              <a:t>ereg</a:t>
            </a:r>
            <a:r>
              <a:rPr lang="en-US" sz="1800" dirty="0" smtClean="0">
                <a:solidFill>
                  <a:srgbClr val="CC3300"/>
                </a:solidFill>
              </a:rPr>
              <a:t>("[a-</a:t>
            </a:r>
            <a:r>
              <a:rPr lang="en-US" sz="1800" dirty="0" err="1" smtClean="0">
                <a:solidFill>
                  <a:srgbClr val="CC3300"/>
                </a:solidFill>
              </a:rPr>
              <a:t>zA</a:t>
            </a:r>
            <a:r>
              <a:rPr lang="en-US" sz="1800" dirty="0" smtClean="0">
                <a:solidFill>
                  <a:srgbClr val="CC3300"/>
                </a:solidFill>
              </a:rPr>
              <a:t>-Z][a-zA-Z.0-9-]*@[a-zA-Z.0-9-]+", $email) == 0 ) {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error("Go back and enter an email!");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}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mydb_connect</a:t>
            </a:r>
            <a:r>
              <a:rPr lang="en-US" sz="1800" dirty="0" smtClean="0">
                <a:solidFill>
                  <a:srgbClr val="CC3300"/>
                </a:solidFill>
              </a:rPr>
              <a:t>(); 		</a:t>
            </a:r>
            <a:r>
              <a:rPr lang="en-US" sz="1800" dirty="0" smtClean="0"/>
              <a:t>	// Connect to the database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// Delete a row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mysql_query</a:t>
            </a:r>
            <a:r>
              <a:rPr lang="en-US" sz="1800" dirty="0" smtClean="0">
                <a:solidFill>
                  <a:srgbClr val="CC3300"/>
                </a:solidFill>
              </a:rPr>
              <a:t>("DELETE FROM </a:t>
            </a:r>
            <a:r>
              <a:rPr lang="en-US" sz="1800" dirty="0" err="1" smtClean="0">
                <a:solidFill>
                  <a:srgbClr val="CC3300"/>
                </a:solidFill>
              </a:rPr>
              <a:t>maillist</a:t>
            </a:r>
            <a:r>
              <a:rPr lang="en-US" sz="1800" dirty="0" smtClean="0">
                <a:solidFill>
                  <a:srgbClr val="CC3300"/>
                </a:solidFill>
              </a:rPr>
              <a:t> WHERE email = ’$email’");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// Jump to the main page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header("Location: maillist2.php");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?&gt;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Note: We check that the form variable email is a valid email address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Next time: We consider among other things how to send email to the email addresses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Generating unique ID numbers in </a:t>
            </a:r>
            <a:r>
              <a:rPr lang="en-US" sz="2800" b="1" dirty="0" err="1" smtClean="0"/>
              <a:t>MySQL</a:t>
            </a:r>
            <a:endParaRPr lang="en-US" sz="2800" b="1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105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In </a:t>
            </a:r>
            <a:r>
              <a:rPr lang="en-US" sz="1800" dirty="0" err="1" smtClean="0"/>
              <a:t>MySQL</a:t>
            </a:r>
            <a:r>
              <a:rPr lang="en-US" sz="1800" dirty="0" smtClean="0"/>
              <a:t> you can use </a:t>
            </a:r>
            <a:r>
              <a:rPr lang="en-US" sz="1800" dirty="0" err="1" smtClean="0"/>
              <a:t>auto_increment</a:t>
            </a:r>
            <a:r>
              <a:rPr lang="en-US" sz="1800" dirty="0" smtClean="0"/>
              <a:t> to generate fresh ID numbers automatically when inserting new rows into a table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/>
              <a:t>Example: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CREATE TABLE Users (id </a:t>
            </a:r>
            <a:r>
              <a:rPr lang="en-US" sz="1800" dirty="0" err="1" smtClean="0">
                <a:solidFill>
                  <a:srgbClr val="CC3300"/>
                </a:solidFill>
              </a:rPr>
              <a:t>int</a:t>
            </a:r>
            <a:r>
              <a:rPr lang="en-US" sz="1800" dirty="0" smtClean="0">
                <a:solidFill>
                  <a:srgbClr val="CC3300"/>
                </a:solidFill>
              </a:rPr>
              <a:t> </a:t>
            </a:r>
            <a:r>
              <a:rPr lang="en-US" sz="1800" dirty="0" err="1" smtClean="0">
                <a:solidFill>
                  <a:srgbClr val="CC3300"/>
                </a:solidFill>
              </a:rPr>
              <a:t>auto_increment</a:t>
            </a:r>
            <a:r>
              <a:rPr lang="en-US" sz="1800" dirty="0" smtClean="0">
                <a:solidFill>
                  <a:srgbClr val="CC3300"/>
                </a:solidFill>
              </a:rPr>
              <a:t> primary key,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		      name </a:t>
            </a:r>
            <a:r>
              <a:rPr lang="en-US" sz="1800" dirty="0" err="1" smtClean="0">
                <a:solidFill>
                  <a:srgbClr val="CC3300"/>
                </a:solidFill>
              </a:rPr>
              <a:t>varchar</a:t>
            </a:r>
            <a:r>
              <a:rPr lang="en-US" sz="1800" dirty="0" smtClean="0">
                <a:solidFill>
                  <a:srgbClr val="CC3300"/>
                </a:solidFill>
              </a:rPr>
              <a:t>(100) not null);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INSERT INTO Users (name) VALUES (’Martin </a:t>
            </a:r>
            <a:r>
              <a:rPr lang="en-US" sz="1800" dirty="0" err="1" smtClean="0">
                <a:solidFill>
                  <a:srgbClr val="CC3300"/>
                </a:solidFill>
              </a:rPr>
              <a:t>Elsman</a:t>
            </a:r>
            <a:r>
              <a:rPr lang="en-US" sz="1800" dirty="0" smtClean="0">
                <a:solidFill>
                  <a:srgbClr val="CC3300"/>
                </a:solidFill>
              </a:rPr>
              <a:t>’);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	INSERT INTO Users (name) VALUES (’</a:t>
            </a:r>
            <a:r>
              <a:rPr lang="en-US" sz="1800" dirty="0" err="1" smtClean="0">
                <a:solidFill>
                  <a:srgbClr val="CC3300"/>
                </a:solidFill>
              </a:rPr>
              <a:t>Niels</a:t>
            </a:r>
            <a:r>
              <a:rPr lang="en-US" sz="1800" dirty="0" smtClean="0">
                <a:solidFill>
                  <a:srgbClr val="CC3300"/>
                </a:solidFill>
              </a:rPr>
              <a:t> </a:t>
            </a:r>
            <a:r>
              <a:rPr lang="en-US" sz="1800" dirty="0" err="1" smtClean="0">
                <a:solidFill>
                  <a:srgbClr val="CC3300"/>
                </a:solidFill>
              </a:rPr>
              <a:t>Hallenberg</a:t>
            </a:r>
            <a:r>
              <a:rPr lang="en-US" sz="1800" dirty="0" smtClean="0">
                <a:solidFill>
                  <a:srgbClr val="CC3300"/>
                </a:solidFill>
              </a:rPr>
              <a:t>’);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Other database systems provide similar functionality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In PHP, to get the ID generated for an AUTO_INCREMENT column by an </a:t>
            </a:r>
            <a:r>
              <a:rPr lang="en-US" sz="1800" dirty="0" smtClean="0">
                <a:solidFill>
                  <a:srgbClr val="CC3300"/>
                </a:solidFill>
              </a:rPr>
              <a:t>INSERT query, you use the </a:t>
            </a:r>
            <a:r>
              <a:rPr lang="en-US" sz="1800" dirty="0" err="1" smtClean="0">
                <a:solidFill>
                  <a:srgbClr val="CC3300"/>
                </a:solidFill>
              </a:rPr>
              <a:t>mysql_insert_id</a:t>
            </a:r>
            <a:r>
              <a:rPr lang="en-US" sz="1800" dirty="0" smtClean="0">
                <a:solidFill>
                  <a:srgbClr val="CC3300"/>
                </a:solidFill>
              </a:rPr>
              <a:t> function: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&lt;?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// Insert a new row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err="1" smtClean="0">
                <a:solidFill>
                  <a:srgbClr val="CC3300"/>
                </a:solidFill>
              </a:rPr>
              <a:t>mysql_query</a:t>
            </a:r>
            <a:r>
              <a:rPr lang="en-US" sz="1800" dirty="0" smtClean="0">
                <a:solidFill>
                  <a:srgbClr val="CC3300"/>
                </a:solidFill>
              </a:rPr>
              <a:t>("INSERT INTO Users (name) VALUES (’Martin </a:t>
            </a:r>
            <a:r>
              <a:rPr lang="en-US" sz="1800" dirty="0" err="1" smtClean="0">
                <a:solidFill>
                  <a:srgbClr val="CC3300"/>
                </a:solidFill>
              </a:rPr>
              <a:t>Elsman</a:t>
            </a:r>
            <a:r>
              <a:rPr lang="en-US" sz="1800" dirty="0" smtClean="0">
                <a:solidFill>
                  <a:srgbClr val="CC3300"/>
                </a:solidFill>
              </a:rPr>
              <a:t>’)");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// Get the </a:t>
            </a:r>
            <a:r>
              <a:rPr lang="en-US" sz="1800" dirty="0" err="1" smtClean="0"/>
              <a:t>auto_increment</a:t>
            </a:r>
            <a:r>
              <a:rPr lang="en-US" sz="1800" dirty="0" smtClean="0"/>
              <a:t> id column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echo "Martin </a:t>
            </a:r>
            <a:r>
              <a:rPr lang="en-US" sz="1800" dirty="0" err="1" smtClean="0">
                <a:solidFill>
                  <a:srgbClr val="CC3300"/>
                </a:solidFill>
              </a:rPr>
              <a:t>Elsman</a:t>
            </a:r>
            <a:r>
              <a:rPr lang="en-US" sz="1800" dirty="0" smtClean="0">
                <a:solidFill>
                  <a:srgbClr val="CC3300"/>
                </a:solidFill>
              </a:rPr>
              <a:t> got ID number ".</a:t>
            </a:r>
            <a:r>
              <a:rPr lang="en-US" sz="1800" dirty="0" err="1" smtClean="0">
                <a:solidFill>
                  <a:srgbClr val="CC3300"/>
                </a:solidFill>
              </a:rPr>
              <a:t>mysql_insert_id</a:t>
            </a:r>
            <a:r>
              <a:rPr lang="en-US" sz="1800" dirty="0" smtClean="0">
                <a:solidFill>
                  <a:srgbClr val="CC3300"/>
                </a:solidFill>
              </a:rPr>
              <a:t>();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CC3300"/>
                </a:solidFill>
              </a:rPr>
              <a:t>?&gt;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Exercise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105400"/>
          </a:xfrm>
        </p:spPr>
        <p:txBody>
          <a:bodyPr/>
          <a:lstStyle/>
          <a:p>
            <a:r>
              <a:rPr lang="en-US" sz="2000" dirty="0" smtClean="0"/>
              <a:t>Constructing a commentary service</a:t>
            </a:r>
          </a:p>
          <a:p>
            <a:r>
              <a:rPr lang="en-US" sz="2000" dirty="0" smtClean="0"/>
              <a:t>Add a functionality allowing the readers of your web pages to comment them.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Until now: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3058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Variables, numbers, strings and arrays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Computations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if-constructs and loops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Functions and code reuse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Entering user data using forms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 Validating user data using regular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General client-server database </a:t>
            </a:r>
            <a:r>
              <a:rPr lang="en-US" sz="2800" b="1" dirty="0" err="1" smtClean="0"/>
              <a:t>architechture</a:t>
            </a:r>
            <a:endParaRPr lang="en-US" sz="2800" b="1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791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Clients can potentially run on different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physical machines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Database processes run on the same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physical machine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One database process is established for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each client connection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Database processes are maintained by a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/>
              <a:t>	database daemon</a:t>
            </a:r>
          </a:p>
        </p:txBody>
      </p:sp>
      <p:pic>
        <p:nvPicPr>
          <p:cNvPr id="2050" name="Picture 2" descr="C:\Documents and Settings\Lawal Dogara\Desktop\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838200"/>
            <a:ext cx="3733800" cy="3543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CGI-scripts and database access (CGI = Common Gateway Interface)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Pros of CGI-scripts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All major web servers support CGI-scripts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All programming languages can be used to construct CGI-scripts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Cons of CGI-scripts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CGI-program is started as a new operating system process each time a request arrives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Additionally, a new database server process is started for each request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The CGI-program must be </a:t>
            </a:r>
            <a:r>
              <a:rPr lang="en-US" sz="2000" dirty="0" err="1" smtClean="0"/>
              <a:t>authorised</a:t>
            </a:r>
            <a:r>
              <a:rPr lang="en-US" sz="2000" dirty="0" smtClean="0"/>
              <a:t> by the newly created database server process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It takes some time to close the CGI-program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Two strategies for connecting the web server and database</a:t>
            </a:r>
            <a:endParaRPr lang="en-US" sz="2800" dirty="0" smtClean="0"/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257800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Slow database connection using CGI:                    Fast database connection using fixed connections:</a:t>
            </a:r>
          </a:p>
        </p:txBody>
      </p:sp>
      <p:pic>
        <p:nvPicPr>
          <p:cNvPr id="2" name="Picture 2" descr="C:\Documents and Settings\Lawal Dogara\Desktop\1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0"/>
            <a:ext cx="1905000" cy="3867150"/>
          </a:xfrm>
          <a:prstGeom prst="rect">
            <a:avLst/>
          </a:prstGeom>
          <a:noFill/>
        </p:spPr>
      </p:pic>
      <p:pic>
        <p:nvPicPr>
          <p:cNvPr id="3" name="Picture 3" descr="C:\Documents and Settings\Lawal Dogara\Desktop\2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1476375"/>
            <a:ext cx="2038350" cy="355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Web servers with fixed database connections and scripting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Pros: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Fast startup of interpreted program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Fast access to existing database connections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Cons: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Tightly connected to a specific web server—possibly non-portable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8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Java Applets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181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Pros: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Fast execution on the client (browser), at the expense of longer downloading time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Potential for good usability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Cons: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Safety problems—an additional open port to the database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Licensing problems—as a port for database connection must be open, typically the license paid is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proportional to the number of concurrent users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Potentially many database connections and many running database servers—when can one assume that 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database connection is no longer needed?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Is not supported or enabled on all browsers, and is problematic with PDAs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CSC 405: Web Application Engineering II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8.</a:t>
            </a:r>
            <a:fld id="{AE580B10-4FFC-46C4-8776-B21C224AEBB8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Safety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305800" cy="5334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A hacker attack on data requires the following: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1. A connection to the database servers IP address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2. Password to the database server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or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1. A connection to the server’s IP address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2. A root password (by hacking the machine)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or . . 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/>
              <a:t>To prevent attacks: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Move the database server behind a firewall and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	allow only connections to the web server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/>
              <a:t> Move the web server behind a firewall and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       allow only connections via port 80</a:t>
            </a:r>
          </a:p>
        </p:txBody>
      </p:sp>
      <p:pic>
        <p:nvPicPr>
          <p:cNvPr id="4098" name="Picture 2" descr="C:\Documents and Settings\Lawal Dogara\Desktop\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762000"/>
            <a:ext cx="304800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 214</Template>
  <TotalTime>6358</TotalTime>
  <Words>1522</Words>
  <Application>Microsoft PowerPoint</Application>
  <PresentationFormat>On-screen Show (4:3)</PresentationFormat>
  <Paragraphs>337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Pixel</vt:lpstr>
      <vt:lpstr>Web programming using PHP</vt:lpstr>
      <vt:lpstr>What have we learnt?</vt:lpstr>
      <vt:lpstr>Until now:</vt:lpstr>
      <vt:lpstr>General client-server database architechture</vt:lpstr>
      <vt:lpstr>CGI-scripts and database access (CGI = Common Gateway Interface)</vt:lpstr>
      <vt:lpstr>Two strategies for connecting the web server and database</vt:lpstr>
      <vt:lpstr>Web servers with fixed database connections and scripting</vt:lpstr>
      <vt:lpstr>Java Applets</vt:lpstr>
      <vt:lpstr>Safety</vt:lpstr>
      <vt:lpstr>Constructing database supported web sites</vt:lpstr>
      <vt:lpstr>Example: A mailing list</vt:lpstr>
      <vt:lpstr>Example: A mailing list—continued</vt:lpstr>
      <vt:lpstr>Example: A mailing list—continued</vt:lpstr>
      <vt:lpstr>Example: A mailing list—continued</vt:lpstr>
      <vt:lpstr>Example: A mailing list—continued</vt:lpstr>
      <vt:lpstr>Using an include file for establishing a connection—mydb.php</vt:lpstr>
      <vt:lpstr>Extending the mailing list example</vt:lpstr>
      <vt:lpstr>Extending the mailing list example—continued</vt:lpstr>
      <vt:lpstr>Extending the mailing list example—continued</vt:lpstr>
      <vt:lpstr>Extending the mailing list example—continued</vt:lpstr>
      <vt:lpstr>Generating unique ID numbers in MySQL</vt:lpstr>
      <vt:lpstr>Exercise</vt:lpstr>
    </vt:vector>
  </TitlesOfParts>
  <Company>EWCPCO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Sukairi</dc:creator>
  <cp:lastModifiedBy>asus</cp:lastModifiedBy>
  <cp:revision>327</cp:revision>
  <dcterms:created xsi:type="dcterms:W3CDTF">2003-08-19T13:40:41Z</dcterms:created>
  <dcterms:modified xsi:type="dcterms:W3CDTF">2010-02-06T07:40:01Z</dcterms:modified>
</cp:coreProperties>
</file>