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80FBD8F8-A332-4B8B-8755-87E4EC444FAB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362F9DF5-F94F-4D8A-B5AD-CF8C5B715C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67D67-A3D6-4CD2-AAB2-C70C64DF6CD9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2DE6BF8-783B-4C51-B8D6-39DEE7D01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6F3B763-FC01-4E84-95A1-BCE346606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543DF32-F2CB-40BA-906A-24917B66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50BFF43-B014-4621-8ED3-0BEE6B1E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FCB1654-3D73-4DC9-A99F-4828E25A7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37A4F00-4AB9-4661-AE45-4F010824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20EE00D-22FF-4EDF-AE03-B2829B9B7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935C67F-F621-42E3-83C0-31766ECA0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A4AE26B-7DE6-4CB9-AFD8-7248358B0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097AABF-D3A0-48B4-B79E-40F6E9F7E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D3CEA8E-FA98-41BA-A016-83A59ADCA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0D182965-FF82-432F-8DAB-81ECAE5FD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Database Programming with SQL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Aggregation and grouping with GROUP BY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Combination of GROUP BY and HAVING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Queries with computed fields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Left and right controlled joining: LEFT JOIN and RIGHT JOIN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Indexes and efficiency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Creating indexes (CREATE INDEX) and unique indexes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Keys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Naming tables in queries, self-joins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Which tables does the database contain?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Loading data from a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Find the energy and fat content for each person and item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You can write simple mathematical expressions in SQL-queries: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name, </a:t>
            </a:r>
            <a:r>
              <a:rPr lang="en-US" sz="2000" dirty="0" err="1" smtClean="0">
                <a:solidFill>
                  <a:srgbClr val="CC3300"/>
                </a:solidFill>
              </a:rPr>
              <a:t>Morning.item</a:t>
            </a:r>
            <a:r>
              <a:rPr lang="en-US" sz="2000" dirty="0" smtClean="0">
                <a:solidFill>
                  <a:srgbClr val="CC3300"/>
                </a:solidFill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Morning.weight</a:t>
            </a:r>
            <a:r>
              <a:rPr lang="en-US" sz="2000" dirty="0" smtClean="0">
                <a:solidFill>
                  <a:srgbClr val="CC3300"/>
                </a:solidFill>
              </a:rPr>
              <a:t>/</a:t>
            </a:r>
            <a:r>
              <a:rPr lang="en-US" sz="2000" dirty="0" err="1" smtClean="0">
                <a:solidFill>
                  <a:srgbClr val="CC3300"/>
                </a:solidFill>
              </a:rPr>
              <a:t>Dairy.weight</a:t>
            </a:r>
            <a:r>
              <a:rPr lang="en-US" sz="2000" dirty="0" smtClean="0">
                <a:solidFill>
                  <a:srgbClr val="CC3300"/>
                </a:solidFill>
              </a:rPr>
              <a:t> * </a:t>
            </a:r>
            <a:r>
              <a:rPr lang="en-US" sz="2000" dirty="0" err="1" smtClean="0">
                <a:solidFill>
                  <a:srgbClr val="CC3300"/>
                </a:solidFill>
              </a:rPr>
              <a:t>Dairy.energy</a:t>
            </a:r>
            <a:r>
              <a:rPr lang="en-US" sz="2000" dirty="0" smtClean="0">
                <a:solidFill>
                  <a:srgbClr val="CC3300"/>
                </a:solidFill>
              </a:rPr>
              <a:t> AS energy,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Morning.weight</a:t>
            </a:r>
            <a:r>
              <a:rPr lang="en-US" sz="2000" dirty="0" smtClean="0">
                <a:solidFill>
                  <a:srgbClr val="CC3300"/>
                </a:solidFill>
              </a:rPr>
              <a:t>/</a:t>
            </a:r>
            <a:r>
              <a:rPr lang="en-US" sz="2000" dirty="0" err="1" smtClean="0">
                <a:solidFill>
                  <a:srgbClr val="CC3300"/>
                </a:solidFill>
              </a:rPr>
              <a:t>Dairy.weight</a:t>
            </a:r>
            <a:r>
              <a:rPr lang="en-US" sz="2000" dirty="0" smtClean="0">
                <a:solidFill>
                  <a:srgbClr val="CC3300"/>
                </a:solidFill>
              </a:rPr>
              <a:t> * Dairy.fat AS fat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Morning, Dairy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</a:t>
            </a:r>
            <a:r>
              <a:rPr lang="en-US" sz="2000" dirty="0" err="1" smtClean="0">
                <a:solidFill>
                  <a:srgbClr val="CC3300"/>
                </a:solidFill>
              </a:rPr>
              <a:t>Dairy.item</a:t>
            </a:r>
            <a:r>
              <a:rPr lang="en-US" sz="2000" dirty="0" smtClean="0">
                <a:solidFill>
                  <a:srgbClr val="CC3300"/>
                </a:solidFill>
              </a:rPr>
              <a:t> = </a:t>
            </a:r>
            <a:r>
              <a:rPr lang="en-US" sz="2000" dirty="0" err="1" smtClean="0">
                <a:solidFill>
                  <a:srgbClr val="CC3300"/>
                </a:solidFill>
              </a:rPr>
              <a:t>Morning.item</a:t>
            </a:r>
            <a:r>
              <a:rPr lang="en-US" sz="20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Calculate the total energy- and fat </a:t>
            </a:r>
            <a:r>
              <a:rPr lang="en-US" sz="2000" b="1" dirty="0" err="1" smtClean="0"/>
              <a:t>intacke</a:t>
            </a:r>
            <a:r>
              <a:rPr lang="en-US" sz="2000" b="1" dirty="0" smtClean="0"/>
              <a:t> of each person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name,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SUM(</a:t>
            </a:r>
            <a:r>
              <a:rPr lang="en-US" sz="2000" dirty="0" err="1" smtClean="0">
                <a:solidFill>
                  <a:srgbClr val="CC3300"/>
                </a:solidFill>
              </a:rPr>
              <a:t>Morning.weight</a:t>
            </a:r>
            <a:r>
              <a:rPr lang="en-US" sz="2000" dirty="0" smtClean="0">
                <a:solidFill>
                  <a:srgbClr val="CC3300"/>
                </a:solidFill>
              </a:rPr>
              <a:t>/</a:t>
            </a:r>
            <a:r>
              <a:rPr lang="en-US" sz="2000" dirty="0" err="1" smtClean="0">
                <a:solidFill>
                  <a:srgbClr val="CC3300"/>
                </a:solidFill>
              </a:rPr>
              <a:t>Dairy.weight</a:t>
            </a:r>
            <a:r>
              <a:rPr lang="en-US" sz="2000" dirty="0" smtClean="0">
                <a:solidFill>
                  <a:srgbClr val="CC3300"/>
                </a:solidFill>
              </a:rPr>
              <a:t> * </a:t>
            </a:r>
            <a:r>
              <a:rPr lang="en-US" sz="2000" dirty="0" err="1" smtClean="0">
                <a:solidFill>
                  <a:srgbClr val="CC3300"/>
                </a:solidFill>
              </a:rPr>
              <a:t>Dairy.energy</a:t>
            </a:r>
            <a:r>
              <a:rPr lang="en-US" sz="2000" dirty="0" smtClean="0">
                <a:solidFill>
                  <a:srgbClr val="CC3300"/>
                </a:solidFill>
              </a:rPr>
              <a:t>) AS energy,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SUM(</a:t>
            </a:r>
            <a:r>
              <a:rPr lang="en-US" sz="2000" dirty="0" err="1" smtClean="0">
                <a:solidFill>
                  <a:srgbClr val="CC3300"/>
                </a:solidFill>
              </a:rPr>
              <a:t>Morning.weight</a:t>
            </a:r>
            <a:r>
              <a:rPr lang="en-US" sz="2000" dirty="0" smtClean="0">
                <a:solidFill>
                  <a:srgbClr val="CC3300"/>
                </a:solidFill>
              </a:rPr>
              <a:t>/</a:t>
            </a:r>
            <a:r>
              <a:rPr lang="en-US" sz="2000" dirty="0" err="1" smtClean="0">
                <a:solidFill>
                  <a:srgbClr val="CC3300"/>
                </a:solidFill>
              </a:rPr>
              <a:t>Dairy.weight</a:t>
            </a:r>
            <a:r>
              <a:rPr lang="en-US" sz="2000" dirty="0" smtClean="0">
                <a:solidFill>
                  <a:srgbClr val="CC3300"/>
                </a:solidFill>
              </a:rPr>
              <a:t> * Dairy.fat) AS fat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Morning, Dairy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</a:t>
            </a:r>
            <a:r>
              <a:rPr lang="en-US" sz="2000" dirty="0" err="1" smtClean="0">
                <a:solidFill>
                  <a:srgbClr val="CC3300"/>
                </a:solidFill>
              </a:rPr>
              <a:t>Dairy.item</a:t>
            </a:r>
            <a:r>
              <a:rPr lang="en-US" sz="2000" dirty="0" smtClean="0">
                <a:solidFill>
                  <a:srgbClr val="CC3300"/>
                </a:solidFill>
              </a:rPr>
              <a:t> = </a:t>
            </a:r>
            <a:r>
              <a:rPr lang="en-US" sz="2000" dirty="0" err="1" smtClean="0">
                <a:solidFill>
                  <a:srgbClr val="CC3300"/>
                </a:solidFill>
              </a:rPr>
              <a:t>Morning.item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name;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Find the energy and fat content for each person and item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The properties of the items and the personal data can be stored separately.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With SQL you can merge and perform calculations of the data.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It is quite cumbersome to do the same with spreadsheets.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Are there any problems with these queries?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Joining only includes rows with at least one match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the student IDs of students that have signed up for each course: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</a:t>
            </a:r>
            <a:r>
              <a:rPr lang="en-US" sz="2000" dirty="0" err="1" smtClean="0">
                <a:solidFill>
                  <a:srgbClr val="CC3300"/>
                </a:solidFill>
              </a:rPr>
              <a:t>cname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sid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Course, Signup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Course.cid = Signup.cid;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Or: for each course, display the </a:t>
            </a:r>
            <a:r>
              <a:rPr lang="en-US" sz="2000" i="1" dirty="0" smtClean="0"/>
              <a:t>number of students: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</a:t>
            </a:r>
            <a:r>
              <a:rPr lang="en-US" sz="2000" dirty="0" err="1" smtClean="0">
                <a:solidFill>
                  <a:srgbClr val="CC3300"/>
                </a:solidFill>
              </a:rPr>
              <a:t>cname</a:t>
            </a:r>
            <a:r>
              <a:rPr lang="en-US" sz="2000" dirty="0" smtClean="0">
                <a:solidFill>
                  <a:srgbClr val="CC3300"/>
                </a:solidFill>
              </a:rPr>
              <a:t>, COUNT(</a:t>
            </a:r>
            <a:r>
              <a:rPr lang="en-US" sz="2000" dirty="0" err="1" smtClean="0">
                <a:solidFill>
                  <a:srgbClr val="CC3300"/>
                </a:solidFill>
              </a:rPr>
              <a:t>sid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Course, Signup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Course.cid = Signup.cid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</a:t>
            </a:r>
            <a:r>
              <a:rPr lang="en-US" sz="2000" dirty="0" err="1" smtClean="0">
                <a:solidFill>
                  <a:srgbClr val="CC3300"/>
                </a:solidFill>
              </a:rPr>
              <a:t>cname</a:t>
            </a:r>
            <a:r>
              <a:rPr lang="en-US" sz="20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Problem: only courses with students are shown.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Include all rows from the left table: LEFT JOIN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Using LEFT JOIN all rows of the left table are included, even those that do not match any rows in the right table.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SELECT </a:t>
            </a:r>
            <a:r>
              <a:rPr lang="en-US" sz="1800" dirty="0" err="1" smtClean="0">
                <a:solidFill>
                  <a:srgbClr val="CC3300"/>
                </a:solidFill>
              </a:rPr>
              <a:t>Course.cname</a:t>
            </a:r>
            <a:r>
              <a:rPr lang="en-US" sz="1800" dirty="0" smtClean="0">
                <a:solidFill>
                  <a:srgbClr val="CC3300"/>
                </a:solidFill>
              </a:rPr>
              <a:t>, Signup.sid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FROM Course LEFT JOIN Signup ON Course.cid = Signup.cid;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Display the number of students for each course: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SELECT </a:t>
            </a:r>
            <a:r>
              <a:rPr lang="en-US" sz="1800" dirty="0" err="1" smtClean="0">
                <a:solidFill>
                  <a:srgbClr val="CC3300"/>
                </a:solidFill>
              </a:rPr>
              <a:t>cname</a:t>
            </a:r>
            <a:r>
              <a:rPr lang="en-US" sz="1800" dirty="0" smtClean="0">
                <a:solidFill>
                  <a:srgbClr val="CC3300"/>
                </a:solidFill>
              </a:rPr>
              <a:t>, COUNT(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FROM Course LEFT JOIN Signup ON Course.cid = Signup.cid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GROUP BY </a:t>
            </a:r>
            <a:r>
              <a:rPr lang="en-US" sz="1800" dirty="0" err="1" smtClean="0">
                <a:solidFill>
                  <a:srgbClr val="CC3300"/>
                </a:solidFill>
              </a:rPr>
              <a:t>cname</a:t>
            </a:r>
            <a:r>
              <a:rPr lang="en-US" sz="18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Display courses with less than two students: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SELECT </a:t>
            </a:r>
            <a:r>
              <a:rPr lang="en-US" sz="1800" dirty="0" err="1" smtClean="0">
                <a:solidFill>
                  <a:srgbClr val="CC3300"/>
                </a:solidFill>
              </a:rPr>
              <a:t>cname</a:t>
            </a:r>
            <a:r>
              <a:rPr lang="en-US" sz="1800" dirty="0" smtClean="0">
                <a:solidFill>
                  <a:srgbClr val="CC3300"/>
                </a:solidFill>
              </a:rPr>
              <a:t>, COUNT(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FROM Course LEFT JOIN Signup ON Course.cid = Signup.cid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GROUP BY </a:t>
            </a:r>
            <a:r>
              <a:rPr lang="en-US" sz="1800" dirty="0" err="1" smtClean="0">
                <a:solidFill>
                  <a:srgbClr val="CC3300"/>
                </a:solidFill>
              </a:rPr>
              <a:t>cname</a:t>
            </a:r>
            <a:endParaRPr lang="en-US" sz="18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HAVING COUNT(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) &lt; 2;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 normal join would forget courses with no students, so LEFT JOIN is important!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Correspondingly, RIGHT JOIN includes all rows from the right table, even those without a matching left table row.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LEFT JOIN and RIGHT JOIN are collectively known as OUTER JOIN.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How long time does a query take?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 join of two tables can take a long time to process.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Basically, each row in the one table must be matched with each row of the other.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So 10,000 rows in the one table and 10,000 in the other will require 10; 000  10; 000 = 100; 000; 000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  comparisons.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This takes a long time. When Large1 and Large2 each contain 10.000 lines, the following takes 20   seconds: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id1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FROM Large1, Large2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WHERE Large1.id1 = Large2.id2.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Using </a:t>
            </a:r>
            <a:r>
              <a:rPr lang="en-US" sz="2000" i="1" dirty="0" smtClean="0"/>
              <a:t>indexes on id1 and id2 it takes 0.05 seconds; that is 400 times faster!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So the more lines, the more important is it to use indexes.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With 1,000,000 lines in each table, indexes will increase query speed by a factor of 15.000!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Primary keys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 </a:t>
            </a:r>
            <a:r>
              <a:rPr lang="en-US" sz="1800" i="1" dirty="0" smtClean="0"/>
              <a:t>primary key is a combination of fields that uniquely determine a row of the table.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Typically, the primary key is also the main vehicle for looking up rows of the table.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Example: </a:t>
            </a:r>
            <a:r>
              <a:rPr lang="en-US" sz="1800" dirty="0" err="1" smtClean="0"/>
              <a:t>sid</a:t>
            </a:r>
            <a:r>
              <a:rPr lang="en-US" sz="1800" dirty="0" smtClean="0"/>
              <a:t> is the primary key of Student, cid is the primary key of Course and (</a:t>
            </a:r>
            <a:r>
              <a:rPr lang="en-US" sz="1800" dirty="0" err="1" smtClean="0"/>
              <a:t>sid</a:t>
            </a:r>
            <a:r>
              <a:rPr lang="en-US" sz="1800" dirty="0" smtClean="0"/>
              <a:t>, cid) is the primary key of Signup.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You can declare the primary key when you create the table: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C3300"/>
                </a:solidFill>
              </a:rPr>
              <a:t>CREATE TABLE Student (</a:t>
            </a:r>
            <a:r>
              <a:rPr lang="en-US" sz="1800" dirty="0" err="1" smtClean="0">
                <a:solidFill>
                  <a:srgbClr val="CC3300"/>
                </a:solidFill>
              </a:rPr>
              <a:t>sname</a:t>
            </a:r>
            <a:r>
              <a:rPr lang="en-US" sz="1800" dirty="0" smtClean="0">
                <a:solidFill>
                  <a:srgbClr val="CC3300"/>
                </a:solidFill>
              </a:rPr>
              <a:t> VARCHAR(80),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      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 VARCHAR(10) PRIMARY KEY,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      address VARCHAR(80));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For multicolumn primary keys, each column must be NOT NULL and PRIMARY KEY is written just once: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C3300"/>
                </a:solidFill>
              </a:rPr>
              <a:t>CREATE TABLE Signup (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 VARCHAR(10)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     cid VARCHAR(10)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      PRIMARY KEY (</a:t>
            </a:r>
            <a:r>
              <a:rPr lang="en-US" sz="1800" dirty="0" err="1" smtClean="0">
                <a:solidFill>
                  <a:srgbClr val="CC3300"/>
                </a:solidFill>
              </a:rPr>
              <a:t>sid</a:t>
            </a:r>
            <a:r>
              <a:rPr lang="en-US" sz="1800" dirty="0" smtClean="0">
                <a:solidFill>
                  <a:srgbClr val="CC3300"/>
                </a:solidFill>
              </a:rPr>
              <a:t>, cid));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following holds for primary keys: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All columns in the primary key are automatically NOT NULL.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A UNIQUE INDEX is automatically created on the combination of columns of the primary key.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Naming tables in queries, self-joins</a:t>
            </a:r>
            <a:br>
              <a:rPr lang="en-US" sz="2800" b="1" dirty="0" smtClean="0"/>
            </a:br>
            <a:r>
              <a:rPr lang="en-US" sz="2800" b="1" dirty="0" smtClean="0"/>
              <a:t>Primary keys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We would like to find all pairs of courses that are taught by the same teacher.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i.e., find all pairs (c1, c2) of courses where the teacher of c1 is identical to that of c2.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This can be done by joining the Course-table with itself (self-join).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You can name the tables in a join by writing a new name (e.g., c1) after the table name: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c1.cid, c2.cid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FROM Course c1, Course c2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WHERE c1.teacher = c2.teacher;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Add AND c1.cid &lt; c2.cid to exclude extraneous rows.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Which tables does the database contain? What are their columns? Etc.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my tables: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SHOW TABLES;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the names and types of table columns: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SHOW FIELDS FROM Table;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the contents of a table: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* FROM Table;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Loading data into a table from a text file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You can import a text file into a table; the table must already exist.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LOAD DATA LOCAL INFILE "wwwstats.txt" INTO TABLE Weblog;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Exercises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Aggregated queries using SQL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dirty="0" err="1" smtClean="0"/>
              <a:t>Analyse</a:t>
            </a:r>
            <a:r>
              <a:rPr lang="en-US" sz="2000" dirty="0" smtClean="0"/>
              <a:t> a Weblog using SQL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/>
              <a:t>Next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connection to </a:t>
            </a:r>
            <a:r>
              <a:rPr lang="en-US" sz="2000" dirty="0" err="1" smtClean="0"/>
              <a:t>MySQL</a:t>
            </a:r>
            <a:r>
              <a:rPr lang="en-US" sz="2000" dirty="0" smtClean="0"/>
              <a:t> from PHP on the Web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Websites that are databases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Database Programming with SQL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400" b="1" dirty="0" smtClean="0"/>
              <a:t>Example: Course data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Student: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Course: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Signup:</a:t>
            </a:r>
          </a:p>
          <a:p>
            <a:pPr>
              <a:buNone/>
            </a:pPr>
            <a:endParaRPr lang="en-US" sz="1400" dirty="0" smtClean="0"/>
          </a:p>
        </p:txBody>
      </p:sp>
      <p:pic>
        <p:nvPicPr>
          <p:cNvPr id="1026" name="Picture 2" descr="C:\Documents and Settings\Lawal Dogara\Desktop\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00200"/>
            <a:ext cx="29718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Creating tables using create table commands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CREATE TABLE Student (</a:t>
            </a:r>
            <a:r>
              <a:rPr lang="en-US" sz="2000" dirty="0" err="1" smtClean="0">
                <a:solidFill>
                  <a:srgbClr val="CC3300"/>
                </a:solidFill>
              </a:rPr>
              <a:t>sname</a:t>
            </a:r>
            <a:r>
              <a:rPr lang="en-US" sz="2000" dirty="0" smtClean="0">
                <a:solidFill>
                  <a:srgbClr val="CC3300"/>
                </a:solidFill>
              </a:rPr>
              <a:t> VARCHAR(80),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      </a:t>
            </a:r>
            <a:r>
              <a:rPr lang="en-US" sz="2000" dirty="0" err="1" smtClean="0">
                <a:solidFill>
                  <a:srgbClr val="CC3300"/>
                </a:solidFill>
              </a:rPr>
              <a:t>sid</a:t>
            </a:r>
            <a:r>
              <a:rPr lang="en-US" sz="2000" dirty="0" smtClean="0">
                <a:solidFill>
                  <a:srgbClr val="CC3300"/>
                </a:solidFill>
              </a:rPr>
              <a:t> VARCHAR(10)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      address VARCHAR(80));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CREATE TABLE Course (cid VARCHAR(10)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     </a:t>
            </a:r>
            <a:r>
              <a:rPr lang="en-US" sz="2000" dirty="0" err="1" smtClean="0">
                <a:solidFill>
                  <a:srgbClr val="CC3300"/>
                </a:solidFill>
              </a:rPr>
              <a:t>cname</a:t>
            </a:r>
            <a:r>
              <a:rPr lang="en-US" sz="2000" dirty="0" smtClean="0">
                <a:solidFill>
                  <a:srgbClr val="CC3300"/>
                </a:solidFill>
              </a:rPr>
              <a:t> VARCHAR(80),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     teacher VARCHAR(80));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CREATE TABLE Signup (</a:t>
            </a:r>
            <a:r>
              <a:rPr lang="en-US" sz="2000" dirty="0" err="1" smtClean="0">
                <a:solidFill>
                  <a:srgbClr val="CC3300"/>
                </a:solidFill>
              </a:rPr>
              <a:t>sid</a:t>
            </a:r>
            <a:r>
              <a:rPr lang="en-US" sz="2000" dirty="0" smtClean="0">
                <a:solidFill>
                  <a:srgbClr val="CC3300"/>
                </a:solidFill>
              </a:rPr>
              <a:t> VARCHAR(10)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    cid VARCHAR(10) NOT NULL);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INSERT INTO ...;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Creating tables using create table commands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Aggregated results in SELECT, renaming fields with AS, and GROUP BY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the total number of students signed up for courses: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COUNT(*) FROM Signup;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Fields can be named or renamed using AS: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COUNT(*) AS </a:t>
            </a:r>
            <a:r>
              <a:rPr lang="en-US" sz="2000" dirty="0" err="1" smtClean="0">
                <a:solidFill>
                  <a:srgbClr val="CC3300"/>
                </a:solidFill>
              </a:rPr>
              <a:t>total_signed_up</a:t>
            </a:r>
            <a:r>
              <a:rPr lang="en-US" sz="2000" dirty="0" smtClean="0">
                <a:solidFill>
                  <a:srgbClr val="CC3300"/>
                </a:solidFill>
              </a:rPr>
              <a:t> FROM Signup;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Display the number of students signed up for each course: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cid, COUNT(</a:t>
            </a:r>
            <a:r>
              <a:rPr lang="en-US" sz="2000" dirty="0" err="1" smtClean="0">
                <a:solidFill>
                  <a:srgbClr val="CC3300"/>
                </a:solidFill>
              </a:rPr>
              <a:t>sid</a:t>
            </a:r>
            <a:r>
              <a:rPr lang="en-US" sz="2000" dirty="0" smtClean="0">
                <a:solidFill>
                  <a:srgbClr val="CC3300"/>
                </a:solidFill>
              </a:rPr>
              <a:t>) FROM Signup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GROUP BY cid;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Typical aggregation functions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</a:t>
            </a:r>
            <a:r>
              <a:rPr lang="en-US" sz="2000" dirty="0" smtClean="0"/>
              <a:t>COUNT counts the number of non-NULL values.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</p:txBody>
      </p:sp>
      <p:pic>
        <p:nvPicPr>
          <p:cNvPr id="2050" name="Picture 2" descr="C:\Documents and Settings\Lawal Dogara\Desktop\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1" y="1295400"/>
            <a:ext cx="5486399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Another example: expenses in a company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CREATE TABLE Expense (kind VARCHAR(100),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dept VARCHAR(100),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year INT,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value INT);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INSERT INTO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Expense (kind, dept, year, value)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VALUES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(’Salary’, ’Acquisition’, 2001, 490000);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INSERT INTO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Expense (kind, dept, year, value)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VALUES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(’Salary’, ’Sales’, 2002, 1500000);</a:t>
            </a:r>
          </a:p>
          <a:p>
            <a:pPr>
              <a:buNone/>
            </a:pPr>
            <a:r>
              <a:rPr lang="en-US" sz="1200" dirty="0" smtClean="0"/>
              <a:t>	...</a:t>
            </a:r>
          </a:p>
        </p:txBody>
      </p:sp>
      <p:pic>
        <p:nvPicPr>
          <p:cNvPr id="2" name="Picture 2" descr="C:\Documents and Settings\Lawal Dogara\Desktop\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676400"/>
            <a:ext cx="30480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More aggregation and GROUP BY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Aggregation and GROUP BY can be used for generating sub totals.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Example: Total expenses grouped by department, kind, and year for the years 2002–2003: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dept, kind, year, SUM(value)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Expense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2002 &lt;= year AND year &lt;= 2003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dept, kind, year;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find, for each year, the total expenses of each kind?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find, for each year, the total expenses for each department?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Conditions in groupings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What if we don’t want (kind, department, year)-combinations where the sum of expenses is less than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  1,000,000?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We cannot use WHERE SUM(value) &gt;= 1000000.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Instead, we can add HAVING SUM(value) &gt;= 1000000 after GROUP BY: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kind, dept, year, SUM(value)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Expense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2002 &lt;= year AND year &lt;= 2003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kind, dept, year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HAVING SUM(value) &gt;= 1000000;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Consider the course example: How can you use GROUP BY ... HAVING construct to find the names of courses with at least 2 students?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7.</a:t>
            </a:r>
            <a:fld id="{27F2900B-974A-491F-BE30-3A89DD9A5D65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Computations in SQL-queries: A database with food and breakfast habits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105400"/>
          </a:xfrm>
        </p:spPr>
        <p:txBody>
          <a:bodyPr/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 </a:t>
            </a:r>
            <a:r>
              <a:rPr lang="en-US" sz="2000" dirty="0" smtClean="0"/>
              <a:t>The Dairy table contains item names, portion sizes (</a:t>
            </a:r>
            <a:r>
              <a:rPr lang="en-US" sz="2000" dirty="0" err="1" smtClean="0"/>
              <a:t>gms</a:t>
            </a:r>
            <a:r>
              <a:rPr lang="en-US" sz="2000" dirty="0" smtClean="0"/>
              <a:t>), energy content (kJ) and fat (</a:t>
            </a:r>
            <a:r>
              <a:rPr lang="en-US" sz="2000" dirty="0" err="1" smtClean="0"/>
              <a:t>gms</a:t>
            </a:r>
            <a:r>
              <a:rPr lang="en-US" sz="2000" dirty="0" smtClean="0"/>
              <a:t>) per portion.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Morning table contains persons, items and quantities (</a:t>
            </a:r>
            <a:r>
              <a:rPr lang="en-US" sz="2000" dirty="0" err="1" smtClean="0"/>
              <a:t>gms</a:t>
            </a:r>
            <a:r>
              <a:rPr lang="en-US" sz="2000" dirty="0" smtClean="0"/>
              <a:t>).</a:t>
            </a:r>
          </a:p>
        </p:txBody>
      </p:sp>
      <p:pic>
        <p:nvPicPr>
          <p:cNvPr id="4098" name="Picture 2" descr="C:\Documents and Settings\Lawal Dogara\Desktop\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066800"/>
            <a:ext cx="57150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6342</TotalTime>
  <Words>1041</Words>
  <Application>Microsoft PowerPoint</Application>
  <PresentationFormat>On-screen Show (4:3)</PresentationFormat>
  <Paragraphs>274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Pixel</vt:lpstr>
      <vt:lpstr>Database Programming with SQL</vt:lpstr>
      <vt:lpstr>Database Programming with SQL</vt:lpstr>
      <vt:lpstr>Creating tables using create table commands</vt:lpstr>
      <vt:lpstr>Creating tables using create table commands</vt:lpstr>
      <vt:lpstr>Typical aggregation functions</vt:lpstr>
      <vt:lpstr>Another example: expenses in a company</vt:lpstr>
      <vt:lpstr>More aggregation and GROUP BY</vt:lpstr>
      <vt:lpstr>Conditions in groupings</vt:lpstr>
      <vt:lpstr>Computations in SQL-queries: A database with food and breakfast habits</vt:lpstr>
      <vt:lpstr>Find the energy and fat content for each person and item</vt:lpstr>
      <vt:lpstr>Find the energy and fat content for each person and item</vt:lpstr>
      <vt:lpstr>Joining only includes rows with at least one match</vt:lpstr>
      <vt:lpstr>Include all rows from the left table: LEFT JOIN</vt:lpstr>
      <vt:lpstr>How long time does a query take?</vt:lpstr>
      <vt:lpstr>Primary keys</vt:lpstr>
      <vt:lpstr>Naming tables in queries, self-joins Primary keys</vt:lpstr>
      <vt:lpstr>Which tables does the database contain? What are their columns? Etc.</vt:lpstr>
      <vt:lpstr>Exercises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324</cp:revision>
  <dcterms:created xsi:type="dcterms:W3CDTF">2003-08-19T13:40:41Z</dcterms:created>
  <dcterms:modified xsi:type="dcterms:W3CDTF">2010-02-06T07:40:02Z</dcterms:modified>
</cp:coreProperties>
</file>