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  <p:sldId id="568" r:id="rId21"/>
    <p:sldId id="569" r:id="rId2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5C76EC06-6199-4086-873E-777E9B1C0F11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4698C7F2-E854-4DE3-B89C-68C52A2F91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0CEBE-562F-4926-B6CE-C001C9E86B1C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878D8E3-5575-4EE5-8153-F80908EC8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085D3F9-07F3-4A31-9CEE-7B40CD826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7B0C077-189E-415E-A3DC-BC07D51EE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53F176D-B865-432A-9C7D-8AFCB066D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3BB7287-0FF3-4ABC-B073-99768C0C0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5B491906-7AD3-4F03-B781-5B0F68067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AF717CB-552E-4B3C-B82F-1120CBBEE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5630F41D-4811-4BD1-9500-76E2A961F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702A2C8-8B03-4DC3-99CF-1ED1C491D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57D1DAD-A0A3-4D05-BE67-4DADBD4BA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23D3BA0-9B98-49C3-9111-EFEA9E257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7C609B33-2006-4E1D-9046-D16FC8FCD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Database Programming with SQL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Four site categories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Constructing sites that are databases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The file system as a database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Real databases—RDBMS’s, the ACID test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Database terms: database, table, schema, column, type, record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Using the </a:t>
            </a:r>
            <a:r>
              <a:rPr lang="en-US" sz="2400" dirty="0" err="1" smtClean="0"/>
              <a:t>MySQL</a:t>
            </a:r>
            <a:r>
              <a:rPr lang="en-US" sz="2400" dirty="0" smtClean="0"/>
              <a:t> database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Creating and filling tables (CREATE TABLE)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Record types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Queries (SELECT ... FROM ... WHERE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Relational databases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Spreadsheets can be used for flat databases consisting of just a single table (e.g., a list of members).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There are many kinds of databases: inverted lists, network databases, hierarchic databases,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However, since the 1980’es </a:t>
            </a:r>
            <a:r>
              <a:rPr lang="en-US" sz="1800" i="1" dirty="0" smtClean="0"/>
              <a:t>relational databases have been completely dominating: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Banks, public registers, inventory and accounting systems, membership registers, study administrations,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Special tasks (e.g., web search engines) sometimes require using different kinds of databases.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The big difference using relational databases: flexible queries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Base data in a relational database lies in </a:t>
            </a:r>
            <a:r>
              <a:rPr lang="en-US" sz="1800" i="1" dirty="0" smtClean="0"/>
              <a:t>tables.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Data extraction, computation and merging is done using </a:t>
            </a:r>
            <a:r>
              <a:rPr lang="en-US" sz="1800" i="1" dirty="0" smtClean="0"/>
              <a:t>queries.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You only need to consider the </a:t>
            </a:r>
            <a:r>
              <a:rPr lang="en-US" sz="1800" i="1" dirty="0" smtClean="0"/>
              <a:t>tables in the beginning.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/>
              <a:t>	</a:t>
            </a:r>
            <a:r>
              <a:rPr lang="en-US" sz="1800" dirty="0" smtClean="0"/>
              <a:t>E.g.: Student, Course, Signup, Examination, Teacher, Room,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You can always add new kinds of queries as they are needed.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E.g.: Compute the pass rate for all courses, grouped by study lines and </a:t>
            </a:r>
            <a:r>
              <a:rPr lang="en-US" sz="1800" dirty="0" err="1" smtClean="0"/>
              <a:t>immatriculation</a:t>
            </a:r>
            <a:r>
              <a:rPr lang="en-US" sz="1800" dirty="0" smtClean="0"/>
              <a:t>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 mailing list example: </a:t>
            </a:r>
            <a:r>
              <a:rPr lang="en-US" sz="2800" b="1" dirty="0" err="1" smtClean="0"/>
              <a:t>mailing_list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phone_numbers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2578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An excerpt of the relation </a:t>
            </a:r>
            <a:r>
              <a:rPr lang="en-US" sz="1400" dirty="0" err="1" smtClean="0"/>
              <a:t>mailing_list</a:t>
            </a:r>
            <a:r>
              <a:rPr lang="en-US" sz="1400" dirty="0" smtClean="0"/>
              <a:t>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An excerpt of the </a:t>
            </a:r>
            <a:r>
              <a:rPr lang="en-US" sz="1400" dirty="0" err="1" smtClean="0"/>
              <a:t>relationen</a:t>
            </a:r>
            <a:r>
              <a:rPr lang="en-US" sz="1400" dirty="0" smtClean="0"/>
              <a:t> </a:t>
            </a:r>
            <a:r>
              <a:rPr lang="en-US" sz="1400" dirty="0" err="1" smtClean="0"/>
              <a:t>phone_numbers</a:t>
            </a:r>
            <a:r>
              <a:rPr lang="en-US" sz="1400" dirty="0" smtClean="0"/>
              <a:t>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Each person, uniquely identified by an email address, can be assigned more than one phone number.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The fork indicates a </a:t>
            </a:r>
            <a:r>
              <a:rPr lang="en-US" sz="1600" i="1" dirty="0" smtClean="0"/>
              <a:t>one to many relation.</a:t>
            </a:r>
            <a:endParaRPr lang="en-US" sz="16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</p:txBody>
      </p:sp>
      <p:pic>
        <p:nvPicPr>
          <p:cNvPr id="2" name="Picture 2" descr="C:\Documents and Settings\Lawal Dogara\Desktop\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71600"/>
            <a:ext cx="2590800" cy="838200"/>
          </a:xfrm>
          <a:prstGeom prst="rect">
            <a:avLst/>
          </a:prstGeom>
          <a:noFill/>
        </p:spPr>
      </p:pic>
      <p:pic>
        <p:nvPicPr>
          <p:cNvPr id="3" name="Picture 3" descr="C:\Documents and Settings\Lawal Dogara\Desktop\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819400"/>
            <a:ext cx="2590800" cy="762000"/>
          </a:xfrm>
          <a:prstGeom prst="rect">
            <a:avLst/>
          </a:prstGeom>
          <a:noFill/>
        </p:spPr>
      </p:pic>
      <p:pic>
        <p:nvPicPr>
          <p:cNvPr id="3076" name="Picture 4" descr="C:\Documents and Settings\Lawal Dogara\Desktop\1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3733800"/>
            <a:ext cx="43434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 SQL query language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Relational database queries are written in SQL (Structured Query Language).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SQL was invented by IBM together with relational databases around 1970.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SQL is used nowadays in all serious database systems (Oracle, DB2, </a:t>
            </a:r>
            <a:r>
              <a:rPr lang="en-US" sz="1800" dirty="0" err="1" smtClean="0"/>
              <a:t>Postgres</a:t>
            </a:r>
            <a:r>
              <a:rPr lang="en-US" sz="1800" dirty="0" smtClean="0"/>
              <a:t>, </a:t>
            </a:r>
            <a:r>
              <a:rPr lang="en-US" sz="1800" dirty="0" err="1" smtClean="0"/>
              <a:t>MySQL</a:t>
            </a:r>
            <a:r>
              <a:rPr lang="en-US" sz="1800" dirty="0" smtClean="0"/>
              <a:t>, Microsoft SQL  Server, . . . ).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Unfortunately, each system has its own vendor-specific deviations from the SQL standard.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In MS Access one often constructs queries in a query grid, but this is converted into SQL requests.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The database system </a:t>
            </a:r>
            <a:r>
              <a:rPr lang="en-US" sz="1800" b="1" dirty="0" err="1" smtClean="0"/>
              <a:t>MySQL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This course uses the database system </a:t>
            </a:r>
            <a:r>
              <a:rPr lang="en-US" sz="1800" dirty="0" err="1" smtClean="0"/>
              <a:t>MySQL</a:t>
            </a:r>
            <a:r>
              <a:rPr lang="en-US" sz="1800" dirty="0" smtClean="0"/>
              <a:t>. It is a robust and efficient free system available at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 www.mysql.com.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</a:t>
            </a:r>
            <a:r>
              <a:rPr lang="en-US" sz="1800" dirty="0" err="1" smtClean="0"/>
              <a:t>MySQL</a:t>
            </a:r>
            <a:r>
              <a:rPr lang="en-US" sz="1800" dirty="0" smtClean="0"/>
              <a:t> is extremely widespread and is used by private </a:t>
            </a:r>
            <a:r>
              <a:rPr lang="en-US" sz="1800" dirty="0" err="1" smtClean="0"/>
              <a:t>organisations</a:t>
            </a:r>
            <a:r>
              <a:rPr lang="en-US" sz="1800" dirty="0" smtClean="0"/>
              <a:t> as well as industry.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Special </a:t>
            </a:r>
            <a:r>
              <a:rPr lang="en-US" sz="1800" dirty="0" err="1" smtClean="0"/>
              <a:t>MySQL</a:t>
            </a:r>
            <a:r>
              <a:rPr lang="en-US" sz="1800" dirty="0" smtClean="0"/>
              <a:t> commands, extensions and deviations are described 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                      http://www.itu.dk/courses/W2/F2005/mysql.html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Overview of the most important SQL-commands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/>
              <a:t>Data Definition Language (data structure design)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CREATE TABLE creates a new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CREATE UNIQUE INDEX adds an index to a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DROP TABLE deletes a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ALTER TABLE adds or changes table columns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Data Manipulation Language (data manipulation)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SELECT extracts, merges and computes data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INSERT INTO . . . VALUES (. . . ) inserts an individual record into a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INSERT INTO . . . SELECT . . . inserts records from a query into a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DELETE FROM removes records from a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UPDATE changes records in a table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SQL usually does not distinguish between upper- and lowercase letters.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However! </a:t>
            </a:r>
            <a:r>
              <a:rPr lang="en-US" sz="1800" dirty="0" err="1" smtClean="0"/>
              <a:t>MySQL</a:t>
            </a:r>
            <a:r>
              <a:rPr lang="en-US" sz="1800" dirty="0" smtClean="0"/>
              <a:t> is case sensitive in table names (a Student table is different from a student table).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In this course we write SQL commands in UPPERCASE letters, </a:t>
            </a:r>
            <a:r>
              <a:rPr lang="en-US" sz="1800" dirty="0" err="1" smtClean="0"/>
              <a:t>Capitalise</a:t>
            </a:r>
            <a:r>
              <a:rPr lang="en-US" sz="1800" dirty="0" smtClean="0"/>
              <a:t> table names, and write column names 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lowercase letters.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 Definition Language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Example of CREATE TABLE commands: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CREATE TABLE </a:t>
            </a:r>
            <a:r>
              <a:rPr lang="en-US" sz="1800" dirty="0" err="1" smtClean="0">
                <a:solidFill>
                  <a:srgbClr val="990033"/>
                </a:solidFill>
              </a:rPr>
              <a:t>mailing_list</a:t>
            </a:r>
            <a:r>
              <a:rPr lang="en-US" sz="1800" dirty="0" smtClean="0">
                <a:solidFill>
                  <a:srgbClr val="990033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email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name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CREATE TABLE </a:t>
            </a:r>
            <a:r>
              <a:rPr lang="en-US" sz="1800" dirty="0" err="1" smtClean="0">
                <a:solidFill>
                  <a:srgbClr val="990033"/>
                </a:solidFill>
              </a:rPr>
              <a:t>phone_numbers</a:t>
            </a:r>
            <a:r>
              <a:rPr lang="en-US" sz="1800" dirty="0" smtClean="0">
                <a:solidFill>
                  <a:srgbClr val="990033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email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phone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(20) NOT NULL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NOT NULL means that whenever data is entered into the table, this field must not be empty.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</a:t>
            </a:r>
            <a:r>
              <a:rPr lang="en-US" sz="1800" dirty="0" err="1" smtClean="0"/>
              <a:t>varchar</a:t>
            </a:r>
            <a:r>
              <a:rPr lang="en-US" sz="1800" dirty="0" smtClean="0"/>
              <a:t>(100) means that in every record, this field can contain at most 100 characters.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intention is that the email column in the </a:t>
            </a:r>
            <a:r>
              <a:rPr lang="en-US" sz="1800" dirty="0" err="1" smtClean="0"/>
              <a:t>phone_numbers</a:t>
            </a:r>
            <a:r>
              <a:rPr lang="en-US" sz="1800" dirty="0" smtClean="0"/>
              <a:t> table </a:t>
            </a:r>
            <a:r>
              <a:rPr lang="en-US" sz="1800" i="1" dirty="0" smtClean="0"/>
              <a:t>refers to a corresponding column in  </a:t>
            </a:r>
            <a:r>
              <a:rPr lang="en-US" sz="1800" dirty="0" smtClean="0"/>
              <a:t>the </a:t>
            </a:r>
            <a:r>
              <a:rPr lang="en-US" sz="1800" dirty="0" err="1" smtClean="0"/>
              <a:t>mailing_list</a:t>
            </a:r>
            <a:r>
              <a:rPr lang="en-US" sz="1800" dirty="0" smtClean="0"/>
              <a:t> table: There </a:t>
            </a:r>
            <a:r>
              <a:rPr lang="en-US" sz="1800" i="1" dirty="0" smtClean="0"/>
              <a:t>ought to exist a row in </a:t>
            </a:r>
            <a:r>
              <a:rPr lang="en-US" sz="1800" i="1" dirty="0" err="1" smtClean="0"/>
              <a:t>mailing_list</a:t>
            </a:r>
            <a:r>
              <a:rPr lang="en-US" sz="1800" i="1" dirty="0" smtClean="0"/>
              <a:t> where the email field </a:t>
            </a:r>
            <a:r>
              <a:rPr lang="en-US" sz="1800" dirty="0" smtClean="0"/>
              <a:t>contains the same value as email.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Ensuring Referential Constraints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referential constraint between </a:t>
            </a:r>
            <a:r>
              <a:rPr lang="en-US" sz="1800" i="1" dirty="0" err="1" smtClean="0"/>
              <a:t>phone_numbers.email</a:t>
            </a:r>
            <a:r>
              <a:rPr lang="en-US" sz="1800" i="1" dirty="0" smtClean="0"/>
              <a:t> and </a:t>
            </a:r>
            <a:r>
              <a:rPr lang="en-US" sz="1800" i="1" dirty="0" err="1" smtClean="0"/>
              <a:t>mailing_list.email</a:t>
            </a:r>
            <a:r>
              <a:rPr lang="en-US" sz="1800" i="1" dirty="0" smtClean="0"/>
              <a:t> can be ensured by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 smtClean="0"/>
              <a:t>MySQL</a:t>
            </a:r>
            <a:r>
              <a:rPr lang="en-US" sz="1800" dirty="0" smtClean="0"/>
              <a:t>, but then the tables must be created using the </a:t>
            </a:r>
            <a:r>
              <a:rPr lang="en-US" sz="1800" dirty="0" err="1" smtClean="0"/>
              <a:t>InnoDB</a:t>
            </a:r>
            <a:r>
              <a:rPr lang="en-US" sz="1800" dirty="0" smtClean="0"/>
              <a:t> engine: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CREATE TABLE </a:t>
            </a:r>
            <a:r>
              <a:rPr lang="en-US" sz="1800" dirty="0" err="1" smtClean="0">
                <a:solidFill>
                  <a:srgbClr val="990033"/>
                </a:solidFill>
              </a:rPr>
              <a:t>mailing_list</a:t>
            </a:r>
            <a:r>
              <a:rPr lang="en-US" sz="1800" dirty="0" smtClean="0">
                <a:solidFill>
                  <a:srgbClr val="990033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email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name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INDEX (email)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) TYPE=</a:t>
            </a:r>
            <a:r>
              <a:rPr lang="en-US" sz="1800" dirty="0" err="1" smtClean="0">
                <a:solidFill>
                  <a:srgbClr val="990033"/>
                </a:solidFill>
              </a:rPr>
              <a:t>InnoDB</a:t>
            </a:r>
            <a:r>
              <a:rPr lang="en-US" sz="18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CREATE TABLE </a:t>
            </a:r>
            <a:r>
              <a:rPr lang="en-US" sz="1800" dirty="0" err="1" smtClean="0">
                <a:solidFill>
                  <a:srgbClr val="990033"/>
                </a:solidFill>
              </a:rPr>
              <a:t>phone_numbers</a:t>
            </a:r>
            <a:r>
              <a:rPr lang="en-US" sz="1800" dirty="0" smtClean="0">
                <a:solidFill>
                  <a:srgbClr val="990033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email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phone </a:t>
            </a:r>
            <a:r>
              <a:rPr lang="en-US" sz="1800" dirty="0" err="1" smtClean="0">
                <a:solidFill>
                  <a:srgbClr val="990033"/>
                </a:solidFill>
              </a:rPr>
              <a:t>varchar</a:t>
            </a:r>
            <a:r>
              <a:rPr lang="en-US" sz="1800" dirty="0" smtClean="0">
                <a:solidFill>
                  <a:srgbClr val="990033"/>
                </a:solidFill>
              </a:rPr>
              <a:t>(20)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INDEX (email),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FOREIGN KEY (email) REFERENCES </a:t>
            </a:r>
            <a:r>
              <a:rPr lang="en-US" sz="1800" dirty="0" err="1" smtClean="0">
                <a:solidFill>
                  <a:srgbClr val="990033"/>
                </a:solidFill>
              </a:rPr>
              <a:t>mailing_list</a:t>
            </a:r>
            <a:r>
              <a:rPr lang="en-US" sz="1800" dirty="0" smtClean="0">
                <a:solidFill>
                  <a:srgbClr val="990033"/>
                </a:solidFill>
              </a:rPr>
              <a:t>(email)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) TYPE=</a:t>
            </a:r>
            <a:r>
              <a:rPr lang="en-US" sz="1800" dirty="0" err="1" smtClean="0">
                <a:solidFill>
                  <a:srgbClr val="990033"/>
                </a:solidFill>
              </a:rPr>
              <a:t>InnoDB</a:t>
            </a:r>
            <a:r>
              <a:rPr lang="en-US" sz="18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foreign key and the referenced key must be of the same type (except that string lengths need not be identical)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NULL record values are not checked for referential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Overview of the most important SQL types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410200"/>
          </a:xfrm>
        </p:spPr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Other types exist, but we will not be using them here.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types are used in the CREATE TABLE and ALTER TABLE commands.</a:t>
            </a:r>
          </a:p>
          <a:p>
            <a:pPr>
              <a:buNone/>
            </a:pPr>
            <a:endParaRPr lang="en-US" sz="1200" dirty="0" smtClean="0"/>
          </a:p>
        </p:txBody>
      </p:sp>
      <p:pic>
        <p:nvPicPr>
          <p:cNvPr id="4098" name="Picture 2" descr="C:\Documents and Settings\Lawal Dogara\Desktop\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371600"/>
            <a:ext cx="44196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 Manipulation Language—INSERT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Examples of INSERT commands: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990033"/>
                </a:solidFill>
              </a:rPr>
              <a:t>INSERT INTO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 (name, email)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VALUES (’Kenneth Riis’, ’kenneth@it.edu’);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INSERT INTO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 (name, email)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VALUES (’</a:t>
            </a:r>
            <a:r>
              <a:rPr lang="en-US" sz="2000" dirty="0" err="1" smtClean="0">
                <a:solidFill>
                  <a:srgbClr val="990033"/>
                </a:solidFill>
              </a:rPr>
              <a:t>Niels</a:t>
            </a:r>
            <a:r>
              <a:rPr lang="en-US" sz="2000" dirty="0" smtClean="0">
                <a:solidFill>
                  <a:srgbClr val="990033"/>
                </a:solidFill>
              </a:rPr>
              <a:t> </a:t>
            </a:r>
            <a:r>
              <a:rPr lang="en-US" sz="2000" dirty="0" err="1" smtClean="0">
                <a:solidFill>
                  <a:srgbClr val="990033"/>
                </a:solidFill>
              </a:rPr>
              <a:t>Hallenberg</a:t>
            </a:r>
            <a:r>
              <a:rPr lang="en-US" sz="2000" dirty="0" smtClean="0">
                <a:solidFill>
                  <a:srgbClr val="990033"/>
                </a:solidFill>
              </a:rPr>
              <a:t>’, ’nh@it.edu’);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INSERT INTO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r>
              <a:rPr lang="en-US" sz="2000" dirty="0" smtClean="0">
                <a:solidFill>
                  <a:srgbClr val="990033"/>
                </a:solidFill>
              </a:rPr>
              <a:t> (email, phone)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VALUES (’kenneth@it.edu’, ’44 84 34 94’);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INSERT INTO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r>
              <a:rPr lang="en-US" sz="2000" dirty="0" smtClean="0">
                <a:solidFill>
                  <a:srgbClr val="990033"/>
                </a:solidFill>
              </a:rPr>
              <a:t> (email, phone)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VALUES (’nh@it.edu’, ’35 28 23 04’);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INSERT INTO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r>
              <a:rPr lang="en-US" sz="2000" dirty="0" smtClean="0">
                <a:solidFill>
                  <a:srgbClr val="990033"/>
                </a:solidFill>
              </a:rPr>
              <a:t> (email, phone)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	VALUES (’nh@it.edu’, ’38 16 88 43’);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 Manipulation Language—SELECT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SELECT command is used to extract data from a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Examples: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*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SELECT name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WHERE clause is used to extract only some of the rows: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name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WHERE email = ’kenneth@it.edu’;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Sorting—ORDER BY: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*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 ORDER BY name;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Reverse sorting—ORDER BY . . . DESC: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*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 ORDER BY name DESC;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 Manipulation Language—joins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Join: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*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,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r>
              <a:rPr lang="en-US" sz="20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A better join: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* 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,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WHERE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mailing_list.email</a:t>
            </a:r>
            <a:r>
              <a:rPr lang="en-US" sz="2000" dirty="0" smtClean="0">
                <a:solidFill>
                  <a:srgbClr val="990033"/>
                </a:solidFill>
              </a:rPr>
              <a:t> =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phone_numbers.email</a:t>
            </a:r>
            <a:r>
              <a:rPr lang="en-US" sz="2000" dirty="0" smtClean="0">
                <a:solidFill>
                  <a:srgbClr val="990033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Or  even better: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990033"/>
                </a:solidFill>
              </a:rPr>
              <a:t>SELECT name,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mailing_list.email</a:t>
            </a:r>
            <a:r>
              <a:rPr lang="en-US" sz="2000" dirty="0" smtClean="0">
                <a:solidFill>
                  <a:srgbClr val="990033"/>
                </a:solidFill>
              </a:rPr>
              <a:t>, phone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FROM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</a:t>
            </a:r>
            <a:r>
              <a:rPr lang="en-US" sz="2000" dirty="0" smtClean="0">
                <a:solidFill>
                  <a:srgbClr val="990033"/>
                </a:solidFill>
              </a:rPr>
              <a:t>,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</a:t>
            </a:r>
            <a:endParaRPr lang="en-US" sz="2000" dirty="0" smtClean="0">
              <a:solidFill>
                <a:srgbClr val="990033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	WHERE </a:t>
            </a:r>
            <a:r>
              <a:rPr lang="en-US" sz="2000" dirty="0" err="1" smtClean="0">
                <a:solidFill>
                  <a:srgbClr val="990033"/>
                </a:solidFill>
              </a:rPr>
              <a:t>mailing_list.email</a:t>
            </a:r>
            <a:r>
              <a:rPr lang="en-US" sz="2000" dirty="0" smtClean="0">
                <a:solidFill>
                  <a:srgbClr val="990033"/>
                </a:solidFill>
              </a:rPr>
              <a:t> = </a:t>
            </a:r>
            <a:r>
              <a:rPr lang="en-US" sz="2000" dirty="0" err="1" smtClean="0">
                <a:solidFill>
                  <a:srgbClr val="990033"/>
                </a:solidFill>
              </a:rPr>
              <a:t>phone_numbers.email</a:t>
            </a:r>
            <a:r>
              <a:rPr lang="en-US" sz="2000" dirty="0" smtClean="0">
                <a:solidFill>
                  <a:srgbClr val="990033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have we learnt?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0292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OVERVIEW: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&lt;html&gt;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 &lt;head&gt;&lt;title&gt;Hello World&lt;/title&gt;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    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                  echo "&lt;</a:t>
            </a:r>
            <a:r>
              <a:rPr lang="en-US" sz="1600" dirty="0" err="1" smtClean="0">
                <a:solidFill>
                  <a:srgbClr val="C00000"/>
                </a:solidFill>
              </a:rPr>
              <a:t>i</a:t>
            </a:r>
            <a:r>
              <a:rPr lang="en-US" sz="1600" dirty="0" smtClean="0">
                <a:solidFill>
                  <a:srgbClr val="C00000"/>
                </a:solidFill>
              </a:rPr>
              <a:t>&gt;WORLD&lt;/</a:t>
            </a:r>
            <a:r>
              <a:rPr lang="en-US" sz="1600" dirty="0" err="1" smtClean="0">
                <a:solidFill>
                  <a:srgbClr val="C00000"/>
                </a:solidFill>
              </a:rPr>
              <a:t>i</a:t>
            </a:r>
            <a:r>
              <a:rPr lang="en-US" sz="1600" dirty="0" smtClean="0">
                <a:solidFill>
                  <a:srgbClr val="C000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            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&lt;/html&gt;</a:t>
            </a:r>
          </a:p>
          <a:p>
            <a:pPr>
              <a:buNone/>
            </a:pPr>
            <a:endParaRPr lang="en-US" sz="1400" dirty="0" smtClean="0"/>
          </a:p>
        </p:txBody>
      </p:sp>
      <p:pic>
        <p:nvPicPr>
          <p:cNvPr id="1026" name="Picture 2" descr="C:\Documents and Settings\Lawal Dogara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514475"/>
            <a:ext cx="4114800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 Manipulation Language—DELETE and UPDATE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The command DELETE is used to delete rows from a table: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DELETE FROM </a:t>
            </a:r>
            <a:r>
              <a:rPr lang="en-US" sz="1800" dirty="0" err="1" smtClean="0"/>
              <a:t>mailing_list</a:t>
            </a:r>
            <a:r>
              <a:rPr lang="en-US" sz="1800" dirty="0" smtClean="0"/>
              <a:t> WHERE email = ’nh@it.edu’;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Beware: The database can enter an inconsistent state when doing this. If you want to prohibit this by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enforcing referential integrity you must use </a:t>
            </a:r>
            <a:r>
              <a:rPr lang="en-US" sz="1800" dirty="0" err="1" smtClean="0"/>
              <a:t>InnoDB</a:t>
            </a:r>
            <a:r>
              <a:rPr lang="en-US" sz="1800" dirty="0" smtClean="0"/>
              <a:t> table types in </a:t>
            </a:r>
            <a:r>
              <a:rPr lang="en-US" sz="1800" dirty="0" err="1" smtClean="0"/>
              <a:t>MySQL</a:t>
            </a:r>
            <a:r>
              <a:rPr lang="en-US" sz="18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But it is better to do it correctly, by first deleting from </a:t>
            </a:r>
            <a:r>
              <a:rPr lang="en-US" sz="1800" dirty="0" err="1" smtClean="0"/>
              <a:t>phone_numbers</a:t>
            </a:r>
            <a:r>
              <a:rPr lang="en-US" sz="1800" dirty="0" smtClean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00000"/>
                </a:solidFill>
              </a:rPr>
              <a:t>DELETE FROM </a:t>
            </a:r>
            <a:r>
              <a:rPr lang="en-US" sz="1800" dirty="0" err="1" smtClean="0">
                <a:solidFill>
                  <a:srgbClr val="C00000"/>
                </a:solidFill>
              </a:rPr>
              <a:t>phone_numbers</a:t>
            </a:r>
            <a:r>
              <a:rPr lang="en-US" sz="1800" dirty="0" smtClean="0">
                <a:solidFill>
                  <a:srgbClr val="C00000"/>
                </a:solidFill>
              </a:rPr>
              <a:t> WHERE email = ’nh@it.edu’;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		DELETE FROM </a:t>
            </a:r>
            <a:r>
              <a:rPr lang="en-US" sz="1800" dirty="0" err="1" smtClean="0">
                <a:solidFill>
                  <a:srgbClr val="C00000"/>
                </a:solidFill>
              </a:rPr>
              <a:t>mailing_list</a:t>
            </a:r>
            <a:r>
              <a:rPr lang="en-US" sz="1800" dirty="0" smtClean="0">
                <a:solidFill>
                  <a:srgbClr val="C00000"/>
                </a:solidFill>
              </a:rPr>
              <a:t> WHERE email = ’nh@it.edu’;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command UPDATE is used to change columns in a table: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00000"/>
                </a:solidFill>
              </a:rPr>
              <a:t>DELETE FROM </a:t>
            </a:r>
            <a:r>
              <a:rPr lang="en-US" sz="1800" dirty="0" err="1" smtClean="0">
                <a:solidFill>
                  <a:srgbClr val="C00000"/>
                </a:solidFill>
              </a:rPr>
              <a:t>phone_numbers</a:t>
            </a:r>
            <a:r>
              <a:rPr lang="en-US" sz="1800" dirty="0" smtClean="0">
                <a:solidFill>
                  <a:srgbClr val="C00000"/>
                </a:solidFill>
              </a:rPr>
              <a:t> WHERE email = ’kenneth@it.edu’;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		UPDATE </a:t>
            </a:r>
            <a:r>
              <a:rPr lang="en-US" sz="1800" dirty="0" err="1" smtClean="0">
                <a:solidFill>
                  <a:srgbClr val="C00000"/>
                </a:solidFill>
              </a:rPr>
              <a:t>mailing_list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		SET email = ’kenneth@it-c.dk’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		WHERE email = ’kenneth@it.edu’;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Be very careful with the WHERE-constraints!!!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Exercises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SQL programming with </a:t>
            </a:r>
            <a:r>
              <a:rPr lang="en-US" sz="2000" dirty="0" err="1" smtClean="0"/>
              <a:t>MySQL</a:t>
            </a:r>
            <a:r>
              <a:rPr lang="en-US" sz="2000" dirty="0" smtClean="0"/>
              <a:t> — course database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SQL programming with </a:t>
            </a:r>
            <a:r>
              <a:rPr lang="en-US" sz="2000" dirty="0" err="1" smtClean="0"/>
              <a:t>MySQL</a:t>
            </a:r>
            <a:r>
              <a:rPr lang="en-US" sz="2000" dirty="0" smtClean="0"/>
              <a:t> — publication database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Extra exercise: modulo-11 check of CPR numbers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Next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SQL continued.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Up until now, we have considered: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Validating user data using 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Four site categories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4102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Traditional sites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online newspapers, weather forecasts, stocks &amp; shares indexes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high cost—cashing in on ads, sponsors and subscribers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Sites that publish collaboratively collected information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information is collected electronically using forms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example: user surveys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3. Sites that offer a service via a web server program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marriage service, </a:t>
            </a:r>
            <a:r>
              <a:rPr lang="en-US" sz="2000" dirty="0" err="1" smtClean="0"/>
              <a:t>WimpyPoint</a:t>
            </a:r>
            <a:r>
              <a:rPr lang="en-US" sz="2000" dirty="0" smtClean="0"/>
              <a:t>, </a:t>
            </a:r>
            <a:r>
              <a:rPr lang="en-US" sz="2000" dirty="0" err="1" smtClean="0"/>
              <a:t>CourseGrader</a:t>
            </a:r>
            <a:endParaRPr lang="en-US" sz="20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cashing in on subscribers and focused advertising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4. Sites defining a standard that allows users to access several databases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 automobile bases, </a:t>
            </a:r>
            <a:r>
              <a:rPr lang="fr-FR" sz="2000" dirty="0" err="1" smtClean="0"/>
              <a:t>auction</a:t>
            </a:r>
            <a:r>
              <a:rPr lang="fr-FR" sz="2000" dirty="0" smtClean="0"/>
              <a:t> sites, www.flybillet.dk, www.dsb.dk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great opportunities for good revenue—only cost is the technology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Sites in the latter three categories are database sites!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Constructing sites that are databases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Constructing the data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Which information should be stored and how should it be represented?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hard part!!!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Developing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insert data into the database?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extract data from the database?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Constructing web-forms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user interface is HTML code (forms)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SQL (Structured Query Language) is used for the actual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easy part!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 file system as a database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pros and cons of using the file system as a database are: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No need for extra software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solution is easy to understand—data is stored as text in files: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mael@itu.dk 			Martin </a:t>
            </a:r>
            <a:r>
              <a:rPr lang="en-US" sz="2000" dirty="0" err="1" smtClean="0"/>
              <a:t>Elsman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kenneth@it.edu 		Kenneth Riis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nh@itu.dk			 </a:t>
            </a:r>
            <a:r>
              <a:rPr lang="en-US" sz="2000" dirty="0" err="1" smtClean="0"/>
              <a:t>Niels</a:t>
            </a:r>
            <a:r>
              <a:rPr lang="en-US" sz="2000" dirty="0" smtClean="0"/>
              <a:t> </a:t>
            </a:r>
            <a:r>
              <a:rPr lang="en-US" sz="2000" dirty="0" err="1" smtClean="0"/>
              <a:t>Hallenberg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gates@microsoft.com 		 Bill Gates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Cons: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Immediate performance problems (linear seek)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No abstraction from the data representation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Problems handling concurrent users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No standard for integration with other systems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Problems handling errors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You end up constructing what companies have been good at since the 60’es: (R)DBMS’s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Real databases—RDBMS’s (the ACID test)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A good database system will pass “the ACID test”: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Atomicity: either </a:t>
            </a:r>
            <a:r>
              <a:rPr lang="en-US" sz="1600" b="1" i="1" dirty="0" smtClean="0"/>
              <a:t>all the effects of a transaction are recorded, or nothing is recorded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When transferring money between accounts: either </a:t>
            </a:r>
            <a:r>
              <a:rPr lang="en-US" sz="1600" i="1" dirty="0" smtClean="0"/>
              <a:t>both accounts are updated, or none of them are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Consistency: transactions change the database from one legal state to another legal state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sum of a customer’s accounts must be positive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Isolation: a transaction’s effects are invisible for other transactions until it commits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Transferring between accounts while generating total balance reports concurrently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Durability: committed transactions survive future system crashes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When a customer has gotten his cash deposit receipt, the deposit will not disappear due to server crashes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These properties are important for database supported web sites, especially for sites with critical data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</a:t>
            </a:r>
            <a:r>
              <a:rPr lang="en-US" sz="1600" dirty="0" err="1" smtClean="0"/>
              <a:t>MySQL</a:t>
            </a:r>
            <a:r>
              <a:rPr lang="en-US" sz="1600" dirty="0" smtClean="0"/>
              <a:t> tables can be created to pass the ACID test but at a performance cost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Databases that do not fully pass the ACID test may still be useful for sites where data is not critical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Database terms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</a:t>
            </a:r>
            <a:r>
              <a:rPr lang="en-US" sz="2000" i="1" dirty="0" smtClean="0"/>
              <a:t>relational database consists of a collection of named tables.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</a:t>
            </a:r>
            <a:r>
              <a:rPr lang="en-US" sz="2000" i="1" dirty="0" smtClean="0"/>
              <a:t>table consists of two parts: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</a:t>
            </a:r>
            <a:r>
              <a:rPr lang="en-US" sz="2000" i="1" dirty="0" smtClean="0"/>
              <a:t>schema (= table description):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The schema determines the shape of the table, and is rarely changed.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 The schema indicates which </a:t>
            </a:r>
            <a:r>
              <a:rPr lang="en-US" sz="2000" i="1" dirty="0" smtClean="0"/>
              <a:t>columns (= fields = attributes) the table consists of, and which type each field </a:t>
            </a:r>
            <a:r>
              <a:rPr lang="en-US" sz="2000" dirty="0" smtClean="0"/>
              <a:t>has.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collection of </a:t>
            </a:r>
            <a:r>
              <a:rPr lang="en-US" sz="2000" i="1" dirty="0" smtClean="0"/>
              <a:t>records (= table rows):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The collection of records constitute the </a:t>
            </a:r>
            <a:r>
              <a:rPr lang="en-US" sz="2000" i="1" dirty="0" smtClean="0"/>
              <a:t>contents of the table; it can change over time.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Each record contains a set of </a:t>
            </a:r>
            <a:r>
              <a:rPr lang="en-US" sz="2000" i="1" dirty="0" smtClean="0"/>
              <a:t>values for the fields of the record.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The order of the records in the table is insignificant.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6.</a:t>
            </a:r>
            <a:fld id="{46329915-E8D6-48B8-91A8-A559FD9618E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Course data</a:t>
            </a:r>
            <a:endParaRPr lang="en-US" sz="24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410200"/>
          </a:xfrm>
        </p:spPr>
        <p:txBody>
          <a:bodyPr/>
          <a:lstStyle/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Student: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Course: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Signup:</a:t>
            </a:r>
          </a:p>
          <a:p>
            <a:pPr>
              <a:buNone/>
            </a:pPr>
            <a:endParaRPr lang="en-US" sz="1200" dirty="0" smtClean="0"/>
          </a:p>
        </p:txBody>
      </p:sp>
      <p:pic>
        <p:nvPicPr>
          <p:cNvPr id="2050" name="Picture 2" descr="C:\Documents and Settings\Lawal Dogara\Desktop\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19200"/>
            <a:ext cx="34290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6352</TotalTime>
  <Words>1880</Words>
  <Application>Microsoft PowerPoint</Application>
  <PresentationFormat>On-screen Show (4:3)</PresentationFormat>
  <Paragraphs>350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Pixel</vt:lpstr>
      <vt:lpstr>Database Programming with SQL</vt:lpstr>
      <vt:lpstr>What have we learnt?</vt:lpstr>
      <vt:lpstr>Up until now, we have considered:</vt:lpstr>
      <vt:lpstr>Four site categories</vt:lpstr>
      <vt:lpstr>Constructing sites that are databases</vt:lpstr>
      <vt:lpstr>The file system as a database</vt:lpstr>
      <vt:lpstr>Real databases—RDBMS’s (the ACID test)</vt:lpstr>
      <vt:lpstr>Database terms</vt:lpstr>
      <vt:lpstr>Example: Course data</vt:lpstr>
      <vt:lpstr>Relational databases</vt:lpstr>
      <vt:lpstr>A mailing list example: mailing_list, phone_numbers</vt:lpstr>
      <vt:lpstr>The SQL query language</vt:lpstr>
      <vt:lpstr>Overview of the most important SQL-commands</vt:lpstr>
      <vt:lpstr>Data Definition Language</vt:lpstr>
      <vt:lpstr>Ensuring Referential Constraints</vt:lpstr>
      <vt:lpstr>Overview of the most important SQL types</vt:lpstr>
      <vt:lpstr>Data Manipulation Language—INSERT</vt:lpstr>
      <vt:lpstr>Data Manipulation Language—SELECT</vt:lpstr>
      <vt:lpstr>Data Manipulation Language—joins</vt:lpstr>
      <vt:lpstr>Data Manipulation Language—DELETE and UPDATE</vt:lpstr>
      <vt:lpstr>Exercises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328</cp:revision>
  <dcterms:created xsi:type="dcterms:W3CDTF">2003-08-19T13:40:41Z</dcterms:created>
  <dcterms:modified xsi:type="dcterms:W3CDTF">2010-02-06T07:40:03Z</dcterms:modified>
</cp:coreProperties>
</file>