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549" r:id="rId2"/>
    <p:sldId id="550" r:id="rId3"/>
    <p:sldId id="551" r:id="rId4"/>
    <p:sldId id="552" r:id="rId5"/>
    <p:sldId id="553" r:id="rId6"/>
    <p:sldId id="554" r:id="rId7"/>
    <p:sldId id="555" r:id="rId8"/>
    <p:sldId id="556" r:id="rId9"/>
    <p:sldId id="557" r:id="rId10"/>
    <p:sldId id="558" r:id="rId11"/>
    <p:sldId id="559" r:id="rId12"/>
    <p:sldId id="560" r:id="rId13"/>
    <p:sldId id="561" r:id="rId14"/>
    <p:sldId id="562" r:id="rId15"/>
    <p:sldId id="563" r:id="rId16"/>
    <p:sldId id="564" r:id="rId17"/>
    <p:sldId id="565" r:id="rId18"/>
    <p:sldId id="566" r:id="rId19"/>
    <p:sldId id="567" r:id="rId20"/>
    <p:sldId id="568" r:id="rId21"/>
    <p:sldId id="569" r:id="rId2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12" autoAdjust="0"/>
  </p:normalViewPr>
  <p:slideViewPr>
    <p:cSldViewPr>
      <p:cViewPr varScale="1">
        <p:scale>
          <a:sx n="54" d="100"/>
          <a:sy n="54" d="100"/>
        </p:scale>
        <p:origin x="-3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690"/>
    </p:cViewPr>
  </p:sorterViewPr>
  <p:notesViewPr>
    <p:cSldViewPr>
      <p:cViewPr varScale="1">
        <p:scale>
          <a:sx n="67" d="100"/>
          <a:sy n="67" d="100"/>
        </p:scale>
        <p:origin x="-2112" y="-114"/>
      </p:cViewPr>
      <p:guideLst>
        <p:guide orient="horz" pos="2932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446166" y="8813749"/>
            <a:ext cx="2540081" cy="60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r>
              <a:rPr lang="en-US" sz="900">
                <a:latin typeface="Verdana" pitchFamily="34" charset="0"/>
                <a:cs typeface="Times New Roman" pitchFamily="18" charset="0"/>
              </a:rPr>
              <a:t>ICS 572 –</a:t>
            </a:r>
            <a:r>
              <a:rPr lang="en-US" sz="900">
                <a:latin typeface="Verdana" pitchFamily="34" charset="0"/>
              </a:rPr>
              <a:t> </a:t>
            </a:r>
            <a:r>
              <a:rPr lang="en-US" sz="900">
                <a:latin typeface="Verdana" pitchFamily="34" charset="0"/>
                <a:cs typeface="Times New Roman" pitchFamily="18" charset="0"/>
              </a:rPr>
              <a:t>High Performance Computing</a:t>
            </a:r>
          </a:p>
          <a:p>
            <a:pPr defTabSz="1028700" eaLnBrk="0" hangingPunct="0">
              <a:lnSpc>
                <a:spcPct val="150000"/>
              </a:lnSpc>
              <a:defRPr/>
            </a:pPr>
            <a:r>
              <a:rPr lang="en-US" sz="900">
                <a:latin typeface="Verdana" pitchFamily="34" charset="0"/>
              </a:rPr>
              <a:t>Dr. Sahalu Junaidu  -  KFUPM</a:t>
            </a:r>
          </a:p>
          <a:p>
            <a:pPr defTabSz="1028700"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6426072" y="8813748"/>
            <a:ext cx="428926" cy="258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fld id="{E5BC1BED-67A4-4708-A228-3036708FAD55}" type="slidenum">
              <a:rPr lang="ar-SA" sz="1000">
                <a:latin typeface="Verdana" pitchFamily="34" charset="0"/>
              </a:rPr>
              <a:pPr defTabSz="1028700" eaLnBrk="0" hangingPunct="0">
                <a:defRPr/>
              </a:pPr>
              <a:t>‹#›</a:t>
            </a:fld>
            <a:endParaRPr lang="en-US" sz="1000">
              <a:latin typeface="Verdana" pitchFamily="34" charset="0"/>
            </a:endParaRPr>
          </a:p>
        </p:txBody>
      </p:sp>
      <p:sp>
        <p:nvSpPr>
          <p:cNvPr id="213002" name="AutoShape 10"/>
          <p:cNvSpPr>
            <a:spLocks noChangeArrowheads="1"/>
          </p:cNvSpPr>
          <p:nvPr/>
        </p:nvSpPr>
        <p:spPr bwMode="auto">
          <a:xfrm>
            <a:off x="585794" y="590612"/>
            <a:ext cx="5705466" cy="3990661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3003" name="AutoShape 11"/>
          <p:cNvSpPr>
            <a:spLocks noChangeArrowheads="1"/>
          </p:cNvSpPr>
          <p:nvPr/>
        </p:nvSpPr>
        <p:spPr bwMode="auto">
          <a:xfrm>
            <a:off x="585794" y="4727827"/>
            <a:ext cx="5705466" cy="3990662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0185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8" y="4420064"/>
            <a:ext cx="5620406" cy="418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r>
              <a:rPr lang="en-US"/>
              <a:t>SWE 444: Internet &amp; Web Application Development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0185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fld id="{1612D29E-F6FF-44AA-97EA-44D0ACAE003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8E95-74C6-4FA6-9BE8-342343315C8B}" type="slidenum">
              <a:rPr lang="ar-SA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18" tIns="45710" rIns="91418" bIns="45710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18" tIns="45710" rIns="91418" bIns="45710"/>
          <a:lstStyle/>
          <a:p>
            <a:pPr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3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35E5D1C8-3BE3-4084-BDD3-902952F77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9D6C8D62-4442-4EA1-9D7F-D49CDA23F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6E1FF07B-5801-4CAD-9812-CD6411F3E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E0A70EBB-D744-4BED-BDDA-CE386BBB2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A9251500-78B6-4E48-A6B6-5D2C35F74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F0E77706-F595-4ECB-A4EF-45DA61ACE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CC3B690E-EA8E-4511-BAD9-D11C449EC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C79EFEE0-5A5D-45ED-8B6A-F782F4611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D725E641-DE05-4671-A552-87BB31966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44DFA70C-3276-473E-B21B-40EEE8646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04B0C4DD-3315-4169-99DB-DAA9E90FC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0.</a:t>
            </a:r>
            <a:fld id="{E6AE4E43-77D1-434B-9861-2023E8450C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96875" indent="-396875" algn="l" rtl="0" eaLnBrk="0" fontAlgn="base" hangingPunct="0">
        <a:spcBef>
          <a:spcPct val="80000"/>
        </a:spcBef>
        <a:spcAft>
          <a:spcPct val="2000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12813" indent="-4016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3177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Web programming using PHP</a:t>
            </a:r>
            <a:endParaRPr lang="en-US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What have we learnt?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Motivation for validating user input (form variables)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Regular expressions (patterns)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The PHP function ereg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Examples of validating form variables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Library of functions for validating form variables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Other uses of regular expressions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Using ereg to extract data from web pages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Introduction to exercises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Examples of patterns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[A-</a:t>
            </a:r>
            <a:r>
              <a:rPr lang="en-US" sz="1800" dirty="0" err="1" smtClean="0"/>
              <a:t>Za</a:t>
            </a:r>
            <a:r>
              <a:rPr lang="en-US" sz="1800" dirty="0" smtClean="0"/>
              <a:t>-</a:t>
            </a:r>
            <a:r>
              <a:rPr lang="en-US" sz="1800" dirty="0" err="1" smtClean="0"/>
              <a:t>zÆØÅæøå</a:t>
            </a:r>
            <a:r>
              <a:rPr lang="en-US" sz="1800" dirty="0" smtClean="0"/>
              <a:t>] :    is matched by any Danish letter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[0-9][0-9] :                   is matched by two digit numbers (including a </a:t>
            </a:r>
            <a:r>
              <a:rPr lang="en-US" sz="1800" dirty="0" err="1" smtClean="0"/>
              <a:t>prepended</a:t>
            </a:r>
            <a:r>
              <a:rPr lang="en-US" sz="1800" dirty="0" smtClean="0"/>
              <a:t> zero)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(</a:t>
            </a:r>
            <a:r>
              <a:rPr lang="en-US" sz="1800" dirty="0" err="1" smtClean="0"/>
              <a:t>hi|hello</a:t>
            </a:r>
            <a:r>
              <a:rPr lang="en-US" sz="1800" dirty="0" smtClean="0"/>
              <a:t>) :                   is matched by the two strings hi and hello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((</a:t>
            </a:r>
            <a:r>
              <a:rPr lang="en-US" sz="1800" dirty="0" err="1" smtClean="0"/>
              <a:t>a|b</a:t>
            </a:r>
            <a:r>
              <a:rPr lang="en-US" sz="1800" dirty="0" smtClean="0"/>
              <a:t>)a)* :                    is matched by </a:t>
            </a:r>
            <a:r>
              <a:rPr lang="en-US" sz="1800" dirty="0" err="1" smtClean="0"/>
              <a:t>aa</a:t>
            </a:r>
            <a:r>
              <a:rPr lang="en-US" sz="1800" dirty="0" smtClean="0"/>
              <a:t>, </a:t>
            </a:r>
            <a:r>
              <a:rPr lang="en-US" sz="1800" dirty="0" err="1" smtClean="0"/>
              <a:t>ba</a:t>
            </a:r>
            <a:r>
              <a:rPr lang="en-US" sz="1800" dirty="0" smtClean="0"/>
              <a:t>, </a:t>
            </a:r>
            <a:r>
              <a:rPr lang="en-US" sz="1800" dirty="0" err="1" smtClean="0"/>
              <a:t>aaaa</a:t>
            </a:r>
            <a:r>
              <a:rPr lang="en-US" sz="1800" dirty="0" smtClean="0"/>
              <a:t>, </a:t>
            </a:r>
            <a:r>
              <a:rPr lang="en-US" sz="1800" dirty="0" err="1" smtClean="0"/>
              <a:t>baaa</a:t>
            </a:r>
            <a:r>
              <a:rPr lang="en-US" sz="1800" dirty="0" smtClean="0"/>
              <a:t>, . . 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(0|1)+ :                        is matched by binary numbers, i.e., 0, 1, 01, 11, 011101010, . . 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.. :                                is matched by any two arbitrary characters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(</a:t>
            </a:r>
            <a:r>
              <a:rPr lang="en-US" sz="1800" dirty="0" err="1" smtClean="0"/>
              <a:t>red|green|blue</a:t>
            </a:r>
            <a:r>
              <a:rPr lang="en-US" sz="1800" dirty="0" smtClean="0"/>
              <a:t>) :         is matched by the </a:t>
            </a:r>
            <a:r>
              <a:rPr lang="en-US" sz="1800" dirty="0" err="1" smtClean="0"/>
              <a:t>colours</a:t>
            </a:r>
            <a:r>
              <a:rPr lang="en-US" sz="1800" dirty="0" smtClean="0"/>
              <a:t> red, green and blue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([1-9][0-9]*)/([1-9][0-9]*) :     is matched by integer quotients, e.g., 1/8, 32/5645, 45/6, . . 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Does the string 012/54 match the last pattern?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Does the string 2/0 match the last pattern?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The PHP function ereg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The built-in function ereg can be used to decide whether a pattern m is matched by a substring of a string 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A call to </a:t>
            </a:r>
            <a:r>
              <a:rPr lang="en-US" sz="1600" dirty="0" err="1" smtClean="0"/>
              <a:t>ereg</a:t>
            </a:r>
            <a:r>
              <a:rPr lang="en-US" sz="1600" dirty="0" smtClean="0"/>
              <a:t>(</a:t>
            </a:r>
            <a:r>
              <a:rPr lang="en-US" sz="1600" dirty="0" err="1" smtClean="0"/>
              <a:t>m,s</a:t>
            </a:r>
            <a:r>
              <a:rPr lang="en-US" sz="1600" dirty="0" smtClean="0"/>
              <a:t>) returns 1 (TRUE) if pattern m is matched by a substring of s. Otherwise it returns 0   (FALSE).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If the pattern m starts with ‘^’ the matching substring must be a prefix of s, i.e., start at the first character of 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Correspondingly, if the pattern m is terminated with a ‘$’ the matched substring must be a suffix of 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                            Function call                                                   Result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600" dirty="0" smtClean="0"/>
              <a:t>		ereg(’[0-9]+’ , "aa38AA")                                              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n-NO" sz="1600" dirty="0" smtClean="0"/>
              <a:t>       	ereg(’^[0-9]+’ , "aa99")                                                 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n-NO" sz="1600" dirty="0" smtClean="0"/>
              <a:t>        	ereg(’^[0-9]+’ , "77AA") 		                     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600" dirty="0" smtClean="0"/>
              <a:t>                ereg(’^[0-9]+$’ , "aa87AA") 		                     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We will usually use ^ and $ as the first and last characters of the pattern when validating user input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We will delimit pattern strings in PHP by ’...’ to avoid the special meaning of $ in strings of the form "..."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267200" y="34290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267200" y="3732213"/>
            <a:ext cx="3810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267200" y="3960813"/>
            <a:ext cx="3810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267200" y="4191000"/>
            <a:ext cx="3810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 usages of the PHP function ereg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200" b="1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i="1" dirty="0" smtClean="0"/>
              <a:t>Examples: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  Function call                                                                        Result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</a:t>
            </a:r>
            <a:r>
              <a:rPr lang="pl-PL" sz="1800" dirty="0" smtClean="0"/>
              <a:t>ereg(’[a-zA-Z]+’ , "Allan Hansen") </a:t>
            </a:r>
            <a:r>
              <a:rPr lang="en-US" sz="1800" dirty="0" smtClean="0"/>
              <a:t>                                           </a:t>
            </a:r>
            <a:r>
              <a:rPr lang="pl-PL" sz="1800" dirty="0" smtClean="0"/>
              <a:t>__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</a:t>
            </a:r>
            <a:r>
              <a:rPr lang="pl-PL" sz="1800" dirty="0" smtClean="0"/>
              <a:t>ereg(’^[a-zA-Z]+$’ , "Ulla Jensen") </a:t>
            </a:r>
            <a:r>
              <a:rPr lang="en-US" sz="1800" dirty="0" smtClean="0"/>
              <a:t>                                          </a:t>
            </a:r>
            <a:r>
              <a:rPr lang="pl-PL" sz="1800" dirty="0" smtClean="0"/>
              <a:t>__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</a:t>
            </a:r>
            <a:r>
              <a:rPr lang="en-US" sz="1800" dirty="0" err="1" smtClean="0"/>
              <a:t>ereg</a:t>
            </a:r>
            <a:r>
              <a:rPr lang="en-US" sz="1800" dirty="0" smtClean="0"/>
              <a:t>(’^[a-</a:t>
            </a:r>
            <a:r>
              <a:rPr lang="en-US" sz="1800" dirty="0" err="1" smtClean="0"/>
              <a:t>zA</a:t>
            </a:r>
            <a:r>
              <a:rPr lang="en-US" sz="1800" dirty="0" smtClean="0"/>
              <a:t>-Z]+$’ , "")                                                              __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</a:t>
            </a:r>
            <a:r>
              <a:rPr lang="en-US" sz="1800" dirty="0" err="1" smtClean="0"/>
              <a:t>ereg</a:t>
            </a:r>
            <a:r>
              <a:rPr lang="en-US" sz="1800" dirty="0" smtClean="0"/>
              <a:t>(’^[0-9][0-9]-[0-9][0-9]-[0-9]+$’ , "12-22-1969")                  __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</a:t>
            </a:r>
            <a:r>
              <a:rPr lang="en-US" sz="1800" dirty="0" err="1" smtClean="0"/>
              <a:t>ereg</a:t>
            </a:r>
            <a:r>
              <a:rPr lang="en-US" sz="1800" dirty="0" smtClean="0"/>
              <a:t>(’^[0-1][0-9]-[0-3][0-9]-[0-9]+$’ , "31-12-02")                      __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ereg(’^(</a:t>
            </a:r>
            <a:r>
              <a:rPr lang="en-US" sz="1800" dirty="0" err="1" smtClean="0"/>
              <a:t>red|green|blue</a:t>
            </a:r>
            <a:r>
              <a:rPr lang="en-US" sz="1800" dirty="0" smtClean="0"/>
              <a:t>)$’ , "red")                                              __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</a:t>
            </a:r>
            <a:r>
              <a:rPr lang="en-US" sz="1800" dirty="0" err="1" smtClean="0"/>
              <a:t>ereg</a:t>
            </a:r>
            <a:r>
              <a:rPr lang="en-US" sz="1800" dirty="0" smtClean="0"/>
              <a:t>(’^(</a:t>
            </a:r>
            <a:r>
              <a:rPr lang="en-US" sz="1800" dirty="0" err="1" smtClean="0"/>
              <a:t>red|green|blue</a:t>
            </a:r>
            <a:r>
              <a:rPr lang="en-US" sz="1800" dirty="0" smtClean="0"/>
              <a:t>)$’ , "</a:t>
            </a:r>
            <a:r>
              <a:rPr lang="en-US" sz="1800" dirty="0" err="1" smtClean="0"/>
              <a:t>redblue</a:t>
            </a:r>
            <a:r>
              <a:rPr lang="en-US" sz="1800" dirty="0" smtClean="0"/>
              <a:t>")                                       __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</a:t>
            </a:r>
            <a:r>
              <a:rPr lang="en-US" sz="1800" dirty="0" err="1" smtClean="0"/>
              <a:t>ereg</a:t>
            </a:r>
            <a:r>
              <a:rPr lang="en-US" sz="1800" dirty="0" smtClean="0"/>
              <a:t>(’^(</a:t>
            </a:r>
            <a:r>
              <a:rPr lang="en-US" sz="1800" dirty="0" err="1" smtClean="0"/>
              <a:t>a|bb</a:t>
            </a:r>
            <a:r>
              <a:rPr lang="en-US" sz="1800" dirty="0" smtClean="0"/>
              <a:t>)*b$’ , "</a:t>
            </a:r>
            <a:r>
              <a:rPr lang="en-US" sz="1800" dirty="0" err="1" smtClean="0"/>
              <a:t>bbab</a:t>
            </a:r>
            <a:r>
              <a:rPr lang="en-US" sz="1800" dirty="0" smtClean="0"/>
              <a:t>")                                                        __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ereg(’^(</a:t>
            </a:r>
            <a:r>
              <a:rPr lang="en-US" sz="1800" dirty="0" err="1" smtClean="0"/>
              <a:t>a|bb</a:t>
            </a:r>
            <a:r>
              <a:rPr lang="en-US" sz="1800" dirty="0" smtClean="0"/>
              <a:t>)+b*$’ , "b")                                                            </a:t>
            </a:r>
            <a:r>
              <a:rPr lang="en-US" sz="1400" dirty="0" smtClean="0"/>
              <a:t>__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572000" y="19050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172200" y="2743200"/>
            <a:ext cx="3810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172200" y="3048000"/>
            <a:ext cx="3810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572000" y="2209800"/>
            <a:ext cx="3810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572000" y="2514600"/>
            <a:ext cx="3810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172200" y="3352800"/>
            <a:ext cx="3810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172200" y="3657600"/>
            <a:ext cx="3810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172200" y="3962400"/>
            <a:ext cx="3810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72200" y="4267200"/>
            <a:ext cx="3810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The web program pattern.php: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1816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We can build a pattern matcher to experiment with patterns—pattern.php: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&lt;html&gt;&lt;head&gt;&lt;title&gt;Pattern matcher&lt;/title&gt;&lt;/head&gt;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&lt;body&gt;&lt;h2&gt;Pattern matcher&lt;/h2&gt;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&lt;?</a:t>
            </a:r>
            <a:r>
              <a:rPr lang="en-US" sz="1600" dirty="0" err="1" smtClean="0">
                <a:solidFill>
                  <a:srgbClr val="990033"/>
                </a:solidFill>
              </a:rPr>
              <a:t>php</a:t>
            </a:r>
            <a:r>
              <a:rPr lang="en-US" sz="1600" dirty="0" smtClean="0">
                <a:solidFill>
                  <a:srgbClr val="990033"/>
                </a:solidFill>
              </a:rPr>
              <a:t>     if ( $r != "" ) {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if ( ereg("^($r)\$", $s) ) {     echo "&lt;p&gt;&lt;b&gt;Success:&lt;/b&gt; The string ’$s’ matches pattern ’$r’&lt;/p&gt;";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      } else {         echo "&lt;p&gt;&lt;b&gt;Failure:&lt;/b&gt; The string ’$s’ does NOT match pattern ’$r’&lt;/p&gt;";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      }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}                         echo "&lt;form action=’pattern.php’ method=’post’&gt;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                     &lt;p&gt;Pattern: &lt;input type=’text’ name=’r’ value=’$r’ /&gt;&lt;/p&gt;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                     &lt;p&gt;String: &lt;input type=’text’ name=’s’ value=’$s’ /&gt;&lt;/p&gt;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                     &lt;input type=’submit’ value=’Check’ /&gt;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&lt;/form&gt;";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?&gt;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&lt;/body&gt;&lt;/html&gt;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/>
              <a:t>Note: We use the function ereg to determine whether a string matches a pattern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Improving the currency exchange service by validating form variables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/>
              <a:t>Improving the currency exchange service by validating form variables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We can improve our currency exchange service by validating user input—exchange2.php: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&lt;html&gt;&lt;head&gt;&lt;title&gt;Currency Exchange Service&lt;/title&gt;&lt;/head&gt;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&lt;body&gt; &lt;h2&gt;Currency Exchange Service (version 2)&lt;/h2&gt;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&lt;?        if ( ereg(’^(0|[1-9][0-9]*)$’, $kroner) ) {    $rate = 8.43; $commission = 20.0;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if ( $kroner &gt; $commission ) {  $dollars = ($kroner - $commission) / $rate;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                                                $dollars = </a:t>
            </a:r>
            <a:r>
              <a:rPr lang="en-US" sz="1600" dirty="0" err="1" smtClean="0">
                <a:solidFill>
                  <a:srgbClr val="990033"/>
                </a:solidFill>
              </a:rPr>
              <a:t>number_format</a:t>
            </a:r>
            <a:r>
              <a:rPr lang="en-US" sz="1600" dirty="0" smtClean="0">
                <a:solidFill>
                  <a:srgbClr val="990033"/>
                </a:solidFill>
              </a:rPr>
              <a:t>($dollars, 2, ",", ".");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                                                 echo "In exchange for kr. $kroner you will receive \$$dollars";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  } else {                                echo "You cannot change an amount less than the commission!";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} else {                                          echo "Please go back and enter a number!";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}     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&lt;/body&gt;&lt;/html&gt;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/>
              <a:t>Question: How does the program react to various kinds of user input?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Function for checking email addresses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We can check whether an entered email address has the expected form by using the pattern: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[-0-9a-zA-Z!#$%&amp;*+/=?^_‘{|}~.]+@[-0-9a-zA-Z!#$%&amp;*+/=?^_‘{|}~.]+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The following function takes as argument a string and checks whether the string looks like an email address: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function </a:t>
            </a:r>
            <a:r>
              <a:rPr lang="en-US" sz="1600" dirty="0" err="1" smtClean="0">
                <a:solidFill>
                  <a:srgbClr val="990033"/>
                </a:solidFill>
              </a:rPr>
              <a:t>chk_email</a:t>
            </a:r>
            <a:r>
              <a:rPr lang="en-US" sz="1600" dirty="0" smtClean="0">
                <a:solidFill>
                  <a:srgbClr val="990033"/>
                </a:solidFill>
              </a:rPr>
              <a:t> ( $email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if ( ereg(’^[-0-9a-zA-Z!#$%&amp;*+/=?^_‘{|}~.]+’ .’@[-0-9a-zA-Z!#$%&amp;*+/=?^_‘{|}~.]+$’, $email) == 0 )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     error("You must enter a valid email address");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The function does not guarantee that the email address exists!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We use a generic function error for displaying an error message: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function error ( $</a:t>
            </a:r>
            <a:r>
              <a:rPr lang="en-US" sz="1600" dirty="0" err="1" smtClean="0">
                <a:solidFill>
                  <a:srgbClr val="990033"/>
                </a:solidFill>
              </a:rPr>
              <a:t>msg</a:t>
            </a:r>
            <a:r>
              <a:rPr lang="en-US" sz="1600" dirty="0" smtClean="0">
                <a:solidFill>
                  <a:srgbClr val="990033"/>
                </a:solidFill>
              </a:rPr>
              <a:t> ) {         echo "&lt;html&gt;&lt;body&gt;&lt;h2&gt;Error: $</a:t>
            </a:r>
            <a:r>
              <a:rPr lang="en-US" sz="1600" dirty="0" err="1" smtClean="0">
                <a:solidFill>
                  <a:srgbClr val="990033"/>
                </a:solidFill>
              </a:rPr>
              <a:t>msg</a:t>
            </a:r>
            <a:r>
              <a:rPr lang="en-US" sz="1600" dirty="0" smtClean="0">
                <a:solidFill>
                  <a:srgbClr val="990033"/>
                </a:solidFill>
              </a:rPr>
              <a:t>&lt;/h2&gt;&lt;/body&gt;&lt;/html&gt;";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         exit; // Don’t continue the script!     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 The exact definition of email addresses can be found in RFC2822 at www.ietf.org</a:t>
            </a:r>
            <a:endParaRPr lang="en-U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A Library of functions for validating form variables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We can construct a file formvars.php containing a list of functions for validating form variables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Then we can include the file formvars.php (using the include function) in scripts that read form variables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In this way, form variable validating becomes easy!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i="1" dirty="0" smtClean="0"/>
              <a:t>Example:—exchange3.php: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&lt;? include ("formvars.php"); </a:t>
            </a:r>
            <a:r>
              <a:rPr lang="en-US" sz="1600" dirty="0" err="1" smtClean="0">
                <a:solidFill>
                  <a:srgbClr val="990033"/>
                </a:solidFill>
              </a:rPr>
              <a:t>chk_integer</a:t>
            </a:r>
            <a:r>
              <a:rPr lang="en-US" sz="1600" dirty="0" smtClean="0">
                <a:solidFill>
                  <a:srgbClr val="990033"/>
                </a:solidFill>
              </a:rPr>
              <a:t>($kroner); 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&lt;html&gt;&lt;head&gt;&lt;title&gt;Currency Exchange Service&lt;/title&gt;&lt;/head&gt;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&lt;body&gt; &lt;h2&gt;Currency Exchange Service (version 3)&lt;/h2&gt;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&lt;?   $rate = 8.43; $commission = 20.0;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			if ( $kroner &gt; $commission ) {      $dollars = ($kroner - $commission) / $rate;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                                              $dollars = </a:t>
            </a:r>
            <a:r>
              <a:rPr lang="en-US" sz="1600" dirty="0" err="1" smtClean="0">
                <a:solidFill>
                  <a:srgbClr val="990033"/>
                </a:solidFill>
              </a:rPr>
              <a:t>number_format</a:t>
            </a:r>
            <a:r>
              <a:rPr lang="en-US" sz="1600" dirty="0" smtClean="0">
                <a:solidFill>
                  <a:srgbClr val="990033"/>
                </a:solidFill>
              </a:rPr>
              <a:t>($dollars, 2, ",", ".");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                                              echo "In exchange for kr. $kroner you will receive \$$dollars";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                                                                        } else {    echo "You cannot change an amount less than the commission!";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}?&gt;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990033"/>
                </a:solidFill>
              </a:rPr>
              <a:t>&lt;/html&gt;</a:t>
            </a:r>
            <a:endParaRPr lang="en-US" sz="1600" b="1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Library of functions for validating form variables—continued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file formvars.php: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&lt;?     function error ( $</a:t>
            </a:r>
            <a:r>
              <a:rPr lang="en-US" sz="1800" dirty="0" err="1" smtClean="0">
                <a:solidFill>
                  <a:srgbClr val="990033"/>
                </a:solidFill>
              </a:rPr>
              <a:t>msg</a:t>
            </a:r>
            <a:r>
              <a:rPr lang="en-US" sz="1800" dirty="0" smtClean="0">
                <a:solidFill>
                  <a:srgbClr val="990033"/>
                </a:solidFill>
              </a:rPr>
              <a:t> ) {      echo "&lt;html&gt;&lt;body&gt;&lt;h2&gt;Error: $</a:t>
            </a:r>
            <a:r>
              <a:rPr lang="en-US" sz="1800" dirty="0" err="1" smtClean="0">
                <a:solidFill>
                  <a:srgbClr val="990033"/>
                </a:solidFill>
              </a:rPr>
              <a:t>msg</a:t>
            </a:r>
            <a:r>
              <a:rPr lang="en-US" sz="1800" dirty="0" smtClean="0">
                <a:solidFill>
                  <a:srgbClr val="990033"/>
                </a:solidFill>
              </a:rPr>
              <a:t>&lt;/h2&gt;&lt;/body&gt;&lt;/html&gt;";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                     exit; // Don’t continue the script!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function </a:t>
            </a:r>
            <a:r>
              <a:rPr lang="en-US" sz="1800" dirty="0" err="1" smtClean="0">
                <a:solidFill>
                  <a:srgbClr val="990033"/>
                </a:solidFill>
              </a:rPr>
              <a:t>chk_email</a:t>
            </a:r>
            <a:r>
              <a:rPr lang="en-US" sz="1800" dirty="0" smtClean="0">
                <a:solidFill>
                  <a:srgbClr val="990033"/>
                </a:solidFill>
              </a:rPr>
              <a:t> ( $email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if ( ereg(’^[-0-9a-zA-Z!#$%&amp;*+/=?^_‘{|}~.]+’.’@[-0-9a-zA-Z!#$%&amp;*+/=?^_‘{|}~.]+$’, $email) == 0 )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              error("You must enter a valid email address");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function </a:t>
            </a:r>
            <a:r>
              <a:rPr lang="en-US" sz="1800" dirty="0" err="1" smtClean="0">
                <a:solidFill>
                  <a:srgbClr val="990033"/>
                </a:solidFill>
              </a:rPr>
              <a:t>chk_integer</a:t>
            </a:r>
            <a:r>
              <a:rPr lang="en-US" sz="1800" dirty="0" smtClean="0">
                <a:solidFill>
                  <a:srgbClr val="990033"/>
                </a:solidFill>
              </a:rPr>
              <a:t> ( $number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          if ( ereg(’^(0|[1-9][0-9]*)$’, $number) == 0 ) {  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                                 error("You must enter an integer number");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?&gt;</a:t>
            </a:r>
            <a:endParaRPr lang="en-US" sz="1800" b="1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Other uses of regular expressions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Regular expressions can also be used for other tasks than validating user input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 smtClean="0"/>
              <a:t>Examples: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Finding patterns in a text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Search-and-replace in a text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 smtClean="0"/>
              <a:t>Fetching data from foreign web sites: In web technology, regular expressions can be used to find relevant  </a:t>
            </a:r>
            <a:r>
              <a:rPr lang="en-US" sz="1800" dirty="0" smtClean="0"/>
              <a:t>information in texts downloaded automatically from the Internet, e.g.: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daily news from Reuters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exchange rates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stock market rates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weather report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pollen count</a:t>
            </a:r>
            <a:endParaRPr lang="en-US" sz="1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Fetching data from foreign web sites using 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2578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The following function can be used to load a foreign web site into a string in PHP</a:t>
            </a:r>
            <a:r>
              <a:rPr lang="en-US" sz="1200" dirty="0" smtClean="0"/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function </a:t>
            </a:r>
            <a:r>
              <a:rPr lang="en-US" sz="1800" dirty="0" err="1" smtClean="0">
                <a:solidFill>
                  <a:srgbClr val="990033"/>
                </a:solidFill>
              </a:rPr>
              <a:t>fetchurl</a:t>
            </a:r>
            <a:r>
              <a:rPr lang="en-US" sz="1800" dirty="0" smtClean="0">
                <a:solidFill>
                  <a:srgbClr val="990033"/>
                </a:solidFill>
              </a:rPr>
              <a:t> ( $</a:t>
            </a:r>
            <a:r>
              <a:rPr lang="en-US" sz="1800" dirty="0" err="1" smtClean="0">
                <a:solidFill>
                  <a:srgbClr val="990033"/>
                </a:solidFill>
              </a:rPr>
              <a:t>url</a:t>
            </a:r>
            <a:r>
              <a:rPr lang="en-US" sz="1800" dirty="0" smtClean="0">
                <a:solidFill>
                  <a:srgbClr val="990033"/>
                </a:solidFill>
              </a:rPr>
              <a:t> ) {             $</a:t>
            </a:r>
            <a:r>
              <a:rPr lang="en-US" sz="1800" dirty="0" err="1" smtClean="0">
                <a:solidFill>
                  <a:srgbClr val="990033"/>
                </a:solidFill>
              </a:rPr>
              <a:t>fp</a:t>
            </a:r>
            <a:r>
              <a:rPr lang="en-US" sz="1800" dirty="0" smtClean="0">
                <a:solidFill>
                  <a:srgbClr val="990033"/>
                </a:solidFill>
              </a:rPr>
              <a:t> = </a:t>
            </a:r>
            <a:r>
              <a:rPr lang="en-US" sz="1800" dirty="0" err="1" smtClean="0">
                <a:solidFill>
                  <a:srgbClr val="990033"/>
                </a:solidFill>
              </a:rPr>
              <a:t>fopen</a:t>
            </a:r>
            <a:r>
              <a:rPr lang="en-US" sz="1800" dirty="0" smtClean="0">
                <a:solidFill>
                  <a:srgbClr val="990033"/>
                </a:solidFill>
              </a:rPr>
              <a:t>($</a:t>
            </a:r>
            <a:r>
              <a:rPr lang="en-US" sz="1800" dirty="0" err="1" smtClean="0">
                <a:solidFill>
                  <a:srgbClr val="990033"/>
                </a:solidFill>
              </a:rPr>
              <a:t>url</a:t>
            </a:r>
            <a:r>
              <a:rPr lang="en-US" sz="1800" dirty="0" smtClean="0">
                <a:solidFill>
                  <a:srgbClr val="990033"/>
                </a:solidFill>
              </a:rPr>
              <a:t>, ’r’);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          if ( ! $</a:t>
            </a:r>
            <a:r>
              <a:rPr lang="en-US" sz="1800" dirty="0" err="1" smtClean="0">
                <a:solidFill>
                  <a:srgbClr val="990033"/>
                </a:solidFill>
              </a:rPr>
              <a:t>fp</a:t>
            </a:r>
            <a:r>
              <a:rPr lang="en-US" sz="1800" dirty="0" smtClean="0">
                <a:solidFill>
                  <a:srgbClr val="990033"/>
                </a:solidFill>
              </a:rPr>
              <a:t> ) return "No page";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                       for ($t = "" ; !</a:t>
            </a:r>
            <a:r>
              <a:rPr lang="en-US" sz="1800" dirty="0" err="1" smtClean="0">
                <a:solidFill>
                  <a:srgbClr val="990033"/>
                </a:solidFill>
              </a:rPr>
              <a:t>feof</a:t>
            </a:r>
            <a:r>
              <a:rPr lang="en-US" sz="1800" dirty="0" smtClean="0">
                <a:solidFill>
                  <a:srgbClr val="990033"/>
                </a:solidFill>
              </a:rPr>
              <a:t>($</a:t>
            </a:r>
            <a:r>
              <a:rPr lang="en-US" sz="1800" dirty="0" err="1" smtClean="0">
                <a:solidFill>
                  <a:srgbClr val="990033"/>
                </a:solidFill>
              </a:rPr>
              <a:t>fp</a:t>
            </a:r>
            <a:r>
              <a:rPr lang="en-US" sz="1800" dirty="0" smtClean="0">
                <a:solidFill>
                  <a:srgbClr val="990033"/>
                </a:solidFill>
              </a:rPr>
              <a:t>) ; 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                              $content .= </a:t>
            </a:r>
            <a:r>
              <a:rPr lang="en-US" sz="1800" dirty="0" err="1" smtClean="0">
                <a:solidFill>
                  <a:srgbClr val="990033"/>
                </a:solidFill>
              </a:rPr>
              <a:t>fread</a:t>
            </a:r>
            <a:r>
              <a:rPr lang="en-US" sz="1800" dirty="0" smtClean="0">
                <a:solidFill>
                  <a:srgbClr val="990033"/>
                </a:solidFill>
              </a:rPr>
              <a:t>($</a:t>
            </a:r>
            <a:r>
              <a:rPr lang="en-US" sz="1800" dirty="0" err="1" smtClean="0">
                <a:solidFill>
                  <a:srgbClr val="990033"/>
                </a:solidFill>
              </a:rPr>
              <a:t>fp</a:t>
            </a:r>
            <a:r>
              <a:rPr lang="en-US" sz="1800" dirty="0" smtClean="0">
                <a:solidFill>
                  <a:srgbClr val="990033"/>
                </a:solidFill>
              </a:rPr>
              <a:t>, 8192);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                               </a:t>
            </a:r>
            <a:r>
              <a:rPr lang="en-US" sz="1800" dirty="0" err="1" smtClean="0">
                <a:solidFill>
                  <a:srgbClr val="990033"/>
                </a:solidFill>
              </a:rPr>
              <a:t>fclose</a:t>
            </a:r>
            <a:r>
              <a:rPr lang="en-US" sz="1800" dirty="0" smtClean="0">
                <a:solidFill>
                  <a:srgbClr val="990033"/>
                </a:solidFill>
              </a:rPr>
              <a:t>($</a:t>
            </a:r>
            <a:r>
              <a:rPr lang="en-US" sz="1800" dirty="0" err="1" smtClean="0">
                <a:solidFill>
                  <a:srgbClr val="990033"/>
                </a:solidFill>
              </a:rPr>
              <a:t>fp</a:t>
            </a:r>
            <a:r>
              <a:rPr lang="en-US" sz="1800" dirty="0" smtClean="0">
                <a:solidFill>
                  <a:srgbClr val="990033"/>
                </a:solidFill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                                return $content;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990033"/>
                </a:solidFill>
              </a:rPr>
              <a:t>  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ereg function can also be used to extract information from a web page contained in a string.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If you give ereg an additional argument $result, the substring that matches the nth </a:t>
            </a:r>
            <a:r>
              <a:rPr lang="en-US" sz="1800" dirty="0" err="1" smtClean="0"/>
              <a:t>parenthesised</a:t>
            </a:r>
            <a:r>
              <a:rPr lang="en-US" sz="1800" dirty="0" smtClean="0"/>
              <a:t> part of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pattern is stored in $result[n].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When calling ereg($</a:t>
            </a:r>
            <a:r>
              <a:rPr lang="en-US" sz="1800" dirty="0" err="1" smtClean="0"/>
              <a:t>p,$txt,$result</a:t>
            </a:r>
            <a:r>
              <a:rPr lang="en-US" sz="1800" dirty="0" smtClean="0"/>
              <a:t>) the three arguments are: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$p is a pattern with which to match the text to be extracted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$txt is the text in which a substring that matches the pattern is sought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$result is a result array that will contain the matching text when the function ereg returns</a:t>
            </a:r>
            <a:endParaRPr lang="en-US" sz="1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have we learnt?</a:t>
            </a:r>
            <a:endParaRPr lang="en-US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105400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OVERVIEW: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 PHP file: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            &lt;html&gt;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                &lt;head&gt;&lt;title&gt;Hello World&lt;/title&gt;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                &lt;/head&gt;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            &lt;body&gt;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                &lt;?</a:t>
            </a:r>
            <a:r>
              <a:rPr lang="en-US" sz="2000" dirty="0" err="1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php</a:t>
            </a: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echo "&lt;b&gt;Hello&lt;/b&gt; ";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                echo "&lt;</a:t>
            </a:r>
            <a:r>
              <a:rPr lang="en-US" sz="2000" dirty="0" err="1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&gt;WORLD&lt;/</a:t>
            </a:r>
            <a:r>
              <a:rPr lang="en-US" sz="2000" dirty="0" err="1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&gt;";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         ?&gt;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    &lt;/body&gt;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&lt;/html&gt;</a:t>
            </a:r>
            <a:endParaRPr lang="en-US" sz="2000" dirty="0" smtClean="0">
              <a:solidFill>
                <a:srgbClr val="990033"/>
              </a:solidFill>
            </a:endParaRPr>
          </a:p>
        </p:txBody>
      </p:sp>
      <p:pic>
        <p:nvPicPr>
          <p:cNvPr id="6" name="Picture 2" descr="C:\Documents and Settings\Lawal Dogara\Desktop\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524000"/>
            <a:ext cx="4419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World population—popclock.php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&lt;html&gt;&lt;head&gt;&lt;title&gt;World Population Watch&lt;/title&gt;&lt;/head&gt;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&lt;body&gt;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&lt;h1&gt;World Population Watch&lt;/h1&gt;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&lt;?</a:t>
            </a:r>
            <a:r>
              <a:rPr lang="en-US" sz="2000" dirty="0" err="1" smtClean="0">
                <a:solidFill>
                  <a:srgbClr val="990033"/>
                </a:solidFill>
              </a:rPr>
              <a:t>php</a:t>
            </a:r>
            <a:r>
              <a:rPr lang="en-US" sz="2000" dirty="0" smtClean="0">
                <a:solidFill>
                  <a:srgbClr val="990033"/>
                </a:solidFill>
              </a:rPr>
              <a:t>   function </a:t>
            </a:r>
            <a:r>
              <a:rPr lang="en-US" sz="2000" dirty="0" err="1" smtClean="0">
                <a:solidFill>
                  <a:srgbClr val="990033"/>
                </a:solidFill>
              </a:rPr>
              <a:t>fetchurl</a:t>
            </a:r>
            <a:r>
              <a:rPr lang="en-US" sz="2000" dirty="0" smtClean="0">
                <a:solidFill>
                  <a:srgbClr val="990033"/>
                </a:solidFill>
              </a:rPr>
              <a:t> ( $</a:t>
            </a:r>
            <a:r>
              <a:rPr lang="en-US" sz="2000" dirty="0" err="1" smtClean="0">
                <a:solidFill>
                  <a:srgbClr val="990033"/>
                </a:solidFill>
              </a:rPr>
              <a:t>url</a:t>
            </a:r>
            <a:r>
              <a:rPr lang="en-US" sz="2000" dirty="0" smtClean="0">
                <a:solidFill>
                  <a:srgbClr val="990033"/>
                </a:solidFill>
              </a:rPr>
              <a:t>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         $</a:t>
            </a:r>
            <a:r>
              <a:rPr lang="en-US" sz="2000" dirty="0" err="1" smtClean="0">
                <a:solidFill>
                  <a:srgbClr val="990033"/>
                </a:solidFill>
              </a:rPr>
              <a:t>fp</a:t>
            </a:r>
            <a:r>
              <a:rPr lang="en-US" sz="2000" dirty="0" smtClean="0">
                <a:solidFill>
                  <a:srgbClr val="990033"/>
                </a:solidFill>
              </a:rPr>
              <a:t> = </a:t>
            </a:r>
            <a:r>
              <a:rPr lang="en-US" sz="2000" dirty="0" err="1" smtClean="0">
                <a:solidFill>
                  <a:srgbClr val="990033"/>
                </a:solidFill>
              </a:rPr>
              <a:t>fopen</a:t>
            </a:r>
            <a:r>
              <a:rPr lang="en-US" sz="2000" dirty="0" smtClean="0">
                <a:solidFill>
                  <a:srgbClr val="990033"/>
                </a:solidFill>
              </a:rPr>
              <a:t>($</a:t>
            </a:r>
            <a:r>
              <a:rPr lang="en-US" sz="2000" dirty="0" err="1" smtClean="0">
                <a:solidFill>
                  <a:srgbClr val="990033"/>
                </a:solidFill>
              </a:rPr>
              <a:t>url</a:t>
            </a:r>
            <a:r>
              <a:rPr lang="en-US" sz="2000" dirty="0" smtClean="0">
                <a:solidFill>
                  <a:srgbClr val="990033"/>
                </a:solidFill>
              </a:rPr>
              <a:t>, ’r’);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         if ( ! $</a:t>
            </a:r>
            <a:r>
              <a:rPr lang="en-US" sz="2000" dirty="0" err="1" smtClean="0">
                <a:solidFill>
                  <a:srgbClr val="990033"/>
                </a:solidFill>
              </a:rPr>
              <a:t>fp</a:t>
            </a:r>
            <a:r>
              <a:rPr lang="en-US" sz="2000" dirty="0" smtClean="0">
                <a:solidFill>
                  <a:srgbClr val="990033"/>
                </a:solidFill>
              </a:rPr>
              <a:t> ) return "No page";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        for ($t = "" ; !</a:t>
            </a:r>
            <a:r>
              <a:rPr lang="en-US" sz="2000" dirty="0" err="1" smtClean="0">
                <a:solidFill>
                  <a:srgbClr val="990033"/>
                </a:solidFill>
              </a:rPr>
              <a:t>feof</a:t>
            </a:r>
            <a:r>
              <a:rPr lang="en-US" sz="2000" dirty="0" smtClean="0">
                <a:solidFill>
                  <a:srgbClr val="990033"/>
                </a:solidFill>
              </a:rPr>
              <a:t>($</a:t>
            </a:r>
            <a:r>
              <a:rPr lang="en-US" sz="2000" dirty="0" err="1" smtClean="0">
                <a:solidFill>
                  <a:srgbClr val="990033"/>
                </a:solidFill>
              </a:rPr>
              <a:t>fp</a:t>
            </a:r>
            <a:r>
              <a:rPr lang="en-US" sz="2000" dirty="0" smtClean="0">
                <a:solidFill>
                  <a:srgbClr val="990033"/>
                </a:solidFill>
              </a:rPr>
              <a:t>) ; 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        $content .= </a:t>
            </a:r>
            <a:r>
              <a:rPr lang="en-US" sz="2000" dirty="0" err="1" smtClean="0">
                <a:solidFill>
                  <a:srgbClr val="990033"/>
                </a:solidFill>
              </a:rPr>
              <a:t>fread</a:t>
            </a:r>
            <a:r>
              <a:rPr lang="en-US" sz="2000" dirty="0" smtClean="0">
                <a:solidFill>
                  <a:srgbClr val="990033"/>
                </a:solidFill>
              </a:rPr>
              <a:t>($</a:t>
            </a:r>
            <a:r>
              <a:rPr lang="en-US" sz="2000" dirty="0" err="1" smtClean="0">
                <a:solidFill>
                  <a:srgbClr val="990033"/>
                </a:solidFill>
              </a:rPr>
              <a:t>fp</a:t>
            </a:r>
            <a:r>
              <a:rPr lang="en-US" sz="2000" dirty="0" smtClean="0">
                <a:solidFill>
                  <a:srgbClr val="990033"/>
                </a:solidFill>
              </a:rPr>
              <a:t>, 8192);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         </a:t>
            </a:r>
            <a:r>
              <a:rPr lang="en-US" sz="2000" dirty="0" err="1" smtClean="0">
                <a:solidFill>
                  <a:srgbClr val="990033"/>
                </a:solidFill>
              </a:rPr>
              <a:t>fclose</a:t>
            </a:r>
            <a:r>
              <a:rPr lang="en-US" sz="2000" dirty="0" smtClean="0">
                <a:solidFill>
                  <a:srgbClr val="990033"/>
                </a:solidFill>
              </a:rPr>
              <a:t>($</a:t>
            </a:r>
            <a:r>
              <a:rPr lang="en-US" sz="2000" dirty="0" err="1" smtClean="0">
                <a:solidFill>
                  <a:srgbClr val="990033"/>
                </a:solidFill>
              </a:rPr>
              <a:t>fp</a:t>
            </a:r>
            <a:r>
              <a:rPr lang="en-US" sz="2000" dirty="0" smtClean="0">
                <a:solidFill>
                  <a:srgbClr val="990033"/>
                </a:solidFill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       return $content;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$content = </a:t>
            </a:r>
            <a:r>
              <a:rPr lang="en-US" sz="2000" dirty="0" err="1" smtClean="0">
                <a:solidFill>
                  <a:srgbClr val="990033"/>
                </a:solidFill>
              </a:rPr>
              <a:t>fetchurl</a:t>
            </a:r>
            <a:r>
              <a:rPr lang="en-US" sz="2000" dirty="0" smtClean="0">
                <a:solidFill>
                  <a:srgbClr val="990033"/>
                </a:solidFill>
              </a:rPr>
              <a:t>("http://www.census.gov/cgi-bin/ipc/popclockw");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solidFill>
                  <a:srgbClr val="990033"/>
                </a:solidFill>
              </a:rPr>
              <a:t>ereg("&lt;h1&gt;([0-9,]+)&lt;/h1&gt;",$content,$result);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echo "There are at present $result[1] people in the world.";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&lt;/html&gt;</a:t>
            </a:r>
            <a:endParaRPr lang="en-US" sz="2000" b="1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Introduction to exercise 5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2578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At the exercises you must: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Exercise regular expressions.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Construct an improved version of the body mass index web service.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Construct a dollar exchange rate web service that extracts the rate from a foreign web site and offers  conversion of kroner to dollars or vice versa.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Come up with a useful automatic extraction of information from one or more sites on the Internet and    implement a web service that </a:t>
            </a:r>
            <a:r>
              <a:rPr lang="en-US" sz="2000" dirty="0" err="1" smtClean="0"/>
              <a:t>utilises</a:t>
            </a:r>
            <a:r>
              <a:rPr lang="en-US" sz="2000" dirty="0" smtClean="0"/>
              <a:t> this information—weather report, stock market rates, pollen counts, ...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have we learnt?</a:t>
            </a:r>
            <a:endParaRPr lang="en-US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Until now: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Variables, numbers, strings and arrays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Computations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if-constructs and loops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Functions and code reuse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Entering user data using forms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Motivation for validating form variables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Without validating user input our web programs are not robust!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Example: Currency exchange service—exchange.html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&lt;html&gt;&lt;head&gt;&lt;title&gt;Exchange Bank&lt;/title&gt;&lt;/head&gt;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&lt;body&gt; &lt;h2&gt;Exchange Bank&lt;/h2&gt;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             &lt;form action="exchange.php"&gt;Enter value in kroner: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                    &lt;p&gt;&lt;input type="text" name="kroner" /&gt;&lt;/p&gt;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                             &lt;p&gt;&lt;input type="submit" value="Get Dollar Amount" /&gt;&lt;/p&gt;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&lt;/form&gt;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&lt;/html&gt;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Motivation for validating form variables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The file exchange.php: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&lt;html&gt;&lt;head&gt;&lt;title&gt;Exchange Bank&lt;/title&gt;&lt;/head&gt;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&lt;body&gt; &lt;h2&gt;Exchange Bank&lt;/h2&gt;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&lt;? $rate = 8.43; $fee = 20.0;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      $dollars = ($kroner - $fee) / $rate;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      $dollars = </a:t>
            </a:r>
            <a:r>
              <a:rPr lang="en-US" sz="2000" dirty="0" err="1" smtClean="0">
                <a:solidFill>
                  <a:srgbClr val="990033"/>
                </a:solidFill>
              </a:rPr>
              <a:t>number_format</a:t>
            </a:r>
            <a:r>
              <a:rPr lang="en-US" sz="2000" dirty="0" smtClean="0">
                <a:solidFill>
                  <a:srgbClr val="990033"/>
                </a:solidFill>
              </a:rPr>
              <a:t>($dollars, 2, ",", ".");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      echo "For DKr. $kroner you receive \$$dollars"; 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             &lt;p&gt;&lt;a </a:t>
            </a:r>
            <a:r>
              <a:rPr lang="en-US" sz="2000" dirty="0" err="1" smtClean="0">
                <a:solidFill>
                  <a:srgbClr val="990033"/>
                </a:solidFill>
              </a:rPr>
              <a:t>href</a:t>
            </a:r>
            <a:r>
              <a:rPr lang="en-US" sz="2000" dirty="0" smtClean="0">
                <a:solidFill>
                  <a:srgbClr val="990033"/>
                </a:solidFill>
              </a:rPr>
              <a:t>="exchange.html"&gt;New Computation&lt;/a&gt;&lt;/p&gt;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   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&lt;/html&gt;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Problem: We do not check whether the form variable $kroner contains a number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What can go wrong if we do not validate form variables?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Various kinds of errors can occur in the continued computations based on wrong user input: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Cosmetic errors: the program returns non-</a:t>
            </a:r>
            <a:r>
              <a:rPr lang="en-US" sz="2000" dirty="0" err="1" smtClean="0"/>
              <a:t>wellformed</a:t>
            </a:r>
            <a:r>
              <a:rPr lang="en-US" sz="2000" dirty="0" smtClean="0"/>
              <a:t> HTML code to the browser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Semantic errors: the program returns well-formed HTML code that seems correct, but in fact isn’t!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Very grave errors: data is deleted from the database because missing validation can result in hacker access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By validating user input we can avoid most kinds of errors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Many kinds of form variables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We have seen the need for determining whether a form variable contains a number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There are many other kinds of data that we can ask users to enter: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Decimal numbers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Email addresses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Numbers that must lie in a specific interval (e.g., postal codes)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URL addresses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</a:t>
            </a:r>
            <a:r>
              <a:rPr lang="en-US" sz="2000" dirty="0" err="1" smtClean="0"/>
              <a:t>Colours</a:t>
            </a:r>
            <a:r>
              <a:rPr lang="en-US" sz="2000" dirty="0" smtClean="0"/>
              <a:t> (red, green, blue)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Dates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...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We need a language for describing strings with a common pattern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The language we need is called </a:t>
            </a:r>
            <a:r>
              <a:rPr lang="en-US" sz="2000" i="1" dirty="0" smtClean="0"/>
              <a:t>regular expressions, also often called patterns.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Syntax of regular expressions, part 1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A pattern m can have various forms, including: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.               is matched by any character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C             is matched by the character c; the character . is written \.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m1m2      a sequential match of m1 and m2. Ex: the pattern ‘</a:t>
            </a:r>
            <a:r>
              <a:rPr lang="en-US" sz="2000" dirty="0" err="1" smtClean="0"/>
              <a:t>a.c</a:t>
            </a:r>
            <a:r>
              <a:rPr lang="en-US" sz="2000" dirty="0" smtClean="0"/>
              <a:t>’ is matched by the string ‘</a:t>
            </a:r>
            <a:r>
              <a:rPr lang="en-US" sz="2000" dirty="0" err="1" smtClean="0"/>
              <a:t>abc</a:t>
            </a:r>
            <a:r>
              <a:rPr lang="en-US" sz="2000" dirty="0" smtClean="0"/>
              <a:t>’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m*           is matched by 0 or more sequential </a:t>
            </a:r>
            <a:r>
              <a:rPr lang="en-US" sz="2000" dirty="0" err="1" smtClean="0"/>
              <a:t>occurrencies</a:t>
            </a:r>
            <a:r>
              <a:rPr lang="en-US" sz="2000" dirty="0" smtClean="0"/>
              <a:t> of character sequences that match the        pattern m. Ex:  the strings ‘</a:t>
            </a:r>
            <a:r>
              <a:rPr lang="en-US" sz="2000" dirty="0" err="1" smtClean="0"/>
              <a:t>abbbbbba</a:t>
            </a:r>
            <a:r>
              <a:rPr lang="en-US" sz="2000" dirty="0" smtClean="0"/>
              <a:t>’ and ‘</a:t>
            </a:r>
            <a:r>
              <a:rPr lang="en-US" sz="2000" dirty="0" err="1" smtClean="0"/>
              <a:t>aa</a:t>
            </a:r>
            <a:r>
              <a:rPr lang="en-US" sz="2000" dirty="0" smtClean="0"/>
              <a:t>’ matches the pattern ‘</a:t>
            </a:r>
            <a:r>
              <a:rPr lang="en-US" sz="2000" dirty="0" err="1" smtClean="0"/>
              <a:t>ab</a:t>
            </a:r>
            <a:r>
              <a:rPr lang="en-US" sz="2000" dirty="0" smtClean="0"/>
              <a:t>*a’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(m)           is matched by strings that match m. Ex: the string ‘</a:t>
            </a:r>
            <a:r>
              <a:rPr lang="en-US" sz="2000" dirty="0" err="1" smtClean="0"/>
              <a:t>cababcc</a:t>
            </a:r>
            <a:r>
              <a:rPr lang="en-US" sz="2000" dirty="0" smtClean="0"/>
              <a:t>’ matches the pattern ‘c(</a:t>
            </a:r>
            <a:r>
              <a:rPr lang="en-US" sz="2000" dirty="0" err="1" smtClean="0"/>
              <a:t>ab</a:t>
            </a:r>
            <a:r>
              <a:rPr lang="en-US" sz="2000" dirty="0" smtClean="0"/>
              <a:t>)*cc’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m+           is  matched by one or more sequential </a:t>
            </a:r>
            <a:r>
              <a:rPr lang="en-US" sz="2000" dirty="0" err="1" smtClean="0"/>
              <a:t>occurrencies</a:t>
            </a:r>
            <a:r>
              <a:rPr lang="en-US" sz="2000" dirty="0" smtClean="0"/>
              <a:t> of character sequences that match the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                pattern m. Ex: the pattern ‘</a:t>
            </a:r>
            <a:r>
              <a:rPr lang="en-US" sz="2000" dirty="0" err="1" smtClean="0"/>
              <a:t>ca+b</a:t>
            </a:r>
            <a:r>
              <a:rPr lang="en-US" sz="2000" dirty="0" smtClean="0"/>
              <a:t>’ is matched by the string ‘</a:t>
            </a:r>
            <a:r>
              <a:rPr lang="en-US" sz="2000" dirty="0" err="1" smtClean="0"/>
              <a:t>caaab</a:t>
            </a:r>
            <a:r>
              <a:rPr lang="en-US" sz="2000" dirty="0" smtClean="0"/>
              <a:t>’ but not by the string ‘</a:t>
            </a:r>
            <a:r>
              <a:rPr lang="en-US" sz="2000" dirty="0" err="1" smtClean="0"/>
              <a:t>cb</a:t>
            </a:r>
            <a:r>
              <a:rPr lang="en-US" sz="2000" dirty="0" smtClean="0"/>
              <a:t>’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m?            is matched by 0 or 1 </a:t>
            </a:r>
            <a:r>
              <a:rPr lang="en-US" sz="2000" dirty="0" err="1" smtClean="0"/>
              <a:t>occurrencies</a:t>
            </a:r>
            <a:r>
              <a:rPr lang="en-US" sz="2000" dirty="0" smtClean="0"/>
              <a:t> of character sequences that match the pattern m. Ex: the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                 pattern ‘</a:t>
            </a:r>
            <a:r>
              <a:rPr lang="en-US" sz="2000" dirty="0" err="1" smtClean="0"/>
              <a:t>abc</a:t>
            </a:r>
            <a:r>
              <a:rPr lang="en-US" sz="2000" dirty="0" smtClean="0"/>
              <a:t>?’ is matched by both the strings ‘</a:t>
            </a:r>
            <a:r>
              <a:rPr lang="en-US" sz="2000" dirty="0" err="1" smtClean="0"/>
              <a:t>abc</a:t>
            </a:r>
            <a:r>
              <a:rPr lang="en-US" sz="2000" dirty="0" smtClean="0"/>
              <a:t>’ and ‘</a:t>
            </a:r>
            <a:r>
              <a:rPr lang="en-US" sz="2000" dirty="0" err="1" smtClean="0"/>
              <a:t>ab</a:t>
            </a:r>
            <a:r>
              <a:rPr lang="en-US" sz="2000" dirty="0" smtClean="0"/>
              <a:t>’.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5.</a:t>
            </a:r>
            <a:fld id="{C9AF2305-1D3A-4076-B0C2-32202C2EA42B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Syntax of regular expressions, part 2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A pattern m can have various forms, including: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m1 | m2          is matched by character sequences that match m1 or m2. Ex: the pattern ‘(</a:t>
            </a:r>
            <a:r>
              <a:rPr lang="en-US" sz="1800" dirty="0" err="1" smtClean="0"/>
              <a:t>hi|hello</a:t>
            </a:r>
            <a:r>
              <a:rPr lang="en-US" sz="1800" dirty="0" smtClean="0"/>
              <a:t>)’ is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                matched by the character sequence ‘hi’ and the character sequence ’hello’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[. . .]                is matched by characters in the specified class or range. Ex: the pattern [abc1-4]* is         matched  by character sequences consisting of the characters a, b, c, 1, 2, 3, 4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[ˆ. . .]              is matched by all characters not in this class or range. Ex: the pattern [ˆabc1-4]* is matched by character sequences consisting of any characters except a, b, c, 1, 2, 3, 4. So the circumflex ˆ means “anything but” the characters that follow it</a:t>
            </a:r>
            <a:endParaRPr lang="en-US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 214</Template>
  <TotalTime>6482</TotalTime>
  <Words>2987</Words>
  <Application>Microsoft PowerPoint</Application>
  <PresentationFormat>On-screen Show (4:3)</PresentationFormat>
  <Paragraphs>342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Pixel</vt:lpstr>
      <vt:lpstr>Web programming using PHP</vt:lpstr>
      <vt:lpstr>What have we learnt?</vt:lpstr>
      <vt:lpstr>What have we learnt?</vt:lpstr>
      <vt:lpstr>Motivation for validating form variables</vt:lpstr>
      <vt:lpstr>Motivation for validating form variables</vt:lpstr>
      <vt:lpstr>What can go wrong if we do not validate form variables?</vt:lpstr>
      <vt:lpstr>Many kinds of form variables</vt:lpstr>
      <vt:lpstr>Syntax of regular expressions, part 1</vt:lpstr>
      <vt:lpstr>Syntax of regular expressions, part 2</vt:lpstr>
      <vt:lpstr>Examples of patterns</vt:lpstr>
      <vt:lpstr>The PHP function ereg</vt:lpstr>
      <vt:lpstr>Example usages of the PHP function ereg</vt:lpstr>
      <vt:lpstr>Example: The web program pattern.php:</vt:lpstr>
      <vt:lpstr>Improving the currency exchange service by validating form variables</vt:lpstr>
      <vt:lpstr>Function for checking email addresses</vt:lpstr>
      <vt:lpstr>A Library of functions for validating form variables</vt:lpstr>
      <vt:lpstr>Library of functions for validating form variables—continued</vt:lpstr>
      <vt:lpstr>Other uses of regular expressions</vt:lpstr>
      <vt:lpstr>Fetching data from foreign web sites using PHP</vt:lpstr>
      <vt:lpstr>Example: World population—popclock.php</vt:lpstr>
      <vt:lpstr>Introduction to exercise 5</vt:lpstr>
    </vt:vector>
  </TitlesOfParts>
  <Company>EWCPCO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Sukairi</dc:creator>
  <cp:lastModifiedBy>asus</cp:lastModifiedBy>
  <cp:revision>343</cp:revision>
  <dcterms:created xsi:type="dcterms:W3CDTF">2003-08-19T13:40:41Z</dcterms:created>
  <dcterms:modified xsi:type="dcterms:W3CDTF">2010-02-06T07:40:04Z</dcterms:modified>
</cp:coreProperties>
</file>