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549" r:id="rId2"/>
    <p:sldId id="550" r:id="rId3"/>
    <p:sldId id="551" r:id="rId4"/>
    <p:sldId id="552" r:id="rId5"/>
    <p:sldId id="553" r:id="rId6"/>
    <p:sldId id="554" r:id="rId7"/>
    <p:sldId id="555" r:id="rId8"/>
    <p:sldId id="556" r:id="rId9"/>
    <p:sldId id="557" r:id="rId10"/>
    <p:sldId id="558" r:id="rId11"/>
    <p:sldId id="560" r:id="rId12"/>
    <p:sldId id="561" r:id="rId13"/>
    <p:sldId id="562" r:id="rId14"/>
    <p:sldId id="563" r:id="rId15"/>
    <p:sldId id="564" r:id="rId16"/>
    <p:sldId id="565" r:id="rId17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2" autoAdjust="0"/>
  </p:normalViewPr>
  <p:slideViewPr>
    <p:cSldViewPr>
      <p:cViewPr varScale="1">
        <p:scale>
          <a:sx n="54" d="100"/>
          <a:sy n="54" d="100"/>
        </p:scale>
        <p:origin x="-3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6166" y="8813749"/>
            <a:ext cx="2540081" cy="60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26072" y="8813748"/>
            <a:ext cx="428926" cy="25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A16E6119-9C83-4A47-B32A-32B0FC9599D4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85794" y="590612"/>
            <a:ext cx="5705466" cy="3990661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85794" y="4727827"/>
            <a:ext cx="5705466" cy="3990662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185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8" y="4420064"/>
            <a:ext cx="5620406" cy="418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185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D8D22E4C-BA6E-444F-932E-0B520A05105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286EF-AB2A-4225-B61D-1E0BCEBD2233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4EF948F7-5A46-4030-8BF4-6823A7334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957DFE45-3519-4695-928E-23EE26695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DEDBA62B-E6EE-4D07-8D72-BCC6FD20D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46552-4BE2-48DF-A0B6-E9FCC0B89A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71F4AF06-16F5-4C49-933E-9435914E4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B07C7BE3-80A5-41FA-AA14-87BD7297D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244C0CE6-AD4B-416C-8DB5-42EEFBDAA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BAA54CE3-A952-4616-99C1-6A7CB289A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D4CE2AD-7224-40E9-AAD6-E797EBDD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C48E7EF4-124F-4144-9F44-AE504AB2A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94386AB-A11A-438E-8C0C-B3603BB20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0.</a:t>
            </a:r>
            <a:fld id="{4A69E9EE-67E1-47D9-BC60-352C1E584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Web Programming using 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400" dirty="0" smtClean="0">
              <a:latin typeface="Arial(body)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What have we learnt until now?</a:t>
            </a:r>
            <a:endParaRPr lang="en-US" sz="2400" dirty="0" smtClean="0">
              <a:latin typeface="Arial(body)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(body)"/>
                <a:cs typeface="Arial" pitchFamily="34" charset="0"/>
              </a:rPr>
              <a:t> Transfer of form variables in links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(body)"/>
                <a:cs typeface="Arial" pitchFamily="34" charset="0"/>
              </a:rPr>
              <a:t> Radio buttons and select lists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(body)"/>
                <a:cs typeface="Arial" pitchFamily="34" charset="0"/>
              </a:rPr>
              <a:t> State in Web programs using hidden form variables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(body)"/>
                <a:cs typeface="Arial" pitchFamily="34" charset="0"/>
              </a:rPr>
              <a:t> Example: Counting up and down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(body)"/>
              </a:rPr>
              <a:t> Arrays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(body)"/>
              </a:rPr>
              <a:t> Example: Throwing dice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(body)"/>
              </a:rPr>
              <a:t> Example: Frequency diagrams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(body)"/>
              </a:rPr>
              <a:t> Check boxes with arrays</a:t>
            </a:r>
            <a:endParaRPr lang="en-US" sz="2400" dirty="0" smtClean="0">
              <a:latin typeface="Arial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0.</a:t>
            </a:r>
            <a:fld id="{64036CBC-8273-490D-A107-1C18F2F56DE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Arrays may be indexed by strings</a:t>
            </a:r>
            <a:endParaRPr lang="en-US" sz="2800" b="1" dirty="0" smtClean="0">
              <a:latin typeface="Arial (Body)"/>
            </a:endParaRP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458200" cy="55626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b="1" dirty="0" smtClean="0"/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latin typeface="Arial (Body)"/>
              </a:rPr>
              <a:t>Example — photo.html: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&lt;html&gt;&lt;body&gt;&lt;h2&gt;Photo System&lt;/h2&gt;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      &lt;form action="photo.php" method="post"&gt;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           &lt;p&gt;Enter name: &lt;input type="text" name="name" /&gt;&lt;/p&gt;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                   &lt;p&gt;&lt;input type="submit" value="Search" /&gt;&lt;/p&gt;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       &lt;/form&gt;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&lt;/body&gt;&lt;/html&gt;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latin typeface="Arial (Body)"/>
              </a:rPr>
              <a:t>The file photo.php: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&lt;html&gt;&lt;body&gt;&lt;h2&gt;Photo System: result&lt;/h2&gt;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&lt;? $photo["Martin"] = "http://www.itu.dk/.../Elsman-Martin_jpg.jpg";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$photo["Arne"] = "http://www.diku.dk/~panic/bigarne.gif";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pl-PL" sz="1600" dirty="0" smtClean="0">
                <a:solidFill>
                  <a:srgbClr val="CC3300"/>
                </a:solidFill>
                <a:latin typeface="Arial (Body)"/>
              </a:rPr>
              <a:t>$photo["Niels"] = "http://www.it-c.dk/.../05Hallenberg-Niels.jpg";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           if ( $photo[$name] == "" ) {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                  echo "No photo of $name in the Photo System!";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           } else {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                            echo "&lt;h3&gt;Photo of $name&lt;/h3&gt;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                                  &lt;</a:t>
            </a:r>
            <a:r>
              <a:rPr lang="en-US" sz="1600" dirty="0" err="1" smtClean="0">
                <a:solidFill>
                  <a:srgbClr val="CC3300"/>
                </a:solidFill>
                <a:latin typeface="Arial (Body)"/>
              </a:rPr>
              <a:t>img</a:t>
            </a: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width=’300’ </a:t>
            </a:r>
            <a:r>
              <a:rPr lang="en-US" sz="1600" dirty="0" err="1" smtClean="0">
                <a:solidFill>
                  <a:srgbClr val="CC3300"/>
                </a:solidFill>
                <a:latin typeface="Arial (Body)"/>
              </a:rPr>
              <a:t>src</a:t>
            </a: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=’$photo[$name]’ /&gt;";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                      }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                   ?&gt; &lt;p&gt;&lt;a </a:t>
            </a:r>
            <a:r>
              <a:rPr lang="en-US" sz="1600" dirty="0" err="1" smtClean="0">
                <a:solidFill>
                  <a:srgbClr val="CC3300"/>
                </a:solidFill>
                <a:latin typeface="Arial (Body)"/>
              </a:rPr>
              <a:t>href</a:t>
            </a: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="photo.html"&gt;New Search?&lt;/a&gt;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   &lt;/body&gt;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600" dirty="0" smtClean="0">
                <a:solidFill>
                  <a:srgbClr val="CC3300"/>
                </a:solidFill>
                <a:latin typeface="Arial (Body)"/>
              </a:rPr>
              <a:t>&lt;/html&gt;";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dirty="0" smtClean="0">
              <a:solidFill>
                <a:srgbClr val="CC3300"/>
              </a:solidFill>
              <a:latin typeface="Arial (Body)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dirty="0" smtClean="0">
              <a:solidFill>
                <a:srgbClr val="FF0000"/>
              </a:solidFill>
              <a:latin typeface="Arial (Body)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dirty="0" smtClean="0">
              <a:latin typeface="Arial (Body)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it-IT" sz="2000" dirty="0" smtClean="0">
              <a:solidFill>
                <a:srgbClr val="FF0000"/>
              </a:solidFill>
              <a:latin typeface="Arial (Body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Example: Throwing dice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6388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1800" b="1" dirty="0" smtClean="0"/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Let us implement a Web service for throwing dice and analyzing the result.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The service throws a number of dice any number of times and allows us to inspect the outcome distribution.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The file dice.html: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&lt;html&gt;&lt;body&gt;&lt;h2&gt;Dice Throwing&lt;/h2&gt;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&lt;form action="dice.php" method="post"&gt;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&lt;p&gt;Dice per throw: &lt;input type="text" name="dice" /&gt;&lt;p&gt;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&lt;p&gt;Number of throws: &lt;input type="text" name="throws" /&gt;&lt;p&gt;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  &lt;input type="submit" value="Throw" /&gt;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&lt;/form&gt;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&lt;/body&gt;&lt;/html&gt;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Notice: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Arial (Body)"/>
              </a:rPr>
              <a:t> The user enters the number of dice to be thrown in each throw.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Arial (Body)"/>
              </a:rPr>
              <a:t> The user enters the number of throws.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Plan for the file dice.php: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Arial (Body)"/>
              </a:rPr>
              <a:t> Construct a </a:t>
            </a:r>
            <a:r>
              <a:rPr lang="en-US" sz="1800" i="1" dirty="0" smtClean="0">
                <a:latin typeface="Arial (Body)"/>
              </a:rPr>
              <a:t>distribution array $dist that maps the outcome (the number of eyes in a throw) to the number </a:t>
            </a:r>
            <a:r>
              <a:rPr lang="en-US" sz="1800" dirty="0" smtClean="0">
                <a:latin typeface="Arial (Body)"/>
              </a:rPr>
              <a:t>of times this outcome is thrown.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Arial (Body)"/>
              </a:rPr>
              <a:t> Output the distribution array.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1800" dirty="0" smtClean="0">
              <a:solidFill>
                <a:srgbClr val="FF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1800" dirty="0" smtClean="0">
              <a:solidFill>
                <a:srgbClr val="FF0000"/>
              </a:solidFill>
              <a:latin typeface="Arial (Body)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1800" dirty="0" smtClean="0">
              <a:latin typeface="Arial (Body)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it-IT" sz="1800" dirty="0" smtClean="0">
              <a:solidFill>
                <a:srgbClr val="FF0000"/>
              </a:solidFill>
              <a:latin typeface="Arial (Body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Throwing dice — 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638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latin typeface="Arial (Body)"/>
              </a:rPr>
              <a:t>The file dice.php: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FF0000"/>
                </a:solidFill>
                <a:latin typeface="Arial (Body)"/>
              </a:rPr>
              <a:t>   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&lt;html&gt;&lt;body&gt;&lt;h2&gt;Dice Throwing: result&lt;/h2&gt;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&lt;? // Initialize distribution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it-IT" sz="2000" dirty="0" smtClean="0">
                <a:solidFill>
                  <a:srgbClr val="CC3300"/>
                </a:solidFill>
                <a:latin typeface="Arial (Body)"/>
              </a:rPr>
              <a:t>              for ( $i=$dice ; $i &lt;= 6*$dice ; $i=$i+1 ) {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$dist[$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] = 0;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fr-FR" sz="2000" dirty="0" smtClean="0">
                <a:solidFill>
                  <a:srgbClr val="CC3300"/>
                </a:solidFill>
                <a:latin typeface="Arial (Body)"/>
              </a:rPr>
              <a:t>              for ( $t=0 ; $t &lt; $</a:t>
            </a:r>
            <a:r>
              <a:rPr lang="fr-FR" sz="2000" dirty="0" err="1" smtClean="0">
                <a:solidFill>
                  <a:srgbClr val="CC3300"/>
                </a:solidFill>
                <a:latin typeface="Arial (Body)"/>
              </a:rPr>
              <a:t>throws</a:t>
            </a:r>
            <a:r>
              <a:rPr lang="fr-FR" sz="2000" dirty="0" smtClean="0">
                <a:solidFill>
                  <a:srgbClr val="CC3300"/>
                </a:solidFill>
                <a:latin typeface="Arial (Body)"/>
              </a:rPr>
              <a:t> ; $t=$t+1 ) { // </a:t>
            </a:r>
            <a:r>
              <a:rPr lang="fr-FR" sz="2000" dirty="0" err="1" smtClean="0">
                <a:solidFill>
                  <a:srgbClr val="CC3300"/>
                </a:solidFill>
                <a:latin typeface="Arial (Body)"/>
              </a:rPr>
              <a:t>Construct</a:t>
            </a:r>
            <a:r>
              <a:rPr lang="fr-FR" sz="2000" dirty="0" smtClean="0">
                <a:solidFill>
                  <a:srgbClr val="CC3300"/>
                </a:solidFill>
                <a:latin typeface="Arial (Body)"/>
              </a:rPr>
              <a:t> distribution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$outcome = 0;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for ( $d=0 ; $d &lt; $dice ; $d=$d+1 ) { // Throw dice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           $outcome = $outcome + rand(1,6);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$dist[$outcome] = $dist[$outcome] + 1; // Increase distribution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  <a:cs typeface="Arial" pitchFamily="34" charset="0"/>
              </a:rPr>
              <a:t>           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} // Output distribution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it-IT" sz="2000" dirty="0" smtClean="0">
                <a:solidFill>
                  <a:srgbClr val="CC3300"/>
                </a:solidFill>
                <a:latin typeface="Arial (Body)"/>
              </a:rPr>
              <a:t>                        for ( $i=$dice ; $i &lt;= 6*$dice ; $i=$i+1 ) {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nn-NO" sz="2000" dirty="0" smtClean="0">
                <a:solidFill>
                  <a:srgbClr val="CC3300"/>
                </a:solidFill>
                <a:latin typeface="Arial (Body)"/>
              </a:rPr>
              <a:t>                                     echo "$i : $dist[$i]&lt;br /&gt;";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 }       ?&gt;  &lt;/body&gt;&lt;/html&gt;</a:t>
            </a:r>
            <a:endParaRPr lang="en-US" sz="2000" dirty="0" smtClean="0">
              <a:solidFill>
                <a:srgbClr val="CC3300"/>
              </a:solidFill>
              <a:latin typeface="Arial 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Throwing dice — 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638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latin typeface="Arial (Body)"/>
              </a:rPr>
              <a:t>A nicer output of the distribution using HTML tables — dice2.php: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&lt;html&gt;&lt;body&gt;&lt;h2&gt;Dice Throwing 2: result&lt;/h2&gt;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&lt;?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php</a:t>
            </a:r>
            <a:endParaRPr lang="en-US" sz="2000" dirty="0" smtClean="0">
              <a:solidFill>
                <a:srgbClr val="CC3300"/>
              </a:solidFill>
              <a:latin typeface="Arial (Body)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echo  ‘”...”;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// Find the number of 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occurences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for the most 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occuring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outcome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$max = 0;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it-IT" sz="2000" dirty="0" smtClean="0">
                <a:solidFill>
                  <a:srgbClr val="CC3300"/>
                </a:solidFill>
                <a:latin typeface="Arial (Body)"/>
              </a:rPr>
              <a:t>                 for ( $i=$dice ; $i &lt;= 6*$dice ; $i=$i+1 ) {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if ( $dist[$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] &gt; $max ) { $max = $dist[$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]; }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// Output distribution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it-IT" sz="2000" dirty="0" smtClean="0">
                <a:solidFill>
                  <a:srgbClr val="CC3300"/>
                </a:solidFill>
                <a:latin typeface="Arial (Body)"/>
              </a:rPr>
              <a:t>                for ( $i=$dice ; $i &lt;= 6*$dice ; $i=$i+1 ) {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$width = (100 * $dist[$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]) / $max;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echo "&lt;table width=’$width%’ 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bgcolor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=’red’&gt;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&lt;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tr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&gt;&lt;td&gt;$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: $dist[$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]&lt;/td&gt;&lt;/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tr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&gt;  &lt;/table&gt;";       }?&gt;&lt;/body&gt;&lt;/html&gt;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Arial (Body)"/>
              </a:rPr>
              <a:t>Note: To compute the width of each table, we first compute the number of            occurrences for the most </a:t>
            </a:r>
            <a:r>
              <a:rPr lang="en-US" sz="2000" dirty="0" err="1" smtClean="0">
                <a:latin typeface="Arial (Body)"/>
              </a:rPr>
              <a:t>occuring</a:t>
            </a:r>
            <a:r>
              <a:rPr lang="en-US" sz="2000" dirty="0" smtClean="0">
                <a:latin typeface="Arial (Body)"/>
              </a:rPr>
              <a:t>  outcome (eyes).</a:t>
            </a:r>
            <a:endParaRPr lang="en-US" sz="2000" dirty="0" smtClean="0">
              <a:latin typeface="Arial (Body)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dirty="0" smtClean="0">
              <a:solidFill>
                <a:srgbClr val="FF0000"/>
              </a:solidFill>
              <a:latin typeface="Arial (Body)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dirty="0" smtClean="0">
              <a:solidFill>
                <a:srgbClr val="FF0000"/>
              </a:solidFill>
              <a:latin typeface="Arial 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Arial (Body)"/>
              </a:rPr>
              <a:t>Text formatting with check boxes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458200" cy="55626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latin typeface="Arial (Body)"/>
              </a:rPr>
              <a:t>Check boxes allow users to select zero or more options from a series of possibilities (different than radio buttons).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i="1" dirty="0" smtClean="0">
                <a:latin typeface="Arial (Body)"/>
              </a:rPr>
              <a:t>Example: Text formatting again — format_check.html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latin typeface="Arial (Body)"/>
              </a:rPr>
              <a:t>  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&lt;html&gt;&lt;head&gt;&lt;title&gt;Text Formatting with Check Boxes&lt;/title&gt;&lt;/head&gt;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&lt;body&gt; &lt;h2&gt;Text Formatting with Check Boxes&lt;/h2&gt;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&lt;form action="format_check.php" method="post"&gt;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&lt;p&gt;&lt;b&gt;Color:&lt;/b&gt;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&lt;select name="color"&gt;&lt;option value="red"&gt;Red&lt;/option&gt;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				&lt;option value="green"&gt;Green&lt;/option&gt;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					&lt;option value="blue"&gt;Blue&lt;/option&gt;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&lt;/select&gt;  &lt;b&gt;Type face:&lt;/b&gt;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Italic &lt;input type="checkbox" name="face[]" value="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" /&gt;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Bold &lt;input type="checkbox" name="face[]" value="b" /&gt;&lt;/p&gt;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&lt;p&gt;&lt;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textarea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name="text" cols="50" rows="4"&gt;The text&lt;/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textarea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&gt;&lt;/p&gt;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&lt;p&gt;&lt;input type="submit" value="Format Text"&gt;&lt;/p&gt;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&lt;/form&gt;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&lt;/body&gt;&lt;/html&gt;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dirty="0" smtClean="0">
              <a:solidFill>
                <a:srgbClr val="FF0000"/>
              </a:solidFill>
              <a:latin typeface="Arial 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Arial (Body)"/>
              </a:rPr>
              <a:t>Example: Text formatting with check boxes — 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4582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latin typeface="Arial (Body)"/>
              </a:rPr>
              <a:t>The file format_check.php: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latin typeface="Arial (Body)"/>
              </a:rPr>
              <a:t>    &lt;html&gt;&lt;head&gt;&lt;title&gt;Text Formatting with Check Boxes&lt;/title&gt;&lt;/head&gt;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&lt;body&gt;&lt;h2&gt;Text Formatting with Check Boxes: result&lt;/h2&gt;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&lt;?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php</a:t>
            </a:r>
            <a:endParaRPr lang="en-US" sz="2000" dirty="0" smtClean="0">
              <a:solidFill>
                <a:srgbClr val="CC3300"/>
              </a:solidFill>
              <a:latin typeface="Arial (Body)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$prefix = "";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$postfix = "";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for ( $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=0 ; $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&lt; count($face) ; $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=$i+1 ) {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   $prefix = $prefix . "&lt;$face[$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]&gt;";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   $postfix = "&lt;/$face[$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]&gt;" . $postfix;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$text = "$prefix $text $postfix";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echo "&lt;font color=’$color’&gt;$text&lt;/font&gt;";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?&gt;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&lt;p&gt;&lt;a 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href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="format_check.html"&gt;Try Again?&lt;/a&gt;&lt;/p&gt;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&lt;/html&gt;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dirty="0" smtClean="0">
              <a:solidFill>
                <a:srgbClr val="FF0000"/>
              </a:solidFill>
              <a:latin typeface="Arial 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Arial (Body)"/>
              </a:rPr>
              <a:t>Exercises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4582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400" dirty="0" smtClean="0">
                <a:latin typeface="Arial (Body)"/>
              </a:rPr>
              <a:t>Random-drink generator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 (Body)"/>
              </a:rPr>
              <a:t> Guess a number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400" b="1" dirty="0" smtClean="0">
                <a:latin typeface="Arial (Body)"/>
              </a:rPr>
              <a:t>Next time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 (Body)"/>
              </a:rPr>
              <a:t> Regular expressions: a small language for classifying strings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 (Body)"/>
              </a:rPr>
              <a:t> With regular expressions, a Web script can determine if a user has entered a number when it is desired and an email address when that is desired.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 (Body)"/>
              </a:rPr>
              <a:t> Regular expressions can be used to make a Web site more robust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 (Body)"/>
              </a:rPr>
              <a:t> Regular expressions allows us to extract data from foreign Web sites (e.g., currency rates)</a:t>
            </a:r>
            <a:endParaRPr lang="en-US" sz="2400" dirty="0" smtClean="0">
              <a:latin typeface="Arial 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What have we learnt until now?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05400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en-US" sz="1400" dirty="0" smtClean="0">
              <a:latin typeface="Arial(body)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sz="1400" b="1" dirty="0" smtClean="0">
                <a:latin typeface="Arial(body)"/>
                <a:cs typeface="Arial" pitchFamily="34" charset="0"/>
              </a:rPr>
              <a:t>OVERVIEW:</a:t>
            </a:r>
          </a:p>
          <a:p>
            <a:pPr eaLnBrk="1" hangingPunct="1">
              <a:buFont typeface="Arial" pitchFamily="34" charset="0"/>
              <a:buNone/>
            </a:pPr>
            <a:endParaRPr lang="en-US" sz="1400" b="1" dirty="0" smtClean="0">
              <a:latin typeface="Arial(body)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 sz="1400" b="1" dirty="0" smtClean="0">
              <a:latin typeface="Arial(body)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 sz="1400" b="1" dirty="0" smtClean="0">
              <a:latin typeface="Arial(body)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 sz="1400" b="1" dirty="0" smtClean="0">
              <a:latin typeface="Arial(body)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sz="1400" dirty="0" smtClean="0"/>
              <a:t>A PHP file: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400" dirty="0" smtClean="0">
                <a:solidFill>
                  <a:srgbClr val="990033"/>
                </a:solidFill>
              </a:rPr>
              <a:t>  </a:t>
            </a:r>
            <a:r>
              <a:rPr lang="en-US" sz="2000" dirty="0" smtClean="0">
                <a:solidFill>
                  <a:srgbClr val="990033"/>
                </a:solidFill>
              </a:rPr>
              <a:t>&lt;html&gt;&lt;head&gt;&lt;title&gt;Hello World&lt;/title&gt;&lt;/head&gt;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990033"/>
                </a:solidFill>
              </a:rPr>
              <a:t>        &lt;body&gt;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             &lt;?</a:t>
            </a:r>
            <a:r>
              <a:rPr lang="en-US" sz="2000" dirty="0" err="1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php</a:t>
            </a: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echo "&lt;b&gt;Hello&lt;/b&gt; ";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                 echo "&lt;</a:t>
            </a:r>
            <a:r>
              <a:rPr lang="en-US" sz="2000" dirty="0" err="1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&gt;WORLD&lt;/</a:t>
            </a:r>
            <a:r>
              <a:rPr lang="en-US" sz="2000" dirty="0" err="1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&gt;";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             ?&gt;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990033"/>
                </a:solidFill>
                <a:latin typeface="Arial" pitchFamily="34" charset="0"/>
                <a:cs typeface="Arial" pitchFamily="34" charset="0"/>
              </a:rPr>
              <a:t>       &lt;/body&gt;&lt;/html&gt;</a:t>
            </a:r>
          </a:p>
          <a:p>
            <a:pPr eaLnBrk="1" hangingPunct="1">
              <a:buFont typeface="Arial" pitchFamily="34" charset="0"/>
              <a:buNone/>
            </a:pPr>
            <a:endParaRPr lang="en-US" sz="1400" b="1" dirty="0" smtClean="0">
              <a:latin typeface="Arial(body)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 sz="1400" b="1" dirty="0" smtClean="0">
              <a:latin typeface="Arial(body)"/>
              <a:cs typeface="Arial" pitchFamily="34" charset="0"/>
            </a:endParaRPr>
          </a:p>
        </p:txBody>
      </p:sp>
      <p:pic>
        <p:nvPicPr>
          <p:cNvPr id="6" name="Picture 2" descr="C:\Documents and Settings\Lawal Dogara\Desktop\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828800"/>
            <a:ext cx="4953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Until now: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518160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400" dirty="0" smtClean="0">
              <a:latin typeface="Arial(body)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400" dirty="0" smtClean="0">
                <a:latin typeface="Arial (Body)"/>
              </a:rPr>
              <a:t>Variables, numbers, and strings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 (Body)"/>
              </a:rPr>
              <a:t> Calculation with numbers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 (Body)"/>
              </a:rPr>
              <a:t> if statements and loops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 (Body)"/>
              </a:rPr>
              <a:t> Functions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 (Body)"/>
              </a:rPr>
              <a:t> Form variables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400" b="1" dirty="0" smtClean="0">
              <a:latin typeface="Arial(body)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400" b="1" dirty="0" smtClean="0">
              <a:latin typeface="Arial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latin typeface="Arial (Body)"/>
              </a:rPr>
              <a:t>Transfer of form variables in links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458200" cy="548640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endParaRPr lang="en-US" sz="1600" dirty="0" smtClean="0">
              <a:latin typeface="Arial(body)"/>
              <a:cs typeface="Arial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>
                <a:latin typeface="Arial (Body)"/>
              </a:rPr>
              <a:t>We have seen how form variables can be transferred using HTML forms —exchange.html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>
                <a:latin typeface="Arial (Body)"/>
              </a:rPr>
              <a:t>It is also possible to transfer form variables in HTML links — exchange_quick.html: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           &lt;html&gt;&lt;head&gt;&lt;title&gt;Quick Bank Exchange&lt;/title&gt;&lt;/head&gt;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                &lt;body&gt; &lt;h2&gt;Quick Bank Exchange&lt;/h2&gt;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               &lt;p&gt;&lt;a </a:t>
            </a:r>
            <a:r>
              <a:rPr lang="en-US" sz="1600" dirty="0" err="1" smtClean="0">
                <a:solidFill>
                  <a:srgbClr val="990033"/>
                </a:solidFill>
                <a:latin typeface="Arial (Body)"/>
              </a:rPr>
              <a:t>href</a:t>
            </a: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="</a:t>
            </a:r>
            <a:r>
              <a:rPr lang="en-US" sz="1600" dirty="0" err="1" smtClean="0">
                <a:solidFill>
                  <a:srgbClr val="990033"/>
                </a:solidFill>
                <a:latin typeface="Arial (Body)"/>
              </a:rPr>
              <a:t>exchange_quick.php?kroner</a:t>
            </a: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=500"&gt;Quick kr. 500&lt;/a&gt; |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                     &lt;a </a:t>
            </a:r>
            <a:r>
              <a:rPr lang="en-US" sz="1600" dirty="0" err="1" smtClean="0">
                <a:solidFill>
                  <a:srgbClr val="990033"/>
                </a:solidFill>
                <a:latin typeface="Arial (Body)"/>
              </a:rPr>
              <a:t>href</a:t>
            </a: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="</a:t>
            </a:r>
            <a:r>
              <a:rPr lang="en-US" sz="1600" dirty="0" err="1" smtClean="0">
                <a:solidFill>
                  <a:srgbClr val="990033"/>
                </a:solidFill>
                <a:latin typeface="Arial (Body)"/>
              </a:rPr>
              <a:t>exchange_quick.php?kroner</a:t>
            </a: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=1000"&gt;Quick kr. 1000&lt;/a&gt;&lt;/p&gt;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                            &lt;form action="exchange_quick.php"&gt;Enter another amount in kroner: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n-NO" sz="1600" dirty="0" smtClean="0">
                <a:solidFill>
                  <a:srgbClr val="990033"/>
                </a:solidFill>
                <a:latin typeface="Arial (Body)"/>
              </a:rPr>
              <a:t>                 &lt;p&gt;&lt;input name="kroner" /&gt;&lt;/p&gt; </a:t>
            </a: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&lt;p&gt;&lt;input type="submit" value="Get Dollar Amount" /&gt;&lt;/p&gt;</a:t>
            </a: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&lt;/form&gt;&lt;/body&gt;&lt;/html&gt;</a:t>
            </a: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en-US" sz="1600" dirty="0" smtClean="0">
                <a:latin typeface="Arial (Body)"/>
              </a:rPr>
              <a:t>The file exchange_quick.php:</a:t>
            </a: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      &lt;html&gt;&lt;head&gt;&lt;title&gt;Quick Bank Exchange&lt;/title&gt;&lt;/head&gt;</a:t>
            </a: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              &lt;body&gt; &lt;h2&gt;Quick Bank Exchange&lt;/h2&gt;    &lt;? $dollars = ($kroner - 20.0) / 8.43;</a:t>
            </a: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                                          $dollars = </a:t>
            </a:r>
            <a:r>
              <a:rPr lang="en-US" sz="1600" dirty="0" err="1" smtClean="0">
                <a:solidFill>
                  <a:srgbClr val="990033"/>
                </a:solidFill>
                <a:latin typeface="Arial (Body)"/>
              </a:rPr>
              <a:t>number_format</a:t>
            </a: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($dollars, 2, ",", "."); echo "For kr. $kroner you receive \$$dollars"; ?&gt;</a:t>
            </a: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                  &lt;p&gt;&lt;a </a:t>
            </a:r>
            <a:r>
              <a:rPr lang="en-US" sz="1600" dirty="0" err="1" smtClean="0">
                <a:solidFill>
                  <a:srgbClr val="990033"/>
                </a:solidFill>
                <a:latin typeface="Arial (Body)"/>
              </a:rPr>
              <a:t>href</a:t>
            </a: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="exchange_quick.html"&gt;New Calculation&lt;/a&gt;</a:t>
            </a: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r>
              <a:rPr lang="en-US" sz="1600" dirty="0" smtClean="0">
                <a:solidFill>
                  <a:srgbClr val="990033"/>
                </a:solidFill>
                <a:latin typeface="Arial (Body)"/>
              </a:rPr>
              <a:t>            &lt;/body&gt;&lt;/html&gt;</a:t>
            </a:r>
            <a:endParaRPr lang="en-US" sz="1600" dirty="0" smtClean="0">
              <a:solidFill>
                <a:srgbClr val="990033"/>
              </a:solidFill>
              <a:latin typeface="Arial (Body)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endParaRPr lang="en-US" sz="1600" b="1" dirty="0" smtClean="0">
              <a:latin typeface="Arial(body)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Arial" pitchFamily="34" charset="0"/>
              <a:buNone/>
            </a:pPr>
            <a:endParaRPr lang="en-US" sz="1600" b="1" dirty="0" smtClean="0">
              <a:latin typeface="Arial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/>
              <a:t>The function urlencode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458200" cy="5410200"/>
          </a:xfrm>
        </p:spPr>
        <p:txBody>
          <a:bodyPr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Arial (Body)"/>
              </a:rPr>
              <a:t>The function urlencode may be used to encode strings so that they can be used as form variables in links.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latin typeface="Arial (Body)"/>
              </a:rPr>
              <a:t>An </a:t>
            </a:r>
            <a:r>
              <a:rPr lang="en-US" sz="2000" b="1" dirty="0" err="1" smtClean="0">
                <a:latin typeface="Arial (Body)"/>
              </a:rPr>
              <a:t>Url</a:t>
            </a:r>
            <a:r>
              <a:rPr lang="en-US" sz="2000" b="1" dirty="0" smtClean="0">
                <a:latin typeface="Arial (Body)"/>
              </a:rPr>
              <a:t> Encode Service — urlencode.html: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Arial (Body)"/>
              </a:rPr>
              <a:t>         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&lt;html&gt;&lt;head&gt;&lt;title&gt;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Url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Encode Service&lt;/title&gt;&lt;/head&gt;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>
                <a:solidFill>
                  <a:srgbClr val="CC3300"/>
                </a:solidFill>
                <a:latin typeface="Arial (Body)"/>
              </a:rPr>
              <a:t>             &lt;body&gt;&lt;h2&gt;Url Encode Service&lt;/h2&gt;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&lt;form action="urlencode.php"&gt;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&lt;p&gt;Enter text to encode: &lt;input type="text" name="text" /&gt; &lt;/p&gt;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&lt;p&gt;&lt;input type="submit" value="Encode" /&gt;&lt;/p&gt;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&lt;/form&gt;&lt;/body&gt;&lt;/html&gt;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b="1" dirty="0" smtClean="0">
                <a:latin typeface="Arial (Body)"/>
              </a:rPr>
              <a:t>The file urlencode.php: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&lt;html&gt;&lt;head&gt;&lt;title&gt;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Url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Encode Service: result&lt;/title&gt;&lt;/head&gt;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pt-BR" sz="2000" dirty="0" smtClean="0">
                <a:solidFill>
                  <a:srgbClr val="CC3300"/>
                </a:solidFill>
                <a:latin typeface="Arial (Body)"/>
              </a:rPr>
              <a:t>              &lt;body&gt;&lt;h2&gt;Url Encode Service: result&lt;/h2&gt;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&lt;p&gt;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Url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encoded string is &lt;? echo (urlencode($text)); ?&gt;&lt;/p&gt;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&lt;p&gt;&lt;a 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href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="urlencode.html"&gt;Try Again?&lt;/a&gt;&lt;/p&gt;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&lt;/body&gt;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&lt;/html&gt;</a:t>
            </a:r>
            <a:endParaRPr lang="en-US" sz="2000" dirty="0" smtClean="0">
              <a:solidFill>
                <a:srgbClr val="CC3300"/>
              </a:solidFill>
              <a:latin typeface="Arial (Body)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b="1" dirty="0" smtClean="0">
              <a:solidFill>
                <a:srgbClr val="FF0000"/>
              </a:solidFill>
              <a:latin typeface="Arial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>
                <a:latin typeface="Arial (Body)"/>
              </a:rPr>
              <a:t>Other form types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458200" cy="556260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latin typeface="Arial (Body)"/>
              </a:rPr>
              <a:t>How do we use radio buttons and select lists in forms?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i="1" dirty="0" smtClean="0">
                <a:latin typeface="Arial (Body)"/>
              </a:rPr>
              <a:t>Example — Text formatting (format.html):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&lt;html&gt;&lt;head&gt;&lt;title&gt;Text formatting&lt;/title&gt;&lt;/head&gt;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&lt;body&gt; &lt;h2&gt;Text formatting&lt;/h2&gt;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&lt;form action="format.php" method="post"&gt;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&lt;b&gt;Color:&lt;/b&gt;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&lt;select name="color"&gt; &lt;option value="red"&gt;Red&lt;/option&gt;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                      &lt;option value="green"&gt;Green&lt;/option&gt;&lt;option value="blue"&gt;Blue&lt;/option&gt;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&lt;/select&gt;&lt;b&gt;Type face:&lt;/b&gt;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Italic &lt;input type="radio" name="face" value="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" /&gt;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Bold &lt;input type="radio" name="face" value="b" /&gt;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Normal &lt;input type="radio" name="face" value="normal"                   checked="yes" /&gt;&lt;/p&gt;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&lt;p&gt;&lt;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textarea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name="text" cols="50" rows="4"&gt;The text&lt;/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textarea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&gt;&lt;/p&gt;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&lt;p&gt;&lt;input type="submit" value="Format text" /&gt;&lt;/p&gt;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&lt;/form&gt; &lt;/body&gt;&lt;/html&gt;</a:t>
            </a:r>
            <a:endParaRPr lang="en-US" sz="2000" dirty="0" smtClean="0">
              <a:solidFill>
                <a:srgbClr val="CC3300"/>
              </a:solidFill>
              <a:latin typeface="Arial (Body)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dirty="0" smtClean="0">
              <a:solidFill>
                <a:srgbClr val="FF0000"/>
              </a:solidFill>
              <a:latin typeface="Arial (Body)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2000" b="1" dirty="0" smtClean="0">
              <a:solidFill>
                <a:srgbClr val="FF0000"/>
              </a:solidFill>
              <a:latin typeface="Arial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>
                <a:latin typeface="Arial (Body)"/>
              </a:rPr>
              <a:t>Other form types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458200" cy="52578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b="1" dirty="0" smtClean="0">
                <a:latin typeface="Arial (Body)"/>
              </a:rPr>
              <a:t>Example: Text formatting — continued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The file format.php: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&lt;html&gt;&lt;head&gt;&lt;title&gt;Text Formatting&lt;/title&gt;&lt;/head&gt;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&lt;body&gt;&lt;h2&gt;Text Formatting: result&lt;/h2&gt;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&lt;?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php</a:t>
            </a:r>
            <a:endParaRPr lang="en-US" sz="2000" dirty="0" smtClean="0">
              <a:solidFill>
                <a:srgbClr val="CC3300"/>
              </a:solidFill>
              <a:latin typeface="Arial (Body)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if ( $face != "normal" ) {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       $text = "&lt;$face&gt;$text&lt;/$face&gt;";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 }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      echo "&lt;font color=’$color’&gt;$text&lt;/font&gt;";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?&gt;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&lt;p&gt;&lt;a </a:t>
            </a:r>
            <a:r>
              <a:rPr lang="en-US" sz="2000" dirty="0" err="1" smtClean="0">
                <a:solidFill>
                  <a:srgbClr val="CC3300"/>
                </a:solidFill>
                <a:latin typeface="Arial (Body)"/>
              </a:rPr>
              <a:t>href</a:t>
            </a: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="format.html"&gt;Try again?&lt;/a&gt;&lt;/p&gt;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dirty="0" smtClean="0">
                <a:solidFill>
                  <a:srgbClr val="CC3300"/>
                </a:solidFill>
                <a:latin typeface="Arial (Body)"/>
              </a:rPr>
              <a:t>                         &lt;/body&gt;&lt;/html&gt;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Notice: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 It is not possible to use this service to format the text in both </a:t>
            </a:r>
            <a:r>
              <a:rPr lang="en-US" sz="1800" b="1" i="1" dirty="0" smtClean="0">
                <a:latin typeface="Arial (Body)"/>
              </a:rPr>
              <a:t>bold and italic.</a:t>
            </a:r>
            <a:endParaRPr lang="en-US" sz="1800" dirty="0" smtClean="0">
              <a:latin typeface="Arial (Body)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1800" b="1" dirty="0" smtClean="0">
              <a:solidFill>
                <a:srgbClr val="FF0000"/>
              </a:solidFill>
              <a:latin typeface="Arial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4.</a:t>
            </a:r>
            <a:fld id="{64036CBC-8273-490D-A107-1C18F2F56DED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State in Web programs using hidden form variables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458200" cy="53340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Hidden form variables can be used to implement state in a Web program.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i="1" dirty="0" smtClean="0">
                <a:latin typeface="Arial (Body)"/>
              </a:rPr>
              <a:t>Example — counter.php: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&lt;html&gt;&lt;head&gt;&lt;title&gt;Counter&lt;/title&gt;&lt;/head&gt;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&lt;body&gt;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&lt;?</a:t>
            </a:r>
            <a:r>
              <a:rPr lang="en-US" sz="1800" dirty="0" err="1" smtClean="0">
                <a:solidFill>
                  <a:srgbClr val="CC3300"/>
                </a:solidFill>
                <a:latin typeface="Arial (Body)"/>
              </a:rPr>
              <a:t>php</a:t>
            </a: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if ( $n == "" ) $n = 0;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          else $n = $n + 1;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          echo "&lt;h2&gt;Counter: $n&lt;/h2&gt;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                &lt;form action=’counter.php’ method=’post’&gt;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                     &lt;input type=’hidden’ name=’n’ value=’$n’ /&gt;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                         &lt;input type=’submit’ value=’Up’ /&gt;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               &lt;/form&gt;";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b="1" dirty="0" smtClean="0">
                <a:solidFill>
                  <a:srgbClr val="CC3300"/>
                </a:solidFill>
                <a:latin typeface="Arial (Body)"/>
                <a:cs typeface="Arial" pitchFamily="34" charset="0"/>
              </a:rPr>
              <a:t>                         </a:t>
            </a: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?&gt;&lt;/body&gt;&lt;/html&gt;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Notice: If the form variable $n has no value (it is the empty string), then $n is initialized to 0.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In the exercise, we shall use a hidden form variable to implement the game “Guess a number”, where a random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number between 0 and 100 is generated and the user is asked to guess the number using one or more guesses.</a:t>
            </a:r>
            <a:endParaRPr lang="en-US" sz="1800" dirty="0" smtClean="0">
              <a:latin typeface="Arial (Body)"/>
              <a:cs typeface="Arial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1800" b="1" dirty="0" smtClean="0">
              <a:solidFill>
                <a:srgbClr val="FF0000"/>
              </a:solidFill>
              <a:latin typeface="Arial(body)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0.</a:t>
            </a:r>
            <a:fld id="{64036CBC-8273-490D-A107-1C18F2F56DE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>
                <a:latin typeface="Arial (Body)"/>
              </a:rPr>
              <a:t>Arrays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458200" cy="541020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Until now, we have only seen values that are either integers, doubles, or strings.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An </a:t>
            </a:r>
            <a:r>
              <a:rPr lang="en-US" sz="1800" i="1" dirty="0" smtClean="0">
                <a:latin typeface="Arial (Body)"/>
              </a:rPr>
              <a:t>array is a fourth type of value, which, in a special case, can be seen as containing a sequence of values.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i="1" dirty="0" smtClean="0">
                <a:latin typeface="Arial (Body)"/>
              </a:rPr>
              <a:t>Example: — towers.php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&lt;html&gt;&lt;body&gt;&lt;h2&gt;Towers&lt;/h2&gt;&lt;</a:t>
            </a:r>
            <a:r>
              <a:rPr lang="en-US" sz="1800" dirty="0" err="1" smtClean="0">
                <a:solidFill>
                  <a:srgbClr val="CC3300"/>
                </a:solidFill>
                <a:latin typeface="Arial (Body)"/>
              </a:rPr>
              <a:t>ul</a:t>
            </a: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   &lt;?</a:t>
            </a:r>
            <a:r>
              <a:rPr lang="en-US" sz="1800" dirty="0" err="1" smtClean="0">
                <a:solidFill>
                  <a:srgbClr val="CC3300"/>
                </a:solidFill>
                <a:latin typeface="Arial (Body)"/>
              </a:rPr>
              <a:t>php</a:t>
            </a: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$towers[0] = "Sears Tower"; // Construct array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        $towers[1] = "The Round Tower";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        $towers[2] = "The Eifel Tower";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          sort($towers); // Sort alphabetically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               for ( $</a:t>
            </a:r>
            <a:r>
              <a:rPr lang="en-US" sz="18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=0 ; $</a:t>
            </a:r>
            <a:r>
              <a:rPr lang="en-US" sz="18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&lt; count($towers) ; $</a:t>
            </a:r>
            <a:r>
              <a:rPr lang="en-US" sz="1800" dirty="0" err="1" smtClean="0">
                <a:solidFill>
                  <a:srgbClr val="CC3300"/>
                </a:solidFill>
                <a:latin typeface="Arial (Body)"/>
              </a:rPr>
              <a:t>i</a:t>
            </a: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=$i+1 ) { // Output content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it-IT" sz="1800" dirty="0" smtClean="0">
                <a:solidFill>
                  <a:srgbClr val="CC3300"/>
                </a:solidFill>
                <a:latin typeface="Arial (Body)"/>
              </a:rPr>
              <a:t>                   echo "&lt;li&gt;$towers[$i]&lt;/li&gt; ";</a:t>
            </a: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 }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?&gt;&lt;/</a:t>
            </a:r>
            <a:r>
              <a:rPr lang="en-US" sz="1800" dirty="0" err="1" smtClean="0">
                <a:solidFill>
                  <a:srgbClr val="CC3300"/>
                </a:solidFill>
                <a:latin typeface="Arial (Body)"/>
              </a:rPr>
              <a:t>ul</a:t>
            </a:r>
            <a:r>
              <a:rPr lang="en-US" sz="1800" dirty="0" smtClean="0">
                <a:solidFill>
                  <a:srgbClr val="CC3300"/>
                </a:solidFill>
                <a:latin typeface="Arial (Body)"/>
              </a:rPr>
              <a:t>&gt;&lt;/body&gt;&lt;/html&gt;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1800" dirty="0" smtClean="0">
                <a:latin typeface="Arial (Body)"/>
              </a:rPr>
              <a:t>Notice: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Arial (Body)"/>
              </a:rPr>
              <a:t> To access the element with </a:t>
            </a:r>
            <a:r>
              <a:rPr lang="en-US" sz="1800" i="1" dirty="0" smtClean="0">
                <a:latin typeface="Arial (Body)"/>
              </a:rPr>
              <a:t>index 2 in the array $towers, we write $towers[2]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Arial (Body)"/>
              </a:rPr>
              <a:t> We </a:t>
            </a:r>
            <a:r>
              <a:rPr lang="en-US" sz="1800" i="1" dirty="0" smtClean="0">
                <a:latin typeface="Arial (Body)"/>
              </a:rPr>
              <a:t>index an array from 0 to N - 1, where N is the number of elements in the array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Arial (Body)"/>
              </a:rPr>
              <a:t> The function sort sorts the array alphabetically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Arial (Body)"/>
              </a:rPr>
              <a:t> The function count returns the number of elements in an array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en-US" sz="1800" dirty="0" smtClean="0">
              <a:latin typeface="Arial (Body)"/>
            </a:endParaRP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it-IT" sz="1800" dirty="0" smtClean="0">
              <a:solidFill>
                <a:srgbClr val="FF0000"/>
              </a:solidFill>
              <a:latin typeface="Arial (Body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6511</TotalTime>
  <Words>2669</Words>
  <Application>Microsoft PowerPoint</Application>
  <PresentationFormat>On-screen Show (4:3)</PresentationFormat>
  <Paragraphs>313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Pixel</vt:lpstr>
      <vt:lpstr>Web Programming using PHP</vt:lpstr>
      <vt:lpstr>What have we learnt until now?</vt:lpstr>
      <vt:lpstr>Until now:</vt:lpstr>
      <vt:lpstr>Transfer of form variables in links</vt:lpstr>
      <vt:lpstr>The function urlencode</vt:lpstr>
      <vt:lpstr>Other form types</vt:lpstr>
      <vt:lpstr>Other form types</vt:lpstr>
      <vt:lpstr>State in Web programs using hidden form variables</vt:lpstr>
      <vt:lpstr>Arrays</vt:lpstr>
      <vt:lpstr>Arrays may be indexed by strings</vt:lpstr>
      <vt:lpstr>Example: Throwing dice</vt:lpstr>
      <vt:lpstr>Example: Throwing dice — continued</vt:lpstr>
      <vt:lpstr>Example: Throwing dice — continued</vt:lpstr>
      <vt:lpstr>Text formatting with check boxes</vt:lpstr>
      <vt:lpstr>Example: Text formatting with check boxes — continued</vt:lpstr>
      <vt:lpstr>Exercises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Sukairi</dc:creator>
  <cp:lastModifiedBy>asus</cp:lastModifiedBy>
  <cp:revision>340</cp:revision>
  <dcterms:created xsi:type="dcterms:W3CDTF">2003-08-19T13:40:41Z</dcterms:created>
  <dcterms:modified xsi:type="dcterms:W3CDTF">2010-02-06T07:40:05Z</dcterms:modified>
</cp:coreProperties>
</file>