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549" r:id="rId2"/>
    <p:sldId id="550" r:id="rId3"/>
    <p:sldId id="551" r:id="rId4"/>
    <p:sldId id="552" r:id="rId5"/>
    <p:sldId id="553" r:id="rId6"/>
    <p:sldId id="554" r:id="rId7"/>
    <p:sldId id="555" r:id="rId8"/>
    <p:sldId id="556" r:id="rId9"/>
    <p:sldId id="558" r:id="rId10"/>
    <p:sldId id="559" r:id="rId11"/>
    <p:sldId id="560" r:id="rId12"/>
    <p:sldId id="561" r:id="rId13"/>
    <p:sldId id="562" r:id="rId14"/>
    <p:sldId id="563" r:id="rId15"/>
    <p:sldId id="565" r:id="rId16"/>
    <p:sldId id="564" r:id="rId17"/>
    <p:sldId id="566" r:id="rId18"/>
    <p:sldId id="567" r:id="rId19"/>
    <p:sldId id="568" r:id="rId20"/>
    <p:sldId id="569" r:id="rId21"/>
    <p:sldId id="570" r:id="rId22"/>
    <p:sldId id="571" r:id="rId23"/>
    <p:sldId id="572" r:id="rId24"/>
    <p:sldId id="573" r:id="rId25"/>
  </p:sldIdLst>
  <p:sldSz cx="9144000" cy="6858000" type="screen4x3"/>
  <p:notesSz cx="6946900" cy="10083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312" autoAdjust="0"/>
  </p:normalViewPr>
  <p:slideViewPr>
    <p:cSldViewPr>
      <p:cViewPr varScale="1">
        <p:scale>
          <a:sx n="64" d="100"/>
          <a:sy n="64" d="100"/>
        </p:scale>
        <p:origin x="-31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3690"/>
    </p:cViewPr>
  </p:sorterViewPr>
  <p:notesViewPr>
    <p:cSldViewPr>
      <p:cViewPr varScale="1">
        <p:scale>
          <a:sx n="67" d="100"/>
          <a:sy n="67" d="100"/>
        </p:scale>
        <p:origin x="-2112" y="-114"/>
      </p:cViewPr>
      <p:guideLst>
        <p:guide orient="horz" pos="3176"/>
        <p:guide pos="218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8" name="Rectangle 6"/>
          <p:cNvSpPr>
            <a:spLocks noChangeArrowheads="1"/>
          </p:cNvSpPr>
          <p:nvPr/>
        </p:nvSpPr>
        <p:spPr bwMode="auto">
          <a:xfrm>
            <a:off x="441325" y="9547225"/>
            <a:ext cx="246380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645" tIns="51821" rIns="103645" bIns="51821">
            <a:spAutoFit/>
          </a:bodyPr>
          <a:lstStyle/>
          <a:p>
            <a:pPr defTabSz="1028700" eaLnBrk="0" hangingPunct="0">
              <a:defRPr/>
            </a:pPr>
            <a:r>
              <a:rPr lang="en-US" sz="900">
                <a:latin typeface="Verdana" pitchFamily="34" charset="0"/>
                <a:cs typeface="Times New Roman" pitchFamily="18" charset="0"/>
              </a:rPr>
              <a:t>ICS 572 –</a:t>
            </a:r>
            <a:r>
              <a:rPr lang="en-US" sz="900">
                <a:latin typeface="Verdana" pitchFamily="34" charset="0"/>
              </a:rPr>
              <a:t> </a:t>
            </a:r>
            <a:r>
              <a:rPr lang="en-US" sz="900">
                <a:latin typeface="Verdana" pitchFamily="34" charset="0"/>
                <a:cs typeface="Times New Roman" pitchFamily="18" charset="0"/>
              </a:rPr>
              <a:t>High Performance Computing</a:t>
            </a:r>
          </a:p>
          <a:p>
            <a:pPr defTabSz="1028700" eaLnBrk="0" hangingPunct="0">
              <a:lnSpc>
                <a:spcPct val="150000"/>
              </a:lnSpc>
              <a:defRPr/>
            </a:pPr>
            <a:r>
              <a:rPr lang="en-US" sz="900">
                <a:latin typeface="Verdana" pitchFamily="34" charset="0"/>
              </a:rPr>
              <a:t>Dr. Sahalu Junaidu  -  KFUPM</a:t>
            </a:r>
          </a:p>
          <a:p>
            <a:pPr defTabSz="1028700" eaLnBrk="0" hangingPunct="0">
              <a:defRPr/>
            </a:pPr>
            <a:r>
              <a:rPr lang="en-US" sz="10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212999" name="Rectangle 7"/>
          <p:cNvSpPr>
            <a:spLocks noChangeArrowheads="1"/>
          </p:cNvSpPr>
          <p:nvPr/>
        </p:nvSpPr>
        <p:spPr bwMode="auto">
          <a:xfrm>
            <a:off x="6356350" y="9547225"/>
            <a:ext cx="357188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645" tIns="51821" rIns="103645" bIns="51821">
            <a:spAutoFit/>
          </a:bodyPr>
          <a:lstStyle/>
          <a:p>
            <a:pPr defTabSz="1028700" eaLnBrk="0" hangingPunct="0">
              <a:defRPr/>
            </a:pPr>
            <a:fld id="{A13A4AE9-A1DD-408B-8B15-5DC40A54BAA9}" type="slidenum">
              <a:rPr lang="ar-SA" sz="1000">
                <a:latin typeface="Verdana" pitchFamily="34" charset="0"/>
              </a:rPr>
              <a:pPr defTabSz="1028700" eaLnBrk="0" hangingPunct="0">
                <a:defRPr/>
              </a:pPr>
              <a:t>‹#›</a:t>
            </a:fld>
            <a:endParaRPr lang="en-US" sz="1000">
              <a:latin typeface="Verdana" pitchFamily="34" charset="0"/>
            </a:endParaRPr>
          </a:p>
        </p:txBody>
      </p:sp>
      <p:sp>
        <p:nvSpPr>
          <p:cNvPr id="213002" name="AutoShape 10"/>
          <p:cNvSpPr>
            <a:spLocks noChangeArrowheads="1"/>
          </p:cNvSpPr>
          <p:nvPr/>
        </p:nvSpPr>
        <p:spPr bwMode="auto">
          <a:xfrm>
            <a:off x="579438" y="639763"/>
            <a:ext cx="5643562" cy="4322762"/>
          </a:xfrm>
          <a:prstGeom prst="roundRect">
            <a:avLst>
              <a:gd name="adj" fmla="val 1249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3003" name="AutoShape 11"/>
          <p:cNvSpPr>
            <a:spLocks noChangeArrowheads="1"/>
          </p:cNvSpPr>
          <p:nvPr/>
        </p:nvSpPr>
        <p:spPr bwMode="auto">
          <a:xfrm>
            <a:off x="579438" y="5121275"/>
            <a:ext cx="5643562" cy="4322763"/>
          </a:xfrm>
          <a:prstGeom prst="roundRect">
            <a:avLst>
              <a:gd name="adj" fmla="val 1249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83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defTabSz="99060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83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algn="r" defTabSz="99060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5675" y="758825"/>
            <a:ext cx="5037138" cy="3778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787900"/>
            <a:ext cx="5559425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83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defTabSz="990600">
              <a:defRPr sz="1400"/>
            </a:lvl1pPr>
          </a:lstStyle>
          <a:p>
            <a:pPr>
              <a:defRPr/>
            </a:pPr>
            <a:r>
              <a:rPr lang="en-US"/>
              <a:t>SWE 444: Internet &amp; Web Application Development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9578975"/>
            <a:ext cx="30083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algn="r" defTabSz="990600">
              <a:defRPr sz="1400"/>
            </a:lvl1pPr>
          </a:lstStyle>
          <a:p>
            <a:pPr>
              <a:defRPr/>
            </a:pPr>
            <a:fld id="{345EA110-DACE-43C0-849B-621572C540D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4B07-D3E6-4BE4-81D5-36B62F6AB812}" type="slidenum">
              <a:rPr lang="ar-SA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4B07-D3E6-4BE4-81D5-36B62F6AB812}" type="slidenum">
              <a:rPr lang="ar-SA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4B07-D3E6-4BE4-81D5-36B62F6AB812}" type="slidenum">
              <a:rPr lang="ar-SA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4B07-D3E6-4BE4-81D5-36B62F6AB812}" type="slidenum">
              <a:rPr lang="ar-SA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4B07-D3E6-4BE4-81D5-36B62F6AB812}" type="slidenum">
              <a:rPr lang="ar-SA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4B07-D3E6-4BE4-81D5-36B62F6AB812}" type="slidenum">
              <a:rPr lang="ar-SA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4B07-D3E6-4BE4-81D5-36B62F6AB812}" type="slidenum">
              <a:rPr lang="ar-SA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4B07-D3E6-4BE4-81D5-36B62F6AB812}" type="slidenum">
              <a:rPr lang="ar-SA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4B07-D3E6-4BE4-81D5-36B62F6AB812}" type="slidenum">
              <a:rPr lang="ar-SA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4B07-D3E6-4BE4-81D5-36B62F6AB812}" type="slidenum">
              <a:rPr lang="ar-SA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4B07-D3E6-4BE4-81D5-36B62F6AB812}" type="slidenum">
              <a:rPr lang="ar-SA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4B07-D3E6-4BE4-81D5-36B62F6AB812}" type="slidenum">
              <a:rPr lang="ar-SA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4B07-D3E6-4BE4-81D5-36B62F6AB812}" type="slidenum">
              <a:rPr lang="ar-SA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4B07-D3E6-4BE4-81D5-36B62F6AB812}" type="slidenum">
              <a:rPr lang="ar-SA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4B07-D3E6-4BE4-81D5-36B62F6AB812}" type="slidenum">
              <a:rPr lang="ar-SA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4B07-D3E6-4BE4-81D5-36B62F6AB812}" type="slidenum">
              <a:rPr lang="ar-SA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4B07-D3E6-4BE4-81D5-36B62F6AB812}" type="slidenum">
              <a:rPr lang="ar-SA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4B07-D3E6-4BE4-81D5-36B62F6AB812}" type="slidenum">
              <a:rPr lang="ar-SA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4B07-D3E6-4BE4-81D5-36B62F6AB812}" type="slidenum">
              <a:rPr lang="ar-SA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4B07-D3E6-4BE4-81D5-36B62F6AB812}" type="slidenum">
              <a:rPr lang="ar-SA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4B07-D3E6-4BE4-81D5-36B62F6AB812}" type="slidenum">
              <a:rPr lang="ar-SA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4B07-D3E6-4BE4-81D5-36B62F6AB812}" type="slidenum">
              <a:rPr lang="ar-SA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4B07-D3E6-4BE4-81D5-36B62F6AB812}" type="slidenum">
              <a:rPr lang="ar-SA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4B07-D3E6-4BE4-81D5-36B62F6AB812}" type="slidenum">
              <a:rPr lang="ar-SA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18" tIns="45710" rIns="91418" bIns="45710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hidden">
          <a:xfrm>
            <a:off x="1716088" y="1690688"/>
            <a:ext cx="7427912" cy="25336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lIns="91418" tIns="45710" rIns="91418" bIns="45710"/>
          <a:lstStyle/>
          <a:p>
            <a:pPr>
              <a:defRPr/>
            </a:pPr>
            <a:endParaRPr lang="en-US" sz="2400">
              <a:latin typeface="Times New Roman" pitchFamily="18" charset="0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0" y="1066800"/>
            <a:ext cx="2867025" cy="3157538"/>
            <a:chOff x="0" y="672"/>
            <a:chExt cx="1806" cy="1989"/>
          </a:xfrm>
        </p:grpSpPr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361" y="2257"/>
              <a:ext cx="363" cy="4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1081" y="1065"/>
              <a:ext cx="362" cy="40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auto">
            <a:xfrm>
              <a:off x="1437" y="672"/>
              <a:ext cx="369" cy="40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auto">
            <a:xfrm>
              <a:off x="719" y="2257"/>
              <a:ext cx="368" cy="40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auto">
            <a:xfrm>
              <a:off x="1437" y="1065"/>
              <a:ext cx="369" cy="405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auto">
            <a:xfrm>
              <a:off x="719" y="1464"/>
              <a:ext cx="368" cy="39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auto">
            <a:xfrm>
              <a:off x="0" y="1464"/>
              <a:ext cx="367" cy="39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auto">
            <a:xfrm>
              <a:off x="1081" y="1464"/>
              <a:ext cx="362" cy="3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auto">
            <a:xfrm>
              <a:off x="361" y="1857"/>
              <a:ext cx="363" cy="406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auto">
            <a:xfrm>
              <a:off x="719" y="1857"/>
              <a:ext cx="368" cy="40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137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And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86B4CD07-4B1D-477C-9AB0-264B07909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76200"/>
            <a:ext cx="20764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769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And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1226BD54-927F-451D-9488-A2855698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305800" cy="5029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And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F6A83A78-EB97-429F-8856-F5159A504A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And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10505111-3264-4B17-9BE7-6A93804E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And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0F8FC4B8-1FD9-4E8D-BB72-F3DA7A783D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And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297E1D24-482C-4473-9E29-BDCB1FD45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And Engineering II</a:t>
            </a:r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4C9E67D5-8047-41C2-BF0A-512B967B6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And Engineering II</a:t>
            </a: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A161E19D-EEC9-4B7B-9517-9135615A09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And Engineering II</a:t>
            </a:r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D48AA49F-628C-407E-A795-899F371A4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And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88E2A075-E190-4836-850A-BEF267CB4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And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E7D033C1-9E35-4E19-8E19-B84A6B7F4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305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2484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 smtClean="0"/>
              <a:t>CSC 405: Web Application And Engineering II</a:t>
            </a:r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0.</a:t>
            </a:r>
            <a:fld id="{D6CFDF97-8D00-484C-B0A5-2C698E7B0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9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96875" indent="-396875" algn="l" rtl="0" eaLnBrk="0" fontAlgn="base" hangingPunct="0">
        <a:spcBef>
          <a:spcPct val="80000"/>
        </a:spcBef>
        <a:spcAft>
          <a:spcPct val="2000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12813" indent="-4016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400">
          <a:solidFill>
            <a:schemeClr val="tx1"/>
          </a:solidFill>
          <a:latin typeface="+mn-lt"/>
          <a:cs typeface="+mn-cs"/>
        </a:defRPr>
      </a:lvl2pPr>
      <a:lvl3pPr marL="12573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31775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And Engineering II</a:t>
            </a:r>
            <a:endParaRPr lang="en-US" sz="1400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3.</a:t>
            </a:r>
            <a:fld id="{2CD4F060-6851-4967-8A4F-B0BB0AAEE9C8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Web Programming using PHP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 What have we learnt about Web programming using PHP?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 Technologies for Web sites that are programs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 Loops continued (for-loops and oops)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 Functions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 Built-in functions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 User defined functions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 Reuse of code with include-files</a:t>
            </a:r>
          </a:p>
          <a:p>
            <a:pPr marL="533400" indent="-533400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And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3.</a:t>
            </a:r>
            <a:fld id="{2CD4F060-6851-4967-8A4F-B0BB0AAEE9C8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 smtClean="0"/>
              <a:t>For-loops—continued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A for-loop takes the following form: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      for ( </a:t>
            </a:r>
            <a:r>
              <a:rPr lang="en-US" sz="2000" i="1" dirty="0" smtClean="0">
                <a:solidFill>
                  <a:srgbClr val="FF0000"/>
                </a:solidFill>
              </a:rPr>
              <a:t>initialization ; condition ; </a:t>
            </a:r>
            <a:r>
              <a:rPr lang="en-US" sz="2000" i="1" dirty="0" err="1" smtClean="0">
                <a:solidFill>
                  <a:srgbClr val="FF0000"/>
                </a:solidFill>
              </a:rPr>
              <a:t>incrementation</a:t>
            </a:r>
            <a:r>
              <a:rPr lang="en-US" sz="2000" i="1" dirty="0" smtClean="0">
                <a:solidFill>
                  <a:srgbClr val="FF0000"/>
                </a:solidFill>
              </a:rPr>
              <a:t>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i="1" dirty="0" smtClean="0">
                <a:solidFill>
                  <a:srgbClr val="FF0000"/>
                </a:solidFill>
              </a:rPr>
              <a:t>                                  statement 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It works as follows: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(1) Evaluate </a:t>
            </a:r>
            <a:r>
              <a:rPr lang="en-US" sz="2000" i="1" dirty="0" smtClean="0"/>
              <a:t>initialization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(2) Evaluate </a:t>
            </a:r>
            <a:r>
              <a:rPr lang="en-US" sz="2000" i="1" dirty="0" smtClean="0"/>
              <a:t>condition; if 0 (FALSE) continue after the loop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(3) Evaluate </a:t>
            </a:r>
            <a:r>
              <a:rPr lang="en-US" sz="2000" i="1" dirty="0" smtClean="0"/>
              <a:t>statement (loop body)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(4) Evaluate </a:t>
            </a:r>
            <a:r>
              <a:rPr lang="en-US" sz="2000" i="1" dirty="0" err="1" smtClean="0"/>
              <a:t>incrementation</a:t>
            </a:r>
            <a:endParaRPr lang="en-US" sz="2000" i="1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(5) Continue at (2)</a:t>
            </a:r>
            <a:endParaRPr lang="en-US" sz="2000" i="1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And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3.</a:t>
            </a:r>
            <a:fld id="{2CD4F060-6851-4967-8A4F-B0BB0AAEE9C8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 smtClean="0"/>
              <a:t>Examples—for1.php: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Standard loop that outputs ___, ___, ___, ___, ___, ___, ___, ___, ___, ___: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nn-NO" sz="2000" dirty="0" smtClean="0"/>
              <a:t>                 </a:t>
            </a:r>
            <a:r>
              <a:rPr lang="nn-NO" sz="2000" dirty="0" smtClean="0">
                <a:solidFill>
                  <a:srgbClr val="FF0000"/>
                </a:solidFill>
              </a:rPr>
              <a:t>for ( $i = 10 ; $i &gt;= 1 ; $i = $i - 1 )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                     echo "$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, 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Standard loop that outputs ___, ___, ___, ___, ___: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nn-NO" sz="2000" dirty="0" smtClean="0">
                <a:solidFill>
                  <a:srgbClr val="FF0000"/>
                </a:solidFill>
              </a:rPr>
              <a:t>                for ( $i = 1 ; $i &lt;= 10 ; $i = $i + 2 )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                   echo "$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, ";   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Standard loop that outputs ___, ___, ___, ___, ___, ___, ___: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nn-NO" sz="2000" dirty="0" smtClean="0">
                <a:solidFill>
                  <a:srgbClr val="FF0000"/>
                </a:solidFill>
              </a:rPr>
              <a:t>             for ( $i = 1 ; $i &lt;= 100 ; $i = $i * 2 )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                 echo "$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, 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}</a:t>
            </a:r>
            <a:endParaRPr lang="en-US" sz="2000" i="1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And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3.</a:t>
            </a:r>
            <a:fld id="{2CD4F060-6851-4967-8A4F-B0BB0AAEE9C8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 smtClean="0"/>
              <a:t>Exercises—for2.php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Construct a loop that outputs 64, 32, 16, 8, 4, 2, 1: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  for ( $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 = __ ; __ &gt;= __ ; $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 = __ / __ ) {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                echo "$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, ";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  }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Construct a loop that outputs 2, 4, 6, 8, . . . , 100: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   for ( $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 = __ ; __ &lt;= __ ; $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 = $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 + __ ) {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               echo "$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, ";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 }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Construct a loop that outputs 100, 110, 120, . . . , 200: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for ( $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 = __ ; __ &lt;= __ ; $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 = $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 + __ ) {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            echo "$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, ";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}</a:t>
            </a:r>
            <a:endParaRPr lang="en-US" sz="2000" i="1" dirty="0" smtClean="0">
              <a:solidFill>
                <a:srgbClr val="FF0000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And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3.</a:t>
            </a:r>
            <a:fld id="{2CD4F060-6851-4967-8A4F-B0BB0AAEE9C8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 smtClean="0"/>
              <a:t>All for-loops can be translated into while-loops: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In general, a for-loop on the form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                       </a:t>
            </a:r>
            <a:r>
              <a:rPr lang="en-US" sz="2000" dirty="0" smtClean="0">
                <a:solidFill>
                  <a:srgbClr val="FF0000"/>
                </a:solidFill>
              </a:rPr>
              <a:t>for ( </a:t>
            </a:r>
            <a:r>
              <a:rPr lang="en-US" sz="2000" i="1" dirty="0" smtClean="0">
                <a:solidFill>
                  <a:srgbClr val="FF0000"/>
                </a:solidFill>
              </a:rPr>
              <a:t>initialization ; condition ; </a:t>
            </a:r>
            <a:r>
              <a:rPr lang="en-US" sz="2000" i="1" dirty="0" err="1" smtClean="0">
                <a:solidFill>
                  <a:srgbClr val="FF0000"/>
                </a:solidFill>
              </a:rPr>
              <a:t>incrementation</a:t>
            </a:r>
            <a:r>
              <a:rPr lang="en-US" sz="2000" i="1" dirty="0" smtClean="0">
                <a:solidFill>
                  <a:srgbClr val="FF0000"/>
                </a:solidFill>
              </a:rPr>
              <a:t> ) {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i="1" dirty="0" smtClean="0">
                <a:solidFill>
                  <a:srgbClr val="FF0000"/>
                </a:solidFill>
              </a:rPr>
              <a:t>                                          statement 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            }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        may be translated into a while-loop: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i="1" dirty="0" smtClean="0">
                <a:solidFill>
                  <a:srgbClr val="FF0000"/>
                </a:solidFill>
              </a:rPr>
              <a:t>                    initialization 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      while ( </a:t>
            </a:r>
            <a:r>
              <a:rPr lang="en-US" sz="2000" i="1" dirty="0" smtClean="0">
                <a:solidFill>
                  <a:srgbClr val="FF0000"/>
                </a:solidFill>
              </a:rPr>
              <a:t>condition ) {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i="1" dirty="0" smtClean="0">
                <a:solidFill>
                  <a:srgbClr val="FF0000"/>
                </a:solidFill>
              </a:rPr>
              <a:t>                                         statement 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i="1" dirty="0" smtClean="0"/>
              <a:t>                             </a:t>
            </a:r>
            <a:r>
              <a:rPr lang="en-US" sz="2000" i="1" dirty="0" err="1" smtClean="0">
                <a:solidFill>
                  <a:srgbClr val="FF0000"/>
                </a:solidFill>
              </a:rPr>
              <a:t>incrementation</a:t>
            </a:r>
            <a:r>
              <a:rPr lang="en-US" sz="2000" i="1" dirty="0" smtClean="0">
                <a:solidFill>
                  <a:srgbClr val="FF0000"/>
                </a:solidFill>
              </a:rPr>
              <a:t> 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        }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b="1" dirty="0" smtClean="0"/>
              <a:t>Can a while-loop in general be translated into a for-loop?</a:t>
            </a:r>
            <a:endParaRPr lang="en-US" sz="2000" i="1" dirty="0" smtClean="0">
              <a:solidFill>
                <a:srgbClr val="FF0000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And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3.</a:t>
            </a:r>
            <a:fld id="{2CD4F060-6851-4967-8A4F-B0BB0AAEE9C8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 smtClean="0"/>
              <a:t>Nested loops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/>
              <a:t>Let us construct a multiplication table—mul.php: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pt-BR" sz="1800" dirty="0" smtClean="0">
                <a:solidFill>
                  <a:srgbClr val="FF0000"/>
                </a:solidFill>
              </a:rPr>
              <a:t>            for ( $r = 1 ; $r &lt;= 5 ; $r = $r + 1 ) {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                // run the following for-loop for each row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                     for ( $c = 1 ; $c &lt;= 5 ; $c = $c + 1 ) {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                          echo ($r * $c);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                          echo " ";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                       }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                       echo "&lt;</a:t>
            </a:r>
            <a:r>
              <a:rPr lang="en-US" sz="1800" dirty="0" err="1" smtClean="0">
                <a:solidFill>
                  <a:srgbClr val="FF0000"/>
                </a:solidFill>
              </a:rPr>
              <a:t>br</a:t>
            </a:r>
            <a:r>
              <a:rPr lang="en-US" sz="1800" dirty="0" smtClean="0">
                <a:solidFill>
                  <a:srgbClr val="FF0000"/>
                </a:solidFill>
              </a:rPr>
              <a:t> /&gt;";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               }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/>
              <a:t>The outer loop runs 5 times, r = 1, 2, . . . , 5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/>
              <a:t>For each r, the inner loop runs with c = 1, 2, . . . , 5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/>
              <a:t>What is the number of performed multiplications (*) in the program?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/>
              <a:t>Note the code indentation—the indentation makes the code easier to read!</a:t>
            </a:r>
            <a:endParaRPr lang="en-US" sz="1800" i="1" dirty="0" smtClean="0"/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800" i="1" dirty="0" smtClean="0">
              <a:solidFill>
                <a:srgbClr val="FF0000"/>
              </a:solidFill>
            </a:endParaRPr>
          </a:p>
        </p:txBody>
      </p:sp>
      <p:pic>
        <p:nvPicPr>
          <p:cNvPr id="6" name="Picture 2" descr="C:\Documents and Settings\Lawal Dogara\Desktop\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1752600"/>
            <a:ext cx="2514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And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noFill/>
        </p:spPr>
        <p:txBody>
          <a:bodyPr/>
          <a:lstStyle/>
          <a:p>
            <a:r>
              <a:rPr lang="en-US" dirty="0" smtClean="0"/>
              <a:t>3.</a:t>
            </a:r>
            <a:fld id="{2CD4F060-6851-4967-8A4F-B0BB0AAEE9C8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A somewhat nicer multiplication table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305800" cy="5486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Let us format the table with the use of the HTML &lt;table&gt; element—mul2.php: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&lt;html&gt;&lt;head&gt;&lt;title&gt;Multiplication table&lt;/title&gt;&lt;/head&gt;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              &lt;body&gt;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                       &lt;h2&gt;Multiplication table&lt;/h2&gt;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                              &lt;table&gt;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               &lt;?</a:t>
            </a:r>
            <a:r>
              <a:rPr lang="en-US" sz="1800" dirty="0" err="1" smtClean="0">
                <a:solidFill>
                  <a:srgbClr val="FF0000"/>
                </a:solidFill>
              </a:rPr>
              <a:t>php</a:t>
            </a:r>
            <a:endParaRPr lang="en-US" sz="180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 smtClean="0">
                <a:solidFill>
                  <a:srgbClr val="FF0000"/>
                </a:solidFill>
              </a:rPr>
              <a:t>                             </a:t>
            </a:r>
            <a:r>
              <a:rPr lang="pt-BR" sz="1800" dirty="0" smtClean="0">
                <a:solidFill>
                  <a:srgbClr val="FF0000"/>
                </a:solidFill>
              </a:rPr>
              <a:t> </a:t>
            </a:r>
            <a:r>
              <a:rPr lang="pt-BR" sz="1800" dirty="0" smtClean="0">
                <a:solidFill>
                  <a:srgbClr val="FF0000"/>
                </a:solidFill>
              </a:rPr>
              <a:t>for ( $r = 1 ; $r &lt;= 5 ; $r = $r + 1 )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                                               </a:t>
            </a:r>
            <a:r>
              <a:rPr lang="en-US" sz="1800" dirty="0" smtClean="0">
                <a:solidFill>
                  <a:srgbClr val="FF0000"/>
                </a:solidFill>
              </a:rPr>
              <a:t>echo </a:t>
            </a:r>
            <a:r>
              <a:rPr lang="en-US" sz="1800" dirty="0" smtClean="0">
                <a:solidFill>
                  <a:srgbClr val="FF0000"/>
                </a:solidFill>
              </a:rPr>
              <a:t>"&lt;</a:t>
            </a:r>
            <a:r>
              <a:rPr lang="en-US" sz="1800" dirty="0" err="1" smtClean="0">
                <a:solidFill>
                  <a:srgbClr val="FF0000"/>
                </a:solidFill>
              </a:rPr>
              <a:t>tr</a:t>
            </a:r>
            <a:r>
              <a:rPr lang="en-US" sz="1800" dirty="0" smtClean="0">
                <a:solidFill>
                  <a:srgbClr val="FF0000"/>
                </a:solidFill>
              </a:rPr>
              <a:t>&gt;";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                                         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for ( $c = 1 ; $c &lt;= 5 ; $c = $c + 1 )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                                               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$</a:t>
            </a:r>
            <a:r>
              <a:rPr lang="en-US" sz="1800" dirty="0" err="1" smtClean="0">
                <a:solidFill>
                  <a:srgbClr val="FF0000"/>
                </a:solidFill>
              </a:rPr>
              <a:t>tmp</a:t>
            </a:r>
            <a:r>
              <a:rPr lang="en-US" sz="1800" dirty="0" smtClean="0">
                <a:solidFill>
                  <a:srgbClr val="FF0000"/>
                </a:solidFill>
              </a:rPr>
              <a:t> = $r * $c;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                       </a:t>
            </a:r>
            <a:r>
              <a:rPr lang="en-US" sz="1800" dirty="0" smtClean="0">
                <a:solidFill>
                  <a:srgbClr val="FF0000"/>
                </a:solidFill>
              </a:rPr>
              <a:t>          echo </a:t>
            </a:r>
            <a:r>
              <a:rPr lang="en-US" sz="1800" dirty="0" smtClean="0">
                <a:solidFill>
                  <a:srgbClr val="FF0000"/>
                </a:solidFill>
              </a:rPr>
              <a:t>"&lt;td width=’30’ height=</a:t>
            </a:r>
            <a:r>
              <a:rPr lang="en-US" sz="1800" dirty="0" smtClean="0">
                <a:solidFill>
                  <a:srgbClr val="FF0000"/>
                </a:solidFill>
              </a:rPr>
              <a:t>’30</a:t>
            </a:r>
            <a:r>
              <a:rPr lang="en-US" sz="1800" dirty="0" smtClean="0">
                <a:solidFill>
                  <a:srgbClr val="FF0000"/>
                </a:solidFill>
              </a:rPr>
              <a:t>’ align=’center’&gt;$</a:t>
            </a:r>
            <a:r>
              <a:rPr lang="en-US" sz="1800" dirty="0" err="1" smtClean="0">
                <a:solidFill>
                  <a:srgbClr val="FF0000"/>
                </a:solidFill>
              </a:rPr>
              <a:t>tmp</a:t>
            </a:r>
            <a:r>
              <a:rPr lang="en-US" sz="1800" dirty="0" smtClean="0">
                <a:solidFill>
                  <a:srgbClr val="FF0000"/>
                </a:solidFill>
              </a:rPr>
              <a:t>&lt;/td&gt;";</a:t>
            </a:r>
            <a:endParaRPr lang="en-US" sz="180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                                          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                                                 </a:t>
            </a:r>
            <a:r>
              <a:rPr lang="en-US" sz="1800" dirty="0" smtClean="0">
                <a:solidFill>
                  <a:srgbClr val="FF0000"/>
                </a:solidFill>
              </a:rPr>
              <a:t>echo </a:t>
            </a:r>
            <a:r>
              <a:rPr lang="en-US" sz="1800" dirty="0" smtClean="0">
                <a:solidFill>
                  <a:srgbClr val="FF0000"/>
                </a:solidFill>
              </a:rPr>
              <a:t>"&lt;/</a:t>
            </a:r>
            <a:r>
              <a:rPr lang="en-US" sz="1800" dirty="0" err="1" smtClean="0">
                <a:solidFill>
                  <a:srgbClr val="FF0000"/>
                </a:solidFill>
              </a:rPr>
              <a:t>tr</a:t>
            </a:r>
            <a:r>
              <a:rPr lang="en-US" sz="1800" dirty="0" smtClean="0">
                <a:solidFill>
                  <a:srgbClr val="FF0000"/>
                </a:solidFill>
              </a:rPr>
              <a:t>&gt;";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                              </a:t>
            </a:r>
            <a:r>
              <a:rPr lang="en-US" sz="1800" dirty="0" smtClean="0">
                <a:solidFill>
                  <a:srgbClr val="FF0000"/>
                </a:solidFill>
              </a:rPr>
              <a:t>}</a:t>
            </a:r>
            <a:endParaRPr lang="en-US" sz="180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              ?&gt;</a:t>
            </a:r>
            <a:endParaRPr lang="en-US" sz="180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      &lt;/table&gt;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   &lt;/body&gt;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&lt;/html&gt;</a:t>
            </a:r>
            <a:endParaRPr lang="en-US" sz="18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And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3.</a:t>
            </a:r>
            <a:fld id="{2CD4F060-6851-4967-8A4F-B0BB0AAEE9C8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 err="1" smtClean="0"/>
              <a:t>Ooops</a:t>
            </a:r>
            <a:r>
              <a:rPr lang="en-US" sz="2800" b="1" dirty="0" smtClean="0"/>
              <a:t>—Bad loops!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25780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What is wrong here: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nn-NO" sz="2000" dirty="0" smtClean="0">
                <a:solidFill>
                  <a:srgbClr val="FF0000"/>
                </a:solidFill>
              </a:rPr>
              <a:t>            for ( $i = 0 ; $i &lt; 10 ; $i = $i - 1 ) {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        echo "$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, ";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}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What is wrong here: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$j = 0;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         while ( $j &lt; 10 ) {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                  echo "$j, ";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          }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Point: It is important that all loops terminate—otherwise the script does not finish executing !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dirty="0" smtClean="0">
              <a:solidFill>
                <a:srgbClr val="FF0000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i="1" dirty="0" smtClean="0">
              <a:solidFill>
                <a:srgbClr val="FF0000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And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3.</a:t>
            </a:r>
            <a:fld id="{2CD4F060-6851-4967-8A4F-B0BB0AAEE9C8}" type="slidenum">
              <a:rPr lang="en-US" smtClean="0"/>
              <a:pPr/>
              <a:t>17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Functions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18160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Functions allow the programmer to give a name to a series of instructions (the function body)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The instructions (the function) can then be called (executed) from different points in the program.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We have already seen examples of function calls—echo is a function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 smtClean="0"/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A function can take arguments (parameters) for use in the function body.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 A function can return a value for use in the code where the function was called.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PHP has many built-in functions, which can be called from your PHP code: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Mathematical functions (sin, </a:t>
            </a:r>
            <a:r>
              <a:rPr lang="en-US" sz="1800" dirty="0" err="1" smtClean="0"/>
              <a:t>cos</a:t>
            </a:r>
            <a:r>
              <a:rPr lang="en-US" sz="1800" dirty="0" smtClean="0"/>
              <a:t>, : : :)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Functions for string manipulation (</a:t>
            </a:r>
            <a:r>
              <a:rPr lang="en-US" sz="1800" dirty="0" err="1" smtClean="0"/>
              <a:t>str_replace</a:t>
            </a:r>
            <a:r>
              <a:rPr lang="en-US" sz="1800" dirty="0" smtClean="0"/>
              <a:t>, </a:t>
            </a:r>
            <a:r>
              <a:rPr lang="en-US" sz="1800" dirty="0" err="1" smtClean="0"/>
              <a:t>number_format</a:t>
            </a:r>
            <a:r>
              <a:rPr lang="en-US" sz="1800" dirty="0" smtClean="0"/>
              <a:t>, : : :)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Functions for date manipulation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Functions for accessing the file system on the Web server machine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Functions for accessing a database, sending emails, ...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It is possible for you to define new functions yourself</a:t>
            </a:r>
            <a:endParaRPr lang="en-US" sz="18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And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3.</a:t>
            </a:r>
            <a:fld id="{2CD4F060-6851-4967-8A4F-B0BB0AAEE9C8}" type="slidenum">
              <a:rPr lang="en-US" smtClean="0"/>
              <a:pPr/>
              <a:t>18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A function for formatting numbers—</a:t>
            </a:r>
            <a:r>
              <a:rPr lang="en-US" sz="2800" b="1" dirty="0" err="1" smtClean="0"/>
              <a:t>number_format</a:t>
            </a:r>
            <a:endParaRPr lang="en-US" sz="2800" b="1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25780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The function </a:t>
            </a:r>
            <a:r>
              <a:rPr lang="en-US" sz="2000" dirty="0" err="1" smtClean="0"/>
              <a:t>number_format</a:t>
            </a:r>
            <a:r>
              <a:rPr lang="en-US" sz="2000" dirty="0" smtClean="0"/>
              <a:t> takes four arguments (i.e., parameters):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1. The number to be formatted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2. The number of digits in the fractional part of the number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3. A string to separate the fractional part of the number from the integer part of the number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4. A string to separate thousands in the integer part of the number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/>
              <a:t>Example: The function call number _format(1234.5678, 2, ",", ".") </a:t>
            </a:r>
            <a:r>
              <a:rPr lang="en-US" sz="2000" dirty="0" smtClean="0"/>
              <a:t>results in the string "1.234,57"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A Function for generating random numbers—rand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The function rand takes two arguments A and B and returns a random number between the number A and  the number B (both inclusive).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/>
              <a:t>Example: The function call rand(0,100) returns a number between 0 and 100 (both inclusive).</a:t>
            </a:r>
            <a:endParaRPr lang="en-US" sz="20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And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3.</a:t>
            </a:r>
            <a:fld id="{2CD4F060-6851-4967-8A4F-B0BB0AAEE9C8}" type="slidenum">
              <a:rPr lang="en-US" smtClean="0"/>
              <a:pPr/>
              <a:t>19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User defined functions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382000" cy="563880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Example—emph.php: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&lt;html&gt;&lt;head&gt;&lt;title&gt;Coffee&lt;/title&gt;&lt;/head&gt;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            &lt;body&gt;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               &lt;?</a:t>
            </a:r>
            <a:r>
              <a:rPr lang="en-US" sz="2000" dirty="0" err="1" smtClean="0">
                <a:solidFill>
                  <a:srgbClr val="FF0000"/>
                </a:solidFill>
              </a:rPr>
              <a:t>php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                    // First, the function is defined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                           function </a:t>
            </a:r>
            <a:r>
              <a:rPr lang="en-US" sz="2000" dirty="0" err="1" smtClean="0">
                <a:solidFill>
                  <a:srgbClr val="FF0000"/>
                </a:solidFill>
              </a:rPr>
              <a:t>emph</a:t>
            </a:r>
            <a:r>
              <a:rPr lang="en-US" sz="2000" dirty="0" smtClean="0">
                <a:solidFill>
                  <a:srgbClr val="FF0000"/>
                </a:solidFill>
              </a:rPr>
              <a:t> ( $</a:t>
            </a:r>
            <a:r>
              <a:rPr lang="en-US" sz="2000" dirty="0" err="1" smtClean="0">
                <a:solidFill>
                  <a:srgbClr val="FF0000"/>
                </a:solidFill>
              </a:rPr>
              <a:t>arg</a:t>
            </a:r>
            <a:r>
              <a:rPr lang="en-US" sz="2000" dirty="0" smtClean="0">
                <a:solidFill>
                  <a:srgbClr val="FF0000"/>
                </a:solidFill>
              </a:rPr>
              <a:t> ) {    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                                                  return "&lt;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&gt;$</a:t>
            </a:r>
            <a:r>
              <a:rPr lang="en-US" sz="2000" dirty="0" err="1" smtClean="0">
                <a:solidFill>
                  <a:srgbClr val="FF0000"/>
                </a:solidFill>
              </a:rPr>
              <a:t>arg</a:t>
            </a:r>
            <a:r>
              <a:rPr lang="en-US" sz="2000" dirty="0" smtClean="0">
                <a:solidFill>
                  <a:srgbClr val="FF0000"/>
                </a:solidFill>
              </a:rPr>
              <a:t>&lt;/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&gt;";}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                                // Then the function may be called with different arguments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                                           $really = </a:t>
            </a:r>
            <a:r>
              <a:rPr lang="en-US" sz="2000" dirty="0" err="1" smtClean="0">
                <a:solidFill>
                  <a:srgbClr val="FF0000"/>
                </a:solidFill>
              </a:rPr>
              <a:t>emph</a:t>
            </a:r>
            <a:r>
              <a:rPr lang="en-US" sz="2000" dirty="0" smtClean="0">
                <a:solidFill>
                  <a:srgbClr val="FF0000"/>
                </a:solidFill>
              </a:rPr>
              <a:t>("really");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                                           echo "I $really like coffee!&lt;</a:t>
            </a:r>
            <a:r>
              <a:rPr lang="en-US" sz="2000" dirty="0" err="1" smtClean="0">
                <a:solidFill>
                  <a:srgbClr val="FF0000"/>
                </a:solidFill>
              </a:rPr>
              <a:t>br</a:t>
            </a:r>
            <a:r>
              <a:rPr lang="en-US" sz="2000" dirty="0" smtClean="0">
                <a:solidFill>
                  <a:srgbClr val="FF0000"/>
                </a:solidFill>
              </a:rPr>
              <a:t> /&gt;";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                                           $you = </a:t>
            </a:r>
            <a:r>
              <a:rPr lang="en-US" sz="2000" dirty="0" err="1" smtClean="0">
                <a:solidFill>
                  <a:srgbClr val="FF0000"/>
                </a:solidFill>
              </a:rPr>
              <a:t>emph</a:t>
            </a:r>
            <a:r>
              <a:rPr lang="en-US" sz="2000" dirty="0" smtClean="0">
                <a:solidFill>
                  <a:srgbClr val="FF0000"/>
                </a:solidFill>
              </a:rPr>
              <a:t>("you");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                                           echo "don’t $you?";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                 ?&gt;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&lt;/body&gt;&lt;/head&gt;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Advantage: We need only make modifications locally in the program to emphasize text differently—emph2.php</a:t>
            </a:r>
            <a:endParaRPr lang="en-US" sz="20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And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3.</a:t>
            </a:r>
            <a:fld id="{2CD4F060-6851-4967-8A4F-B0BB0AAEE9C8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 smtClean="0"/>
              <a:t>What have we learnt about Web Programming using PHP?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1400" b="1" dirty="0" smtClean="0"/>
              <a:t>OVERVIEW:</a:t>
            </a:r>
          </a:p>
          <a:p>
            <a:pPr>
              <a:buNone/>
              <a:defRPr/>
            </a:pPr>
            <a:endParaRPr lang="en-US" sz="1400" b="1" dirty="0" smtClean="0"/>
          </a:p>
          <a:p>
            <a:pPr>
              <a:buNone/>
              <a:defRPr/>
            </a:pPr>
            <a:endParaRPr lang="en-US" sz="1400" b="1" dirty="0" smtClean="0"/>
          </a:p>
          <a:p>
            <a:pPr>
              <a:buNone/>
              <a:defRPr/>
            </a:pPr>
            <a:endParaRPr lang="en-US" sz="1400" b="1" dirty="0" smtClean="0"/>
          </a:p>
          <a:p>
            <a:pPr>
              <a:buNone/>
              <a:defRPr/>
            </a:pPr>
            <a:endParaRPr lang="en-US" sz="1400" b="1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A PHP file: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&lt;html&gt;&lt;head&gt;&lt;title&gt;Hello World&lt;/title&gt; &lt;/head&gt;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&lt;body&gt;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      &lt;? echo "&lt;b&gt;Hello&lt;/b&gt; 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            echo "&lt;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&gt;WORLD&lt;/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&gt;";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       ?&gt;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&lt;/body&gt;&lt;/html&gt;</a:t>
            </a:r>
          </a:p>
          <a:p>
            <a:pPr>
              <a:buNone/>
              <a:defRPr/>
            </a:pPr>
            <a:endParaRPr lang="en-US" sz="1400" b="1" dirty="0" smtClean="0"/>
          </a:p>
          <a:p>
            <a:pPr marL="533400" indent="-533400" eaLnBrk="1" hangingPunct="1">
              <a:defRPr/>
            </a:pPr>
            <a:endParaRPr lang="en-US" dirty="0" smtClean="0"/>
          </a:p>
        </p:txBody>
      </p:sp>
      <p:pic>
        <p:nvPicPr>
          <p:cNvPr id="6" name="Picture 2" descr="C:\Documents and Settings\Lawal Dogara\Desktop\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1371600"/>
            <a:ext cx="4876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And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3.</a:t>
            </a:r>
            <a:fld id="{2CD4F060-6851-4967-8A4F-B0BB0AAEE9C8}" type="slidenum">
              <a:rPr lang="en-US" smtClean="0"/>
              <a:pPr/>
              <a:t>20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sz="2800" b="1" dirty="0" smtClean="0"/>
              <a:t>User defined function for page layout—mycom.php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382000" cy="525780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&lt;?    </a:t>
            </a:r>
            <a:r>
              <a:rPr lang="en-US" sz="1800" dirty="0" smtClean="0">
                <a:solidFill>
                  <a:srgbClr val="FF0000"/>
                </a:solidFill>
              </a:rPr>
              <a:t>function </a:t>
            </a:r>
            <a:r>
              <a:rPr lang="en-US" sz="1800" dirty="0" err="1" smtClean="0">
                <a:solidFill>
                  <a:srgbClr val="FF0000"/>
                </a:solidFill>
              </a:rPr>
              <a:t>mypage</a:t>
            </a:r>
            <a:r>
              <a:rPr lang="en-US" sz="1800" dirty="0" smtClean="0">
                <a:solidFill>
                  <a:srgbClr val="FF0000"/>
                </a:solidFill>
              </a:rPr>
              <a:t> ( $title, $body ) {           </a:t>
            </a:r>
            <a:endParaRPr lang="en-US" sz="1800" dirty="0" smtClean="0">
              <a:solidFill>
                <a:srgbClr val="FF0000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                                   </a:t>
            </a:r>
            <a:r>
              <a:rPr lang="en-US" sz="1800" dirty="0" smtClean="0">
                <a:solidFill>
                  <a:srgbClr val="FF0000"/>
                </a:solidFill>
              </a:rPr>
              <a:t>echo </a:t>
            </a:r>
            <a:r>
              <a:rPr lang="en-US" sz="1800" dirty="0" smtClean="0">
                <a:solidFill>
                  <a:srgbClr val="FF0000"/>
                </a:solidFill>
              </a:rPr>
              <a:t>"&lt;html&gt;&lt;head&gt;&lt;title&gt;$title&lt;/title&gt;&lt;/head&gt;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                                    </a:t>
            </a:r>
            <a:r>
              <a:rPr lang="en-US" sz="1800" dirty="0" smtClean="0">
                <a:solidFill>
                  <a:srgbClr val="FF0000"/>
                </a:solidFill>
              </a:rPr>
              <a:t>&lt;</a:t>
            </a:r>
            <a:r>
              <a:rPr lang="en-US" sz="1800" dirty="0" smtClean="0">
                <a:solidFill>
                  <a:srgbClr val="FF0000"/>
                </a:solidFill>
              </a:rPr>
              <a:t>body&gt;&lt;h2&gt;$title&lt;/h2&gt; $body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 smtClean="0">
                <a:solidFill>
                  <a:srgbClr val="FF0000"/>
                </a:solidFill>
              </a:rPr>
              <a:t>                                 </a:t>
            </a:r>
            <a:r>
              <a:rPr lang="pt-BR" sz="1800" dirty="0" smtClean="0">
                <a:solidFill>
                  <a:srgbClr val="FF0000"/>
                </a:solidFill>
              </a:rPr>
              <a:t>    &lt;hr/&gt;&lt;a href</a:t>
            </a:r>
            <a:r>
              <a:rPr lang="pt-BR" sz="1800" dirty="0" smtClean="0">
                <a:solidFill>
                  <a:srgbClr val="FF0000"/>
                </a:solidFill>
              </a:rPr>
              <a:t>=\"mailto:me@mycom.com\"&gt;me@mycom.com&lt;/a&gt;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                                  </a:t>
            </a:r>
            <a:r>
              <a:rPr lang="en-US" sz="1800" dirty="0" smtClean="0">
                <a:solidFill>
                  <a:srgbClr val="FF0000"/>
                </a:solidFill>
              </a:rPr>
              <a:t>  &lt;/</a:t>
            </a:r>
            <a:r>
              <a:rPr lang="en-US" sz="1800" dirty="0" smtClean="0">
                <a:solidFill>
                  <a:srgbClr val="FF0000"/>
                </a:solidFill>
              </a:rPr>
              <a:t>body&gt; &lt;/html&gt;";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        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}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            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mypage</a:t>
            </a:r>
            <a:r>
              <a:rPr lang="en-US" sz="1800" dirty="0" smtClean="0">
                <a:solidFill>
                  <a:srgbClr val="FF0000"/>
                </a:solidFill>
              </a:rPr>
              <a:t> ("About MyCom.com",       "MyCom.com is my new company");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         ?&gt;</a:t>
            </a:r>
            <a:endParaRPr lang="en-US" sz="1800" dirty="0" smtClean="0">
              <a:solidFill>
                <a:srgbClr val="FF0000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Note: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parameter $title is referred to twice in the function body.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parameter $body is referred to once in the function body.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effect of calling the function is that HTML code is written to the client (the browser) with the echo   function.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Double quotations in the argument to echo must be </a:t>
            </a:r>
            <a:r>
              <a:rPr lang="en-US" sz="1800" i="1" dirty="0" smtClean="0"/>
              <a:t>escaped (")n").  </a:t>
            </a:r>
            <a:r>
              <a:rPr lang="en-US" sz="1800" dirty="0" smtClean="0"/>
              <a:t>How can the function </a:t>
            </a:r>
            <a:r>
              <a:rPr lang="en-US" sz="1800" dirty="0" err="1" smtClean="0"/>
              <a:t>mypage</a:t>
            </a:r>
            <a:r>
              <a:rPr lang="en-US" sz="1800" dirty="0" smtClean="0"/>
              <a:t> be (re)used in other scripts?</a:t>
            </a:r>
            <a:endParaRPr lang="en-US" sz="18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And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3.</a:t>
            </a:r>
            <a:fld id="{2CD4F060-6851-4967-8A4F-B0BB0AAEE9C8}" type="slidenum">
              <a:rPr lang="en-US" smtClean="0"/>
              <a:pPr/>
              <a:t>21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sz="2800" b="1" dirty="0" smtClean="0"/>
              <a:t>Reuse of code with include-files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Within a PHP script, it is possible to include code from a file using the include command. Example: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The file myutil.php: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                  </a:t>
            </a:r>
            <a:r>
              <a:rPr lang="en-US" sz="1600" dirty="0" smtClean="0">
                <a:solidFill>
                  <a:srgbClr val="FF0000"/>
                </a:solidFill>
              </a:rPr>
              <a:t>&lt;? function </a:t>
            </a:r>
            <a:r>
              <a:rPr lang="en-US" sz="1600" dirty="0" err="1" smtClean="0">
                <a:solidFill>
                  <a:srgbClr val="FF0000"/>
                </a:solidFill>
              </a:rPr>
              <a:t>emph</a:t>
            </a:r>
            <a:r>
              <a:rPr lang="en-US" sz="1600" dirty="0" smtClean="0">
                <a:solidFill>
                  <a:srgbClr val="FF0000"/>
                </a:solidFill>
              </a:rPr>
              <a:t> ( $</a:t>
            </a:r>
            <a:r>
              <a:rPr lang="en-US" sz="1600" dirty="0" err="1" smtClean="0">
                <a:solidFill>
                  <a:srgbClr val="FF0000"/>
                </a:solidFill>
              </a:rPr>
              <a:t>arg</a:t>
            </a:r>
            <a:r>
              <a:rPr lang="en-US" sz="1600" dirty="0" smtClean="0">
                <a:solidFill>
                  <a:srgbClr val="FF0000"/>
                </a:solidFill>
              </a:rPr>
              <a:t> ) { 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                             </a:t>
            </a:r>
            <a:r>
              <a:rPr lang="en-US" sz="1600" dirty="0" smtClean="0">
                <a:solidFill>
                  <a:srgbClr val="FF0000"/>
                </a:solidFill>
              </a:rPr>
              <a:t>return </a:t>
            </a:r>
            <a:r>
              <a:rPr lang="en-US" sz="1600" dirty="0" smtClean="0">
                <a:solidFill>
                  <a:srgbClr val="FF0000"/>
                </a:solidFill>
              </a:rPr>
              <a:t>"&lt;</a:t>
            </a:r>
            <a:r>
              <a:rPr lang="en-US" sz="1600" dirty="0" err="1" smtClean="0">
                <a:solidFill>
                  <a:srgbClr val="FF0000"/>
                </a:solidFill>
              </a:rPr>
              <a:t>i</a:t>
            </a:r>
            <a:r>
              <a:rPr lang="en-US" sz="1600" dirty="0" smtClean="0">
                <a:solidFill>
                  <a:srgbClr val="FF0000"/>
                </a:solidFill>
              </a:rPr>
              <a:t>&gt;$</a:t>
            </a:r>
            <a:r>
              <a:rPr lang="en-US" sz="1600" dirty="0" err="1" smtClean="0">
                <a:solidFill>
                  <a:srgbClr val="FF0000"/>
                </a:solidFill>
              </a:rPr>
              <a:t>arg</a:t>
            </a:r>
            <a:r>
              <a:rPr lang="en-US" sz="1600" dirty="0" smtClean="0">
                <a:solidFill>
                  <a:srgbClr val="FF0000"/>
                </a:solidFill>
              </a:rPr>
              <a:t>&lt;/</a:t>
            </a:r>
            <a:r>
              <a:rPr lang="en-US" sz="1600" dirty="0" err="1" smtClean="0">
                <a:solidFill>
                  <a:srgbClr val="FF0000"/>
                </a:solidFill>
              </a:rPr>
              <a:t>i</a:t>
            </a:r>
            <a:r>
              <a:rPr lang="en-US" sz="1600" dirty="0" smtClean="0">
                <a:solidFill>
                  <a:srgbClr val="FF0000"/>
                </a:solidFill>
              </a:rPr>
              <a:t>&gt;"; 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                          </a:t>
            </a:r>
            <a:r>
              <a:rPr lang="en-US" sz="1600" dirty="0" smtClean="0">
                <a:solidFill>
                  <a:srgbClr val="FF0000"/>
                </a:solidFill>
              </a:rPr>
              <a:t>}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                           </a:t>
            </a:r>
            <a:r>
              <a:rPr lang="en-US" sz="1600" dirty="0" smtClean="0">
                <a:solidFill>
                  <a:srgbClr val="FF0000"/>
                </a:solidFill>
              </a:rPr>
              <a:t>function </a:t>
            </a:r>
            <a:r>
              <a:rPr lang="en-US" sz="1600" dirty="0" err="1" smtClean="0">
                <a:solidFill>
                  <a:srgbClr val="FF0000"/>
                </a:solidFill>
              </a:rPr>
              <a:t>mypage</a:t>
            </a:r>
            <a:r>
              <a:rPr lang="en-US" sz="1600" dirty="0" smtClean="0">
                <a:solidFill>
                  <a:srgbClr val="FF0000"/>
                </a:solidFill>
              </a:rPr>
              <a:t> ( $title, $body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                                         </a:t>
            </a:r>
            <a:r>
              <a:rPr lang="en-US" sz="1600" dirty="0" smtClean="0">
                <a:solidFill>
                  <a:srgbClr val="FF0000"/>
                </a:solidFill>
              </a:rPr>
              <a:t>echo </a:t>
            </a:r>
            <a:r>
              <a:rPr lang="en-US" sz="1600" dirty="0" smtClean="0">
                <a:solidFill>
                  <a:srgbClr val="FF0000"/>
                </a:solidFill>
              </a:rPr>
              <a:t>"&lt;html&gt;&lt;head&gt;&lt;title&gt;$title&lt;/title&gt;&lt;/head&gt;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                                         </a:t>
            </a:r>
            <a:r>
              <a:rPr lang="en-US" sz="1600" dirty="0" smtClean="0">
                <a:solidFill>
                  <a:srgbClr val="FF0000"/>
                </a:solidFill>
              </a:rPr>
              <a:t>&lt;</a:t>
            </a:r>
            <a:r>
              <a:rPr lang="en-US" sz="1600" dirty="0" smtClean="0">
                <a:solidFill>
                  <a:srgbClr val="FF0000"/>
                </a:solidFill>
              </a:rPr>
              <a:t>body&gt;&lt;h2&gt;$title&lt;/h2&gt; $body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 smtClean="0">
                <a:solidFill>
                  <a:srgbClr val="FF0000"/>
                </a:solidFill>
              </a:rPr>
              <a:t>                                    </a:t>
            </a:r>
            <a:r>
              <a:rPr lang="pt-BR" sz="1600" dirty="0" smtClean="0">
                <a:solidFill>
                  <a:srgbClr val="FF0000"/>
                </a:solidFill>
              </a:rPr>
              <a:t>    </a:t>
            </a:r>
            <a:r>
              <a:rPr lang="pt-BR" sz="1600" dirty="0" smtClean="0">
                <a:solidFill>
                  <a:srgbClr val="FF0000"/>
                </a:solidFill>
              </a:rPr>
              <a:t>&lt;hr /&gt;&lt;a href=\"mailto:me@mycom.com\"&gt;me@mycom.com&lt;/a&gt;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                            </a:t>
            </a:r>
            <a:r>
              <a:rPr lang="en-US" sz="1600" dirty="0" smtClean="0">
                <a:solidFill>
                  <a:srgbClr val="FF0000"/>
                </a:solidFill>
              </a:rPr>
              <a:t>           </a:t>
            </a:r>
            <a:r>
              <a:rPr lang="en-US" sz="1600" dirty="0" smtClean="0">
                <a:solidFill>
                  <a:srgbClr val="FF0000"/>
                </a:solidFill>
              </a:rPr>
              <a:t>&lt;/body&gt;&lt;/html&gt;";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                        </a:t>
            </a:r>
            <a:r>
              <a:rPr lang="en-US" sz="1600" dirty="0" smtClean="0">
                <a:solidFill>
                  <a:srgbClr val="FF0000"/>
                </a:solidFill>
              </a:rPr>
              <a:t>    }  ?&gt;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/>
              <a:t>The file mycom2.php: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               &lt;? include("myutil.php");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                     </a:t>
            </a:r>
            <a:r>
              <a:rPr lang="en-US" sz="1600" dirty="0" smtClean="0">
                <a:solidFill>
                  <a:srgbClr val="FF0000"/>
                </a:solidFill>
              </a:rPr>
              <a:t>              </a:t>
            </a:r>
            <a:r>
              <a:rPr lang="en-US" sz="1600" dirty="0" err="1" smtClean="0">
                <a:solidFill>
                  <a:srgbClr val="FF0000"/>
                </a:solidFill>
              </a:rPr>
              <a:t>mypage</a:t>
            </a:r>
            <a:r>
              <a:rPr lang="en-US" sz="1600" dirty="0" smtClean="0">
                <a:solidFill>
                  <a:srgbClr val="FF0000"/>
                </a:solidFill>
              </a:rPr>
              <a:t>("About MyCom.com</a:t>
            </a:r>
            <a:r>
              <a:rPr lang="en-US" sz="1600" dirty="0" smtClean="0">
                <a:solidFill>
                  <a:srgbClr val="FF0000"/>
                </a:solidFill>
              </a:rPr>
              <a:t>",  </a:t>
            </a:r>
            <a:r>
              <a:rPr lang="en-US" sz="1600" dirty="0" smtClean="0">
                <a:solidFill>
                  <a:srgbClr val="FF0000"/>
                </a:solidFill>
              </a:rPr>
              <a:t>"</a:t>
            </a:r>
            <a:r>
              <a:rPr lang="en-US" sz="1600" dirty="0" err="1" smtClean="0">
                <a:solidFill>
                  <a:srgbClr val="FF0000"/>
                </a:solidFill>
              </a:rPr>
              <a:t>MyCom</a:t>
            </a:r>
            <a:r>
              <a:rPr lang="en-US" sz="1600" dirty="0" smtClean="0">
                <a:solidFill>
                  <a:srgbClr val="FF0000"/>
                </a:solidFill>
              </a:rPr>
              <a:t> is my new company. I " 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                                   </a:t>
            </a:r>
            <a:r>
              <a:rPr lang="en-US" sz="1600" dirty="0" err="1" smtClean="0">
                <a:solidFill>
                  <a:srgbClr val="FF0000"/>
                </a:solidFill>
              </a:rPr>
              <a:t>emph</a:t>
            </a:r>
            <a:r>
              <a:rPr lang="en-US" sz="1600" dirty="0" smtClean="0">
                <a:solidFill>
                  <a:srgbClr val="FF0000"/>
                </a:solidFill>
              </a:rPr>
              <a:t>("really") . " like coffee.")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                 ?&gt;                                                       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Note: The operator ’.’ is used for concatenating strings</a:t>
            </a:r>
            <a:endParaRPr lang="en-US" sz="18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And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3.</a:t>
            </a:r>
            <a:fld id="{2CD4F060-6851-4967-8A4F-B0BB0AAEE9C8}" type="slidenum">
              <a:rPr lang="en-US" smtClean="0"/>
              <a:pPr/>
              <a:t>22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sz="2800" b="1" dirty="0" smtClean="0"/>
              <a:t>More about functions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 </a:t>
            </a:r>
            <a:endParaRPr lang="en-US" sz="2000" b="1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Consider the program—fun.php: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  &lt;?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         function f()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              echo "L";                                                                          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          </a:t>
            </a:r>
            <a:r>
              <a:rPr lang="en-US" sz="1800" dirty="0" smtClean="0">
                <a:solidFill>
                  <a:srgbClr val="FF0000"/>
                </a:solidFill>
              </a:rPr>
              <a:t>    </a:t>
            </a:r>
            <a:r>
              <a:rPr lang="en-US" sz="1800" dirty="0" smtClean="0">
                <a:solidFill>
                  <a:srgbClr val="FF0000"/>
                </a:solidFill>
              </a:rPr>
              <a:t>return 1;      </a:t>
            </a:r>
            <a:endParaRPr lang="en-US" sz="180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         </a:t>
            </a:r>
            <a:r>
              <a:rPr lang="en-US" sz="1800" dirty="0" smtClean="0">
                <a:solidFill>
                  <a:srgbClr val="FF0000"/>
                </a:solidFill>
              </a:rPr>
              <a:t>}</a:t>
            </a:r>
            <a:endParaRPr lang="en-US" sz="180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         function g() {     </a:t>
            </a:r>
            <a:endParaRPr lang="en-US" sz="180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              </a:t>
            </a:r>
            <a:r>
              <a:rPr lang="en-US" sz="1800" dirty="0" smtClean="0">
                <a:solidFill>
                  <a:srgbClr val="FF0000"/>
                </a:solidFill>
              </a:rPr>
              <a:t>echo </a:t>
            </a:r>
            <a:r>
              <a:rPr lang="en-US" sz="1800" dirty="0" smtClean="0">
                <a:solidFill>
                  <a:srgbClr val="FF0000"/>
                </a:solidFill>
              </a:rPr>
              <a:t>"E";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          </a:t>
            </a:r>
            <a:r>
              <a:rPr lang="en-US" sz="1800" dirty="0" smtClean="0">
                <a:solidFill>
                  <a:srgbClr val="FF0000"/>
                </a:solidFill>
              </a:rPr>
              <a:t>      return </a:t>
            </a:r>
            <a:r>
              <a:rPr lang="en-US" sz="1800" dirty="0" smtClean="0">
                <a:solidFill>
                  <a:srgbClr val="FF0000"/>
                </a:solidFill>
              </a:rPr>
              <a:t>f();           </a:t>
            </a:r>
            <a:endParaRPr lang="en-US" sz="180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          </a:t>
            </a:r>
            <a:r>
              <a:rPr lang="en-US" sz="1800" dirty="0" smtClean="0">
                <a:solidFill>
                  <a:srgbClr val="FF0000"/>
                </a:solidFill>
              </a:rPr>
              <a:t>}                      </a:t>
            </a:r>
            <a:r>
              <a:rPr lang="en-US" sz="1800" dirty="0" smtClean="0">
                <a:solidFill>
                  <a:srgbClr val="FF0000"/>
                </a:solidFill>
              </a:rPr>
              <a:t>//1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        function main()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            echo "H";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            $res = g() + f();                          // 2, 3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            echo "O";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            echo " - the result is $res";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           main();                                          //4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     ?&gt; </a:t>
            </a:r>
            <a:endParaRPr lang="en-US" sz="18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And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3.</a:t>
            </a:r>
            <a:fld id="{2CD4F060-6851-4967-8A4F-B0BB0AAEE9C8}" type="slidenum">
              <a:rPr lang="en-US" smtClean="0"/>
              <a:pPr/>
              <a:t>23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sz="2800" b="1" dirty="0" smtClean="0"/>
              <a:t>More about functions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382000" cy="5181600"/>
          </a:xfrm>
        </p:spPr>
        <p:txBody>
          <a:bodyPr/>
          <a:lstStyle/>
          <a:p>
            <a:pPr>
              <a:buNone/>
              <a:defRPr/>
            </a:pPr>
            <a:r>
              <a:rPr lang="en-US" sz="1400" dirty="0" smtClean="0"/>
              <a:t> </a:t>
            </a:r>
            <a:endParaRPr lang="en-US" sz="1400" b="1" dirty="0" smtClean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 The evaluation of a program makes use of a stack for function call return addresses and local variables.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 Call trace: main        g         f        </a:t>
            </a:r>
            <a:r>
              <a:rPr lang="en-US" sz="2400" dirty="0" err="1" smtClean="0"/>
              <a:t>f</a:t>
            </a:r>
            <a:endParaRPr lang="en-US" sz="2400" dirty="0" smtClean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 What is the output of the program?</a:t>
            </a:r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</p:txBody>
      </p:sp>
      <p:cxnSp>
        <p:nvCxnSpPr>
          <p:cNvPr id="6" name="Straight Arrow Connector 5"/>
          <p:cNvCxnSpPr>
            <a:cxnSpLocks noChangeShapeType="1"/>
          </p:cNvCxnSpPr>
          <p:nvPr/>
        </p:nvCxnSpPr>
        <p:spPr bwMode="auto">
          <a:xfrm>
            <a:off x="3048000" y="2286000"/>
            <a:ext cx="381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 type="none" w="sm" len="sm"/>
            <a:tailEnd type="arrow" w="med" len="med"/>
          </a:ln>
        </p:spPr>
      </p:cxn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>
            <a:off x="4724400" y="2286000"/>
            <a:ext cx="38100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 type="none" w="sm" len="sm"/>
            <a:tailEnd type="arrow" w="med" len="med"/>
          </a:ln>
        </p:spPr>
      </p:cxn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>
            <a:off x="3962400" y="2286000"/>
            <a:ext cx="381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 type="none" w="sm" len="sm"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And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3.</a:t>
            </a:r>
            <a:fld id="{2CD4F060-6851-4967-8A4F-B0BB0AAEE9C8}" type="slidenum">
              <a:rPr lang="en-US" smtClean="0"/>
              <a:pPr/>
              <a:t>24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/>
              <a:t>Introduction to problem set 3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382000" cy="525780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400" dirty="0" smtClean="0"/>
              <a:t> For the exercises, you are asked to develop three Web services: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 A Web service for generating multiplication tables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 A body-mass-index Web service—by extending the body-mass-index service from Lecture 2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 A Web service for throwing dice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And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3.</a:t>
            </a:r>
            <a:fld id="{2CD4F060-6851-4967-8A4F-B0BB0AAEE9C8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/>
              <a:t>Previous lecture: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Variables, numbers, and strings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 Computation with numbers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 if-statements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 while-loops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400" b="1" dirty="0" smtClean="0"/>
          </a:p>
          <a:p>
            <a:pPr marL="533400" indent="-533400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And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3.</a:t>
            </a:r>
            <a:fld id="{2CD4F060-6851-4967-8A4F-B0BB0AAEE9C8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 smtClean="0"/>
              <a:t>Some Motivation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 smtClean="0"/>
              <a:t>The next lectures cover: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 smtClean="0"/>
              <a:t> Fetching data from foreign Web sites from PHP scripts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 smtClean="0"/>
              <a:t> Sending emails, faxes, and SMS-messages from PHP scripts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 smtClean="0"/>
              <a:t> Accessing databases from PHP scripts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/>
              <a:t>With these tools and some good imagination, it is possible to create a variety of different Web sites: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 smtClean="0"/>
              <a:t> </a:t>
            </a:r>
            <a:r>
              <a:rPr lang="en-US" sz="1800" dirty="0" err="1" smtClean="0"/>
              <a:t>CourseGrader</a:t>
            </a:r>
            <a:r>
              <a:rPr lang="en-US" sz="1800" dirty="0" smtClean="0"/>
              <a:t>-like services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 smtClean="0"/>
              <a:t> </a:t>
            </a:r>
            <a:r>
              <a:rPr lang="en-US" sz="1800" dirty="0" err="1" smtClean="0"/>
              <a:t>RemindMe</a:t>
            </a:r>
            <a:r>
              <a:rPr lang="en-US" sz="1800" dirty="0" smtClean="0"/>
              <a:t> service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 smtClean="0"/>
              <a:t> GroupWare services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 smtClean="0"/>
              <a:t> ...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And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3.</a:t>
            </a:r>
            <a:fld id="{2CD4F060-6851-4967-8A4F-B0BB0AAEE9C8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 smtClean="0"/>
              <a:t>Technologies for sites that are programs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/>
              <a:t>Decide whether you are constructing dynamic documents or programs with a Web interface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 smtClean="0"/>
              <a:t> Choose a programming language (C, PHP, Java, Standard ML, . . . )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 smtClean="0"/>
              <a:t> Choose a program invocation mechanism (CGI scripts, Web server interpretation)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 smtClean="0"/>
              <a:t> Choose a Web server that support the previous three choices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b="1" dirty="0" smtClean="0"/>
              <a:t>Programs with a Web Interface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/>
              <a:t>1. Site generation: Programs that generate HTML files, which can then be requested by users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/>
              <a:t>2. Dynamic Web services: Server-interpreted programs that generate HTML code (e.g., PHP scripts on the Apache Web server)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And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3.</a:t>
            </a:r>
            <a:fld id="{2CD4F060-6851-4967-8A4F-B0BB0AAEE9C8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 smtClean="0"/>
              <a:t>HTML documents with dynamic content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fr-FR" sz="1400" dirty="0" err="1" smtClean="0"/>
              <a:t>Microsoft’s</a:t>
            </a:r>
            <a:r>
              <a:rPr lang="fr-FR" sz="1400" dirty="0" smtClean="0"/>
              <a:t> Active Server Pages (.</a:t>
            </a:r>
            <a:r>
              <a:rPr lang="fr-FR" sz="1400" dirty="0" err="1" smtClean="0"/>
              <a:t>asp</a:t>
            </a:r>
            <a:r>
              <a:rPr lang="fr-FR" sz="1400" dirty="0" smtClean="0"/>
              <a:t>-pages):</a:t>
            </a:r>
          </a:p>
          <a:p>
            <a:pPr>
              <a:buNone/>
              <a:defRPr/>
            </a:pPr>
            <a:r>
              <a:rPr lang="en-US" sz="1400" dirty="0" smtClean="0">
                <a:solidFill>
                  <a:srgbClr val="FF0000"/>
                </a:solidFill>
              </a:rPr>
              <a:t>          &lt;html&gt;</a:t>
            </a:r>
          </a:p>
          <a:p>
            <a:pPr>
              <a:buNone/>
              <a:defRPr/>
            </a:pPr>
            <a:r>
              <a:rPr lang="en-US" sz="1400" dirty="0" smtClean="0">
                <a:solidFill>
                  <a:srgbClr val="FF0000"/>
                </a:solidFill>
              </a:rPr>
              <a:t>           ...</a:t>
            </a:r>
          </a:p>
          <a:p>
            <a:pPr>
              <a:buNone/>
              <a:defRPr/>
            </a:pPr>
            <a:r>
              <a:rPr lang="en-US" sz="1400" dirty="0" smtClean="0">
                <a:solidFill>
                  <a:srgbClr val="FF0000"/>
                </a:solidFill>
              </a:rPr>
              <a:t>            &lt;% </a:t>
            </a:r>
            <a:r>
              <a:rPr lang="en-US" sz="1400" dirty="0" err="1" smtClean="0">
                <a:solidFill>
                  <a:srgbClr val="FF0000"/>
                </a:solidFill>
              </a:rPr>
              <a:t>VbScript</a:t>
            </a:r>
            <a:r>
              <a:rPr lang="en-US" sz="1400" dirty="0" smtClean="0">
                <a:solidFill>
                  <a:srgbClr val="FF0000"/>
                </a:solidFill>
              </a:rPr>
              <a:t> or </a:t>
            </a:r>
            <a:r>
              <a:rPr lang="en-US" sz="1400" dirty="0" err="1" smtClean="0">
                <a:solidFill>
                  <a:srgbClr val="FF0000"/>
                </a:solidFill>
              </a:rPr>
              <a:t>JScript</a:t>
            </a:r>
            <a:r>
              <a:rPr lang="en-US" sz="1400" dirty="0" smtClean="0">
                <a:solidFill>
                  <a:srgbClr val="FF0000"/>
                </a:solidFill>
              </a:rPr>
              <a:t> %&gt;</a:t>
            </a:r>
          </a:p>
          <a:p>
            <a:pPr>
              <a:buNone/>
              <a:defRPr/>
            </a:pPr>
            <a:r>
              <a:rPr lang="en-US" sz="1400" dirty="0" smtClean="0">
                <a:solidFill>
                  <a:srgbClr val="FF0000"/>
                </a:solidFill>
              </a:rPr>
              <a:t>           ...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400" dirty="0" smtClean="0">
                <a:solidFill>
                  <a:srgbClr val="FF0000"/>
                </a:solidFill>
              </a:rPr>
              <a:t>        &lt;/html&gt;</a:t>
            </a:r>
          </a:p>
          <a:p>
            <a:pPr>
              <a:buNone/>
              <a:defRPr/>
            </a:pPr>
            <a:r>
              <a:rPr lang="en-US" sz="1400" dirty="0" smtClean="0">
                <a:solidFill>
                  <a:srgbClr val="FF0000"/>
                </a:solidFill>
              </a:rPr>
              <a:t>   PHP:</a:t>
            </a:r>
          </a:p>
          <a:p>
            <a:pPr>
              <a:buNone/>
              <a:defRPr/>
            </a:pPr>
            <a:r>
              <a:rPr lang="en-US" sz="1400" dirty="0" smtClean="0">
                <a:solidFill>
                  <a:srgbClr val="FF0000"/>
                </a:solidFill>
              </a:rPr>
              <a:t>             &lt;html&gt;</a:t>
            </a:r>
          </a:p>
          <a:p>
            <a:pPr>
              <a:buNone/>
              <a:defRPr/>
            </a:pPr>
            <a:r>
              <a:rPr lang="en-US" sz="1400" dirty="0" smtClean="0">
                <a:solidFill>
                  <a:srgbClr val="FF0000"/>
                </a:solidFill>
              </a:rPr>
              <a:t>                        ...</a:t>
            </a:r>
          </a:p>
          <a:p>
            <a:pPr>
              <a:buNone/>
              <a:defRPr/>
            </a:pPr>
            <a:r>
              <a:rPr lang="en-US" sz="1400" dirty="0" smtClean="0">
                <a:solidFill>
                  <a:srgbClr val="FF0000"/>
                </a:solidFill>
              </a:rPr>
              <a:t>                       &lt;? PHP code ?&gt;</a:t>
            </a:r>
          </a:p>
          <a:p>
            <a:pPr>
              <a:buNone/>
              <a:defRPr/>
            </a:pPr>
            <a:r>
              <a:rPr lang="en-US" sz="1400" dirty="0" smtClean="0">
                <a:solidFill>
                  <a:srgbClr val="FF0000"/>
                </a:solidFill>
              </a:rPr>
              <a:t>                        ...</a:t>
            </a:r>
          </a:p>
          <a:p>
            <a:pPr>
              <a:buNone/>
              <a:defRPr/>
            </a:pPr>
            <a:r>
              <a:rPr lang="en-US" sz="1400" dirty="0" smtClean="0">
                <a:solidFill>
                  <a:srgbClr val="FF0000"/>
                </a:solidFill>
              </a:rPr>
              <a:t>            &lt;/html&gt;</a:t>
            </a:r>
          </a:p>
          <a:p>
            <a:pPr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And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3.</a:t>
            </a:r>
            <a:fld id="{2CD4F060-6851-4967-8A4F-B0BB0AAEE9C8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 smtClean="0"/>
              <a:t>Choose a programming language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/>
              <a:t> </a:t>
            </a:r>
            <a:endParaRPr lang="en-US" sz="1800" b="1" dirty="0" smtClean="0"/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b="1" dirty="0" smtClean="0"/>
              <a:t>C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/>
              <a:t>        unsafe and (partly) </a:t>
            </a:r>
            <a:r>
              <a:rPr lang="en-US" sz="1800" dirty="0" err="1" smtClean="0"/>
              <a:t>untyped</a:t>
            </a:r>
            <a:endParaRPr lang="en-US" sz="1800" dirty="0" smtClean="0"/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/>
              <a:t>        slow development cycle (compilation)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b="1" dirty="0" smtClean="0"/>
              <a:t>PHP (</a:t>
            </a:r>
            <a:r>
              <a:rPr lang="en-US" sz="1800" b="1" dirty="0" err="1" smtClean="0"/>
              <a:t>Tcl</a:t>
            </a:r>
            <a:r>
              <a:rPr lang="en-US" sz="1800" b="1" dirty="0" smtClean="0"/>
              <a:t>, Perl, ...)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/>
              <a:t>       + good for string manipulation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/>
              <a:t>       + quick development cycle (no compilation)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/>
              <a:t>       + dynamically typed; many errors are not caught before the program runs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b="1" dirty="0" smtClean="0"/>
              <a:t>Java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/>
              <a:t>         +large and complex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smtClean="0"/>
              <a:t>         + statically typed; many errors are found during compilation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And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3.</a:t>
            </a:r>
            <a:fld id="{2CD4F060-6851-4967-8A4F-B0BB0AAEE9C8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 smtClean="0"/>
              <a:t>Choose a programming language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18160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 </a:t>
            </a:r>
            <a:r>
              <a:rPr lang="en-US" sz="2000" b="1" dirty="0" smtClean="0"/>
              <a:t>JWIG (like Java, but including support for XML-templates)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         + scripts are statically guaranteed to generate conforming XHTML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b="1" dirty="0" smtClean="0"/>
              <a:t>Standard ML (</a:t>
            </a:r>
            <a:r>
              <a:rPr lang="en-US" sz="2000" b="1" dirty="0" err="1" smtClean="0"/>
              <a:t>SMLserver</a:t>
            </a:r>
            <a:r>
              <a:rPr lang="en-US" sz="2000" b="1" dirty="0" smtClean="0"/>
              <a:t>)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         + statically typed; many errors are found during compilation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         + scripts are statically guaranteed to generate conforming XHTML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         +few Standard ML programmers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b="1" dirty="0" smtClean="0"/>
              <a:t>Choose a Web server</a:t>
            </a:r>
            <a:endParaRPr lang="en-US" sz="2000" dirty="0" smtClean="0"/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1. </a:t>
            </a:r>
            <a:r>
              <a:rPr lang="en-US" sz="2000" b="1" dirty="0" smtClean="0"/>
              <a:t>Microsoft’s Internet Information Server (IIS)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          + supports .asp pages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2. </a:t>
            </a:r>
            <a:r>
              <a:rPr lang="en-US" sz="2000" b="1" dirty="0" smtClean="0"/>
              <a:t>Apache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          + easy to extend with modules (e.g., for interpreting PHP scripts)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/>
              <a:t> A page with the extension .</a:t>
            </a:r>
            <a:r>
              <a:rPr lang="en-US" sz="2000" dirty="0" err="1" smtClean="0"/>
              <a:t>php</a:t>
            </a:r>
            <a:r>
              <a:rPr lang="en-US" sz="2000" dirty="0" smtClean="0"/>
              <a:t> is interpreted by the Web server when a client requests the page.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/>
              <a:t> A page with the extension .html is sent unchanged back to the client requesting the page.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dirty="0" smtClean="0"/>
          </a:p>
          <a:p>
            <a:pPr algn="just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And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3.</a:t>
            </a:r>
            <a:fld id="{2CD4F060-6851-4967-8A4F-B0BB0AAEE9C8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 smtClean="0"/>
              <a:t>For-loops—a shorter notation for while-loops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With for-loops one can do exactly what is possible with while-loops. No more—no less!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Consider the program love.php: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$counter = 20;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while ( $counter &gt;= 1 )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nn-NO" sz="2000" dirty="0" smtClean="0">
                <a:solidFill>
                  <a:srgbClr val="FF0000"/>
                </a:solidFill>
              </a:rPr>
              <a:t>           echo "I love Web programming&lt;br /&gt;";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$counter = $counter - 1;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The while-loop can be rewritten as a for-loop—love2.php: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for ( $counter = 20 ; $counter &gt;= 1 ; $counter = $counter - 1 )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nn-NO" sz="2000" dirty="0" smtClean="0">
                <a:solidFill>
                  <a:srgbClr val="FF0000"/>
                </a:solidFill>
              </a:rPr>
              <a:t>                        echo "I love Web programming&lt;br /&gt;";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  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/>
              <a:t>while-loops are often more intuitive for novice programmers.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SWE 214</Template>
  <TotalTime>6410</TotalTime>
  <Words>2790</Words>
  <Application>Microsoft PowerPoint</Application>
  <PresentationFormat>On-screen Show (4:3)</PresentationFormat>
  <Paragraphs>432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Pixel</vt:lpstr>
      <vt:lpstr>Web Programming using PHP</vt:lpstr>
      <vt:lpstr>What have we learnt about Web Programming using PHP?</vt:lpstr>
      <vt:lpstr>Previous lecture:</vt:lpstr>
      <vt:lpstr>Some Motivation</vt:lpstr>
      <vt:lpstr>Technologies for sites that are programs</vt:lpstr>
      <vt:lpstr>HTML documents with dynamic content</vt:lpstr>
      <vt:lpstr>Choose a programming language</vt:lpstr>
      <vt:lpstr>Choose a programming language</vt:lpstr>
      <vt:lpstr>For-loops—a shorter notation for while-loops</vt:lpstr>
      <vt:lpstr>For-loops—continued</vt:lpstr>
      <vt:lpstr>Examples—for1.php:</vt:lpstr>
      <vt:lpstr>Exercises—for2.php</vt:lpstr>
      <vt:lpstr>All for-loops can be translated into while-loops:</vt:lpstr>
      <vt:lpstr>Nested loops</vt:lpstr>
      <vt:lpstr>A somewhat nicer multiplication table</vt:lpstr>
      <vt:lpstr>Ooops—Bad loops!</vt:lpstr>
      <vt:lpstr>Functions</vt:lpstr>
      <vt:lpstr>A function for formatting numbers—number_format</vt:lpstr>
      <vt:lpstr>User defined functions</vt:lpstr>
      <vt:lpstr>User defined function for page layout—mycom.php</vt:lpstr>
      <vt:lpstr>Reuse of code with include-files</vt:lpstr>
      <vt:lpstr>More about functions</vt:lpstr>
      <vt:lpstr>More about functions</vt:lpstr>
      <vt:lpstr>Introduction to problem set 3</vt:lpstr>
    </vt:vector>
  </TitlesOfParts>
  <Company>EWCPCO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Sukairi</dc:creator>
  <cp:lastModifiedBy>Lawal Dogara</cp:lastModifiedBy>
  <cp:revision>338</cp:revision>
  <dcterms:created xsi:type="dcterms:W3CDTF">2003-08-19T13:40:41Z</dcterms:created>
  <dcterms:modified xsi:type="dcterms:W3CDTF">2010-03-07T04:37:32Z</dcterms:modified>
</cp:coreProperties>
</file>