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549" r:id="rId2"/>
    <p:sldId id="550" r:id="rId3"/>
    <p:sldId id="551" r:id="rId4"/>
    <p:sldId id="552" r:id="rId5"/>
    <p:sldId id="553" r:id="rId6"/>
    <p:sldId id="554" r:id="rId7"/>
    <p:sldId id="555" r:id="rId8"/>
    <p:sldId id="556" r:id="rId9"/>
    <p:sldId id="557" r:id="rId10"/>
    <p:sldId id="558" r:id="rId11"/>
    <p:sldId id="559" r:id="rId12"/>
    <p:sldId id="560" r:id="rId13"/>
    <p:sldId id="561" r:id="rId14"/>
    <p:sldId id="562" r:id="rId15"/>
    <p:sldId id="563" r:id="rId16"/>
    <p:sldId id="564" r:id="rId17"/>
    <p:sldId id="565" r:id="rId18"/>
    <p:sldId id="566" r:id="rId19"/>
    <p:sldId id="567" r:id="rId20"/>
    <p:sldId id="568" r:id="rId21"/>
    <p:sldId id="569" r:id="rId22"/>
    <p:sldId id="570" r:id="rId23"/>
    <p:sldId id="571" r:id="rId24"/>
    <p:sldId id="572" r:id="rId25"/>
    <p:sldId id="573" r:id="rId26"/>
    <p:sldId id="574" r:id="rId27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99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86312" autoAdjust="0"/>
  </p:normalViewPr>
  <p:slideViewPr>
    <p:cSldViewPr>
      <p:cViewPr varScale="1">
        <p:scale>
          <a:sx n="54" d="100"/>
          <a:sy n="54" d="100"/>
        </p:scale>
        <p:origin x="-34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3690"/>
    </p:cViewPr>
  </p:sorterViewPr>
  <p:notesViewPr>
    <p:cSldViewPr>
      <p:cViewPr varScale="1">
        <p:scale>
          <a:sx n="67" d="100"/>
          <a:sy n="67" d="100"/>
        </p:scale>
        <p:origin x="-2112" y="-114"/>
      </p:cViewPr>
      <p:guideLst>
        <p:guide orient="horz" pos="2932"/>
        <p:guide pos="221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8" name="Rectangle 6"/>
          <p:cNvSpPr>
            <a:spLocks noChangeArrowheads="1"/>
          </p:cNvSpPr>
          <p:nvPr/>
        </p:nvSpPr>
        <p:spPr bwMode="auto">
          <a:xfrm>
            <a:off x="446166" y="8813749"/>
            <a:ext cx="2540081" cy="604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3645" tIns="51821" rIns="103645" bIns="51821">
            <a:spAutoFit/>
          </a:bodyPr>
          <a:lstStyle/>
          <a:p>
            <a:pPr defTabSz="1028700" eaLnBrk="0" hangingPunct="0">
              <a:defRPr/>
            </a:pPr>
            <a:r>
              <a:rPr lang="en-US" sz="900">
                <a:latin typeface="Verdana" pitchFamily="34" charset="0"/>
                <a:cs typeface="Times New Roman" pitchFamily="18" charset="0"/>
              </a:rPr>
              <a:t>ICS 572 –</a:t>
            </a:r>
            <a:r>
              <a:rPr lang="en-US" sz="900">
                <a:latin typeface="Verdana" pitchFamily="34" charset="0"/>
              </a:rPr>
              <a:t> </a:t>
            </a:r>
            <a:r>
              <a:rPr lang="en-US" sz="900">
                <a:latin typeface="Verdana" pitchFamily="34" charset="0"/>
                <a:cs typeface="Times New Roman" pitchFamily="18" charset="0"/>
              </a:rPr>
              <a:t>High Performance Computing</a:t>
            </a:r>
          </a:p>
          <a:p>
            <a:pPr defTabSz="1028700" eaLnBrk="0" hangingPunct="0">
              <a:lnSpc>
                <a:spcPct val="150000"/>
              </a:lnSpc>
              <a:defRPr/>
            </a:pPr>
            <a:r>
              <a:rPr lang="en-US" sz="900">
                <a:latin typeface="Verdana" pitchFamily="34" charset="0"/>
              </a:rPr>
              <a:t>Dr. Sahalu Junaidu  -  KFUPM</a:t>
            </a:r>
          </a:p>
          <a:p>
            <a:pPr defTabSz="1028700" eaLnBrk="0" hangingPunct="0">
              <a:defRPr/>
            </a:pPr>
            <a:r>
              <a:rPr lang="en-US" sz="10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212999" name="Rectangle 7"/>
          <p:cNvSpPr>
            <a:spLocks noChangeArrowheads="1"/>
          </p:cNvSpPr>
          <p:nvPr/>
        </p:nvSpPr>
        <p:spPr bwMode="auto">
          <a:xfrm>
            <a:off x="6426072" y="8813748"/>
            <a:ext cx="428926" cy="258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3645" tIns="51821" rIns="103645" bIns="51821">
            <a:spAutoFit/>
          </a:bodyPr>
          <a:lstStyle/>
          <a:p>
            <a:pPr defTabSz="1028700" eaLnBrk="0" hangingPunct="0">
              <a:defRPr/>
            </a:pPr>
            <a:fld id="{6DFF406E-FBFB-4515-A0CA-47D2CA68732F}" type="slidenum">
              <a:rPr lang="ar-SA" sz="1000">
                <a:latin typeface="Verdana" pitchFamily="34" charset="0"/>
              </a:rPr>
              <a:pPr defTabSz="1028700" eaLnBrk="0" hangingPunct="0">
                <a:defRPr/>
              </a:pPr>
              <a:t>‹#›</a:t>
            </a:fld>
            <a:endParaRPr lang="en-US" sz="1000">
              <a:latin typeface="Verdana" pitchFamily="34" charset="0"/>
            </a:endParaRPr>
          </a:p>
        </p:txBody>
      </p:sp>
      <p:sp>
        <p:nvSpPr>
          <p:cNvPr id="213002" name="AutoShape 10"/>
          <p:cNvSpPr>
            <a:spLocks noChangeArrowheads="1"/>
          </p:cNvSpPr>
          <p:nvPr/>
        </p:nvSpPr>
        <p:spPr bwMode="auto">
          <a:xfrm>
            <a:off x="585794" y="590612"/>
            <a:ext cx="5705466" cy="3990661"/>
          </a:xfrm>
          <a:prstGeom prst="roundRect">
            <a:avLst>
              <a:gd name="adj" fmla="val 12495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13003" name="AutoShape 11"/>
          <p:cNvSpPr>
            <a:spLocks noChangeArrowheads="1"/>
          </p:cNvSpPr>
          <p:nvPr/>
        </p:nvSpPr>
        <p:spPr bwMode="auto">
          <a:xfrm>
            <a:off x="585794" y="4727827"/>
            <a:ext cx="5705466" cy="3990662"/>
          </a:xfrm>
          <a:prstGeom prst="roundRect">
            <a:avLst>
              <a:gd name="adj" fmla="val 12495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>
            <a:lvl1pPr defTabSz="99060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0185" y="0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>
            <a:lvl1pPr algn="r" defTabSz="99060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0088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8" y="4420064"/>
            <a:ext cx="5620406" cy="4188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059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b" anchorCtr="0" compatLnSpc="1">
            <a:prstTxWarp prst="textNoShape">
              <a:avLst/>
            </a:prstTxWarp>
          </a:bodyPr>
          <a:lstStyle>
            <a:lvl1pPr defTabSz="990600">
              <a:defRPr sz="1400"/>
            </a:lvl1pPr>
          </a:lstStyle>
          <a:p>
            <a:pPr>
              <a:defRPr/>
            </a:pPr>
            <a:r>
              <a:rPr lang="en-US"/>
              <a:t>SWE 444: Internet &amp; Web Application Development</a:t>
            </a: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0185" y="8843059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b" anchorCtr="0" compatLnSpc="1">
            <a:prstTxWarp prst="textNoShape">
              <a:avLst/>
            </a:prstTxWarp>
          </a:bodyPr>
          <a:lstStyle>
            <a:lvl1pPr algn="r" defTabSz="990600">
              <a:defRPr sz="1400"/>
            </a:lvl1pPr>
          </a:lstStyle>
          <a:p>
            <a:pPr>
              <a:defRPr/>
            </a:pPr>
            <a:fld id="{37819220-67C4-4E42-B3C5-63EB1286289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61F54-6609-4D47-A472-D0E2094A431D}" type="slidenum">
              <a:rPr lang="ar-SA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61F54-6609-4D47-A472-D0E2094A431D}" type="slidenum">
              <a:rPr lang="ar-SA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61F54-6609-4D47-A472-D0E2094A431D}" type="slidenum">
              <a:rPr lang="ar-SA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61F54-6609-4D47-A472-D0E2094A431D}" type="slidenum">
              <a:rPr lang="ar-SA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61F54-6609-4D47-A472-D0E2094A431D}" type="slidenum">
              <a:rPr lang="ar-SA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61F54-6609-4D47-A472-D0E2094A431D}" type="slidenum">
              <a:rPr lang="ar-SA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61F54-6609-4D47-A472-D0E2094A431D}" type="slidenum">
              <a:rPr lang="ar-SA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61F54-6609-4D47-A472-D0E2094A431D}" type="slidenum">
              <a:rPr lang="ar-SA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61F54-6609-4D47-A472-D0E2094A431D}" type="slidenum">
              <a:rPr lang="ar-SA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61F54-6609-4D47-A472-D0E2094A431D}" type="slidenum">
              <a:rPr lang="ar-SA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61F54-6609-4D47-A472-D0E2094A431D}" type="slidenum">
              <a:rPr lang="ar-SA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61F54-6609-4D47-A472-D0E2094A431D}" type="slidenum">
              <a:rPr lang="ar-SA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61F54-6609-4D47-A472-D0E2094A431D}" type="slidenum">
              <a:rPr lang="ar-SA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61F54-6609-4D47-A472-D0E2094A431D}" type="slidenum">
              <a:rPr lang="ar-SA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61F54-6609-4D47-A472-D0E2094A431D}" type="slidenum">
              <a:rPr lang="ar-SA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61F54-6609-4D47-A472-D0E2094A431D}" type="slidenum">
              <a:rPr lang="ar-SA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61F54-6609-4D47-A472-D0E2094A431D}" type="slidenum">
              <a:rPr lang="ar-SA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61F54-6609-4D47-A472-D0E2094A431D}" type="slidenum">
              <a:rPr lang="ar-SA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61F54-6609-4D47-A472-D0E2094A431D}" type="slidenum">
              <a:rPr lang="ar-SA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61F54-6609-4D47-A472-D0E2094A431D}" type="slidenum">
              <a:rPr lang="ar-SA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61F54-6609-4D47-A472-D0E2094A431D}" type="slidenum">
              <a:rPr lang="ar-SA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61F54-6609-4D47-A472-D0E2094A431D}" type="slidenum">
              <a:rPr lang="ar-SA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61F54-6609-4D47-A472-D0E2094A431D}" type="slidenum">
              <a:rPr lang="ar-SA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61F54-6609-4D47-A472-D0E2094A431D}" type="slidenum">
              <a:rPr lang="ar-SA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61F54-6609-4D47-A472-D0E2094A431D}" type="slidenum">
              <a:rPr lang="ar-SA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61F54-6609-4D47-A472-D0E2094A431D}" type="slidenum">
              <a:rPr lang="ar-SA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1418" tIns="45710" rIns="91418" bIns="45710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hidden">
          <a:xfrm>
            <a:off x="1716088" y="1690688"/>
            <a:ext cx="7427912" cy="25336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lIns="91418" tIns="45710" rIns="91418" bIns="45710"/>
          <a:lstStyle/>
          <a:p>
            <a:pPr>
              <a:defRPr/>
            </a:pPr>
            <a:endParaRPr lang="en-US" sz="2400">
              <a:latin typeface="Times New Roman" pitchFamily="18" charset="0"/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0" y="1066800"/>
            <a:ext cx="2867025" cy="3157538"/>
            <a:chOff x="0" y="672"/>
            <a:chExt cx="1806" cy="1989"/>
          </a:xfrm>
        </p:grpSpPr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361" y="2257"/>
              <a:ext cx="363" cy="40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1081" y="1065"/>
              <a:ext cx="362" cy="405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auto">
            <a:xfrm>
              <a:off x="1437" y="672"/>
              <a:ext cx="369" cy="400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auto">
            <a:xfrm>
              <a:off x="719" y="2257"/>
              <a:ext cx="368" cy="40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auto">
            <a:xfrm>
              <a:off x="1437" y="1065"/>
              <a:ext cx="369" cy="405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auto">
            <a:xfrm>
              <a:off x="719" y="1464"/>
              <a:ext cx="368" cy="39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auto">
            <a:xfrm>
              <a:off x="0" y="1464"/>
              <a:ext cx="367" cy="39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auto">
            <a:xfrm>
              <a:off x="1081" y="1464"/>
              <a:ext cx="362" cy="3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auto">
            <a:xfrm>
              <a:off x="361" y="1857"/>
              <a:ext cx="363" cy="406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auto">
            <a:xfrm>
              <a:off x="719" y="1857"/>
              <a:ext cx="368" cy="40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5137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3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8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DDB1F78F-2C30-4269-8987-B7F9E4EFE8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76200"/>
            <a:ext cx="20764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769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86BF031E-70CA-48CB-8DA3-E19408FB3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305800" cy="5029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1845116B-536C-4A7F-8651-BC51FD450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7FC4A5DF-AA1E-4A49-9C94-79CA8FF41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8EE13355-BB9A-440B-9158-040271101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76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066800"/>
            <a:ext cx="4076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22EF73B0-BAC9-47AB-9744-38413CD58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9645F797-E25E-4564-B807-6DE59AEEFF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07C27366-41C4-4736-913B-2B603760F5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9225677A-26AC-4722-8482-39911112E8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09F32CE7-1321-4528-AD3C-71FE09EEA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AEDAB99C-D277-4188-9D1F-D7CDD5FD4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305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2484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0.</a:t>
            </a:r>
            <a:fld id="{9502292C-D1E8-4045-A1F2-3ED4A0C94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9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396875" indent="-396875" algn="l" rtl="0" eaLnBrk="0" fontAlgn="base" hangingPunct="0">
        <a:spcBef>
          <a:spcPct val="80000"/>
        </a:spcBef>
        <a:spcAft>
          <a:spcPct val="20000"/>
        </a:spcAft>
        <a:buClr>
          <a:schemeClr val="bg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912813" indent="-4016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400">
          <a:solidFill>
            <a:schemeClr val="tx1"/>
          </a:solidFill>
          <a:latin typeface="+mn-lt"/>
          <a:cs typeface="+mn-cs"/>
        </a:defRPr>
      </a:lvl2pPr>
      <a:lvl3pPr marL="12573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31775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12.</a:t>
            </a:r>
            <a:fld id="{52EB3752-4E19-4D17-BBFE-BAAC625A3C7E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Programming</a:t>
            </a:r>
            <a:r>
              <a:rPr lang="en-US" b="1" dirty="0" smtClean="0"/>
              <a:t> Web Applications with </a:t>
            </a:r>
            <a:r>
              <a:rPr lang="en-US" b="1" dirty="0" err="1" smtClean="0"/>
              <a:t>SMLserver</a:t>
            </a:r>
            <a:endParaRPr lang="en-US" b="1" dirty="0" smtClean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What is </a:t>
            </a:r>
            <a:r>
              <a:rPr lang="en-US" sz="2000" dirty="0" err="1" smtClean="0"/>
              <a:t>SMLserver</a:t>
            </a:r>
            <a:endParaRPr lang="en-US" sz="2000" dirty="0" smtClean="0"/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– Motivation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– An example </a:t>
            </a:r>
            <a:r>
              <a:rPr lang="en-US" sz="2000" b="1" dirty="0" err="1" smtClean="0"/>
              <a:t>SMLserver</a:t>
            </a:r>
            <a:r>
              <a:rPr lang="en-US" sz="2000" b="1" dirty="0" smtClean="0"/>
              <a:t> script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– The </a:t>
            </a:r>
            <a:r>
              <a:rPr lang="en-US" sz="2000" b="1" dirty="0" err="1" smtClean="0"/>
              <a:t>SMLserver</a:t>
            </a:r>
            <a:r>
              <a:rPr lang="en-US" sz="2000" b="1" dirty="0" smtClean="0"/>
              <a:t> execution model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SML for PHP Programmers in 20 minutes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Example: Dynamic Recipe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Interfacing with an RDBMS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Example: Guest Book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Consequences of the execution model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Measurements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Related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12.</a:t>
            </a:r>
            <a:fld id="{52EB3752-4E19-4D17-BBFE-BAAC625A3C7E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Type inference and explicit typing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763000" cy="5486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Here is an explicitly typed version of the BMI program: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err="1" smtClean="0">
                <a:solidFill>
                  <a:srgbClr val="CC3300"/>
                </a:solidFill>
              </a:rPr>
              <a:t>val</a:t>
            </a:r>
            <a:r>
              <a:rPr lang="en-US" sz="2000" dirty="0" smtClean="0">
                <a:solidFill>
                  <a:srgbClr val="CC3300"/>
                </a:solidFill>
              </a:rPr>
              <a:t> </a:t>
            </a:r>
            <a:r>
              <a:rPr lang="en-US" sz="2000" dirty="0" err="1" smtClean="0">
                <a:solidFill>
                  <a:srgbClr val="CC3300"/>
                </a:solidFill>
              </a:rPr>
              <a:t>weight:real</a:t>
            </a:r>
            <a:r>
              <a:rPr lang="en-US" sz="2000" dirty="0" smtClean="0">
                <a:solidFill>
                  <a:srgbClr val="CC3300"/>
                </a:solidFill>
              </a:rPr>
              <a:t> = 90.0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</a:t>
            </a:r>
            <a:r>
              <a:rPr lang="en-US" sz="2000" dirty="0" err="1" smtClean="0">
                <a:solidFill>
                  <a:srgbClr val="CC3300"/>
                </a:solidFill>
              </a:rPr>
              <a:t>val</a:t>
            </a:r>
            <a:r>
              <a:rPr lang="en-US" sz="2000" dirty="0" smtClean="0">
                <a:solidFill>
                  <a:srgbClr val="CC3300"/>
                </a:solidFill>
              </a:rPr>
              <a:t> </a:t>
            </a:r>
            <a:r>
              <a:rPr lang="en-US" sz="2000" dirty="0" err="1" smtClean="0">
                <a:solidFill>
                  <a:srgbClr val="CC3300"/>
                </a:solidFill>
              </a:rPr>
              <a:t>height:real</a:t>
            </a:r>
            <a:r>
              <a:rPr lang="en-US" sz="2000" dirty="0" smtClean="0">
                <a:solidFill>
                  <a:srgbClr val="CC3300"/>
                </a:solidFill>
              </a:rPr>
              <a:t> = 190.0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</a:t>
            </a:r>
            <a:r>
              <a:rPr lang="en-US" sz="2000" dirty="0" err="1" smtClean="0">
                <a:solidFill>
                  <a:srgbClr val="CC3300"/>
                </a:solidFill>
              </a:rPr>
              <a:t>val</a:t>
            </a:r>
            <a:r>
              <a:rPr lang="en-US" sz="2000" dirty="0" smtClean="0">
                <a:solidFill>
                  <a:srgbClr val="CC3300"/>
                </a:solidFill>
              </a:rPr>
              <a:t> </a:t>
            </a:r>
            <a:r>
              <a:rPr lang="en-US" sz="2000" dirty="0" err="1" smtClean="0">
                <a:solidFill>
                  <a:srgbClr val="CC3300"/>
                </a:solidFill>
              </a:rPr>
              <a:t>bmi:real</a:t>
            </a:r>
            <a:r>
              <a:rPr lang="en-US" sz="2000" dirty="0" smtClean="0">
                <a:solidFill>
                  <a:srgbClr val="CC3300"/>
                </a:solidFill>
              </a:rPr>
              <a:t> = weight / ( (height / 100.0) * (height / 100.0) 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</a:t>
            </a:r>
            <a:r>
              <a:rPr lang="en-US" sz="2000" dirty="0" err="1" smtClean="0">
                <a:solidFill>
                  <a:srgbClr val="CC3300"/>
                </a:solidFill>
              </a:rPr>
              <a:t>val</a:t>
            </a:r>
            <a:r>
              <a:rPr lang="en-US" sz="2000" dirty="0" smtClean="0">
                <a:solidFill>
                  <a:srgbClr val="CC3300"/>
                </a:solidFill>
              </a:rPr>
              <a:t> </a:t>
            </a:r>
            <a:r>
              <a:rPr lang="en-US" sz="2000" dirty="0" err="1" smtClean="0">
                <a:solidFill>
                  <a:srgbClr val="CC3300"/>
                </a:solidFill>
              </a:rPr>
              <a:t>msg:string</a:t>
            </a:r>
            <a:r>
              <a:rPr lang="en-US" sz="2000" dirty="0" smtClean="0">
                <a:solidFill>
                  <a:srgbClr val="CC3300"/>
                </a:solidFill>
              </a:rPr>
              <a:t> = if ( </a:t>
            </a:r>
            <a:r>
              <a:rPr lang="en-US" sz="2000" dirty="0" err="1" smtClean="0">
                <a:solidFill>
                  <a:srgbClr val="CC3300"/>
                </a:solidFill>
              </a:rPr>
              <a:t>bmi</a:t>
            </a:r>
            <a:r>
              <a:rPr lang="en-US" sz="2000" dirty="0" smtClean="0">
                <a:solidFill>
                  <a:srgbClr val="CC3300"/>
                </a:solidFill>
              </a:rPr>
              <a:t> &gt; 30.0 ) then "too high!"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	else if ( </a:t>
            </a:r>
            <a:r>
              <a:rPr lang="en-US" sz="2000" dirty="0" err="1" smtClean="0">
                <a:solidFill>
                  <a:srgbClr val="CC3300"/>
                </a:solidFill>
              </a:rPr>
              <a:t>bmi</a:t>
            </a:r>
            <a:r>
              <a:rPr lang="en-US" sz="2000" dirty="0" smtClean="0">
                <a:solidFill>
                  <a:srgbClr val="CC3300"/>
                </a:solidFill>
              </a:rPr>
              <a:t> &gt; 20.0 ) then "normal"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	else "too low"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err="1" smtClean="0">
                <a:solidFill>
                  <a:srgbClr val="CC3300"/>
                </a:solidFill>
              </a:rPr>
              <a:t>val</a:t>
            </a:r>
            <a:r>
              <a:rPr lang="en-US" sz="2000" dirty="0" smtClean="0">
                <a:solidFill>
                  <a:srgbClr val="CC3300"/>
                </a:solidFill>
              </a:rPr>
              <a:t> </a:t>
            </a:r>
            <a:r>
              <a:rPr lang="en-US" sz="2000" dirty="0" err="1" smtClean="0">
                <a:solidFill>
                  <a:srgbClr val="CC3300"/>
                </a:solidFill>
              </a:rPr>
              <a:t>msg:string</a:t>
            </a:r>
            <a:r>
              <a:rPr lang="en-US" sz="2000" dirty="0" smtClean="0">
                <a:solidFill>
                  <a:srgbClr val="CC3300"/>
                </a:solidFill>
              </a:rPr>
              <a:t> = "Your BMI is " ^ </a:t>
            </a:r>
            <a:r>
              <a:rPr lang="en-US" sz="2000" dirty="0" err="1" smtClean="0">
                <a:solidFill>
                  <a:srgbClr val="CC3300"/>
                </a:solidFill>
              </a:rPr>
              <a:t>Real.toString</a:t>
            </a:r>
            <a:r>
              <a:rPr lang="en-US" sz="2000" dirty="0" smtClean="0">
                <a:solidFill>
                  <a:srgbClr val="CC3300"/>
                </a:solidFill>
              </a:rPr>
              <a:t> </a:t>
            </a:r>
            <a:r>
              <a:rPr lang="en-US" sz="2000" dirty="0" err="1" smtClean="0">
                <a:solidFill>
                  <a:srgbClr val="CC3300"/>
                </a:solidFill>
              </a:rPr>
              <a:t>bmi</a:t>
            </a:r>
            <a:r>
              <a:rPr lang="en-US" sz="2000" dirty="0" smtClean="0">
                <a:solidFill>
                  <a:srgbClr val="CC3300"/>
                </a:solidFill>
              </a:rPr>
              <a:t> ^ ", which is " ^ </a:t>
            </a:r>
            <a:r>
              <a:rPr lang="en-US" sz="2000" dirty="0" err="1" smtClean="0">
                <a:solidFill>
                  <a:srgbClr val="CC3300"/>
                </a:solidFill>
              </a:rPr>
              <a:t>msg</a:t>
            </a:r>
            <a:endParaRPr lang="en-US" sz="2000" dirty="0" smtClean="0">
              <a:solidFill>
                <a:srgbClr val="CC33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</a:t>
            </a:r>
            <a:r>
              <a:rPr lang="en-US" sz="2000" dirty="0" err="1" smtClean="0">
                <a:solidFill>
                  <a:srgbClr val="CC3300"/>
                </a:solidFill>
              </a:rPr>
              <a:t>val</a:t>
            </a:r>
            <a:r>
              <a:rPr lang="en-US" sz="2000" dirty="0" smtClean="0">
                <a:solidFill>
                  <a:srgbClr val="CC3300"/>
                </a:solidFill>
              </a:rPr>
              <a:t> _ = print (</a:t>
            </a:r>
            <a:r>
              <a:rPr lang="en-US" sz="2000" dirty="0" err="1" smtClean="0">
                <a:solidFill>
                  <a:srgbClr val="CC3300"/>
                </a:solidFill>
              </a:rPr>
              <a:t>msg</a:t>
            </a:r>
            <a:r>
              <a:rPr lang="en-US" sz="2000" dirty="0" smtClean="0">
                <a:solidFill>
                  <a:srgbClr val="CC3300"/>
                </a:solidFill>
              </a:rPr>
              <a:t> ^ "\n")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string </a:t>
            </a:r>
            <a:r>
              <a:rPr lang="en-US" sz="2000" dirty="0" err="1" smtClean="0"/>
              <a:t>concat</a:t>
            </a:r>
            <a:r>
              <a:rPr lang="en-US" sz="2000" dirty="0" smtClean="0"/>
              <a:t> operator has type string*string-&gt;string, which means that the function takes two string arguments and returns a string as a result.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function &gt; has type real*real-&gt;</a:t>
            </a:r>
            <a:r>
              <a:rPr lang="en-US" sz="2000" dirty="0" err="1" smtClean="0"/>
              <a:t>bool</a:t>
            </a:r>
            <a:r>
              <a:rPr lang="en-US" sz="2000" dirty="0" smtClean="0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function </a:t>
            </a:r>
            <a:r>
              <a:rPr lang="en-US" sz="2000" dirty="0" err="1" smtClean="0"/>
              <a:t>Real.toString</a:t>
            </a:r>
            <a:r>
              <a:rPr lang="en-US" sz="2000" dirty="0" smtClean="0"/>
              <a:t> has type real-&gt;string.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Type inference allows programmers to omit explicit type annotations.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</a:t>
            </a:r>
            <a:r>
              <a:rPr lang="en-US" sz="2000" b="1" dirty="0" smtClean="0"/>
              <a:t>What are the types of the / and * functions?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12.</a:t>
            </a:r>
            <a:fld id="{52EB3752-4E19-4D17-BBFE-BAAC625A3C7E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Functions as in PHP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763000" cy="525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As in PHP, functions may be used to give a name to a block of program code.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Functions look similarly to functions in PHP: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CC3300"/>
                </a:solidFill>
              </a:rPr>
              <a:t>fun italic ( s ) = "&lt;</a:t>
            </a:r>
            <a:r>
              <a:rPr lang="en-US" sz="2000" dirty="0" err="1" smtClean="0">
                <a:solidFill>
                  <a:srgbClr val="CC3300"/>
                </a:solidFill>
              </a:rPr>
              <a:t>i</a:t>
            </a:r>
            <a:r>
              <a:rPr lang="en-US" sz="2000" dirty="0" smtClean="0">
                <a:solidFill>
                  <a:srgbClr val="CC3300"/>
                </a:solidFill>
              </a:rPr>
              <a:t>&gt;" ^ s ^ "&lt;/</a:t>
            </a:r>
            <a:r>
              <a:rPr lang="en-US" sz="2000" dirty="0" err="1" smtClean="0">
                <a:solidFill>
                  <a:srgbClr val="CC3300"/>
                </a:solidFill>
              </a:rPr>
              <a:t>i</a:t>
            </a:r>
            <a:r>
              <a:rPr lang="en-US" sz="2000" dirty="0" smtClean="0">
                <a:solidFill>
                  <a:srgbClr val="CC3300"/>
                </a:solidFill>
              </a:rPr>
              <a:t>&gt;"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Here is the same function in PHP: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CC3300"/>
                </a:solidFill>
              </a:rPr>
              <a:t>function italic { s } = { return "&lt;</a:t>
            </a:r>
            <a:r>
              <a:rPr lang="en-US" sz="2000" dirty="0" err="1" smtClean="0">
                <a:solidFill>
                  <a:srgbClr val="CC3300"/>
                </a:solidFill>
              </a:rPr>
              <a:t>i</a:t>
            </a:r>
            <a:r>
              <a:rPr lang="en-US" sz="2000" dirty="0" smtClean="0">
                <a:solidFill>
                  <a:srgbClr val="CC3300"/>
                </a:solidFill>
              </a:rPr>
              <a:t>&gt;" . s . "&lt;/</a:t>
            </a:r>
            <a:r>
              <a:rPr lang="en-US" sz="2000" dirty="0" err="1" smtClean="0">
                <a:solidFill>
                  <a:srgbClr val="CC3300"/>
                </a:solidFill>
              </a:rPr>
              <a:t>i</a:t>
            </a:r>
            <a:r>
              <a:rPr lang="en-US" sz="2000" dirty="0" smtClean="0">
                <a:solidFill>
                  <a:srgbClr val="CC3300"/>
                </a:solidFill>
              </a:rPr>
              <a:t>&gt;"; }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italic function has type string-&gt;string.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Here is an explicitly typed version of the function: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CC3300"/>
                </a:solidFill>
              </a:rPr>
              <a:t>fun italic ( s : string ) : string =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       "&lt;</a:t>
            </a:r>
            <a:r>
              <a:rPr lang="en-US" sz="2000" dirty="0" err="1" smtClean="0">
                <a:solidFill>
                  <a:srgbClr val="CC3300"/>
                </a:solidFill>
              </a:rPr>
              <a:t>i</a:t>
            </a:r>
            <a:r>
              <a:rPr lang="en-US" sz="2000" dirty="0" smtClean="0">
                <a:solidFill>
                  <a:srgbClr val="CC3300"/>
                </a:solidFill>
              </a:rPr>
              <a:t>&gt;" ^ s ^ "&lt;/</a:t>
            </a:r>
            <a:r>
              <a:rPr lang="en-US" sz="2000" dirty="0" err="1" smtClean="0">
                <a:solidFill>
                  <a:srgbClr val="CC3300"/>
                </a:solidFill>
              </a:rPr>
              <a:t>i</a:t>
            </a:r>
            <a:r>
              <a:rPr lang="en-US" sz="2000" dirty="0" smtClean="0">
                <a:solidFill>
                  <a:srgbClr val="CC3300"/>
                </a:solidFill>
              </a:rPr>
              <a:t>&gt;"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User-declared functions can be used just like other functions: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err="1" smtClean="0">
                <a:solidFill>
                  <a:srgbClr val="CC3300"/>
                </a:solidFill>
              </a:rPr>
              <a:t>val</a:t>
            </a:r>
            <a:r>
              <a:rPr lang="en-US" sz="2000" dirty="0" smtClean="0">
                <a:solidFill>
                  <a:srgbClr val="CC3300"/>
                </a:solidFill>
              </a:rPr>
              <a:t> text = "I " ^ italic("really") ^ " like coffee!"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12.</a:t>
            </a:r>
            <a:fld id="{52EB3752-4E19-4D17-BBFE-BAAC625A3C7E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Higher-Order Functions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8763000" cy="5334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In Standard ML, functions are allowed to take functions as arguments: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             fun format ( </a:t>
            </a:r>
            <a:r>
              <a:rPr lang="en-US" sz="1800" dirty="0" err="1" smtClean="0"/>
              <a:t>emph</a:t>
            </a:r>
            <a:r>
              <a:rPr lang="en-US" sz="1800" dirty="0" smtClean="0"/>
              <a:t> : string-&gt;string ) : string =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	"I " ^ </a:t>
            </a:r>
            <a:r>
              <a:rPr lang="en-US" sz="1800" dirty="0" err="1" smtClean="0"/>
              <a:t>emph</a:t>
            </a:r>
            <a:r>
              <a:rPr lang="en-US" sz="1800" dirty="0" smtClean="0"/>
              <a:t>("really") ^ " like coffee!"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    fun italic ( s : string ) : string = "&lt;</a:t>
            </a:r>
            <a:r>
              <a:rPr lang="en-US" sz="1800" dirty="0" err="1" smtClean="0"/>
              <a:t>i</a:t>
            </a:r>
            <a:r>
              <a:rPr lang="en-US" sz="1800" dirty="0" smtClean="0"/>
              <a:t>&gt;" ^ s ^ "&lt;/</a:t>
            </a:r>
            <a:r>
              <a:rPr lang="en-US" sz="1800" dirty="0" err="1" smtClean="0"/>
              <a:t>i</a:t>
            </a:r>
            <a:r>
              <a:rPr lang="en-US" sz="1800" dirty="0" smtClean="0"/>
              <a:t>&gt;"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    fun bold ( s : string ) : string = "&lt;b&gt;" ^ s ^ "&lt;/b&gt;"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    </a:t>
            </a:r>
            <a:r>
              <a:rPr lang="en-US" sz="1800" dirty="0" err="1" smtClean="0"/>
              <a:t>val</a:t>
            </a:r>
            <a:r>
              <a:rPr lang="en-US" sz="1800" dirty="0" smtClean="0"/>
              <a:t> text = "Text A: " ^ format(italic) ^ "\</a:t>
            </a:r>
            <a:r>
              <a:rPr lang="en-US" sz="1800" dirty="0" err="1" smtClean="0"/>
              <a:t>nText</a:t>
            </a:r>
            <a:r>
              <a:rPr lang="en-US" sz="1800" dirty="0" smtClean="0"/>
              <a:t> B: " ^ format(bold)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    </a:t>
            </a:r>
            <a:r>
              <a:rPr lang="en-US" sz="1800" dirty="0" err="1" smtClean="0"/>
              <a:t>val</a:t>
            </a:r>
            <a:r>
              <a:rPr lang="en-US" sz="1800" dirty="0" smtClean="0"/>
              <a:t> _ = print (text ^ "\n")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The type of the format function is (string-&gt;string)-&gt;string.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Here is the result of compiling and running the small program: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doobie</a:t>
            </a:r>
            <a:r>
              <a:rPr lang="en-US" sz="1800" dirty="0" smtClean="0"/>
              <a:t>$ ../bin/</a:t>
            </a:r>
            <a:r>
              <a:rPr lang="en-US" sz="1800" dirty="0" err="1" smtClean="0"/>
              <a:t>mlkit</a:t>
            </a:r>
            <a:r>
              <a:rPr lang="en-US" sz="1800" dirty="0" smtClean="0"/>
              <a:t> format.sml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[reading source file: format.sml]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[wrote X86 code file: PM/RI/</a:t>
            </a:r>
            <a:r>
              <a:rPr lang="en-US" sz="1800" dirty="0" err="1" smtClean="0"/>
              <a:t>format.sml-format.sml.s</a:t>
            </a:r>
            <a:r>
              <a:rPr lang="en-US" sz="1800" dirty="0" smtClean="0"/>
              <a:t>]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[wrote X86 code file: PM/RI/base-</a:t>
            </a:r>
            <a:r>
              <a:rPr lang="en-US" sz="1800" dirty="0" err="1" smtClean="0"/>
              <a:t>link_objects.s</a:t>
            </a:r>
            <a:r>
              <a:rPr lang="en-US" sz="1800" dirty="0" smtClean="0"/>
              <a:t>]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[wrote executable file: run]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doobie</a:t>
            </a:r>
            <a:r>
              <a:rPr lang="en-US" sz="1800" dirty="0" smtClean="0"/>
              <a:t>$ ./run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Text A: I &lt;</a:t>
            </a:r>
            <a:r>
              <a:rPr lang="en-US" sz="1800" dirty="0" err="1" smtClean="0"/>
              <a:t>i</a:t>
            </a:r>
            <a:r>
              <a:rPr lang="en-US" sz="1800" dirty="0" smtClean="0"/>
              <a:t>&gt;really&lt;/</a:t>
            </a:r>
            <a:r>
              <a:rPr lang="en-US" sz="1800" dirty="0" err="1" smtClean="0"/>
              <a:t>i</a:t>
            </a:r>
            <a:r>
              <a:rPr lang="en-US" sz="1800" dirty="0" smtClean="0"/>
              <a:t>&gt; like coffee!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Text B: I &lt;b&gt;really&lt;/b&gt; like coffee!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12.</a:t>
            </a:r>
            <a:fld id="{52EB3752-4E19-4D17-BBFE-BAAC625A3C7E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Structures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8763000" cy="5105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Structures allow for grouping together related functions and other values.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Structures are used for programming-in-the-large.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We have already made use of the predefined Standard ML Basis Library structures: </a:t>
            </a:r>
            <a:r>
              <a:rPr lang="en-US" sz="2000" dirty="0" err="1" smtClean="0"/>
              <a:t>Real,Date</a:t>
            </a:r>
            <a:r>
              <a:rPr lang="en-US" sz="2000" dirty="0" smtClean="0"/>
              <a:t>, and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Time.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It is straightforward to declare a structure: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CC3300"/>
                </a:solidFill>
              </a:rPr>
              <a:t>structure </a:t>
            </a:r>
            <a:r>
              <a:rPr lang="en-US" sz="2000" dirty="0" err="1" smtClean="0">
                <a:solidFill>
                  <a:srgbClr val="CC3300"/>
                </a:solidFill>
              </a:rPr>
              <a:t>MyFormatLib</a:t>
            </a:r>
            <a:r>
              <a:rPr lang="en-US" sz="2000" dirty="0" smtClean="0">
                <a:solidFill>
                  <a:srgbClr val="CC3300"/>
                </a:solidFill>
              </a:rPr>
              <a:t> =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</a:t>
            </a:r>
            <a:r>
              <a:rPr lang="en-US" sz="2000" dirty="0" err="1" smtClean="0">
                <a:solidFill>
                  <a:srgbClr val="CC3300"/>
                </a:solidFill>
              </a:rPr>
              <a:t>struct</a:t>
            </a:r>
            <a:endParaRPr lang="en-US" sz="2000" dirty="0" smtClean="0">
              <a:solidFill>
                <a:srgbClr val="CC33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         fun italic (s) = ...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          fun bold (s) = ...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end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Components in a structure is </a:t>
            </a:r>
            <a:r>
              <a:rPr lang="en-US" sz="2000" dirty="0" err="1" smtClean="0"/>
              <a:t>refered</a:t>
            </a:r>
            <a:r>
              <a:rPr lang="en-US" sz="2000" dirty="0" smtClean="0"/>
              <a:t> to using dot-notation or by “opening” the structure: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err="1" smtClean="0">
                <a:solidFill>
                  <a:srgbClr val="CC3300"/>
                </a:solidFill>
              </a:rPr>
              <a:t>val</a:t>
            </a:r>
            <a:r>
              <a:rPr lang="en-US" sz="2000" dirty="0" smtClean="0">
                <a:solidFill>
                  <a:srgbClr val="CC3300"/>
                </a:solidFill>
              </a:rPr>
              <a:t> _ = print (</a:t>
            </a:r>
            <a:r>
              <a:rPr lang="en-US" sz="2000" dirty="0" err="1" smtClean="0">
                <a:solidFill>
                  <a:srgbClr val="CC3300"/>
                </a:solidFill>
              </a:rPr>
              <a:t>MyFormatLib.italic</a:t>
            </a:r>
            <a:r>
              <a:rPr lang="en-US" sz="2000" dirty="0" smtClean="0">
                <a:solidFill>
                  <a:srgbClr val="CC3300"/>
                </a:solidFill>
              </a:rPr>
              <a:t> ("Hello World"))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open </a:t>
            </a:r>
            <a:r>
              <a:rPr lang="en-US" sz="2000" dirty="0" err="1" smtClean="0">
                <a:solidFill>
                  <a:srgbClr val="CC3300"/>
                </a:solidFill>
              </a:rPr>
              <a:t>MyFormatLib</a:t>
            </a:r>
            <a:endParaRPr lang="en-US" sz="2000" dirty="0" smtClean="0">
              <a:solidFill>
                <a:srgbClr val="CC33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</a:t>
            </a:r>
            <a:r>
              <a:rPr lang="en-US" sz="2000" dirty="0" err="1" smtClean="0">
                <a:solidFill>
                  <a:srgbClr val="CC3300"/>
                </a:solidFill>
              </a:rPr>
              <a:t>val</a:t>
            </a:r>
            <a:r>
              <a:rPr lang="en-US" sz="2000" dirty="0" smtClean="0">
                <a:solidFill>
                  <a:srgbClr val="CC3300"/>
                </a:solidFill>
              </a:rPr>
              <a:t> _ = print (bold ("Hello"))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12.</a:t>
            </a:r>
            <a:fld id="{52EB3752-4E19-4D17-BBFE-BAAC625A3C7E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Signatures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8763000" cy="525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A signature </a:t>
            </a:r>
            <a:r>
              <a:rPr lang="en-US" sz="1600" i="1" dirty="0" smtClean="0"/>
              <a:t>describes a structure: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rgbClr val="CC3300"/>
                </a:solidFill>
              </a:rPr>
              <a:t>signature MY_FORMAT_LIB =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C3300"/>
                </a:solidFill>
              </a:rPr>
              <a:t>		sig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C3300"/>
                </a:solidFill>
              </a:rPr>
              <a:t>		          </a:t>
            </a:r>
            <a:r>
              <a:rPr lang="en-US" sz="1600" dirty="0" err="1" smtClean="0">
                <a:solidFill>
                  <a:srgbClr val="CC3300"/>
                </a:solidFill>
              </a:rPr>
              <a:t>val</a:t>
            </a:r>
            <a:r>
              <a:rPr lang="en-US" sz="1600" dirty="0" smtClean="0">
                <a:solidFill>
                  <a:srgbClr val="CC3300"/>
                </a:solidFill>
              </a:rPr>
              <a:t> italic : string -&gt; string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C3300"/>
                </a:solidFill>
              </a:rPr>
              <a:t>		           </a:t>
            </a:r>
            <a:r>
              <a:rPr lang="en-US" sz="1600" dirty="0" err="1" smtClean="0">
                <a:solidFill>
                  <a:srgbClr val="CC3300"/>
                </a:solidFill>
              </a:rPr>
              <a:t>val</a:t>
            </a:r>
            <a:r>
              <a:rPr lang="en-US" sz="1600" dirty="0" smtClean="0">
                <a:solidFill>
                  <a:srgbClr val="CC3300"/>
                </a:solidFill>
              </a:rPr>
              <a:t> bold : string -&gt; string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C3300"/>
                </a:solidFill>
              </a:rPr>
              <a:t>		end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 The structure </a:t>
            </a:r>
            <a:r>
              <a:rPr lang="en-US" sz="1600" dirty="0" err="1" smtClean="0"/>
              <a:t>MyFormatLib</a:t>
            </a:r>
            <a:r>
              <a:rPr lang="en-US" sz="1600" dirty="0" smtClean="0"/>
              <a:t> </a:t>
            </a:r>
            <a:r>
              <a:rPr lang="en-US" sz="1600" i="1" dirty="0" smtClean="0"/>
              <a:t>matches the signature MY_FORMAT_LIB.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 The following declaration guarantees that the structure implements the functions specified in the signature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rgbClr val="CC3300"/>
                </a:solidFill>
              </a:rPr>
              <a:t>MY_FORMAT_LIB: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C3300"/>
                </a:solidFill>
              </a:rPr>
              <a:t>	structure </a:t>
            </a:r>
            <a:r>
              <a:rPr lang="en-US" sz="1600" dirty="0" err="1" smtClean="0">
                <a:solidFill>
                  <a:srgbClr val="CC3300"/>
                </a:solidFill>
              </a:rPr>
              <a:t>MyFormatLib</a:t>
            </a:r>
            <a:r>
              <a:rPr lang="en-US" sz="1600" dirty="0" smtClean="0">
                <a:solidFill>
                  <a:srgbClr val="CC3300"/>
                </a:solidFill>
              </a:rPr>
              <a:t> : MY_FORMAT_LIB =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C3300"/>
                </a:solidFill>
              </a:rPr>
              <a:t>		</a:t>
            </a:r>
            <a:r>
              <a:rPr lang="en-US" sz="1600" dirty="0" err="1" smtClean="0">
                <a:solidFill>
                  <a:srgbClr val="CC3300"/>
                </a:solidFill>
              </a:rPr>
              <a:t>struct</a:t>
            </a:r>
            <a:endParaRPr lang="en-US" sz="1600" dirty="0" smtClean="0">
              <a:solidFill>
                <a:srgbClr val="CC33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C3300"/>
                </a:solidFill>
              </a:rPr>
              <a:t>		                  fun italic (s) = ...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C3300"/>
                </a:solidFill>
              </a:rPr>
              <a:t>		                   fun bold (s) = ...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C3300"/>
                </a:solidFill>
              </a:rPr>
              <a:t>		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12.</a:t>
            </a:r>
            <a:fld id="{52EB3752-4E19-4D17-BBFE-BAAC625A3C7E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Quotations for HTML/SQL embedding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8763000" cy="5486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Quotations work much like variable substitution in PHP double-quote strings.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 A literal quotation is surrounded by back-quotes: ‘Hello World‘.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 The quotation concatenation operator ^^ has type </a:t>
            </a:r>
            <a:r>
              <a:rPr lang="en-US" sz="1600" dirty="0" err="1" smtClean="0"/>
              <a:t>quot</a:t>
            </a:r>
            <a:r>
              <a:rPr lang="en-US" sz="1600" dirty="0" smtClean="0"/>
              <a:t>*</a:t>
            </a:r>
            <a:r>
              <a:rPr lang="en-US" sz="1600" dirty="0" err="1" smtClean="0"/>
              <a:t>quot</a:t>
            </a:r>
            <a:r>
              <a:rPr lang="en-US" sz="1600" dirty="0" smtClean="0"/>
              <a:t>-&gt;string.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 Quotations may extend lines, as illustrated in the following declaration of a generic </a:t>
            </a:r>
            <a:r>
              <a:rPr lang="en-US" sz="1600" dirty="0" err="1" smtClean="0"/>
              <a:t>Page.return</a:t>
            </a:r>
            <a:r>
              <a:rPr lang="en-US" sz="1600" dirty="0" smtClean="0"/>
              <a:t> function,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/>
              <a:t>		which takes two arguments, a string head and a quotation body: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/>
              <a:t>			</a:t>
            </a:r>
            <a:r>
              <a:rPr lang="en-US" sz="1600" dirty="0" smtClean="0">
                <a:solidFill>
                  <a:srgbClr val="CC3300"/>
                </a:solidFill>
              </a:rPr>
              <a:t>structure Page = </a:t>
            </a:r>
            <a:r>
              <a:rPr lang="en-US" sz="1600" dirty="0" err="1" smtClean="0">
                <a:solidFill>
                  <a:srgbClr val="CC3300"/>
                </a:solidFill>
              </a:rPr>
              <a:t>struct</a:t>
            </a:r>
            <a:endParaRPr lang="en-US" sz="1600" dirty="0" smtClean="0">
              <a:solidFill>
                <a:srgbClr val="CC33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C3300"/>
                </a:solidFill>
              </a:rPr>
              <a:t>				fun return head body = </a:t>
            </a:r>
            <a:r>
              <a:rPr lang="en-US" sz="1600" dirty="0" err="1" smtClean="0">
                <a:solidFill>
                  <a:srgbClr val="CC3300"/>
                </a:solidFill>
              </a:rPr>
              <a:t>Ns.return</a:t>
            </a:r>
            <a:endParaRPr lang="en-US" sz="1600" dirty="0" smtClean="0">
              <a:solidFill>
                <a:srgbClr val="CC33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C3300"/>
                </a:solidFill>
              </a:rPr>
              <a:t>					(‘&lt;html&gt;&lt;head&gt;&lt;title&gt;^head&lt;/title&gt;&lt;/head&gt;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C3300"/>
                </a:solidFill>
              </a:rPr>
              <a:t>						&lt;body </a:t>
            </a:r>
            <a:r>
              <a:rPr lang="en-US" sz="1600" dirty="0" err="1" smtClean="0">
                <a:solidFill>
                  <a:srgbClr val="CC3300"/>
                </a:solidFill>
              </a:rPr>
              <a:t>bgcolor</a:t>
            </a:r>
            <a:r>
              <a:rPr lang="en-US" sz="1600" dirty="0" smtClean="0">
                <a:solidFill>
                  <a:srgbClr val="CC3300"/>
                </a:solidFill>
              </a:rPr>
              <a:t>=white&gt;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C3300"/>
                </a:solidFill>
              </a:rPr>
              <a:t>							&lt;h2&gt;^head&lt;/h2&gt; ‘ ^^ body ^^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C3300"/>
                </a:solidFill>
              </a:rPr>
              <a:t>							‘&lt;hr&gt;&lt;</a:t>
            </a:r>
            <a:r>
              <a:rPr lang="en-US" sz="1600" dirty="0" err="1" smtClean="0">
                <a:solidFill>
                  <a:srgbClr val="CC3300"/>
                </a:solidFill>
              </a:rPr>
              <a:t>i</a:t>
            </a:r>
            <a:r>
              <a:rPr lang="en-US" sz="1600" dirty="0" smtClean="0">
                <a:solidFill>
                  <a:srgbClr val="CC3300"/>
                </a:solidFill>
              </a:rPr>
              <a:t>&gt;Served by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 smtClean="0">
                <a:solidFill>
                  <a:srgbClr val="CC3300"/>
                </a:solidFill>
              </a:rPr>
              <a:t>						&lt;a href=http://www.smlserver.org&gt;SMLserver&lt;/a&gt;&lt;/i&gt;,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C3300"/>
                </a:solidFill>
              </a:rPr>
              <a:t>						&lt;</a:t>
            </a:r>
            <a:r>
              <a:rPr lang="en-US" sz="1600" dirty="0" err="1" smtClean="0">
                <a:solidFill>
                  <a:srgbClr val="CC3300"/>
                </a:solidFill>
              </a:rPr>
              <a:t>i</a:t>
            </a:r>
            <a:r>
              <a:rPr lang="en-US" sz="1600" dirty="0" smtClean="0">
                <a:solidFill>
                  <a:srgbClr val="CC3300"/>
                </a:solidFill>
              </a:rPr>
              <a:t>&gt;&lt;a </a:t>
            </a:r>
            <a:r>
              <a:rPr lang="en-US" sz="1600" dirty="0" err="1" smtClean="0">
                <a:solidFill>
                  <a:srgbClr val="CC3300"/>
                </a:solidFill>
              </a:rPr>
              <a:t>href</a:t>
            </a:r>
            <a:r>
              <a:rPr lang="en-US" sz="1600" dirty="0" smtClean="0">
                <a:solidFill>
                  <a:srgbClr val="CC3300"/>
                </a:solidFill>
              </a:rPr>
              <a:t>="/demo/index.sml"&gt;Back to index page&lt;/a&gt;.&lt;/</a:t>
            </a:r>
            <a:r>
              <a:rPr lang="en-US" sz="1600" dirty="0" err="1" smtClean="0">
                <a:solidFill>
                  <a:srgbClr val="CC3300"/>
                </a:solidFill>
              </a:rPr>
              <a:t>i</a:t>
            </a:r>
            <a:r>
              <a:rPr lang="en-US" sz="1600" dirty="0" smtClean="0">
                <a:solidFill>
                  <a:srgbClr val="CC3300"/>
                </a:solidFill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C3300"/>
                </a:solidFill>
              </a:rPr>
              <a:t>				&lt;/body&gt;&lt;/html&gt;‘)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C3300"/>
                </a:solidFill>
              </a:rPr>
              <a:t>end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 The function </a:t>
            </a:r>
            <a:r>
              <a:rPr lang="en-US" sz="1600" dirty="0" err="1" smtClean="0"/>
              <a:t>Ns.return</a:t>
            </a:r>
            <a:r>
              <a:rPr lang="en-US" sz="1600" dirty="0" smtClean="0"/>
              <a:t> sends a string (represented by a quotation) to the client (browser).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12.</a:t>
            </a:r>
            <a:fld id="{52EB3752-4E19-4D17-BBFE-BAAC625A3C7E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Example: Apple Pie Recipe (Much Like PHP)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8763000" cy="5334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http://www.smlserver.org/demo/recipe.html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The example consists of two files, an HTML-file and a Standard ML script.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 The File recipe.html: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</a:t>
            </a:r>
            <a:r>
              <a:rPr lang="en-US" sz="1800" dirty="0" smtClean="0">
                <a:solidFill>
                  <a:srgbClr val="CC3300"/>
                </a:solidFill>
              </a:rPr>
              <a:t>&lt;html&gt;&lt;body </a:t>
            </a:r>
            <a:r>
              <a:rPr lang="en-US" sz="1800" dirty="0" err="1" smtClean="0">
                <a:solidFill>
                  <a:srgbClr val="CC3300"/>
                </a:solidFill>
              </a:rPr>
              <a:t>bgcolor</a:t>
            </a:r>
            <a:r>
              <a:rPr lang="en-US" sz="1800" dirty="0" smtClean="0">
                <a:solidFill>
                  <a:srgbClr val="CC3300"/>
                </a:solidFill>
              </a:rPr>
              <a:t>=white&gt;&lt;h2&gt;Dynamic Recipe: Apple Pie&lt;/h2&gt;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Enter the number of people you’re inviting for apple pie: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&lt;form method=post action=recipe.sml&gt;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&lt;input type=text name=persons&gt;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&lt;input type=submit value="Compute Recipe"&gt;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&lt;/form&gt;&lt;hr&gt;&lt;</a:t>
            </a:r>
            <a:r>
              <a:rPr lang="en-US" sz="1800" dirty="0" err="1" smtClean="0">
                <a:solidFill>
                  <a:srgbClr val="CC3300"/>
                </a:solidFill>
              </a:rPr>
              <a:t>i</a:t>
            </a:r>
            <a:r>
              <a:rPr lang="en-US" sz="1800" dirty="0" smtClean="0">
                <a:solidFill>
                  <a:srgbClr val="CC3300"/>
                </a:solidFill>
              </a:rPr>
              <a:t>&gt;Served by &lt;a </a:t>
            </a:r>
            <a:r>
              <a:rPr lang="en-US" sz="1800" dirty="0" err="1" smtClean="0">
                <a:solidFill>
                  <a:srgbClr val="CC3300"/>
                </a:solidFill>
              </a:rPr>
              <a:t>href</a:t>
            </a:r>
            <a:r>
              <a:rPr lang="en-US" sz="1800" dirty="0" smtClean="0">
                <a:solidFill>
                  <a:srgbClr val="CC3300"/>
                </a:solidFill>
              </a:rPr>
              <a:t>=http://www.smlserver.org&gt;SMLserver&lt;/a&gt;&lt;/i&gt;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&lt;/body&gt;&lt;/html&gt;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CC3300"/>
                </a:solidFill>
              </a:rPr>
              <a:t> First part of recipe.sml: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fun </a:t>
            </a:r>
            <a:r>
              <a:rPr lang="en-US" sz="1800" dirty="0" err="1" smtClean="0">
                <a:solidFill>
                  <a:srgbClr val="CC3300"/>
                </a:solidFill>
              </a:rPr>
              <a:t>pr_num</a:t>
            </a:r>
            <a:r>
              <a:rPr lang="en-US" sz="1800" dirty="0" smtClean="0">
                <a:solidFill>
                  <a:srgbClr val="CC3300"/>
                </a:solidFill>
              </a:rPr>
              <a:t> s r =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if Real.== (r,1.0) then "one " ^ 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else if Real.==(real(round r),r) then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	</a:t>
            </a:r>
            <a:r>
              <a:rPr lang="en-US" sz="1800" dirty="0" err="1" smtClean="0">
                <a:solidFill>
                  <a:srgbClr val="CC3300"/>
                </a:solidFill>
              </a:rPr>
              <a:t>Int.toString</a:t>
            </a:r>
            <a:r>
              <a:rPr lang="en-US" sz="1800" dirty="0" smtClean="0">
                <a:solidFill>
                  <a:srgbClr val="CC3300"/>
                </a:solidFill>
              </a:rPr>
              <a:t> (round r) ^ " " ^ s ^ "s"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 smtClean="0">
                <a:solidFill>
                  <a:srgbClr val="CC3300"/>
                </a:solidFill>
              </a:rPr>
              <a:t>			else Real.toString r ^ " " ^ s ^ "s"</a:t>
            </a:r>
            <a:endParaRPr lang="en-US" sz="1800" dirty="0" smtClean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12.</a:t>
            </a:r>
            <a:fld id="{52EB3752-4E19-4D17-BBFE-BAAC625A3C7E}" type="slidenum">
              <a:rPr lang="en-US" smtClean="0"/>
              <a:pPr/>
              <a:t>17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Example: Apple Pie Recipe (Much Like PHP)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8763000" cy="5486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Second part of recipe.sml: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/>
              <a:t>	</a:t>
            </a:r>
            <a:r>
              <a:rPr lang="en-US" sz="1600" dirty="0" err="1" smtClean="0">
                <a:solidFill>
                  <a:srgbClr val="CC3300"/>
                </a:solidFill>
              </a:rPr>
              <a:t>val</a:t>
            </a:r>
            <a:r>
              <a:rPr lang="en-US" sz="1600" dirty="0" smtClean="0">
                <a:solidFill>
                  <a:srgbClr val="CC3300"/>
                </a:solidFill>
              </a:rPr>
              <a:t> persons = </a:t>
            </a:r>
            <a:r>
              <a:rPr lang="en-US" sz="1600" dirty="0" err="1" smtClean="0">
                <a:solidFill>
                  <a:srgbClr val="CC3300"/>
                </a:solidFill>
              </a:rPr>
              <a:t>FormVar.wrapFail</a:t>
            </a:r>
            <a:r>
              <a:rPr lang="en-US" sz="1600" dirty="0" smtClean="0">
                <a:solidFill>
                  <a:srgbClr val="CC3300"/>
                </a:solidFill>
              </a:rPr>
              <a:t> </a:t>
            </a:r>
            <a:r>
              <a:rPr lang="en-US" sz="1600" dirty="0" err="1" smtClean="0">
                <a:solidFill>
                  <a:srgbClr val="CC3300"/>
                </a:solidFill>
              </a:rPr>
              <a:t>FormVar.getNatErr</a:t>
            </a:r>
            <a:r>
              <a:rPr lang="en-US" sz="1600" dirty="0" smtClean="0">
                <a:solidFill>
                  <a:srgbClr val="CC3300"/>
                </a:solidFill>
              </a:rPr>
              <a:t> ("</a:t>
            </a:r>
            <a:r>
              <a:rPr lang="en-US" sz="1600" dirty="0" err="1" smtClean="0">
                <a:solidFill>
                  <a:srgbClr val="CC3300"/>
                </a:solidFill>
              </a:rPr>
              <a:t>persons","Persons</a:t>
            </a:r>
            <a:r>
              <a:rPr lang="en-US" sz="1600" dirty="0" smtClean="0">
                <a:solidFill>
                  <a:srgbClr val="CC3300"/>
                </a:solidFill>
              </a:rPr>
              <a:t>")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C3300"/>
                </a:solidFill>
              </a:rPr>
              <a:t>	</a:t>
            </a:r>
            <a:r>
              <a:rPr lang="en-US" sz="1600" dirty="0" err="1" smtClean="0">
                <a:solidFill>
                  <a:srgbClr val="CC3300"/>
                </a:solidFill>
              </a:rPr>
              <a:t>val</a:t>
            </a:r>
            <a:r>
              <a:rPr lang="en-US" sz="1600" dirty="0" smtClean="0">
                <a:solidFill>
                  <a:srgbClr val="CC3300"/>
                </a:solidFill>
              </a:rPr>
              <a:t> _ = </a:t>
            </a:r>
            <a:r>
              <a:rPr lang="en-US" sz="1600" dirty="0" err="1" smtClean="0">
                <a:solidFill>
                  <a:srgbClr val="CC3300"/>
                </a:solidFill>
              </a:rPr>
              <a:t>Page.return</a:t>
            </a:r>
            <a:r>
              <a:rPr lang="en-US" sz="1600" dirty="0" smtClean="0">
                <a:solidFill>
                  <a:srgbClr val="CC3300"/>
                </a:solidFill>
              </a:rPr>
              <a:t> "Apple Pie Recipe"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C3300"/>
                </a:solidFill>
              </a:rPr>
              <a:t>		‘To make an Apple pie for ^(</a:t>
            </a:r>
            <a:r>
              <a:rPr lang="en-US" sz="1600" dirty="0" err="1" smtClean="0">
                <a:solidFill>
                  <a:srgbClr val="CC3300"/>
                </a:solidFill>
              </a:rPr>
              <a:t>pr_num</a:t>
            </a:r>
            <a:r>
              <a:rPr lang="en-US" sz="1600" dirty="0" smtClean="0">
                <a:solidFill>
                  <a:srgbClr val="CC3300"/>
                </a:solidFill>
              </a:rPr>
              <a:t> "person" persons), you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C3300"/>
                </a:solidFill>
              </a:rPr>
              <a:t>		need the following ingredients: 		&lt;</a:t>
            </a:r>
            <a:r>
              <a:rPr lang="en-US" sz="1600" dirty="0" err="1" smtClean="0">
                <a:solidFill>
                  <a:srgbClr val="CC3300"/>
                </a:solidFill>
              </a:rPr>
              <a:t>ul</a:t>
            </a:r>
            <a:r>
              <a:rPr lang="en-US" sz="1600" dirty="0" smtClean="0">
                <a:solidFill>
                  <a:srgbClr val="CC3300"/>
                </a:solidFill>
              </a:rPr>
              <a:t>&gt; &lt;</a:t>
            </a:r>
            <a:r>
              <a:rPr lang="en-US" sz="1600" dirty="0" err="1" smtClean="0">
                <a:solidFill>
                  <a:srgbClr val="CC3300"/>
                </a:solidFill>
              </a:rPr>
              <a:t>img</a:t>
            </a:r>
            <a:r>
              <a:rPr lang="en-US" sz="1600" dirty="0" smtClean="0">
                <a:solidFill>
                  <a:srgbClr val="CC3300"/>
                </a:solidFill>
              </a:rPr>
              <a:t> align=right </a:t>
            </a:r>
            <a:r>
              <a:rPr lang="en-US" sz="1600" dirty="0" err="1" smtClean="0">
                <a:solidFill>
                  <a:srgbClr val="CC3300"/>
                </a:solidFill>
              </a:rPr>
              <a:t>src</a:t>
            </a:r>
            <a:r>
              <a:rPr lang="en-US" sz="1600" dirty="0" smtClean="0">
                <a:solidFill>
                  <a:srgbClr val="CC3300"/>
                </a:solidFill>
              </a:rPr>
              <a:t>=applepie.jpg&gt;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 smtClean="0">
                <a:solidFill>
                  <a:srgbClr val="CC3300"/>
                </a:solidFill>
              </a:rPr>
              <a:t>		&lt;li&gt; ^(pr_num "cup" (persons / 16.0)) butter 	&lt;li&gt; ^(pr_num "cup" (persons / 4.0)) sugar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C3300"/>
                </a:solidFill>
              </a:rPr>
              <a:t>		&lt;</a:t>
            </a:r>
            <a:r>
              <a:rPr lang="en-US" sz="1600" dirty="0" err="1" smtClean="0">
                <a:solidFill>
                  <a:srgbClr val="CC3300"/>
                </a:solidFill>
              </a:rPr>
              <a:t>li</a:t>
            </a:r>
            <a:r>
              <a:rPr lang="en-US" sz="1600" dirty="0" smtClean="0">
                <a:solidFill>
                  <a:srgbClr val="CC3300"/>
                </a:solidFill>
              </a:rPr>
              <a:t>&gt; ^(</a:t>
            </a:r>
            <a:r>
              <a:rPr lang="en-US" sz="1600" dirty="0" err="1" smtClean="0">
                <a:solidFill>
                  <a:srgbClr val="CC3300"/>
                </a:solidFill>
              </a:rPr>
              <a:t>pr_num</a:t>
            </a:r>
            <a:r>
              <a:rPr lang="en-US" sz="1600" dirty="0" smtClean="0">
                <a:solidFill>
                  <a:srgbClr val="CC3300"/>
                </a:solidFill>
              </a:rPr>
              <a:t> "egg" (persons / 4.0))		</a:t>
            </a:r>
            <a:r>
              <a:rPr lang="pt-BR" sz="1600" dirty="0" smtClean="0">
                <a:solidFill>
                  <a:srgbClr val="CC3300"/>
                </a:solidFill>
              </a:rPr>
              <a:t>&lt;li&gt; ^(pr_num "teaspoon" (persons / 16.0)) salt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C3300"/>
                </a:solidFill>
              </a:rPr>
              <a:t>		&lt;</a:t>
            </a:r>
            <a:r>
              <a:rPr lang="en-US" sz="1600" dirty="0" err="1" smtClean="0">
                <a:solidFill>
                  <a:srgbClr val="CC3300"/>
                </a:solidFill>
              </a:rPr>
              <a:t>li</a:t>
            </a:r>
            <a:r>
              <a:rPr lang="en-US" sz="1600" dirty="0" smtClean="0">
                <a:solidFill>
                  <a:srgbClr val="CC3300"/>
                </a:solidFill>
              </a:rPr>
              <a:t>&gt; ^(</a:t>
            </a:r>
            <a:r>
              <a:rPr lang="en-US" sz="1600" dirty="0" err="1" smtClean="0">
                <a:solidFill>
                  <a:srgbClr val="CC3300"/>
                </a:solidFill>
              </a:rPr>
              <a:t>pr_num</a:t>
            </a:r>
            <a:r>
              <a:rPr lang="en-US" sz="1600" dirty="0" smtClean="0">
                <a:solidFill>
                  <a:srgbClr val="CC3300"/>
                </a:solidFill>
              </a:rPr>
              <a:t> "teaspoon" (persons / 4.0)) cinnamon	&lt;</a:t>
            </a:r>
            <a:r>
              <a:rPr lang="en-US" sz="1600" dirty="0" err="1" smtClean="0">
                <a:solidFill>
                  <a:srgbClr val="CC3300"/>
                </a:solidFill>
              </a:rPr>
              <a:t>li</a:t>
            </a:r>
            <a:r>
              <a:rPr lang="en-US" sz="1600" dirty="0" smtClean="0">
                <a:solidFill>
                  <a:srgbClr val="CC3300"/>
                </a:solidFill>
              </a:rPr>
              <a:t>&gt; ^(</a:t>
            </a:r>
            <a:r>
              <a:rPr lang="en-US" sz="1600" dirty="0" err="1" smtClean="0">
                <a:solidFill>
                  <a:srgbClr val="CC3300"/>
                </a:solidFill>
              </a:rPr>
              <a:t>pr_num</a:t>
            </a:r>
            <a:r>
              <a:rPr lang="en-US" sz="1600" dirty="0" smtClean="0">
                <a:solidFill>
                  <a:srgbClr val="CC3300"/>
                </a:solidFill>
              </a:rPr>
              <a:t> "teaspoon" (persons / 4.0)) baking soda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 smtClean="0">
                <a:solidFill>
                  <a:srgbClr val="CC3300"/>
                </a:solidFill>
              </a:rPr>
              <a:t>		&lt;li&gt; ^(pr_num "cup" (persons / 4.0)) flour		</a:t>
            </a:r>
            <a:r>
              <a:rPr lang="en-US" sz="1600" dirty="0" smtClean="0">
                <a:solidFill>
                  <a:srgbClr val="CC3300"/>
                </a:solidFill>
              </a:rPr>
              <a:t>&lt;</a:t>
            </a:r>
            <a:r>
              <a:rPr lang="en-US" sz="1600" dirty="0" err="1" smtClean="0">
                <a:solidFill>
                  <a:srgbClr val="CC3300"/>
                </a:solidFill>
              </a:rPr>
              <a:t>li</a:t>
            </a:r>
            <a:r>
              <a:rPr lang="en-US" sz="1600" dirty="0" smtClean="0">
                <a:solidFill>
                  <a:srgbClr val="CC3300"/>
                </a:solidFill>
              </a:rPr>
              <a:t>&gt; ^(</a:t>
            </a:r>
            <a:r>
              <a:rPr lang="en-US" sz="1600" dirty="0" err="1" smtClean="0">
                <a:solidFill>
                  <a:srgbClr val="CC3300"/>
                </a:solidFill>
              </a:rPr>
              <a:t>pr_num</a:t>
            </a:r>
            <a:r>
              <a:rPr lang="en-US" sz="1600" dirty="0" smtClean="0">
                <a:solidFill>
                  <a:srgbClr val="CC3300"/>
                </a:solidFill>
              </a:rPr>
              <a:t> "cup" (2.5 * persons / 4.0)) diced apples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dirty="0" smtClean="0">
                <a:solidFill>
                  <a:srgbClr val="CC3300"/>
                </a:solidFill>
              </a:rPr>
              <a:t>		&lt;li&gt; ^(pr_num "teaspoon" (persons / 4.0)) vanilla	</a:t>
            </a:r>
            <a:r>
              <a:rPr lang="en-US" sz="1600" dirty="0" smtClean="0">
                <a:solidFill>
                  <a:srgbClr val="CC3300"/>
                </a:solidFill>
              </a:rPr>
              <a:t>&lt;</a:t>
            </a:r>
            <a:r>
              <a:rPr lang="en-US" sz="1600" dirty="0" err="1" smtClean="0">
                <a:solidFill>
                  <a:srgbClr val="CC3300"/>
                </a:solidFill>
              </a:rPr>
              <a:t>li</a:t>
            </a:r>
            <a:r>
              <a:rPr lang="en-US" sz="1600" dirty="0" smtClean="0">
                <a:solidFill>
                  <a:srgbClr val="CC3300"/>
                </a:solidFill>
              </a:rPr>
              <a:t>&gt; ^(</a:t>
            </a:r>
            <a:r>
              <a:rPr lang="en-US" sz="1600" dirty="0" err="1" smtClean="0">
                <a:solidFill>
                  <a:srgbClr val="CC3300"/>
                </a:solidFill>
              </a:rPr>
              <a:t>pr_num</a:t>
            </a:r>
            <a:r>
              <a:rPr lang="en-US" sz="1600" dirty="0" smtClean="0">
                <a:solidFill>
                  <a:srgbClr val="CC3300"/>
                </a:solidFill>
              </a:rPr>
              <a:t> "tablespoon" (persons / 2.0)) hot water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CC3300"/>
                </a:solidFill>
              </a:rPr>
              <a:t>	&lt;/</a:t>
            </a:r>
            <a:r>
              <a:rPr lang="en-US" sz="1600" dirty="0" err="1" smtClean="0">
                <a:solidFill>
                  <a:srgbClr val="CC3300"/>
                </a:solidFill>
              </a:rPr>
              <a:t>ul</a:t>
            </a:r>
            <a:r>
              <a:rPr lang="en-US" sz="1600" dirty="0" smtClean="0">
                <a:solidFill>
                  <a:srgbClr val="CC3300"/>
                </a:solidFill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/>
              <a:t>Combine ingredients in order given. Bake in greased 9-inch pie pans for 45 minutes at 350F. Serve warm with whipped cream or ice cream. &lt;p&gt;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/>
              <a:t>Make &lt;a </a:t>
            </a:r>
            <a:r>
              <a:rPr lang="en-US" sz="1600" dirty="0" err="1" smtClean="0"/>
              <a:t>href</a:t>
            </a:r>
            <a:r>
              <a:rPr lang="en-US" sz="1600" dirty="0" smtClean="0"/>
              <a:t>=recipe.html&gt;another recipe&lt;/a&gt;.‘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12.</a:t>
            </a:r>
            <a:fld id="{52EB3752-4E19-4D17-BBFE-BAAC625A3C7E}" type="slidenum">
              <a:rPr lang="en-US" smtClean="0"/>
              <a:pPr/>
              <a:t>18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Interfacing to an RDBMS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8763000" cy="5486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 dirty="0" smtClean="0"/>
              <a:t>Generic database interface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Support for Oracle, </a:t>
            </a:r>
            <a:r>
              <a:rPr lang="en-US" sz="2400" dirty="0" err="1" smtClean="0"/>
              <a:t>Postgresql</a:t>
            </a:r>
            <a:r>
              <a:rPr lang="en-US" sz="2400" dirty="0" smtClean="0"/>
              <a:t>, and </a:t>
            </a:r>
            <a:r>
              <a:rPr lang="en-US" sz="2400" dirty="0" err="1" smtClean="0"/>
              <a:t>MySQL</a:t>
            </a:r>
            <a:endParaRPr lang="en-US" sz="2400" dirty="0" smtClean="0"/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 dirty="0" smtClean="0"/>
              <a:t>Database pooling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A handle identifies a connection to an RDBMS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</a:t>
            </a:r>
            <a:r>
              <a:rPr lang="en-US" sz="2400" dirty="0" err="1" smtClean="0"/>
              <a:t>SMLserver</a:t>
            </a:r>
            <a:r>
              <a:rPr lang="en-US" sz="2400" dirty="0" smtClean="0"/>
              <a:t> maintains a configurable number of pools (of handles)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A database handle is owned by at most one script at a time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Handles are requested and released by the database functions in such a way that no deadlocks appears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The programmer needs not know about handles, unless transactions are used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12.</a:t>
            </a:r>
            <a:fld id="{52EB3752-4E19-4D17-BBFE-BAAC625A3C7E}" type="slidenum">
              <a:rPr lang="en-US" smtClean="0"/>
              <a:pPr/>
              <a:t>19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The RDBMS Interface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8763000" cy="525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signature NS_DB =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sig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</a:t>
            </a:r>
            <a:r>
              <a:rPr lang="en-US" sz="2000" dirty="0" err="1" smtClean="0">
                <a:solidFill>
                  <a:srgbClr val="CC3300"/>
                </a:solidFill>
              </a:rPr>
              <a:t>val</a:t>
            </a:r>
            <a:r>
              <a:rPr lang="en-US" sz="2000" dirty="0" smtClean="0">
                <a:solidFill>
                  <a:srgbClr val="CC3300"/>
                </a:solidFill>
              </a:rPr>
              <a:t> </a:t>
            </a:r>
            <a:r>
              <a:rPr lang="en-US" sz="2000" dirty="0" err="1" smtClean="0">
                <a:solidFill>
                  <a:srgbClr val="CC3300"/>
                </a:solidFill>
              </a:rPr>
              <a:t>dml</a:t>
            </a:r>
            <a:r>
              <a:rPr lang="en-US" sz="2000" dirty="0" smtClean="0">
                <a:solidFill>
                  <a:srgbClr val="CC3300"/>
                </a:solidFill>
              </a:rPr>
              <a:t> : </a:t>
            </a:r>
            <a:r>
              <a:rPr lang="en-US" sz="2000" dirty="0" err="1" smtClean="0">
                <a:solidFill>
                  <a:srgbClr val="CC3300"/>
                </a:solidFill>
              </a:rPr>
              <a:t>quot</a:t>
            </a:r>
            <a:r>
              <a:rPr lang="en-US" sz="2000" dirty="0" smtClean="0">
                <a:solidFill>
                  <a:srgbClr val="CC3300"/>
                </a:solidFill>
              </a:rPr>
              <a:t> -&gt; unit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</a:t>
            </a:r>
            <a:r>
              <a:rPr lang="en-US" sz="2000" dirty="0" err="1" smtClean="0">
                <a:solidFill>
                  <a:srgbClr val="CC3300"/>
                </a:solidFill>
              </a:rPr>
              <a:t>val</a:t>
            </a:r>
            <a:r>
              <a:rPr lang="en-US" sz="2000" dirty="0" smtClean="0">
                <a:solidFill>
                  <a:srgbClr val="CC3300"/>
                </a:solidFill>
              </a:rPr>
              <a:t> </a:t>
            </a:r>
            <a:r>
              <a:rPr lang="en-US" sz="2000" dirty="0" err="1" smtClean="0">
                <a:solidFill>
                  <a:srgbClr val="CC3300"/>
                </a:solidFill>
              </a:rPr>
              <a:t>foldr</a:t>
            </a:r>
            <a:r>
              <a:rPr lang="en-US" sz="2000" dirty="0" smtClean="0">
                <a:solidFill>
                  <a:srgbClr val="CC3300"/>
                </a:solidFill>
              </a:rPr>
              <a:t> : ((string-&gt;string)*’a-&gt;’a)-&gt;’a-&gt;</a:t>
            </a:r>
            <a:r>
              <a:rPr lang="en-US" sz="2000" dirty="0" err="1" smtClean="0">
                <a:solidFill>
                  <a:srgbClr val="CC3300"/>
                </a:solidFill>
              </a:rPr>
              <a:t>quot</a:t>
            </a:r>
            <a:r>
              <a:rPr lang="en-US" sz="2000" dirty="0" smtClean="0">
                <a:solidFill>
                  <a:srgbClr val="CC3300"/>
                </a:solidFill>
              </a:rPr>
              <a:t>-&gt;’a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</a:t>
            </a:r>
            <a:r>
              <a:rPr lang="en-US" sz="2000" dirty="0" err="1" smtClean="0">
                <a:solidFill>
                  <a:srgbClr val="CC3300"/>
                </a:solidFill>
              </a:rPr>
              <a:t>val</a:t>
            </a:r>
            <a:r>
              <a:rPr lang="en-US" sz="2000" dirty="0" smtClean="0">
                <a:solidFill>
                  <a:srgbClr val="CC3300"/>
                </a:solidFill>
              </a:rPr>
              <a:t> </a:t>
            </a:r>
            <a:r>
              <a:rPr lang="en-US" sz="2000" dirty="0" err="1" smtClean="0">
                <a:solidFill>
                  <a:srgbClr val="CC3300"/>
                </a:solidFill>
              </a:rPr>
              <a:t>qqq</a:t>
            </a:r>
            <a:r>
              <a:rPr lang="en-US" sz="2000" dirty="0" smtClean="0">
                <a:solidFill>
                  <a:srgbClr val="CC3300"/>
                </a:solidFill>
              </a:rPr>
              <a:t> : string -&gt; string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...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end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smtClean="0"/>
              <a:t>Notes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Quotations are used for embedding SQL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Function </a:t>
            </a:r>
            <a:r>
              <a:rPr lang="en-US" sz="2000" dirty="0" err="1" smtClean="0"/>
              <a:t>qqq</a:t>
            </a:r>
            <a:r>
              <a:rPr lang="en-US" sz="2000" dirty="0" smtClean="0"/>
              <a:t> escapes quotes (’) for SQL string embedding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Function </a:t>
            </a:r>
            <a:r>
              <a:rPr lang="en-US" sz="2000" dirty="0" err="1" smtClean="0"/>
              <a:t>dml</a:t>
            </a:r>
            <a:r>
              <a:rPr lang="en-US" sz="2000" dirty="0" smtClean="0"/>
              <a:t> allows for executing insert and update statements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Function </a:t>
            </a:r>
            <a:r>
              <a:rPr lang="en-US" sz="2000" dirty="0" err="1" smtClean="0"/>
              <a:t>foldr</a:t>
            </a:r>
            <a:r>
              <a:rPr lang="en-US" sz="2000" dirty="0" smtClean="0"/>
              <a:t> folds over the rows returned by an SQL statement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12.</a:t>
            </a:r>
            <a:fld id="{52EB3752-4E19-4D17-BBFE-BAAC625A3C7E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What is </a:t>
            </a:r>
            <a:r>
              <a:rPr lang="en-US" sz="2800" b="1" dirty="0" err="1" smtClean="0"/>
              <a:t>SMLserver</a:t>
            </a:r>
            <a:r>
              <a:rPr lang="en-US" sz="2800" b="1" dirty="0" smtClean="0"/>
              <a:t>?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1400" dirty="0" err="1" smtClean="0"/>
              <a:t>SMLserver</a:t>
            </a:r>
            <a:r>
              <a:rPr lang="en-US" sz="1400" dirty="0" smtClean="0"/>
              <a:t> is a Web server platform for scripts written in the programming language Standard ML.</a:t>
            </a:r>
          </a:p>
          <a:p>
            <a:pPr>
              <a:buNone/>
            </a:pPr>
            <a:r>
              <a:rPr lang="en-US" sz="1400" b="1" dirty="0" smtClean="0"/>
              <a:t>Main Features</a:t>
            </a:r>
          </a:p>
          <a:p>
            <a:pPr>
              <a:buNone/>
            </a:pPr>
            <a:r>
              <a:rPr lang="en-US" sz="1400" dirty="0" err="1" smtClean="0"/>
              <a:t>SMLserver</a:t>
            </a:r>
            <a:r>
              <a:rPr lang="en-US" sz="1400" dirty="0" smtClean="0"/>
              <a:t> has a rich interface for writing Web applications, including:</a:t>
            </a:r>
          </a:p>
          <a:p>
            <a:r>
              <a:rPr lang="en-US" sz="1400" dirty="0" smtClean="0"/>
              <a:t> Easy access to form data and request header information, including cookies</a:t>
            </a:r>
          </a:p>
          <a:p>
            <a:r>
              <a:rPr lang="en-US" sz="1400" dirty="0" smtClean="0"/>
              <a:t> Access to a variety of RDBMSs through an efficient generic interface that supports reuse of database connections</a:t>
            </a:r>
          </a:p>
          <a:p>
            <a:r>
              <a:rPr lang="en-US" sz="1400" dirty="0" smtClean="0"/>
              <a:t> Support for type safe data caching, fetching of foreign Web pages, filtering and scheduling of script execution</a:t>
            </a:r>
          </a:p>
          <a:p>
            <a:r>
              <a:rPr lang="en-US" sz="1400" b="1" dirty="0" smtClean="0"/>
              <a:t>Other Features</a:t>
            </a:r>
          </a:p>
          <a:p>
            <a:r>
              <a:rPr lang="en-US" sz="1400" dirty="0" smtClean="0"/>
              <a:t> Programs are compiled into </a:t>
            </a:r>
            <a:r>
              <a:rPr lang="en-US" sz="1400" dirty="0" err="1" smtClean="0"/>
              <a:t>bytecode</a:t>
            </a:r>
            <a:r>
              <a:rPr lang="en-US" sz="1400" dirty="0" smtClean="0"/>
              <a:t> files, which are loaded only once but may be executed many times.</a:t>
            </a:r>
          </a:p>
          <a:p>
            <a:r>
              <a:rPr lang="en-US" sz="1400" dirty="0" smtClean="0"/>
              <a:t> A multi-threaded execution model allows multiple requests to be served simultaneously.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12.</a:t>
            </a:r>
            <a:fld id="{52EB3752-4E19-4D17-BBFE-BAAC625A3C7E}" type="slidenum">
              <a:rPr lang="en-US" smtClean="0"/>
              <a:pPr/>
              <a:t>20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Example: Guest Book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8763000" cy="5334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smtClean="0"/>
              <a:t>Data model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create table guest (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email </a:t>
            </a:r>
            <a:r>
              <a:rPr lang="en-US" sz="2000" dirty="0" err="1" smtClean="0">
                <a:solidFill>
                  <a:srgbClr val="CC3300"/>
                </a:solidFill>
              </a:rPr>
              <a:t>varchar</a:t>
            </a:r>
            <a:r>
              <a:rPr lang="en-US" sz="2000" dirty="0" smtClean="0">
                <a:solidFill>
                  <a:srgbClr val="CC3300"/>
                </a:solidFill>
              </a:rPr>
              <a:t>(100),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name </a:t>
            </a:r>
            <a:r>
              <a:rPr lang="en-US" sz="2000" dirty="0" err="1" smtClean="0">
                <a:solidFill>
                  <a:srgbClr val="CC3300"/>
                </a:solidFill>
              </a:rPr>
              <a:t>varchar</a:t>
            </a:r>
            <a:r>
              <a:rPr lang="en-US" sz="2000" dirty="0" smtClean="0">
                <a:solidFill>
                  <a:srgbClr val="CC3300"/>
                </a:solidFill>
              </a:rPr>
              <a:t>(100),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comment </a:t>
            </a:r>
            <a:r>
              <a:rPr lang="en-US" sz="2000" dirty="0" err="1" smtClean="0">
                <a:solidFill>
                  <a:srgbClr val="CC3300"/>
                </a:solidFill>
              </a:rPr>
              <a:t>varchar</a:t>
            </a:r>
            <a:r>
              <a:rPr lang="en-US" sz="2000" dirty="0" smtClean="0">
                <a:solidFill>
                  <a:srgbClr val="CC3300"/>
                </a:solidFill>
              </a:rPr>
              <a:t>(2000)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smtClean="0"/>
              <a:t>Adding a new guest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err="1" smtClean="0">
                <a:solidFill>
                  <a:srgbClr val="CC3300"/>
                </a:solidFill>
              </a:rPr>
              <a:t>val</a:t>
            </a:r>
            <a:r>
              <a:rPr lang="en-US" sz="2000" dirty="0" smtClean="0">
                <a:solidFill>
                  <a:srgbClr val="CC3300"/>
                </a:solidFill>
              </a:rPr>
              <a:t> _ = Db.dml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‘insert into guest (</a:t>
            </a:r>
            <a:r>
              <a:rPr lang="en-US" sz="2000" dirty="0" err="1" smtClean="0">
                <a:solidFill>
                  <a:srgbClr val="CC3300"/>
                </a:solidFill>
              </a:rPr>
              <a:t>name,email,comment</a:t>
            </a:r>
            <a:r>
              <a:rPr lang="en-US" sz="2000" dirty="0" smtClean="0">
                <a:solidFill>
                  <a:srgbClr val="CC3300"/>
                </a:solidFill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          values (^(Db.qqq n),^(Db.qqq e),^(Db.qqq c))‘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smtClean="0"/>
              <a:t>Notes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Function </a:t>
            </a:r>
            <a:r>
              <a:rPr lang="en-US" sz="2000" dirty="0" err="1" smtClean="0"/>
              <a:t>qqq</a:t>
            </a:r>
            <a:r>
              <a:rPr lang="en-US" sz="2000" dirty="0" smtClean="0"/>
              <a:t> escapes quotes (’) for SQL string embedding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12.</a:t>
            </a:r>
            <a:fld id="{52EB3752-4E19-4D17-BBFE-BAAC625A3C7E}" type="slidenum">
              <a:rPr lang="en-US" smtClean="0"/>
              <a:pPr/>
              <a:t>21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Example: Guest Book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8763000" cy="525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smtClean="0"/>
              <a:t>Show content of the Guest Book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CC3300"/>
                </a:solidFill>
              </a:rPr>
              <a:t>fun </a:t>
            </a:r>
            <a:r>
              <a:rPr lang="en-US" sz="2000" dirty="0" err="1" smtClean="0">
                <a:solidFill>
                  <a:srgbClr val="CC3300"/>
                </a:solidFill>
              </a:rPr>
              <a:t>layoutRow</a:t>
            </a:r>
            <a:r>
              <a:rPr lang="en-US" sz="2000" dirty="0" smtClean="0">
                <a:solidFill>
                  <a:srgbClr val="CC3300"/>
                </a:solidFill>
              </a:rPr>
              <a:t> (g: string-&gt;string, </a:t>
            </a:r>
            <a:r>
              <a:rPr lang="en-US" sz="2000" dirty="0" err="1" smtClean="0">
                <a:solidFill>
                  <a:srgbClr val="CC3300"/>
                </a:solidFill>
              </a:rPr>
              <a:t>acc:quot</a:t>
            </a:r>
            <a:r>
              <a:rPr lang="en-US" sz="2000" dirty="0" smtClean="0">
                <a:solidFill>
                  <a:srgbClr val="CC3300"/>
                </a:solidFill>
              </a:rPr>
              <a:t>) =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dirty="0" smtClean="0">
                <a:solidFill>
                  <a:srgbClr val="CC3300"/>
                </a:solidFill>
              </a:rPr>
              <a:t>		‘&lt;li&gt; &lt;i&gt;^(g "comment")&lt;/i&gt;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-- &lt;a </a:t>
            </a:r>
            <a:r>
              <a:rPr lang="en-US" sz="2000" dirty="0" err="1" smtClean="0">
                <a:solidFill>
                  <a:srgbClr val="CC3300"/>
                </a:solidFill>
              </a:rPr>
              <a:t>href</a:t>
            </a:r>
            <a:r>
              <a:rPr lang="en-US" sz="2000" dirty="0" smtClean="0">
                <a:solidFill>
                  <a:srgbClr val="CC3300"/>
                </a:solidFill>
              </a:rPr>
              <a:t>="mailto:^(g "email")"&gt;^(g "name")&lt;/a&gt;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&lt;p&gt;‘ ^^ acc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</a:t>
            </a:r>
            <a:r>
              <a:rPr lang="en-US" sz="2000" dirty="0" err="1" smtClean="0">
                <a:solidFill>
                  <a:srgbClr val="CC3300"/>
                </a:solidFill>
              </a:rPr>
              <a:t>val</a:t>
            </a:r>
            <a:r>
              <a:rPr lang="en-US" sz="2000" dirty="0" smtClean="0">
                <a:solidFill>
                  <a:srgbClr val="CC3300"/>
                </a:solidFill>
              </a:rPr>
              <a:t> rows = </a:t>
            </a:r>
            <a:r>
              <a:rPr lang="en-US" sz="2000" dirty="0" err="1" smtClean="0">
                <a:solidFill>
                  <a:srgbClr val="CC3300"/>
                </a:solidFill>
              </a:rPr>
              <a:t>Db.foldr</a:t>
            </a:r>
            <a:r>
              <a:rPr lang="en-US" sz="2000" dirty="0" smtClean="0">
                <a:solidFill>
                  <a:srgbClr val="CC3300"/>
                </a:solidFill>
              </a:rPr>
              <a:t> </a:t>
            </a:r>
            <a:r>
              <a:rPr lang="en-US" sz="2000" dirty="0" err="1" smtClean="0">
                <a:solidFill>
                  <a:srgbClr val="CC3300"/>
                </a:solidFill>
              </a:rPr>
              <a:t>layoutRow</a:t>
            </a:r>
            <a:r>
              <a:rPr lang="en-US" sz="2000" dirty="0" smtClean="0">
                <a:solidFill>
                  <a:srgbClr val="CC3300"/>
                </a:solidFill>
              </a:rPr>
              <a:t> ‘‘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‘select </a:t>
            </a:r>
            <a:r>
              <a:rPr lang="en-US" sz="2000" dirty="0" err="1" smtClean="0">
                <a:solidFill>
                  <a:srgbClr val="CC3300"/>
                </a:solidFill>
              </a:rPr>
              <a:t>email,name,comment</a:t>
            </a:r>
            <a:r>
              <a:rPr lang="en-US" sz="2000" dirty="0" smtClean="0">
                <a:solidFill>
                  <a:srgbClr val="CC3300"/>
                </a:solidFill>
              </a:rPr>
              <a:t> from guest‘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</a:t>
            </a:r>
            <a:r>
              <a:rPr lang="en-US" sz="2000" dirty="0" err="1" smtClean="0">
                <a:solidFill>
                  <a:srgbClr val="CC3300"/>
                </a:solidFill>
              </a:rPr>
              <a:t>val</a:t>
            </a:r>
            <a:r>
              <a:rPr lang="en-US" sz="2000" dirty="0" smtClean="0">
                <a:solidFill>
                  <a:srgbClr val="CC3300"/>
                </a:solidFill>
              </a:rPr>
              <a:t> _ = </a:t>
            </a:r>
            <a:r>
              <a:rPr lang="en-US" sz="2000" dirty="0" err="1" smtClean="0">
                <a:solidFill>
                  <a:srgbClr val="CC3300"/>
                </a:solidFill>
              </a:rPr>
              <a:t>Page.return</a:t>
            </a:r>
            <a:r>
              <a:rPr lang="en-US" sz="2000" dirty="0" smtClean="0">
                <a:solidFill>
                  <a:srgbClr val="CC3300"/>
                </a:solidFill>
              </a:rPr>
              <a:t> "Guest Book"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(‘&lt;</a:t>
            </a:r>
            <a:r>
              <a:rPr lang="en-US" sz="2000" dirty="0" err="1" smtClean="0">
                <a:solidFill>
                  <a:srgbClr val="CC3300"/>
                </a:solidFill>
              </a:rPr>
              <a:t>ul</a:t>
            </a:r>
            <a:r>
              <a:rPr lang="en-US" sz="2000" dirty="0" smtClean="0">
                <a:solidFill>
                  <a:srgbClr val="CC3300"/>
                </a:solidFill>
              </a:rPr>
              <a:t>&gt;‘ ^^ rows ^^ ‘&lt;/</a:t>
            </a:r>
            <a:r>
              <a:rPr lang="en-US" sz="2000" dirty="0" err="1" smtClean="0">
                <a:solidFill>
                  <a:srgbClr val="CC3300"/>
                </a:solidFill>
              </a:rPr>
              <a:t>ul</a:t>
            </a:r>
            <a:r>
              <a:rPr lang="en-US" sz="2000" dirty="0" smtClean="0">
                <a:solidFill>
                  <a:srgbClr val="CC3300"/>
                </a:solidFill>
              </a:rPr>
              <a:t>&gt;‘ ^^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        ‘&lt;form action=guest_add.sml&gt;...&lt;/form&gt;‘)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smtClean="0"/>
              <a:t>Notes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Library function </a:t>
            </a:r>
            <a:r>
              <a:rPr lang="en-US" sz="2000" dirty="0" err="1" smtClean="0"/>
              <a:t>Page.return</a:t>
            </a:r>
            <a:r>
              <a:rPr lang="en-US" sz="2000" dirty="0" smtClean="0"/>
              <a:t> sends a page back to the client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first argument to </a:t>
            </a:r>
            <a:r>
              <a:rPr lang="en-US" sz="2000" dirty="0" err="1" smtClean="0"/>
              <a:t>foldr</a:t>
            </a:r>
            <a:r>
              <a:rPr lang="en-US" sz="2000" dirty="0" smtClean="0"/>
              <a:t> is a function for formatting a row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12.</a:t>
            </a:r>
            <a:fld id="{52EB3752-4E19-4D17-BBFE-BAAC625A3C7E}" type="slidenum">
              <a:rPr lang="en-US" smtClean="0"/>
              <a:pPr/>
              <a:t>22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Consequences of the Execution Model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87630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Execution is initiates in an empty heap each time a request is served.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Thus, it is not possible to maintain state implicitly in Web applications using Standard ML references or arrays.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Instead, state must be maintained explicitly using an RDBMS, perhaps combined with </a:t>
            </a:r>
            <a:r>
              <a:rPr lang="en-US" sz="2000" dirty="0" err="1" smtClean="0"/>
              <a:t>SMLserver</a:t>
            </a:r>
            <a:r>
              <a:rPr lang="en-US" sz="2000" dirty="0" smtClean="0"/>
              <a:t> cache primitives.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Alternative: emulate state with form variables or cookies.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The Region based memory model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Memory allocation and </a:t>
            </a:r>
            <a:r>
              <a:rPr lang="en-US" sz="2000" dirty="0" err="1" smtClean="0"/>
              <a:t>deallocation</a:t>
            </a:r>
            <a:r>
              <a:rPr lang="en-US" sz="2000" dirty="0" smtClean="0"/>
              <a:t> directives are inserted in the program at compile time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Memory is allocated from a </a:t>
            </a:r>
            <a:r>
              <a:rPr lang="en-US" sz="2000" i="1" dirty="0" smtClean="0"/>
              <a:t>free list of region pages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A region is a list of </a:t>
            </a:r>
            <a:r>
              <a:rPr lang="en-US" sz="2000" b="1" dirty="0" smtClean="0"/>
              <a:t>region pages — a free-list contains region pages currently unused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Web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12.</a:t>
            </a:r>
            <a:fld id="{52EB3752-4E19-4D17-BBFE-BAAC625A3C7E}" type="slidenum">
              <a:rPr lang="en-US" smtClean="0"/>
              <a:pPr/>
              <a:t>23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Measurements with </a:t>
            </a:r>
            <a:r>
              <a:rPr lang="en-US" sz="2800" b="1" dirty="0" err="1" smtClean="0"/>
              <a:t>ApacheBench</a:t>
            </a:r>
            <a:endParaRPr lang="en-US" sz="2800" b="1" dirty="0" smtClean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8763000" cy="5410200"/>
          </a:xfrm>
        </p:spPr>
        <p:txBody>
          <a:bodyPr/>
          <a:lstStyle/>
          <a:p>
            <a:endParaRPr lang="en-US" sz="1400" b="1" dirty="0" smtClean="0"/>
          </a:p>
          <a:p>
            <a:endParaRPr lang="en-US" sz="1400" b="1" dirty="0" smtClean="0"/>
          </a:p>
          <a:p>
            <a:endParaRPr lang="en-US" sz="1400" b="1" dirty="0" smtClean="0"/>
          </a:p>
          <a:p>
            <a:endParaRPr lang="en-US" sz="1400" b="1" dirty="0" smtClean="0"/>
          </a:p>
          <a:p>
            <a:endParaRPr lang="en-US" sz="1400" b="1" dirty="0" smtClean="0"/>
          </a:p>
          <a:p>
            <a:endParaRPr lang="en-US" sz="1400" b="1" dirty="0" smtClean="0"/>
          </a:p>
          <a:p>
            <a:endParaRPr lang="en-US" sz="1400" b="1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600" dirty="0" smtClean="0"/>
              <a:t> </a:t>
            </a:r>
            <a:r>
              <a:rPr lang="en-US" sz="1600" dirty="0" err="1" smtClean="0"/>
              <a:t>ApacheBench</a:t>
            </a:r>
            <a:r>
              <a:rPr lang="en-US" sz="1600" dirty="0" smtClean="0"/>
              <a:t> (v. 1.3d) uses eight threads (60 seconds each)</a:t>
            </a:r>
          </a:p>
          <a:p>
            <a:r>
              <a:rPr lang="en-US" sz="1600" dirty="0" smtClean="0"/>
              <a:t> 850Mhz Pentium 3 Linux box (384Mb RAM)</a:t>
            </a:r>
          </a:p>
        </p:txBody>
      </p:sp>
      <p:pic>
        <p:nvPicPr>
          <p:cNvPr id="1026" name="Picture 2" descr="C:\Documents and Settings\Lawal Dogara\Desktop\3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1143000"/>
            <a:ext cx="5562600" cy="335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12.</a:t>
            </a:r>
            <a:fld id="{52EB3752-4E19-4D17-BBFE-BAAC625A3C7E}" type="slidenum">
              <a:rPr lang="en-US" smtClean="0"/>
              <a:pPr/>
              <a:t>24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Measurements with </a:t>
            </a:r>
            <a:r>
              <a:rPr lang="en-US" sz="2800" b="1" dirty="0" err="1" smtClean="0"/>
              <a:t>ApacheBench</a:t>
            </a:r>
            <a:endParaRPr lang="en-US" sz="2800" b="1" dirty="0" smtClean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8763000" cy="5334000"/>
          </a:xfrm>
        </p:spPr>
        <p:txBody>
          <a:bodyPr/>
          <a:lstStyle/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2000" dirty="0" smtClean="0"/>
              <a:t> Caching of loaded script </a:t>
            </a:r>
            <a:r>
              <a:rPr lang="en-US" sz="2000" dirty="0" err="1" smtClean="0"/>
              <a:t>bytecode</a:t>
            </a:r>
            <a:r>
              <a:rPr lang="en-US" sz="2000" dirty="0" smtClean="0"/>
              <a:t> improves performance (3 - 53 pct).</a:t>
            </a:r>
          </a:p>
          <a:p>
            <a:r>
              <a:rPr lang="en-US" sz="2000" dirty="0" smtClean="0"/>
              <a:t> Execution of library code degrades performance (10 - 74 pct).</a:t>
            </a:r>
          </a:p>
        </p:txBody>
      </p:sp>
      <p:pic>
        <p:nvPicPr>
          <p:cNvPr id="2050" name="Picture 2" descr="C:\Documents and Settings\Lawal Dogara\Desktop\3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914400"/>
            <a:ext cx="5334000" cy="3181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12.</a:t>
            </a:r>
            <a:fld id="{52EB3752-4E19-4D17-BBFE-BAAC625A3C7E}" type="slidenum">
              <a:rPr lang="en-US" smtClean="0"/>
              <a:pPr/>
              <a:t>25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err="1" smtClean="0"/>
              <a:t>SMLserver</a:t>
            </a:r>
            <a:r>
              <a:rPr lang="en-US" sz="2800" b="1" dirty="0" smtClean="0"/>
              <a:t> is actually used in practice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8763000" cy="5410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At The IT University of Copenhagen, </a:t>
            </a:r>
            <a:r>
              <a:rPr lang="en-US" sz="2000" dirty="0" err="1" smtClean="0"/>
              <a:t>SMLserver</a:t>
            </a:r>
            <a:r>
              <a:rPr lang="en-US" sz="2000" dirty="0" smtClean="0"/>
              <a:t> is used for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a course evaluation system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an alumni system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an online application system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an employee database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a survey and questionnaire system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smtClean="0"/>
              <a:t>Conclusion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 smtClean="0"/>
              <a:t>SMLserver</a:t>
            </a:r>
            <a:r>
              <a:rPr lang="en-US" sz="2000" dirty="0" smtClean="0"/>
              <a:t> scales to large Web sites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12.</a:t>
            </a:r>
            <a:fld id="{52EB3752-4E19-4D17-BBFE-BAAC625A3C7E}" type="slidenum">
              <a:rPr lang="en-US" smtClean="0"/>
              <a:pPr/>
              <a:t>26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Other Work on </a:t>
            </a:r>
            <a:r>
              <a:rPr lang="en-US" sz="2800" b="1" dirty="0" err="1" smtClean="0"/>
              <a:t>SMLserver</a:t>
            </a:r>
            <a:endParaRPr lang="en-US" sz="2800" b="1" dirty="0" smtClean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8763000" cy="5486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Martin </a:t>
            </a:r>
            <a:r>
              <a:rPr lang="en-US" sz="2000" dirty="0" err="1" smtClean="0"/>
              <a:t>Elsman</a:t>
            </a:r>
            <a:r>
              <a:rPr lang="en-US" sz="2000" dirty="0" smtClean="0"/>
              <a:t> and Ken </a:t>
            </a:r>
            <a:r>
              <a:rPr lang="en-US" sz="2000" dirty="0" err="1" smtClean="0"/>
              <a:t>Friis</a:t>
            </a:r>
            <a:r>
              <a:rPr lang="en-US" sz="2000" dirty="0" smtClean="0"/>
              <a:t> Larsen. </a:t>
            </a:r>
            <a:r>
              <a:rPr lang="en-US" sz="2000" i="1" dirty="0" smtClean="0"/>
              <a:t>Typing XHTML Web Applications in ML. In International Symposium on </a:t>
            </a:r>
            <a:r>
              <a:rPr lang="en-US" sz="2000" dirty="0" smtClean="0"/>
              <a:t>Practical Aspects of Declarative Languages (PADL’04). Dallas, USA. June 2004.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Related Work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Bigwig project at BRICS (</a:t>
            </a:r>
            <a:r>
              <a:rPr lang="en-US" sz="2000" dirty="0" err="1" smtClean="0"/>
              <a:t>Brabrand</a:t>
            </a:r>
            <a:r>
              <a:rPr lang="en-US" sz="2000" dirty="0" smtClean="0"/>
              <a:t>, </a:t>
            </a:r>
            <a:r>
              <a:rPr lang="en-US" sz="2000" dirty="0" err="1" smtClean="0"/>
              <a:t>Møller</a:t>
            </a:r>
            <a:r>
              <a:rPr lang="en-US" sz="2000" dirty="0" smtClean="0"/>
              <a:t>, and </a:t>
            </a:r>
            <a:r>
              <a:rPr lang="en-US" sz="2000" dirty="0" err="1" smtClean="0"/>
              <a:t>Schwartzbach</a:t>
            </a:r>
            <a:r>
              <a:rPr lang="en-US" sz="2000" dirty="0" smtClean="0"/>
              <a:t>). Type safe generation of HTML code.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</a:t>
            </a:r>
            <a:r>
              <a:rPr lang="en-US" sz="2000" i="1" dirty="0" err="1" smtClean="0"/>
              <a:t>HaskellDB</a:t>
            </a:r>
            <a:r>
              <a:rPr lang="en-US" sz="2000" i="1" dirty="0" smtClean="0"/>
              <a:t> Project and work by </a:t>
            </a:r>
            <a:r>
              <a:rPr lang="en-US" sz="2000" i="1" dirty="0" err="1" smtClean="0"/>
              <a:t>Buneman</a:t>
            </a:r>
            <a:r>
              <a:rPr lang="en-US" sz="2000" i="1" dirty="0" smtClean="0"/>
              <a:t> and </a:t>
            </a:r>
            <a:r>
              <a:rPr lang="en-US" sz="2000" i="1" dirty="0" err="1" smtClean="0"/>
              <a:t>Ohori</a:t>
            </a:r>
            <a:r>
              <a:rPr lang="en-US" sz="2000" i="1" dirty="0" smtClean="0"/>
              <a:t>: Polymorphism and Type inference in Database Programming, TODS’96. Type safe construction of SQL.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Haskell WASH/CGI library by Thiemann: </a:t>
            </a:r>
            <a:r>
              <a:rPr lang="en-US" sz="2000" i="1" dirty="0" smtClean="0"/>
              <a:t>Wash/CGI: Server-side Web scripting with sessions and typed compositional forms, PADL’02.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Using continuations to implement the interaction between clients and Web servers. </a:t>
            </a:r>
            <a:r>
              <a:rPr lang="en-US" sz="2000" dirty="0" err="1" smtClean="0"/>
              <a:t>Queinnec</a:t>
            </a:r>
            <a:r>
              <a:rPr lang="en-US" sz="2000" dirty="0" smtClean="0"/>
              <a:t>: </a:t>
            </a:r>
            <a:r>
              <a:rPr lang="en-US" sz="2000" i="1" dirty="0" smtClean="0"/>
              <a:t>The influence of browsers on evaluators or, continuations to program web servers, ICFP’00 and </a:t>
            </a:r>
            <a:r>
              <a:rPr lang="en-US" sz="2000" i="1" dirty="0" err="1" smtClean="0"/>
              <a:t>Graunke</a:t>
            </a:r>
            <a:r>
              <a:rPr lang="en-US" sz="2000" i="1" dirty="0" smtClean="0"/>
              <a:t> et al.:  Automatically restructuring programs for the web., ASE’01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ML Server Pages implementation for Moscow ML by </a:t>
            </a:r>
            <a:r>
              <a:rPr lang="en-US" sz="2000" dirty="0" err="1" smtClean="0"/>
              <a:t>Sestoft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12.</a:t>
            </a:r>
            <a:fld id="{52EB3752-4E19-4D17-BBFE-BAAC625A3C7E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Why Standard ML?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smtClean="0"/>
              <a:t>Static typing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Web applications are exposed to users early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Web applications change rapidly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Static typing can ease maintenance and improve robustness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smtClean="0"/>
              <a:t>Higher-order functions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High degree of code reuse and shallow interfaces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Good for separation of development tasks (design vs. application logic)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smtClean="0"/>
              <a:t>A rich modules system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Name space management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High degree of code reuse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12.</a:t>
            </a:r>
            <a:fld id="{52EB3752-4E19-4D17-BBFE-BAAC625A3C7E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What do </a:t>
            </a:r>
            <a:r>
              <a:rPr lang="en-US" sz="2800" b="1" dirty="0" err="1" smtClean="0"/>
              <a:t>SMLserver</a:t>
            </a:r>
            <a:r>
              <a:rPr lang="en-US" sz="2800" b="1" dirty="0" smtClean="0"/>
              <a:t> scripts look like?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763000" cy="5029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smtClean="0"/>
              <a:t>Scripts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err="1" smtClean="0">
                <a:solidFill>
                  <a:srgbClr val="CC3300"/>
                </a:solidFill>
              </a:rPr>
              <a:t>val</a:t>
            </a:r>
            <a:r>
              <a:rPr lang="en-US" sz="2000" dirty="0" smtClean="0">
                <a:solidFill>
                  <a:srgbClr val="CC3300"/>
                </a:solidFill>
              </a:rPr>
              <a:t> </a:t>
            </a:r>
            <a:r>
              <a:rPr lang="en-US" sz="2000" dirty="0" err="1" smtClean="0">
                <a:solidFill>
                  <a:srgbClr val="CC3300"/>
                </a:solidFill>
              </a:rPr>
              <a:t>time_of_day</a:t>
            </a:r>
            <a:r>
              <a:rPr lang="en-US" sz="2000" dirty="0" smtClean="0">
                <a:solidFill>
                  <a:srgbClr val="CC3300"/>
                </a:solidFill>
              </a:rPr>
              <a:t> =   </a:t>
            </a:r>
            <a:r>
              <a:rPr lang="en-US" sz="2000" dirty="0" err="1" smtClean="0">
                <a:solidFill>
                  <a:srgbClr val="CC3300"/>
                </a:solidFill>
              </a:rPr>
              <a:t>Date.toString</a:t>
            </a:r>
            <a:r>
              <a:rPr lang="en-US" sz="2000" dirty="0" smtClean="0">
                <a:solidFill>
                  <a:srgbClr val="CC3300"/>
                </a:solidFill>
              </a:rPr>
              <a:t> (</a:t>
            </a:r>
            <a:r>
              <a:rPr lang="en-US" sz="2000" dirty="0" err="1" smtClean="0">
                <a:solidFill>
                  <a:srgbClr val="CC3300"/>
                </a:solidFill>
              </a:rPr>
              <a:t>Date.fromTimeLocal</a:t>
            </a:r>
            <a:r>
              <a:rPr lang="en-US" sz="2000" dirty="0" smtClean="0">
                <a:solidFill>
                  <a:srgbClr val="CC3300"/>
                </a:solidFill>
              </a:rPr>
              <a:t>(</a:t>
            </a:r>
            <a:r>
              <a:rPr lang="en-US" sz="2000" dirty="0" err="1" smtClean="0">
                <a:solidFill>
                  <a:srgbClr val="CC3300"/>
                </a:solidFill>
              </a:rPr>
              <a:t>Time.now</a:t>
            </a:r>
            <a:r>
              <a:rPr lang="en-US" sz="2000" dirty="0" smtClean="0">
                <a:solidFill>
                  <a:srgbClr val="CC3300"/>
                </a:solidFill>
              </a:rPr>
              <a:t>()))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</a:t>
            </a:r>
            <a:r>
              <a:rPr lang="en-US" sz="2000" dirty="0" err="1" smtClean="0">
                <a:solidFill>
                  <a:srgbClr val="CC3300"/>
                </a:solidFill>
              </a:rPr>
              <a:t>val</a:t>
            </a:r>
            <a:r>
              <a:rPr lang="en-US" sz="2000" dirty="0" smtClean="0">
                <a:solidFill>
                  <a:srgbClr val="CC3300"/>
                </a:solidFill>
              </a:rPr>
              <a:t> _ = </a:t>
            </a:r>
            <a:r>
              <a:rPr lang="en-US" sz="2000" dirty="0" err="1" smtClean="0">
                <a:solidFill>
                  <a:srgbClr val="CC3300"/>
                </a:solidFill>
              </a:rPr>
              <a:t>Ns.Conn.return</a:t>
            </a:r>
            <a:endParaRPr lang="en-US" sz="2000" dirty="0" smtClean="0">
              <a:solidFill>
                <a:srgbClr val="CC33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‘&lt;HTML&gt;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       &lt;BODY&gt;&lt;H1&gt;Hello world!&lt;/H1&gt;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	The current date and time is ^</a:t>
            </a:r>
            <a:r>
              <a:rPr lang="en-US" sz="2000" dirty="0" err="1" smtClean="0">
                <a:solidFill>
                  <a:srgbClr val="CC3300"/>
                </a:solidFill>
              </a:rPr>
              <a:t>time_of_day</a:t>
            </a:r>
            <a:endParaRPr lang="en-US" sz="2000" dirty="0" smtClean="0">
              <a:solidFill>
                <a:srgbClr val="CC33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      &lt;/BODY&gt;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        &lt;/HTML&gt;‘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smtClean="0">
                <a:solidFill>
                  <a:srgbClr val="CC3300"/>
                </a:solidFill>
              </a:rPr>
              <a:t>ML Server Pages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&lt;HTML&gt;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                    &lt;BODY&gt;&lt;H1&gt;Hello world!&lt;/H1&gt;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                                            The current date and time is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 &lt;?MSP= </a:t>
            </a:r>
            <a:r>
              <a:rPr lang="en-US" sz="2000" dirty="0" err="1" smtClean="0">
                <a:solidFill>
                  <a:srgbClr val="CC3300"/>
                </a:solidFill>
              </a:rPr>
              <a:t>Date.toString</a:t>
            </a:r>
            <a:r>
              <a:rPr lang="en-US" sz="2000" dirty="0" smtClean="0">
                <a:solidFill>
                  <a:srgbClr val="CC3300"/>
                </a:solidFill>
              </a:rPr>
              <a:t> (</a:t>
            </a:r>
            <a:r>
              <a:rPr lang="en-US" sz="2000" dirty="0" err="1" smtClean="0">
                <a:solidFill>
                  <a:srgbClr val="CC3300"/>
                </a:solidFill>
              </a:rPr>
              <a:t>Date.fromTimeLocal</a:t>
            </a:r>
            <a:r>
              <a:rPr lang="en-US" sz="2000" dirty="0" smtClean="0">
                <a:solidFill>
                  <a:srgbClr val="CC3300"/>
                </a:solidFill>
              </a:rPr>
              <a:t>(</a:t>
            </a:r>
            <a:r>
              <a:rPr lang="en-US" sz="2000" dirty="0" err="1" smtClean="0">
                <a:solidFill>
                  <a:srgbClr val="CC3300"/>
                </a:solidFill>
              </a:rPr>
              <a:t>Time.now</a:t>
            </a:r>
            <a:r>
              <a:rPr lang="en-US" sz="2000" dirty="0" smtClean="0">
                <a:solidFill>
                  <a:srgbClr val="CC3300"/>
                </a:solidFill>
              </a:rPr>
              <a:t>())) ?&gt;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&lt;/BODY&gt;&lt;/HTML&gt;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12.</a:t>
            </a:r>
            <a:fld id="{52EB3752-4E19-4D17-BBFE-BAAC625A3C7E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Execution Model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763000" cy="5334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2000" b="1" dirty="0" smtClean="0"/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smtClean="0"/>
              <a:t>Example project file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import ../lib/lib.pm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in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local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	../</a:t>
            </a:r>
            <a:r>
              <a:rPr lang="en-US" sz="2000" dirty="0" err="1" smtClean="0">
                <a:solidFill>
                  <a:srgbClr val="CC3300"/>
                </a:solidFill>
              </a:rPr>
              <a:t>demo_lib</a:t>
            </a:r>
            <a:r>
              <a:rPr lang="en-US" sz="2000" dirty="0" smtClean="0">
                <a:solidFill>
                  <a:srgbClr val="CC3300"/>
                </a:solidFill>
              </a:rPr>
              <a:t>/Page.sml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in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      [ (* </a:t>
            </a:r>
            <a:r>
              <a:rPr lang="en-US" sz="2000" dirty="0" err="1" smtClean="0">
                <a:solidFill>
                  <a:srgbClr val="CC3300"/>
                </a:solidFill>
              </a:rPr>
              <a:t>SMLserver</a:t>
            </a:r>
            <a:r>
              <a:rPr lang="en-US" sz="2000" dirty="0" smtClean="0">
                <a:solidFill>
                  <a:srgbClr val="CC3300"/>
                </a:solidFill>
              </a:rPr>
              <a:t> Script Files *)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	demo/time_of_day.sml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	demo/time_of_day.msp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    ]         end        </a:t>
            </a:r>
            <a:r>
              <a:rPr lang="en-US" sz="2000" dirty="0" err="1" smtClean="0">
                <a:solidFill>
                  <a:srgbClr val="CC3300"/>
                </a:solidFill>
              </a:rPr>
              <a:t>end</a:t>
            </a:r>
            <a:endParaRPr lang="en-US" sz="2000" dirty="0" smtClean="0">
              <a:solidFill>
                <a:srgbClr val="CC33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How </a:t>
            </a:r>
            <a:r>
              <a:rPr lang="en-US" sz="2000" b="1" dirty="0" err="1" smtClean="0"/>
              <a:t>SMLserver</a:t>
            </a:r>
            <a:r>
              <a:rPr lang="en-US" sz="2000" b="1" dirty="0" smtClean="0"/>
              <a:t> Serves Pages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Scripts and libraries are compiled to </a:t>
            </a:r>
            <a:r>
              <a:rPr lang="en-US" sz="2000" dirty="0" err="1" smtClean="0"/>
              <a:t>bytecode</a:t>
            </a:r>
            <a:r>
              <a:rPr lang="en-US" sz="2000" dirty="0" smtClean="0"/>
              <a:t> fragments with </a:t>
            </a:r>
            <a:r>
              <a:rPr lang="en-US" sz="2000" dirty="0" err="1" smtClean="0"/>
              <a:t>smlserverc</a:t>
            </a:r>
            <a:r>
              <a:rPr lang="en-US" sz="2000" dirty="0" smtClean="0"/>
              <a:t> compiler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A script is loaded when it is first requested (and cached for future requests)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Script execution includes execution of dependant library code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12.</a:t>
            </a:r>
            <a:fld id="{52EB3752-4E19-4D17-BBFE-BAAC625A3C7E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An Introduction to Standard ML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763000" cy="5105400"/>
          </a:xfrm>
        </p:spPr>
        <p:txBody>
          <a:bodyPr/>
          <a:lstStyle/>
          <a:p>
            <a:r>
              <a:rPr lang="en-US" sz="1400" dirty="0" err="1" smtClean="0"/>
              <a:t>Arithmetics</a:t>
            </a:r>
            <a:r>
              <a:rPr lang="en-US" sz="1400" dirty="0" smtClean="0"/>
              <a:t>, variables, and strings</a:t>
            </a:r>
          </a:p>
          <a:p>
            <a:r>
              <a:rPr lang="en-US" sz="1400" dirty="0" smtClean="0"/>
              <a:t> Types and the distinction between compile time and run time</a:t>
            </a:r>
          </a:p>
          <a:p>
            <a:r>
              <a:rPr lang="en-US" sz="1400" dirty="0" smtClean="0"/>
              <a:t> Declaring functions</a:t>
            </a:r>
          </a:p>
          <a:p>
            <a:r>
              <a:rPr lang="en-US" sz="1400" dirty="0" smtClean="0"/>
              <a:t> Functions that take functions as arguments</a:t>
            </a:r>
          </a:p>
          <a:p>
            <a:r>
              <a:rPr lang="en-US" sz="1400" dirty="0" smtClean="0"/>
              <a:t> Structures and signatures for name space management and modularization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12.</a:t>
            </a:r>
            <a:fld id="{52EB3752-4E19-4D17-BBFE-BAAC625A3C7E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err="1" smtClean="0"/>
              <a:t>Arithmetics</a:t>
            </a:r>
            <a:r>
              <a:rPr lang="en-US" sz="2800" b="1" dirty="0" smtClean="0"/>
              <a:t>, variables and strings in Standard ML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763000" cy="5029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Standard ML supports the usual arithmetic operations and variables may be used for holding temporary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values, much like in PHP.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Literal strings in Standard ML are written in double-quotes and strings may be composed using the string </a:t>
            </a:r>
            <a:r>
              <a:rPr lang="en-US" sz="2000" dirty="0" err="1" smtClean="0"/>
              <a:t>concat</a:t>
            </a:r>
            <a:r>
              <a:rPr lang="en-US" sz="2000" dirty="0" smtClean="0"/>
              <a:t> function ^.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Conditional expressions look almost as conditional statements in PHP.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err="1" smtClean="0">
                <a:solidFill>
                  <a:srgbClr val="CC3300"/>
                </a:solidFill>
              </a:rPr>
              <a:t>val</a:t>
            </a:r>
            <a:r>
              <a:rPr lang="en-US" sz="2000" dirty="0" smtClean="0">
                <a:solidFill>
                  <a:srgbClr val="CC3300"/>
                </a:solidFill>
              </a:rPr>
              <a:t> weight = 90.0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</a:t>
            </a:r>
            <a:r>
              <a:rPr lang="en-US" sz="2000" dirty="0" err="1" smtClean="0">
                <a:solidFill>
                  <a:srgbClr val="CC3300"/>
                </a:solidFill>
              </a:rPr>
              <a:t>val</a:t>
            </a:r>
            <a:r>
              <a:rPr lang="en-US" sz="2000" dirty="0" smtClean="0">
                <a:solidFill>
                  <a:srgbClr val="CC3300"/>
                </a:solidFill>
              </a:rPr>
              <a:t> height = 190.0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</a:t>
            </a:r>
            <a:r>
              <a:rPr lang="en-US" sz="2000" dirty="0" err="1" smtClean="0">
                <a:solidFill>
                  <a:srgbClr val="CC3300"/>
                </a:solidFill>
              </a:rPr>
              <a:t>val</a:t>
            </a:r>
            <a:r>
              <a:rPr lang="en-US" sz="2000" dirty="0" smtClean="0">
                <a:solidFill>
                  <a:srgbClr val="CC3300"/>
                </a:solidFill>
              </a:rPr>
              <a:t> </a:t>
            </a:r>
            <a:r>
              <a:rPr lang="en-US" sz="2000" dirty="0" err="1" smtClean="0">
                <a:solidFill>
                  <a:srgbClr val="CC3300"/>
                </a:solidFill>
              </a:rPr>
              <a:t>bmi</a:t>
            </a:r>
            <a:r>
              <a:rPr lang="en-US" sz="2000" dirty="0" smtClean="0">
                <a:solidFill>
                  <a:srgbClr val="CC3300"/>
                </a:solidFill>
              </a:rPr>
              <a:t> = weight / ( (height / 100.0) * (height / 100.0) 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</a:t>
            </a:r>
            <a:r>
              <a:rPr lang="en-US" sz="2000" dirty="0" err="1" smtClean="0">
                <a:solidFill>
                  <a:srgbClr val="CC3300"/>
                </a:solidFill>
              </a:rPr>
              <a:t>val</a:t>
            </a:r>
            <a:r>
              <a:rPr lang="en-US" sz="2000" dirty="0" smtClean="0">
                <a:solidFill>
                  <a:srgbClr val="CC3300"/>
                </a:solidFill>
              </a:rPr>
              <a:t> </a:t>
            </a:r>
            <a:r>
              <a:rPr lang="en-US" sz="2000" dirty="0" err="1" smtClean="0">
                <a:solidFill>
                  <a:srgbClr val="CC3300"/>
                </a:solidFill>
              </a:rPr>
              <a:t>msg</a:t>
            </a:r>
            <a:r>
              <a:rPr lang="en-US" sz="2000" dirty="0" smtClean="0">
                <a:solidFill>
                  <a:srgbClr val="CC3300"/>
                </a:solidFill>
              </a:rPr>
              <a:t> = if ( </a:t>
            </a:r>
            <a:r>
              <a:rPr lang="en-US" sz="2000" dirty="0" err="1" smtClean="0">
                <a:solidFill>
                  <a:srgbClr val="CC3300"/>
                </a:solidFill>
              </a:rPr>
              <a:t>bmi</a:t>
            </a:r>
            <a:r>
              <a:rPr lang="en-US" sz="2000" dirty="0" smtClean="0">
                <a:solidFill>
                  <a:srgbClr val="CC3300"/>
                </a:solidFill>
              </a:rPr>
              <a:t> &gt; 30.0 ) then "too high!"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      else if ( </a:t>
            </a:r>
            <a:r>
              <a:rPr lang="en-US" sz="2000" dirty="0" err="1" smtClean="0">
                <a:solidFill>
                  <a:srgbClr val="CC3300"/>
                </a:solidFill>
              </a:rPr>
              <a:t>bmi</a:t>
            </a:r>
            <a:r>
              <a:rPr lang="en-US" sz="2000" dirty="0" smtClean="0">
                <a:solidFill>
                  <a:srgbClr val="CC3300"/>
                </a:solidFill>
              </a:rPr>
              <a:t> &gt; 20.0 ) then "normal"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      else "too low"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</a:t>
            </a:r>
            <a:r>
              <a:rPr lang="en-US" sz="2000" dirty="0" err="1" smtClean="0">
                <a:solidFill>
                  <a:srgbClr val="CC3300"/>
                </a:solidFill>
              </a:rPr>
              <a:t>val</a:t>
            </a:r>
            <a:r>
              <a:rPr lang="en-US" sz="2000" dirty="0" smtClean="0">
                <a:solidFill>
                  <a:srgbClr val="CC3300"/>
                </a:solidFill>
              </a:rPr>
              <a:t> </a:t>
            </a:r>
            <a:r>
              <a:rPr lang="en-US" sz="2000" dirty="0" err="1" smtClean="0">
                <a:solidFill>
                  <a:srgbClr val="CC3300"/>
                </a:solidFill>
              </a:rPr>
              <a:t>msg</a:t>
            </a:r>
            <a:r>
              <a:rPr lang="en-US" sz="2000" dirty="0" smtClean="0">
                <a:solidFill>
                  <a:srgbClr val="CC3300"/>
                </a:solidFill>
              </a:rPr>
              <a:t> = "Your BMI is " ^ </a:t>
            </a:r>
            <a:r>
              <a:rPr lang="en-US" sz="2000" dirty="0" err="1" smtClean="0">
                <a:solidFill>
                  <a:srgbClr val="CC3300"/>
                </a:solidFill>
              </a:rPr>
              <a:t>Real.toString</a:t>
            </a:r>
            <a:r>
              <a:rPr lang="en-US" sz="2000" dirty="0" smtClean="0">
                <a:solidFill>
                  <a:srgbClr val="CC3300"/>
                </a:solidFill>
              </a:rPr>
              <a:t> </a:t>
            </a:r>
            <a:r>
              <a:rPr lang="en-US" sz="2000" dirty="0" err="1" smtClean="0">
                <a:solidFill>
                  <a:srgbClr val="CC3300"/>
                </a:solidFill>
              </a:rPr>
              <a:t>bmi</a:t>
            </a:r>
            <a:r>
              <a:rPr lang="en-US" sz="2000" dirty="0" smtClean="0">
                <a:solidFill>
                  <a:srgbClr val="CC3300"/>
                </a:solidFill>
              </a:rPr>
              <a:t> ^ ", which is " ^ </a:t>
            </a:r>
            <a:r>
              <a:rPr lang="en-US" sz="2000" dirty="0" err="1" smtClean="0">
                <a:solidFill>
                  <a:srgbClr val="CC3300"/>
                </a:solidFill>
              </a:rPr>
              <a:t>msg</a:t>
            </a:r>
            <a:endParaRPr lang="en-US" sz="2000" dirty="0" smtClean="0">
              <a:solidFill>
                <a:srgbClr val="CC33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</a:t>
            </a:r>
            <a:r>
              <a:rPr lang="en-US" sz="2000" dirty="0" err="1" smtClean="0">
                <a:solidFill>
                  <a:srgbClr val="CC3300"/>
                </a:solidFill>
              </a:rPr>
              <a:t>val</a:t>
            </a:r>
            <a:r>
              <a:rPr lang="en-US" sz="2000" dirty="0" smtClean="0">
                <a:solidFill>
                  <a:srgbClr val="CC3300"/>
                </a:solidFill>
              </a:rPr>
              <a:t> _ = print </a:t>
            </a:r>
            <a:r>
              <a:rPr lang="en-US" sz="2000" dirty="0" err="1" smtClean="0">
                <a:solidFill>
                  <a:srgbClr val="CC3300"/>
                </a:solidFill>
              </a:rPr>
              <a:t>msg</a:t>
            </a:r>
            <a:endParaRPr lang="en-US" sz="2000" dirty="0" smtClean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12.</a:t>
            </a:r>
            <a:fld id="{52EB3752-4E19-4D17-BBFE-BAAC625A3C7E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Compiling and Running the Program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7630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smtClean="0"/>
              <a:t>Compiling with the </a:t>
            </a:r>
            <a:r>
              <a:rPr lang="en-US" sz="2000" i="1" dirty="0" err="1" smtClean="0"/>
              <a:t>MLKit</a:t>
            </a:r>
            <a:r>
              <a:rPr lang="en-US" sz="2000" i="1" dirty="0" smtClean="0"/>
              <a:t> Standard ML compiler: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doobie</a:t>
            </a:r>
            <a:r>
              <a:rPr lang="en-US" sz="2000" dirty="0" smtClean="0"/>
              <a:t> $ ../bin/</a:t>
            </a:r>
            <a:r>
              <a:rPr lang="en-US" sz="2000" dirty="0" err="1" smtClean="0"/>
              <a:t>mlkit</a:t>
            </a:r>
            <a:r>
              <a:rPr lang="en-US" sz="2000" dirty="0" smtClean="0"/>
              <a:t> bmi.sml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[reading source file: bmi.sml]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[wrote X86 code file: PM/RI/</a:t>
            </a:r>
            <a:r>
              <a:rPr lang="en-US" sz="2000" dirty="0" err="1" smtClean="0"/>
              <a:t>bmi.sml-bmi.sml.s</a:t>
            </a:r>
            <a:r>
              <a:rPr lang="en-US" sz="2000" dirty="0" smtClean="0"/>
              <a:t>]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[wrote X86 code file: PM/RI/base-</a:t>
            </a:r>
            <a:r>
              <a:rPr lang="en-US" sz="2000" dirty="0" err="1" smtClean="0"/>
              <a:t>link_objects.s</a:t>
            </a:r>
            <a:r>
              <a:rPr lang="en-US" sz="2000" dirty="0" smtClean="0"/>
              <a:t>]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[wrote executable file: run]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doobie</a:t>
            </a:r>
            <a:r>
              <a:rPr lang="en-US" sz="2000" dirty="0" smtClean="0"/>
              <a:t> $ ./run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Your BMI is 24.9307479224, which is normal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Types: Small changes to the program triggers errors at compile time.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By changing the first declaration to read “</a:t>
            </a:r>
            <a:r>
              <a:rPr lang="en-US" sz="2000" dirty="0" err="1" smtClean="0"/>
              <a:t>val</a:t>
            </a:r>
            <a:r>
              <a:rPr lang="en-US" sz="2000" dirty="0" smtClean="0"/>
              <a:t> weight = 90”, the compiler gives the following message: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 smtClean="0"/>
              <a:t>mael@doobie</a:t>
            </a:r>
            <a:r>
              <a:rPr lang="en-US" sz="2000" dirty="0" smtClean="0"/>
              <a:t>:~/</a:t>
            </a:r>
            <a:r>
              <a:rPr lang="en-US" sz="2000" dirty="0" err="1" smtClean="0"/>
              <a:t>mlkit</a:t>
            </a:r>
            <a:r>
              <a:rPr lang="en-US" sz="2000" dirty="0" smtClean="0"/>
              <a:t>/kit/test$ ../bin/</a:t>
            </a:r>
            <a:r>
              <a:rPr lang="en-US" sz="2000" dirty="0" err="1" smtClean="0"/>
              <a:t>mlkit</a:t>
            </a:r>
            <a:r>
              <a:rPr lang="en-US" sz="2000" dirty="0" smtClean="0"/>
              <a:t> bmi2.sml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[reading source file: bmi2.sml]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bmi2.sml, line 3, column 10: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 smtClean="0"/>
              <a:t>val</a:t>
            </a:r>
            <a:r>
              <a:rPr lang="en-US" sz="2000" dirty="0" smtClean="0"/>
              <a:t> </a:t>
            </a:r>
            <a:r>
              <a:rPr lang="en-US" sz="2000" dirty="0" err="1" smtClean="0"/>
              <a:t>bmi</a:t>
            </a:r>
            <a:r>
              <a:rPr lang="en-US" sz="2000" dirty="0" smtClean="0"/>
              <a:t> = weight / ( (height / 100.0) * (height / 100.0) 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      ^^^^^^^^^^^^^^^^^^^^^^^^^^^^^^^^^^^^^^^^^^^^^^^^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12.</a:t>
            </a:r>
            <a:fld id="{52EB3752-4E19-4D17-BBFE-BAAC625A3C7E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Compiling and Running the Program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7630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/>
              <a:t>Type clash,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/>
              <a:t>operand suggests operator type: </a:t>
            </a:r>
            <a:r>
              <a:rPr lang="en-US" sz="2400" dirty="0" err="1" smtClean="0"/>
              <a:t>int</a:t>
            </a:r>
            <a:r>
              <a:rPr lang="en-US" sz="2400" dirty="0" smtClean="0"/>
              <a:t> * real-&gt;real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/>
              <a:t>but I found operator type: real * real-&gt;real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SWE 214</Template>
  <TotalTime>6390</TotalTime>
  <Words>1526</Words>
  <Application>Microsoft PowerPoint</Application>
  <PresentationFormat>On-screen Show (4:3)</PresentationFormat>
  <Paragraphs>430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Pixel</vt:lpstr>
      <vt:lpstr>Programming Web Applications with SMLserver</vt:lpstr>
      <vt:lpstr>What is SMLserver?</vt:lpstr>
      <vt:lpstr>Why Standard ML?</vt:lpstr>
      <vt:lpstr>What do SMLserver scripts look like?</vt:lpstr>
      <vt:lpstr>Execution Model</vt:lpstr>
      <vt:lpstr>An Introduction to Standard ML</vt:lpstr>
      <vt:lpstr>Arithmetics, variables and strings in Standard ML</vt:lpstr>
      <vt:lpstr>Compiling and Running the Program</vt:lpstr>
      <vt:lpstr>Compiling and Running the Program</vt:lpstr>
      <vt:lpstr>Type inference and explicit typing</vt:lpstr>
      <vt:lpstr>Functions as in PHP</vt:lpstr>
      <vt:lpstr>Higher-Order Functions</vt:lpstr>
      <vt:lpstr>Structures</vt:lpstr>
      <vt:lpstr>Signatures</vt:lpstr>
      <vt:lpstr>Quotations for HTML/SQL embedding</vt:lpstr>
      <vt:lpstr>Example: Apple Pie Recipe (Much Like PHP)</vt:lpstr>
      <vt:lpstr>Example: Apple Pie Recipe (Much Like PHP)</vt:lpstr>
      <vt:lpstr>Interfacing to an RDBMS</vt:lpstr>
      <vt:lpstr>The RDBMS Interface</vt:lpstr>
      <vt:lpstr>Example: Guest Book</vt:lpstr>
      <vt:lpstr>Example: Guest Book</vt:lpstr>
      <vt:lpstr>Consequences of the Execution Model</vt:lpstr>
      <vt:lpstr>Measurements with ApacheBench</vt:lpstr>
      <vt:lpstr>Measurements with ApacheBench</vt:lpstr>
      <vt:lpstr>SMLserver is actually used in practice</vt:lpstr>
      <vt:lpstr>Other Work on SMLserver</vt:lpstr>
    </vt:vector>
  </TitlesOfParts>
  <Company>EWCPCO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Sukairi</dc:creator>
  <cp:lastModifiedBy>asus</cp:lastModifiedBy>
  <cp:revision>335</cp:revision>
  <dcterms:created xsi:type="dcterms:W3CDTF">2003-08-19T13:40:41Z</dcterms:created>
  <dcterms:modified xsi:type="dcterms:W3CDTF">2010-02-06T07:39:54Z</dcterms:modified>
</cp:coreProperties>
</file>