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549" r:id="rId2"/>
    <p:sldId id="550" r:id="rId3"/>
    <p:sldId id="551" r:id="rId4"/>
    <p:sldId id="552" r:id="rId5"/>
    <p:sldId id="553" r:id="rId6"/>
    <p:sldId id="554" r:id="rId7"/>
    <p:sldId id="555" r:id="rId8"/>
    <p:sldId id="556" r:id="rId9"/>
    <p:sldId id="557" r:id="rId10"/>
    <p:sldId id="558" r:id="rId11"/>
    <p:sldId id="559" r:id="rId12"/>
    <p:sldId id="560" r:id="rId13"/>
    <p:sldId id="561" r:id="rId14"/>
    <p:sldId id="562" r:id="rId15"/>
    <p:sldId id="563" r:id="rId16"/>
    <p:sldId id="564" r:id="rId17"/>
    <p:sldId id="565" r:id="rId18"/>
    <p:sldId id="566" r:id="rId19"/>
    <p:sldId id="567" r:id="rId20"/>
    <p:sldId id="568" r:id="rId21"/>
    <p:sldId id="569" r:id="rId22"/>
    <p:sldId id="570" r:id="rId23"/>
    <p:sldId id="571" r:id="rId24"/>
    <p:sldId id="572" r:id="rId25"/>
    <p:sldId id="573" r:id="rId26"/>
    <p:sldId id="574" r:id="rId27"/>
    <p:sldId id="575" r:id="rId28"/>
    <p:sldId id="576" r:id="rId29"/>
    <p:sldId id="577" r:id="rId30"/>
    <p:sldId id="578" r:id="rId31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12" autoAdjust="0"/>
  </p:normalViewPr>
  <p:slideViewPr>
    <p:cSldViewPr>
      <p:cViewPr varScale="1">
        <p:scale>
          <a:sx n="54" d="100"/>
          <a:sy n="54" d="100"/>
        </p:scale>
        <p:origin x="-34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3690"/>
    </p:cViewPr>
  </p:sorterViewPr>
  <p:notesViewPr>
    <p:cSldViewPr>
      <p:cViewPr varScale="1">
        <p:scale>
          <a:sx n="67" d="100"/>
          <a:sy n="67" d="100"/>
        </p:scale>
        <p:origin x="-2112" y="-114"/>
      </p:cViewPr>
      <p:guideLst>
        <p:guide orient="horz" pos="2932"/>
        <p:guide pos="221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8" name="Rectangle 6"/>
          <p:cNvSpPr>
            <a:spLocks noChangeArrowheads="1"/>
          </p:cNvSpPr>
          <p:nvPr/>
        </p:nvSpPr>
        <p:spPr bwMode="auto">
          <a:xfrm>
            <a:off x="446166" y="8813749"/>
            <a:ext cx="2540081" cy="60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r>
              <a:rPr lang="en-US" sz="900">
                <a:latin typeface="Verdana" pitchFamily="34" charset="0"/>
                <a:cs typeface="Times New Roman" pitchFamily="18" charset="0"/>
              </a:rPr>
              <a:t>ICS 572 –</a:t>
            </a:r>
            <a:r>
              <a:rPr lang="en-US" sz="900">
                <a:latin typeface="Verdana" pitchFamily="34" charset="0"/>
              </a:rPr>
              <a:t> </a:t>
            </a:r>
            <a:r>
              <a:rPr lang="en-US" sz="900">
                <a:latin typeface="Verdana" pitchFamily="34" charset="0"/>
                <a:cs typeface="Times New Roman" pitchFamily="18" charset="0"/>
              </a:rPr>
              <a:t>High Performance Computing</a:t>
            </a:r>
          </a:p>
          <a:p>
            <a:pPr defTabSz="1028700" eaLnBrk="0" hangingPunct="0">
              <a:lnSpc>
                <a:spcPct val="150000"/>
              </a:lnSpc>
              <a:defRPr/>
            </a:pPr>
            <a:r>
              <a:rPr lang="en-US" sz="900">
                <a:latin typeface="Verdana" pitchFamily="34" charset="0"/>
              </a:rPr>
              <a:t>Dr. Sahalu Junaidu  -  KFUPM</a:t>
            </a:r>
          </a:p>
          <a:p>
            <a:pPr defTabSz="1028700" eaLnBrk="0" hangingPunct="0">
              <a:defRPr/>
            </a:pPr>
            <a:r>
              <a:rPr lang="en-US" sz="10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12999" name="Rectangle 7"/>
          <p:cNvSpPr>
            <a:spLocks noChangeArrowheads="1"/>
          </p:cNvSpPr>
          <p:nvPr/>
        </p:nvSpPr>
        <p:spPr bwMode="auto">
          <a:xfrm>
            <a:off x="6426072" y="8813748"/>
            <a:ext cx="428926" cy="258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fld id="{520FB95A-D774-4D0F-83D3-8EA5D76F7647}" type="slidenum">
              <a:rPr lang="ar-SA" sz="1000">
                <a:latin typeface="Verdana" pitchFamily="34" charset="0"/>
              </a:rPr>
              <a:pPr defTabSz="1028700" eaLnBrk="0" hangingPunct="0">
                <a:defRPr/>
              </a:pPr>
              <a:t>‹#›</a:t>
            </a:fld>
            <a:endParaRPr lang="en-US" sz="1000">
              <a:latin typeface="Verdana" pitchFamily="34" charset="0"/>
            </a:endParaRPr>
          </a:p>
        </p:txBody>
      </p:sp>
      <p:sp>
        <p:nvSpPr>
          <p:cNvPr id="213002" name="AutoShape 10"/>
          <p:cNvSpPr>
            <a:spLocks noChangeArrowheads="1"/>
          </p:cNvSpPr>
          <p:nvPr/>
        </p:nvSpPr>
        <p:spPr bwMode="auto">
          <a:xfrm>
            <a:off x="585794" y="590612"/>
            <a:ext cx="5705466" cy="3990661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3003" name="AutoShape 11"/>
          <p:cNvSpPr>
            <a:spLocks noChangeArrowheads="1"/>
          </p:cNvSpPr>
          <p:nvPr/>
        </p:nvSpPr>
        <p:spPr bwMode="auto">
          <a:xfrm>
            <a:off x="585794" y="4727827"/>
            <a:ext cx="5705466" cy="3990662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0185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0088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8" y="4420064"/>
            <a:ext cx="5620406" cy="418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r>
              <a:rPr lang="en-US"/>
              <a:t>SWE 444: Internet &amp; Web Application Development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0185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fld id="{6B0F8566-AE74-4EC0-ACFB-DE9F36D4CE9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DADBB-9509-4059-BA1F-EB51BA9121F2}" type="slidenum">
              <a:rPr lang="ar-SA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18" tIns="45710" rIns="91418" bIns="45710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18" tIns="45710" rIns="91418" bIns="45710"/>
          <a:lstStyle/>
          <a:p>
            <a:pPr>
              <a:defRPr/>
            </a:pPr>
            <a:endParaRPr lang="en-US" sz="2400">
              <a:latin typeface="Times New Roman" pitchFamily="18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0" y="1066800"/>
            <a:ext cx="2867025" cy="3157538"/>
            <a:chOff x="0" y="672"/>
            <a:chExt cx="1806" cy="1989"/>
          </a:xfrm>
        </p:grpSpPr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auto">
            <a:xfrm>
              <a:off x="0" y="1464"/>
              <a:ext cx="367" cy="39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37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1C3E8B64-8F5D-44D2-97E4-E57ECB1FC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76200"/>
            <a:ext cx="20764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769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B165FA78-5453-4B6A-9CEC-926BBE4E8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305800" cy="5029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6A7989CF-EB6A-4756-8B02-E7CDE468AB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3D83BE59-AED9-4A4C-9D3B-A5613377A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F3445FB2-BF3F-4CB4-A157-6ABCBF6A5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DD4B4BDB-0CA4-4254-A5DC-F5877E32F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93B02155-89D3-4887-BC34-885E0A323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191A9B90-10A5-42A4-B8B2-6E419D868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E0A86D99-E901-4D2D-AF61-C4D8D1CF78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92537A79-5EA3-4213-95D3-2AFA06940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30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0.</a:t>
            </a:r>
            <a:fld id="{14A34D5A-E8A3-4E9A-9CA5-4FCF952ED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96875" indent="-396875" algn="l" rtl="0" eaLnBrk="0" fontAlgn="base" hangingPunct="0">
        <a:spcBef>
          <a:spcPct val="80000"/>
        </a:spcBef>
        <a:spcAft>
          <a:spcPct val="2000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12813" indent="-4016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400">
          <a:solidFill>
            <a:schemeClr val="tx1"/>
          </a:solidFill>
          <a:latin typeface="+mn-lt"/>
          <a:cs typeface="+mn-cs"/>
        </a:defRPr>
      </a:lvl2pPr>
      <a:lvl3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31775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crawler@evreka.co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Web </a:t>
            </a:r>
            <a:r>
              <a:rPr lang="en-US" sz="2800" b="1" dirty="0" err="1" smtClean="0"/>
              <a:t>programmering</a:t>
            </a:r>
            <a:r>
              <a:rPr lang="en-US" sz="2800" b="1" dirty="0" smtClean="0"/>
              <a:t> using PHP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What have we learnt?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Cookies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Sessions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User Tracking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Walk-through of the exam E2000 (Pizza ordering system)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Exercise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</a:t>
            </a:r>
            <a:r>
              <a:rPr lang="en-US" sz="2800" b="1" dirty="0" err="1" smtClean="0"/>
              <a:t>CookieCount</a:t>
            </a:r>
            <a:r>
              <a:rPr lang="en-US" sz="2800" b="1" dirty="0" smtClean="0"/>
              <a:t>—cookiecount.php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&lt;?	$count = $_COOKIE["count"];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if ( $count == ""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$count = 0;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</a:t>
            </a:r>
            <a:r>
              <a:rPr lang="en-US" sz="2000" dirty="0" err="1" smtClean="0">
                <a:solidFill>
                  <a:srgbClr val="CC3300"/>
                </a:solidFill>
              </a:rPr>
              <a:t>setcookie</a:t>
            </a:r>
            <a:r>
              <a:rPr lang="en-US" sz="2000" dirty="0" smtClean="0">
                <a:solidFill>
                  <a:srgbClr val="CC3300"/>
                </a:solidFill>
              </a:rPr>
              <a:t>("count", $count + 1);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echo "&lt;html&gt;&lt;title&gt;</a:t>
            </a:r>
            <a:r>
              <a:rPr lang="en-US" sz="2000" dirty="0" err="1" smtClean="0">
                <a:solidFill>
                  <a:srgbClr val="CC3300"/>
                </a:solidFill>
              </a:rPr>
              <a:t>CookieCount</a:t>
            </a:r>
            <a:r>
              <a:rPr lang="en-US" sz="2000" dirty="0" smtClean="0">
                <a:solidFill>
                  <a:srgbClr val="CC3300"/>
                </a:solidFill>
              </a:rPr>
              <a:t>&lt;/title&gt;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&lt;body&gt;&lt;h2&gt;</a:t>
            </a:r>
            <a:r>
              <a:rPr lang="en-US" sz="2000" dirty="0" err="1" smtClean="0">
                <a:solidFill>
                  <a:srgbClr val="CC3300"/>
                </a:solidFill>
              </a:rPr>
              <a:t>CookieCount</a:t>
            </a:r>
            <a:r>
              <a:rPr lang="en-US" sz="2000" dirty="0" smtClean="0">
                <a:solidFill>
                  <a:srgbClr val="CC3300"/>
                </a:solidFill>
              </a:rPr>
              <a:t>: $count&lt;/h2&gt;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&lt;a </a:t>
            </a:r>
            <a:r>
              <a:rPr lang="en-US" sz="2000" dirty="0" err="1" smtClean="0">
                <a:solidFill>
                  <a:srgbClr val="CC3300"/>
                </a:solidFill>
              </a:rPr>
              <a:t>href</a:t>
            </a:r>
            <a:r>
              <a:rPr lang="en-US" sz="2000" dirty="0" smtClean="0">
                <a:solidFill>
                  <a:srgbClr val="CC3300"/>
                </a:solidFill>
              </a:rPr>
              <a:t>=\"cookiecount.php\"&gt;Up&lt;/a&gt;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&lt;/body&gt;&lt;/html&gt;";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Note: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No form variables are sent to the script in the Up link!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How does the script work when several browsers are running on the same client?</a:t>
            </a:r>
            <a:endParaRPr lang="it-IT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PHP sessions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When sessions are used, the state is stored in the web server; only a </a:t>
            </a:r>
            <a:r>
              <a:rPr lang="en-US" sz="1800" i="1" dirty="0" smtClean="0"/>
              <a:t>session ID is stored as a cookie on the </a:t>
            </a:r>
            <a:r>
              <a:rPr lang="en-US" sz="1800" dirty="0" smtClean="0"/>
              <a:t>client.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PHP has good support for sessions: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	– The function </a:t>
            </a:r>
            <a:r>
              <a:rPr lang="en-US" sz="1800" b="1" dirty="0" err="1" smtClean="0"/>
              <a:t>session_start</a:t>
            </a:r>
            <a:r>
              <a:rPr lang="en-US" sz="1800" b="1" dirty="0" smtClean="0"/>
              <a:t>() checks whether a </a:t>
            </a:r>
            <a:r>
              <a:rPr lang="en-US" sz="1800" b="1" i="1" dirty="0" smtClean="0"/>
              <a:t>session ID is already present as a cookie in the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client browser. If not, a new </a:t>
            </a:r>
            <a:r>
              <a:rPr lang="en-US" sz="1800" i="1" dirty="0" smtClean="0"/>
              <a:t>session ID is generated and stored in the browser as a cookie.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	– When a session has been started (using </a:t>
            </a:r>
            <a:r>
              <a:rPr lang="en-US" sz="1800" b="1" dirty="0" err="1" smtClean="0"/>
              <a:t>start_session</a:t>
            </a:r>
            <a:r>
              <a:rPr lang="en-US" sz="1800" b="1" dirty="0" smtClean="0"/>
              <a:t>()) data can be stored and retrieved from a </a:t>
            </a:r>
            <a:r>
              <a:rPr lang="en-US" sz="1800" dirty="0" smtClean="0"/>
              <a:t>session array: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		</a:t>
            </a:r>
            <a:r>
              <a:rPr lang="en-US" sz="1800" dirty="0" smtClean="0">
                <a:solidFill>
                  <a:srgbClr val="CC3300"/>
                </a:solidFill>
              </a:rPr>
              <a:t>$_SESSION["</a:t>
            </a:r>
            <a:r>
              <a:rPr lang="en-US" sz="1800" dirty="0" err="1" smtClean="0">
                <a:solidFill>
                  <a:srgbClr val="CC3300"/>
                </a:solidFill>
              </a:rPr>
              <a:t>myvar</a:t>
            </a:r>
            <a:r>
              <a:rPr lang="en-US" sz="1800" dirty="0" smtClean="0">
                <a:solidFill>
                  <a:srgbClr val="CC3300"/>
                </a:solidFill>
              </a:rPr>
              <a:t>"]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 		$HTTP_SESSION_VARS["</a:t>
            </a:r>
            <a:r>
              <a:rPr lang="en-US" sz="1800" dirty="0" err="1" smtClean="0">
                <a:solidFill>
                  <a:srgbClr val="CC3300"/>
                </a:solidFill>
              </a:rPr>
              <a:t>myvar</a:t>
            </a:r>
            <a:r>
              <a:rPr lang="en-US" sz="1800" dirty="0" smtClean="0">
                <a:solidFill>
                  <a:srgbClr val="CC3300"/>
                </a:solidFill>
              </a:rPr>
              <a:t>"]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function </a:t>
            </a:r>
            <a:r>
              <a:rPr lang="en-US" sz="1800" dirty="0" err="1" smtClean="0"/>
              <a:t>session_destroy</a:t>
            </a:r>
            <a:r>
              <a:rPr lang="en-US" sz="1800" dirty="0" smtClean="0"/>
              <a:t>() can be used to clean up after a session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	– memory is released and the </a:t>
            </a:r>
            <a:r>
              <a:rPr lang="en-US" sz="1800" b="1" i="1" dirty="0" smtClean="0"/>
              <a:t>session ID cookie is deleted from the client.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Potential problems using sessions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Cookie problems, as well as: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It is unclear when the web server can assume that memory used by session data can be released and reused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only solution: timeouts!</a:t>
            </a:r>
            <a:endParaRPr lang="it-IT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Session Basket—basket.php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105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An implementation of a simple shopping basket using sessions.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&lt;? </a:t>
            </a:r>
            <a:r>
              <a:rPr lang="en-US" sz="1800" dirty="0" err="1" smtClean="0">
                <a:solidFill>
                  <a:srgbClr val="CC3300"/>
                </a:solidFill>
              </a:rPr>
              <a:t>session_start</a:t>
            </a:r>
            <a:r>
              <a:rPr lang="en-US" sz="1800" dirty="0" smtClean="0">
                <a:solidFill>
                  <a:srgbClr val="CC3300"/>
                </a:solidFill>
              </a:rPr>
              <a:t>();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if ( $submit == "Empty Basket" ) { </a:t>
            </a:r>
            <a:r>
              <a:rPr lang="en-US" sz="1800" dirty="0" smtClean="0"/>
              <a:t>			// destroy basket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</a:t>
            </a:r>
            <a:r>
              <a:rPr lang="en-US" sz="1800" dirty="0" err="1" smtClean="0">
                <a:solidFill>
                  <a:srgbClr val="CC3300"/>
                </a:solidFill>
              </a:rPr>
              <a:t>session_destroy</a:t>
            </a:r>
            <a:r>
              <a:rPr lang="en-US" sz="1800" dirty="0" smtClean="0">
                <a:solidFill>
                  <a:srgbClr val="CC3300"/>
                </a:solidFill>
              </a:rPr>
              <a:t>();</a:t>
            </a:r>
            <a:r>
              <a:rPr lang="en-US" sz="1800" dirty="0" smtClean="0"/>
              <a:t> // destroy session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</a:t>
            </a:r>
            <a:r>
              <a:rPr lang="en-US" sz="1800" dirty="0" smtClean="0">
                <a:solidFill>
                  <a:srgbClr val="CC3300"/>
                </a:solidFill>
              </a:rPr>
              <a:t>header("Location: basket.php"); exit;</a:t>
            </a:r>
            <a:r>
              <a:rPr lang="en-US" sz="1800" dirty="0" smtClean="0"/>
              <a:t> // reload and exit		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$basket = $_SESSION["basket"];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if ( $new != "" ) $basket[count($basket)] = $new; // maybe add new stuff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$_SESSION["basket"] = $basket;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echo "&lt;html&gt;&lt;title&gt;Session Basket&lt;/title&gt;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&lt;body&gt;&lt;h2&gt;Session Basket&lt;/h2&gt;&lt;form action=\"basket.php\"&gt;&lt;</a:t>
            </a:r>
            <a:r>
              <a:rPr lang="en-US" sz="1800" dirty="0" err="1" smtClean="0">
                <a:solidFill>
                  <a:srgbClr val="CC3300"/>
                </a:solidFill>
              </a:rPr>
              <a:t>ul</a:t>
            </a:r>
            <a:r>
              <a:rPr lang="en-US" sz="1800" dirty="0" smtClean="0">
                <a:solidFill>
                  <a:srgbClr val="CC3300"/>
                </a:solidFill>
              </a:rPr>
              <a:t>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for ( $</a:t>
            </a:r>
            <a:r>
              <a:rPr lang="en-US" sz="1800" dirty="0" err="1" smtClean="0">
                <a:solidFill>
                  <a:srgbClr val="CC3300"/>
                </a:solidFill>
              </a:rPr>
              <a:t>i</a:t>
            </a:r>
            <a:r>
              <a:rPr lang="en-US" sz="1800" dirty="0" smtClean="0">
                <a:solidFill>
                  <a:srgbClr val="CC3300"/>
                </a:solidFill>
              </a:rPr>
              <a:t> = 0 ; $</a:t>
            </a:r>
            <a:r>
              <a:rPr lang="en-US" sz="1800" dirty="0" err="1" smtClean="0">
                <a:solidFill>
                  <a:srgbClr val="CC3300"/>
                </a:solidFill>
              </a:rPr>
              <a:t>i</a:t>
            </a:r>
            <a:r>
              <a:rPr lang="en-US" sz="1800" dirty="0" smtClean="0">
                <a:solidFill>
                  <a:srgbClr val="CC3300"/>
                </a:solidFill>
              </a:rPr>
              <a:t> &lt; count($basket) ; $</a:t>
            </a:r>
            <a:r>
              <a:rPr lang="en-US" sz="1800" dirty="0" err="1" smtClean="0">
                <a:solidFill>
                  <a:srgbClr val="CC3300"/>
                </a:solidFill>
              </a:rPr>
              <a:t>i</a:t>
            </a:r>
            <a:r>
              <a:rPr lang="en-US" sz="1800" dirty="0" smtClean="0">
                <a:solidFill>
                  <a:srgbClr val="CC3300"/>
                </a:solidFill>
              </a:rPr>
              <a:t> ++ ) {</a:t>
            </a:r>
            <a:r>
              <a:rPr lang="en-US" sz="1800" dirty="0" smtClean="0"/>
              <a:t>		 // loop through array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 smtClean="0"/>
              <a:t>			</a:t>
            </a:r>
            <a:r>
              <a:rPr lang="it-IT" sz="1800" dirty="0" smtClean="0">
                <a:solidFill>
                  <a:srgbClr val="CC3300"/>
                </a:solidFill>
              </a:rPr>
              <a:t>echo "&lt;li&gt;$basket[$i]&lt;/li&gt;";    </a:t>
            </a:r>
            <a:r>
              <a:rPr lang="en-US" sz="1800" dirty="0" smtClean="0">
                <a:solidFill>
                  <a:srgbClr val="CC3300"/>
                </a:solidFill>
              </a:rPr>
              <a:t>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echo "&lt;p&gt;&lt;</a:t>
            </a:r>
            <a:r>
              <a:rPr lang="en-US" sz="1800" dirty="0" err="1" smtClean="0">
                <a:solidFill>
                  <a:srgbClr val="CC3300"/>
                </a:solidFill>
              </a:rPr>
              <a:t>li</a:t>
            </a:r>
            <a:r>
              <a:rPr lang="en-US" sz="1800" dirty="0" smtClean="0">
                <a:solidFill>
                  <a:srgbClr val="CC3300"/>
                </a:solidFill>
              </a:rPr>
              <a:t>&gt; &lt;input type=text name=new&gt;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&lt;input type=submit value=Add&gt;	&lt;input type=submit name=submit value=\"Empty Basket\"&gt;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&lt;/</a:t>
            </a:r>
            <a:r>
              <a:rPr lang="en-US" sz="1800" dirty="0" err="1" smtClean="0">
                <a:solidFill>
                  <a:srgbClr val="CC3300"/>
                </a:solidFill>
              </a:rPr>
              <a:t>ul</a:t>
            </a:r>
            <a:r>
              <a:rPr lang="en-US" sz="1800" dirty="0" smtClean="0">
                <a:solidFill>
                  <a:srgbClr val="CC3300"/>
                </a:solidFill>
              </a:rPr>
              <a:t>&gt;&lt;/form&gt;&lt;/body&gt;&lt;/html&gt;";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?&gt;</a:t>
            </a:r>
            <a:endParaRPr lang="it-IT" sz="1800" dirty="0" smtClean="0">
              <a:solidFill>
                <a:srgbClr val="CC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User Tracking: Where do the users arrive from and how many hits do I get on my Web site?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029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Look in the Web servers access logs: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$ </a:t>
            </a:r>
            <a:r>
              <a:rPr lang="en-US" sz="1800" dirty="0" err="1" smtClean="0"/>
              <a:t>wc</a:t>
            </a:r>
            <a:r>
              <a:rPr lang="en-US" sz="1800" dirty="0" smtClean="0"/>
              <a:t> -l /web/login/log/access.log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1143 access.log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$ less /web/login/log/access.log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194.237.174.86 - - [12/Apr/2000:01:47:35 +0200] \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"GET /faerdig.html HTTP/1.0" 200 1131 "" "AltaVista V2.3A </a:t>
            </a:r>
            <a:r>
              <a:rPr lang="en-US" sz="1800" dirty="0" smtClean="0">
                <a:hlinkClick r:id="rId3"/>
              </a:rPr>
              <a:t>crawler@evreka.com</a:t>
            </a:r>
            <a:r>
              <a:rPr lang="en-US" sz="1800" dirty="0" smtClean="0"/>
              <a:t>“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194.237.174.86 - - [12/Apr/2000:03:37:35 +0200] \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"GET /robots.txt HTTP/1.0" 404 212 "" "AltaVista V2.3A crawler@evreka.com"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Different Web servers (Apache, </a:t>
            </a:r>
            <a:r>
              <a:rPr lang="en-US" sz="1800" dirty="0" err="1" smtClean="0"/>
              <a:t>AOLserver</a:t>
            </a:r>
            <a:r>
              <a:rPr lang="en-US" sz="1800" dirty="0" smtClean="0"/>
              <a:t>, ...) use the same standard format for access logs.</a:t>
            </a:r>
            <a:endParaRPr lang="it-IT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Statistics from access logs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The following information can be extracted from the access log of a Web server: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type of browser used by a specific user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number of users that request nonexistent files, and where they have found these URLs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number of users that request a specific file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time users spend on average on a specific file before going on to another file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number of users that click on specific banner ads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Does a user return regularly?</a:t>
            </a:r>
            <a:endParaRPr lang="it-IT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Nonexistent files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/>
              <a:t>Example: The user enters an incorrect URL directly in the location bar of the browser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Search for “404” (File Not Found) in the access log: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130.226.141.250 - - [17/Feb/2000:15:51:29 +0100] "GET /temperatur.html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HTTP/1.1" 404 212 "" "Mozilla/4.0 (compatible; MSIE 5.0; Windows 98; </a:t>
            </a:r>
            <a:r>
              <a:rPr lang="en-US" sz="2000" dirty="0" err="1" smtClean="0"/>
              <a:t>DigExt</a:t>
            </a:r>
            <a:r>
              <a:rPr lang="en-US" sz="2000" dirty="0" smtClean="0"/>
              <a:t>)"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file name temperatur.html should have been temperature.html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user uses Internet Explorer (MSIE 5.0) on a Windows’98 machine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Using the UNIX host command, we find that 130.226.141.250 is the IP address of stud250.itu.dk: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# host 130.226.141.250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Name: stud250.itu.dk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Address: 130.226.141.250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user has probably entered the URL directly into the browser—there is no referring page.</a:t>
            </a:r>
            <a:endParaRPr lang="it-IT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Nonexistent file due to incorrect links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1816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dirty="0" smtClean="0"/>
              <a:t>We look once again for “404” (File Not Found) in the access log: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dirty="0" smtClean="0"/>
              <a:t>213.237.71.166 - - [20/Mar/2001:02:10:46 +0100]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dirty="0" smtClean="0"/>
              <a:t>"GET /F2001/lec8/list2v.tcl HTTP/1.0" 404 456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dirty="0" smtClean="0"/>
              <a:t>"http://hug.itu.dk:8077/SlideExtractor/slide_extractor.tcl?presentation_id=49403"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dirty="0" smtClean="0"/>
              <a:t>"Mozilla/4.73 [en] (X11; U; Linux 2.2.14-12 i686)"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dirty="0" smtClean="0"/>
              <a:t> The file /list2v.tcl should have been /listv2.tcl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dirty="0" smtClean="0"/>
              <a:t> The user uses Netscape v. 4.73 on a Linux machine (kernel v. 2.2.14-12).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dirty="0" smtClean="0"/>
              <a:t> Using the UNIX command host, we find that 213.237.71.166 is the IP address of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dirty="0" smtClean="0"/>
              <a:t>	213.237.71.166.adsl.suoe.worldonline.dk.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dirty="0" smtClean="0"/>
              <a:t> The error is caused by an incorrect link in the script slide_extractor.tcl.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b="1" dirty="0" smtClean="0"/>
              <a:t>– This shows that we can see which page the user comes from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b="1" dirty="0" smtClean="0"/>
              <a:t>– Conclusion: we can see which pages contain incorrect links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endParaRPr lang="it-IT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The number of users that have requested a specific file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Determine the number of lines in the access log that contain, e.g.,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GET /</a:t>
            </a:r>
            <a:r>
              <a:rPr lang="en-US" sz="1800" dirty="0" err="1" smtClean="0"/>
              <a:t>SlideExtractor</a:t>
            </a:r>
            <a:r>
              <a:rPr lang="en-US" sz="1800" dirty="0" smtClean="0"/>
              <a:t>/slide_extractor.tcl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This can be done using the UNIX </a:t>
            </a:r>
            <a:r>
              <a:rPr lang="en-US" sz="1800" dirty="0" err="1" smtClean="0"/>
              <a:t>grep</a:t>
            </a:r>
            <a:r>
              <a:rPr lang="en-US" sz="1800" dirty="0" smtClean="0"/>
              <a:t> command: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# </a:t>
            </a:r>
            <a:r>
              <a:rPr lang="en-US" sz="1800" dirty="0" err="1" smtClean="0"/>
              <a:t>grep</a:t>
            </a:r>
            <a:r>
              <a:rPr lang="en-US" sz="1800" dirty="0" smtClean="0"/>
              <a:t> ’GET /</a:t>
            </a:r>
            <a:r>
              <a:rPr lang="en-US" sz="1800" dirty="0" err="1" smtClean="0"/>
              <a:t>SlideExtractor</a:t>
            </a:r>
            <a:r>
              <a:rPr lang="en-US" sz="1800" dirty="0" smtClean="0"/>
              <a:t>/slide_extractor.tcl’ access.log* | </a:t>
            </a:r>
            <a:r>
              <a:rPr lang="en-US" sz="1800" dirty="0" err="1" smtClean="0"/>
              <a:t>wc</a:t>
            </a:r>
            <a:r>
              <a:rPr lang="en-US" sz="1800" dirty="0" smtClean="0"/>
              <a:t> -l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1609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Here is one of the lines (with added line breaks):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130.226.133.160 - - [05/Feb/2001:11:05:55 +0100]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"GET /</a:t>
            </a:r>
            <a:r>
              <a:rPr lang="en-US" sz="1800" dirty="0" err="1" smtClean="0"/>
              <a:t>SlideExtractor</a:t>
            </a:r>
            <a:r>
              <a:rPr lang="en-US" sz="1800" dirty="0" smtClean="0"/>
              <a:t>/</a:t>
            </a:r>
            <a:r>
              <a:rPr lang="en-US" sz="1800" dirty="0" err="1" smtClean="0"/>
              <a:t>slide_extractor.tcl?presentation_id</a:t>
            </a:r>
            <a:r>
              <a:rPr lang="en-US" sz="1800" dirty="0" smtClean="0"/>
              <a:t>=48903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HTTP/1.0" 200 3428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"http://www.itu.dk/courses/W2/F2001/"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"Mozilla/4.73 [en] (X11; U; Linux 2.2.14-12 i686)"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Using the UNIX host command, we find that 130.226.133.160 is the IP address of vip160.itu.dk—it is a local user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user was sent from the page http://www.itu.dk/courses/W2/F2001/ February 5, 2001 at 05:55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hit time, combined with the remaining lines, can be used to determine how long time a person spends on a specific page</a:t>
            </a:r>
            <a:endParaRPr lang="it-IT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Solution to Test Exam in Web Publishing with Databases, Fall 2000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Solution to Problem 1 (15 percent) - HTML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Problem 1.1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&lt;html&gt;&lt;head&gt;&lt;title&gt;About&lt;/title&gt;&lt;/head&gt;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&lt;body </a:t>
            </a:r>
            <a:r>
              <a:rPr lang="en-US" sz="1800" dirty="0" err="1" smtClean="0">
                <a:solidFill>
                  <a:srgbClr val="CC3300"/>
                </a:solidFill>
              </a:rPr>
              <a:t>bgcolor</a:t>
            </a:r>
            <a:r>
              <a:rPr lang="en-US" sz="1800" dirty="0" smtClean="0">
                <a:solidFill>
                  <a:srgbClr val="CC3300"/>
                </a:solidFill>
              </a:rPr>
              <a:t>=white&gt;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&lt;table width=100% </a:t>
            </a:r>
            <a:r>
              <a:rPr lang="en-US" sz="1800" dirty="0" err="1" smtClean="0">
                <a:solidFill>
                  <a:srgbClr val="CC3300"/>
                </a:solidFill>
              </a:rPr>
              <a:t>bgcolor</a:t>
            </a:r>
            <a:r>
              <a:rPr lang="en-US" sz="1800" dirty="0" smtClean="0">
                <a:solidFill>
                  <a:srgbClr val="CC3300"/>
                </a:solidFill>
              </a:rPr>
              <a:t>=black border=0&gt;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	&lt;</a:t>
            </a:r>
            <a:r>
              <a:rPr lang="en-US" sz="1800" dirty="0" err="1" smtClean="0">
                <a:solidFill>
                  <a:srgbClr val="CC3300"/>
                </a:solidFill>
              </a:rPr>
              <a:t>tr</a:t>
            </a:r>
            <a:r>
              <a:rPr lang="en-US" sz="1800" dirty="0" smtClean="0">
                <a:solidFill>
                  <a:srgbClr val="CC3300"/>
                </a:solidFill>
              </a:rPr>
              <a:t>&gt;&lt;td&gt;&lt;font color=white&gt;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	&lt;b&gt;Video Projector Reservation System&lt;/b&gt;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     &lt;/font&gt;&lt;/td&gt;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 			&lt;td align=right&gt;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	&lt;</a:t>
            </a:r>
            <a:r>
              <a:rPr lang="en-US" sz="1800" dirty="0" err="1" smtClean="0">
                <a:solidFill>
                  <a:srgbClr val="CC3300"/>
                </a:solidFill>
              </a:rPr>
              <a:t>img</a:t>
            </a:r>
            <a:r>
              <a:rPr lang="en-US" sz="1800" dirty="0" smtClean="0">
                <a:solidFill>
                  <a:srgbClr val="CC3300"/>
                </a:solidFill>
              </a:rPr>
              <a:t> </a:t>
            </a:r>
            <a:r>
              <a:rPr lang="en-US" sz="1800" dirty="0" err="1" smtClean="0">
                <a:solidFill>
                  <a:srgbClr val="CC3300"/>
                </a:solidFill>
              </a:rPr>
              <a:t>src</a:t>
            </a:r>
            <a:r>
              <a:rPr lang="en-US" sz="1800" dirty="0" smtClean="0">
                <a:solidFill>
                  <a:srgbClr val="CC3300"/>
                </a:solidFill>
              </a:rPr>
              <a:t>="http://www.itu.dk/logo_black.jpg"&gt;&lt;/td&gt;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&lt;/</a:t>
            </a:r>
            <a:r>
              <a:rPr lang="en-US" sz="1800" dirty="0" err="1" smtClean="0">
                <a:solidFill>
                  <a:srgbClr val="CC3300"/>
                </a:solidFill>
              </a:rPr>
              <a:t>tr</a:t>
            </a:r>
            <a:r>
              <a:rPr lang="en-US" sz="1800" dirty="0" smtClean="0">
                <a:solidFill>
                  <a:srgbClr val="CC3300"/>
                </a:solidFill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&lt;/table&gt;&lt;h2&gt;About&lt;/h2&gt; The Video Projector Reservation System allows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registered users to make reservations of video projectors at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the IT University of Copenhagen. &lt;hr&gt;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&lt;address&gt;&lt;a </a:t>
            </a:r>
            <a:r>
              <a:rPr lang="en-US" sz="1800" dirty="0" err="1" smtClean="0">
                <a:solidFill>
                  <a:srgbClr val="CC3300"/>
                </a:solidFill>
              </a:rPr>
              <a:t>href</a:t>
            </a:r>
            <a:r>
              <a:rPr lang="en-US" sz="1800" dirty="0" smtClean="0">
                <a:solidFill>
                  <a:srgbClr val="CC3300"/>
                </a:solidFill>
              </a:rPr>
              <a:t>="mailto:mael@it.edu"&gt;mael@it.edu&lt;/a&gt;&lt;/address&gt;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&lt;/body&gt;&lt;/html&gt;</a:t>
            </a:r>
            <a:endParaRPr lang="it-IT" sz="1800" dirty="0" smtClean="0">
              <a:solidFill>
                <a:srgbClr val="CC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Problem 1.2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105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&lt;select name=</a:t>
            </a:r>
            <a:r>
              <a:rPr lang="en-US" sz="2000" dirty="0" err="1" smtClean="0">
                <a:solidFill>
                  <a:srgbClr val="CC3300"/>
                </a:solidFill>
              </a:rPr>
              <a:t>proj_id</a:t>
            </a:r>
            <a:r>
              <a:rPr lang="en-US" sz="2000" dirty="0" smtClean="0">
                <a:solidFill>
                  <a:srgbClr val="CC3300"/>
                </a:solidFill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&lt;option value=1&gt;Projector 1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&lt;option value=2&gt;Projector 2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&lt;option value=3&gt;Projector 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&lt;/select&gt;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Solution to Problem 2 (20 percent) - PHP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Problem 2.1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</a:t>
            </a:r>
            <a:r>
              <a:rPr lang="en-US" sz="2000" dirty="0" err="1" smtClean="0">
                <a:solidFill>
                  <a:srgbClr val="CC3300"/>
                </a:solidFill>
              </a:rPr>
              <a:t>ul</a:t>
            </a:r>
            <a:r>
              <a:rPr lang="en-US" sz="2000" dirty="0" smtClean="0">
                <a:solidFill>
                  <a:srgbClr val="CC3300"/>
                </a:solidFill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&lt;</a:t>
            </a:r>
            <a:r>
              <a:rPr lang="en-US" sz="2000" dirty="0" err="1" smtClean="0">
                <a:solidFill>
                  <a:srgbClr val="CC3300"/>
                </a:solidFill>
              </a:rPr>
              <a:t>li</a:t>
            </a:r>
            <a:r>
              <a:rPr lang="en-US" sz="2000" dirty="0" smtClean="0">
                <a:solidFill>
                  <a:srgbClr val="CC3300"/>
                </a:solidFill>
              </a:rPr>
              <a:t>&gt; &lt;a </a:t>
            </a:r>
            <a:r>
              <a:rPr lang="en-US" sz="2000" dirty="0" err="1" smtClean="0">
                <a:solidFill>
                  <a:srgbClr val="CC3300"/>
                </a:solidFill>
              </a:rPr>
              <a:t>href</a:t>
            </a:r>
            <a:r>
              <a:rPr lang="en-US" sz="2000" dirty="0" smtClean="0">
                <a:solidFill>
                  <a:srgbClr val="CC3300"/>
                </a:solidFill>
              </a:rPr>
              <a:t>=</a:t>
            </a:r>
            <a:r>
              <a:rPr lang="en-US" sz="2000" dirty="0" err="1" smtClean="0">
                <a:solidFill>
                  <a:srgbClr val="CC3300"/>
                </a:solidFill>
              </a:rPr>
              <a:t>projector_show.php?id</a:t>
            </a:r>
            <a:r>
              <a:rPr lang="en-US" sz="2000" dirty="0" smtClean="0">
                <a:solidFill>
                  <a:srgbClr val="CC3300"/>
                </a:solidFill>
              </a:rPr>
              <a:t>=4&gt;Projector 4&lt;/a&gt;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&lt;</a:t>
            </a:r>
            <a:r>
              <a:rPr lang="en-US" sz="2000" dirty="0" err="1" smtClean="0">
                <a:solidFill>
                  <a:srgbClr val="CC3300"/>
                </a:solidFill>
              </a:rPr>
              <a:t>li</a:t>
            </a:r>
            <a:r>
              <a:rPr lang="en-US" sz="2000" dirty="0" smtClean="0">
                <a:solidFill>
                  <a:srgbClr val="CC3300"/>
                </a:solidFill>
              </a:rPr>
              <a:t>&gt; &lt;a </a:t>
            </a:r>
            <a:r>
              <a:rPr lang="en-US" sz="2000" dirty="0" err="1" smtClean="0">
                <a:solidFill>
                  <a:srgbClr val="CC3300"/>
                </a:solidFill>
              </a:rPr>
              <a:t>href</a:t>
            </a:r>
            <a:r>
              <a:rPr lang="en-US" sz="2000" dirty="0" smtClean="0">
                <a:solidFill>
                  <a:srgbClr val="CC3300"/>
                </a:solidFill>
              </a:rPr>
              <a:t>=</a:t>
            </a:r>
            <a:r>
              <a:rPr lang="en-US" sz="2000" dirty="0" err="1" smtClean="0">
                <a:solidFill>
                  <a:srgbClr val="CC3300"/>
                </a:solidFill>
              </a:rPr>
              <a:t>projector_show.php?id</a:t>
            </a:r>
            <a:r>
              <a:rPr lang="en-US" sz="2000" dirty="0" smtClean="0">
                <a:solidFill>
                  <a:srgbClr val="CC3300"/>
                </a:solidFill>
              </a:rPr>
              <a:t>=1&gt;Projector 1&lt;/a&gt;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&lt;/</a:t>
            </a:r>
            <a:r>
              <a:rPr lang="en-US" sz="2000" dirty="0" err="1" smtClean="0">
                <a:solidFill>
                  <a:srgbClr val="CC3300"/>
                </a:solidFill>
              </a:rPr>
              <a:t>ul</a:t>
            </a:r>
            <a:r>
              <a:rPr lang="en-US" sz="2000" dirty="0" smtClean="0">
                <a:solidFill>
                  <a:srgbClr val="CC3300"/>
                </a:solidFill>
              </a:rPr>
              <a:t>&gt;</a:t>
            </a:r>
            <a:endParaRPr lang="it-IT" sz="2000" dirty="0" smtClean="0">
              <a:solidFill>
                <a:srgbClr val="CC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Web </a:t>
            </a:r>
            <a:r>
              <a:rPr lang="en-US" sz="2800" b="1" dirty="0" err="1" smtClean="0"/>
              <a:t>programmering</a:t>
            </a:r>
            <a:r>
              <a:rPr lang="en-US" sz="2800" b="1" dirty="0" smtClean="0"/>
              <a:t> using PHP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400" dirty="0" smtClean="0"/>
              <a:t>OVERVIEW: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A PHP file: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&lt;html&gt;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&lt;head&gt;&lt;title&gt;Hello World&lt;/title&gt;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&lt;/head&gt;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&lt;body&gt;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       &lt;? echo "&lt;b&gt;Hello&lt;/b&gt; 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            echo "&lt;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&gt;WORLD&lt;/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&lt;/body&gt;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&lt;/html&gt;</a:t>
            </a:r>
          </a:p>
        </p:txBody>
      </p:sp>
      <p:pic>
        <p:nvPicPr>
          <p:cNvPr id="6" name="Picture 2" descr="C:\Documents and Settings\Lawal Dogara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1371600"/>
            <a:ext cx="4800600" cy="182880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Problem 2.2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function </a:t>
            </a:r>
            <a:r>
              <a:rPr lang="en-US" sz="2000" dirty="0" err="1" smtClean="0">
                <a:solidFill>
                  <a:srgbClr val="CC3300"/>
                </a:solidFill>
              </a:rPr>
              <a:t>select_box</a:t>
            </a:r>
            <a:r>
              <a:rPr lang="en-US" sz="2000" dirty="0" smtClean="0">
                <a:solidFill>
                  <a:srgbClr val="CC3300"/>
                </a:solidFill>
              </a:rPr>
              <a:t> ($n, $l)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solidFill>
                  <a:srgbClr val="CC3300"/>
                </a:solidFill>
              </a:rPr>
              <a:t>		$res = "&lt;select name=$n&gt;\n";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n-NO" sz="2000" dirty="0" smtClean="0">
                <a:solidFill>
                  <a:srgbClr val="CC3300"/>
                </a:solidFill>
              </a:rPr>
              <a:t>			for ( $i = 0 ; $i &lt; count($l) ; $i ++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	$id = $l[$</a:t>
            </a:r>
            <a:r>
              <a:rPr lang="en-US" sz="2000" dirty="0" err="1" smtClean="0">
                <a:solidFill>
                  <a:srgbClr val="CC3300"/>
                </a:solidFill>
              </a:rPr>
              <a:t>i</a:t>
            </a:r>
            <a:r>
              <a:rPr lang="en-US" sz="2000" dirty="0" smtClean="0">
                <a:solidFill>
                  <a:srgbClr val="CC3300"/>
                </a:solidFill>
              </a:rPr>
              <a:t>][0];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	$text = $l[$</a:t>
            </a:r>
            <a:r>
              <a:rPr lang="en-US" sz="2000" dirty="0" err="1" smtClean="0">
                <a:solidFill>
                  <a:srgbClr val="CC3300"/>
                </a:solidFill>
              </a:rPr>
              <a:t>i</a:t>
            </a:r>
            <a:r>
              <a:rPr lang="en-US" sz="2000" dirty="0" smtClean="0">
                <a:solidFill>
                  <a:srgbClr val="CC3300"/>
                </a:solidFill>
              </a:rPr>
              <a:t>][1];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	$res = $res . " &lt;option value=$id&gt;$text&lt;/option&gt;\n";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$res = $res . "&lt;/select&gt;";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return $res;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it-IT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Problem 2.3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function </a:t>
            </a:r>
            <a:r>
              <a:rPr lang="en-US" sz="1800" dirty="0" err="1" smtClean="0">
                <a:solidFill>
                  <a:srgbClr val="CC3300"/>
                </a:solidFill>
              </a:rPr>
              <a:t>vp_return_page</a:t>
            </a:r>
            <a:r>
              <a:rPr lang="en-US" sz="1800" dirty="0" smtClean="0">
                <a:solidFill>
                  <a:srgbClr val="CC3300"/>
                </a:solidFill>
              </a:rPr>
              <a:t> ( $title, $body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echo "&lt;html&gt;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&lt;title&gt;$title&lt;/title&gt;&lt;body </a:t>
            </a:r>
            <a:r>
              <a:rPr lang="en-US" sz="1800" dirty="0" err="1" smtClean="0">
                <a:solidFill>
                  <a:srgbClr val="CC3300"/>
                </a:solidFill>
              </a:rPr>
              <a:t>bgcolor</a:t>
            </a:r>
            <a:r>
              <a:rPr lang="en-US" sz="1800" dirty="0" smtClean="0">
                <a:solidFill>
                  <a:srgbClr val="CC3300"/>
                </a:solidFill>
              </a:rPr>
              <a:t>=white&gt;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          &lt;table width=100% </a:t>
            </a:r>
            <a:r>
              <a:rPr lang="en-US" sz="1800" dirty="0" err="1" smtClean="0">
                <a:solidFill>
                  <a:srgbClr val="CC3300"/>
                </a:solidFill>
              </a:rPr>
              <a:t>bgcolor</a:t>
            </a:r>
            <a:r>
              <a:rPr lang="en-US" sz="1800" dirty="0" smtClean="0">
                <a:solidFill>
                  <a:srgbClr val="CC3300"/>
                </a:solidFill>
              </a:rPr>
              <a:t>=black border=0&gt;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                   &lt;</a:t>
            </a:r>
            <a:r>
              <a:rPr lang="en-US" sz="1800" dirty="0" err="1" smtClean="0">
                <a:solidFill>
                  <a:srgbClr val="CC3300"/>
                </a:solidFill>
              </a:rPr>
              <a:t>tr</a:t>
            </a:r>
            <a:r>
              <a:rPr lang="en-US" sz="1800" dirty="0" smtClean="0">
                <a:solidFill>
                  <a:srgbClr val="CC3300"/>
                </a:solidFill>
              </a:rPr>
              <a:t>&gt;&lt;td&gt;&lt;font color=white&gt;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	&lt;b&gt;Video Projector Reservation System&lt;/b&gt;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   	           &lt;/font&gt;&lt;/td&gt;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&lt;td align=right&gt;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	&lt;</a:t>
            </a:r>
            <a:r>
              <a:rPr lang="en-US" sz="1800" dirty="0" err="1" smtClean="0">
                <a:solidFill>
                  <a:srgbClr val="CC3300"/>
                </a:solidFill>
              </a:rPr>
              <a:t>img</a:t>
            </a:r>
            <a:r>
              <a:rPr lang="en-US" sz="1800" dirty="0" smtClean="0">
                <a:solidFill>
                  <a:srgbClr val="CC3300"/>
                </a:solidFill>
              </a:rPr>
              <a:t> </a:t>
            </a:r>
            <a:r>
              <a:rPr lang="en-US" sz="1800" dirty="0" err="1" smtClean="0">
                <a:solidFill>
                  <a:srgbClr val="CC3300"/>
                </a:solidFill>
              </a:rPr>
              <a:t>src</a:t>
            </a:r>
            <a:r>
              <a:rPr lang="en-US" sz="1800" dirty="0" smtClean="0">
                <a:solidFill>
                  <a:srgbClr val="CC3300"/>
                </a:solidFill>
              </a:rPr>
              <a:t>=\"http://www.itu.dk/logo_black.jpg\"&gt;&lt;/td&gt;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&lt;/</a:t>
            </a:r>
            <a:r>
              <a:rPr lang="en-US" sz="1800" dirty="0" err="1" smtClean="0">
                <a:solidFill>
                  <a:srgbClr val="CC3300"/>
                </a:solidFill>
              </a:rPr>
              <a:t>tr</a:t>
            </a:r>
            <a:r>
              <a:rPr lang="en-US" sz="1800" dirty="0" smtClean="0">
                <a:solidFill>
                  <a:srgbClr val="CC3300"/>
                </a:solidFill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    &lt;/table&gt;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$body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&lt;hr&gt;&lt;address&gt;&lt;a </a:t>
            </a:r>
            <a:r>
              <a:rPr lang="en-US" sz="1800" dirty="0" err="1" smtClean="0">
                <a:solidFill>
                  <a:srgbClr val="CC3300"/>
                </a:solidFill>
              </a:rPr>
              <a:t>href</a:t>
            </a:r>
            <a:r>
              <a:rPr lang="en-US" sz="1800" dirty="0" smtClean="0">
                <a:solidFill>
                  <a:srgbClr val="CC3300"/>
                </a:solidFill>
              </a:rPr>
              <a:t>=\"mailto:mael@it.edu\"&gt;mael@it.edu&lt;/a&gt;&lt;/address&gt;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&lt;/body&gt;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&lt;/html&gt;";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exit;	}</a:t>
            </a:r>
            <a:endParaRPr lang="it-IT" sz="1800" dirty="0" smtClean="0">
              <a:solidFill>
                <a:srgbClr val="CC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Solution to Problem 3 (15 percent) - Regular expressions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791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Problem 3.1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0|([1-9][0-9]*)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Problem 3.2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[0-9][0-9][0-9][0-9]-[0-1][0-9]-[0-3][0-9]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Problem 3.3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function </a:t>
            </a:r>
            <a:r>
              <a:rPr lang="en-US" sz="1800" dirty="0" err="1" smtClean="0">
                <a:solidFill>
                  <a:srgbClr val="CC3300"/>
                </a:solidFill>
              </a:rPr>
              <a:t>vp_check_date</a:t>
            </a:r>
            <a:r>
              <a:rPr lang="en-US" sz="1800" dirty="0" smtClean="0">
                <a:solidFill>
                  <a:srgbClr val="CC3300"/>
                </a:solidFill>
              </a:rPr>
              <a:t> ( $d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      if ( !</a:t>
            </a:r>
            <a:r>
              <a:rPr lang="en-US" sz="1800" dirty="0" err="1" smtClean="0">
                <a:solidFill>
                  <a:srgbClr val="CC3300"/>
                </a:solidFill>
              </a:rPr>
              <a:t>ereg</a:t>
            </a:r>
            <a:r>
              <a:rPr lang="en-US" sz="1800" dirty="0" smtClean="0">
                <a:solidFill>
                  <a:srgbClr val="CC3300"/>
                </a:solidFill>
              </a:rPr>
              <a:t> (’^[0-9][0-9][0-9][0-9]-[0-1][0-9]-[0-3][0-9]$’, $d ) 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 smtClean="0">
                <a:solidFill>
                  <a:srgbClr val="CC3300"/>
                </a:solidFill>
              </a:rPr>
              <a:t>		           vp_return_page ("FEJL: Forkert dato format", "Gå tilbage og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	</a:t>
            </a:r>
            <a:r>
              <a:rPr lang="en-US" sz="1800" dirty="0" err="1" smtClean="0">
                <a:solidFill>
                  <a:srgbClr val="CC3300"/>
                </a:solidFill>
              </a:rPr>
              <a:t>indtast</a:t>
            </a:r>
            <a:r>
              <a:rPr lang="en-US" sz="1800" dirty="0" smtClean="0">
                <a:solidFill>
                  <a:srgbClr val="CC3300"/>
                </a:solidFill>
              </a:rPr>
              <a:t> </a:t>
            </a:r>
            <a:r>
              <a:rPr lang="en-US" sz="1800" dirty="0" err="1" smtClean="0">
                <a:solidFill>
                  <a:srgbClr val="CC3300"/>
                </a:solidFill>
              </a:rPr>
              <a:t>datoen</a:t>
            </a:r>
            <a:r>
              <a:rPr lang="en-US" sz="1800" dirty="0" smtClean="0">
                <a:solidFill>
                  <a:srgbClr val="CC3300"/>
                </a:solidFill>
              </a:rPr>
              <a:t> </a:t>
            </a:r>
            <a:r>
              <a:rPr lang="en-US" sz="1800" dirty="0" err="1" smtClean="0">
                <a:solidFill>
                  <a:srgbClr val="CC3300"/>
                </a:solidFill>
              </a:rPr>
              <a:t>i</a:t>
            </a:r>
            <a:r>
              <a:rPr lang="en-US" sz="1800" dirty="0" smtClean="0">
                <a:solidFill>
                  <a:srgbClr val="CC3300"/>
                </a:solidFill>
              </a:rPr>
              <a:t> </a:t>
            </a:r>
            <a:r>
              <a:rPr lang="en-US" sz="1800" dirty="0" err="1" smtClean="0">
                <a:solidFill>
                  <a:srgbClr val="CC3300"/>
                </a:solidFill>
              </a:rPr>
              <a:t>formatet</a:t>
            </a:r>
            <a:r>
              <a:rPr lang="en-US" sz="1800" dirty="0" smtClean="0">
                <a:solidFill>
                  <a:srgbClr val="CC3300"/>
                </a:solidFill>
              </a:rPr>
              <a:t> YYYY-MM-DD.");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exit;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return;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}</a:t>
            </a:r>
            <a:endParaRPr lang="it-IT" sz="1800" dirty="0" smtClean="0">
              <a:solidFill>
                <a:srgbClr val="CC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Solution to Problem 4 (20 percent) - SQL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791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Problem 4.1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NAME 		 	  EMAIL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-----------------------------------------------------------------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John    </a:t>
            </a:r>
            <a:r>
              <a:rPr lang="en-US" sz="1800" dirty="0" err="1" smtClean="0"/>
              <a:t>Paulin</a:t>
            </a:r>
            <a:r>
              <a:rPr lang="en-US" sz="1800" dirty="0" smtClean="0"/>
              <a:t> 		paulin@it.edu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err="1" smtClean="0"/>
              <a:t>Niels</a:t>
            </a:r>
            <a:r>
              <a:rPr lang="en-US" sz="1800" dirty="0" smtClean="0"/>
              <a:t>    </a:t>
            </a:r>
            <a:r>
              <a:rPr lang="en-US" sz="1800" dirty="0" err="1" smtClean="0"/>
              <a:t>Hallenberg</a:t>
            </a:r>
            <a:r>
              <a:rPr lang="en-US" sz="1800" dirty="0" smtClean="0"/>
              <a:t>	 nh@it.edu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Problem 4.2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select count(*) from </a:t>
            </a:r>
            <a:r>
              <a:rPr lang="en-US" sz="1800" dirty="0" err="1" smtClean="0">
                <a:solidFill>
                  <a:srgbClr val="CC3300"/>
                </a:solidFill>
              </a:rPr>
              <a:t>vp_projector</a:t>
            </a:r>
            <a:r>
              <a:rPr lang="en-US" sz="1800" dirty="0" smtClean="0">
                <a:solidFill>
                  <a:srgbClr val="CC3300"/>
                </a:solidFill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it-IT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Solution to Problem 4 (20 percent) - SQL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Problem 4.3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create table </a:t>
            </a:r>
            <a:r>
              <a:rPr lang="en-US" sz="2000" dirty="0" err="1" smtClean="0">
                <a:solidFill>
                  <a:srgbClr val="CC3300"/>
                </a:solidFill>
              </a:rPr>
              <a:t>vp_reservation</a:t>
            </a:r>
            <a:r>
              <a:rPr lang="en-US" sz="2000" dirty="0" smtClean="0">
                <a:solidFill>
                  <a:srgbClr val="CC3300"/>
                </a:solidFill>
              </a:rPr>
              <a:t> (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</a:t>
            </a:r>
            <a:r>
              <a:rPr lang="en-US" sz="2000" dirty="0" err="1" smtClean="0">
                <a:solidFill>
                  <a:srgbClr val="CC3300"/>
                </a:solidFill>
              </a:rPr>
              <a:t>projector_id</a:t>
            </a:r>
            <a:r>
              <a:rPr lang="en-US" sz="2000" dirty="0" smtClean="0">
                <a:solidFill>
                  <a:srgbClr val="CC3300"/>
                </a:solidFill>
              </a:rPr>
              <a:t> integer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</a:t>
            </a:r>
            <a:r>
              <a:rPr lang="en-US" sz="2000" dirty="0" err="1" smtClean="0">
                <a:solidFill>
                  <a:srgbClr val="CC3300"/>
                </a:solidFill>
              </a:rPr>
              <a:t>person_id</a:t>
            </a:r>
            <a:r>
              <a:rPr lang="en-US" sz="2000" dirty="0" smtClean="0">
                <a:solidFill>
                  <a:srgbClr val="CC3300"/>
                </a:solidFill>
              </a:rPr>
              <a:t> integer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</a:t>
            </a:r>
            <a:r>
              <a:rPr lang="en-US" sz="2000" dirty="0" err="1" smtClean="0">
                <a:solidFill>
                  <a:srgbClr val="CC3300"/>
                </a:solidFill>
              </a:rPr>
              <a:t>res_date</a:t>
            </a:r>
            <a:r>
              <a:rPr lang="en-US" sz="2000" dirty="0" smtClean="0">
                <a:solidFill>
                  <a:srgbClr val="CC3300"/>
                </a:solidFill>
              </a:rPr>
              <a:t> date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primary key(</a:t>
            </a:r>
            <a:r>
              <a:rPr lang="en-US" sz="2000" dirty="0" err="1" smtClean="0">
                <a:solidFill>
                  <a:srgbClr val="CC3300"/>
                </a:solidFill>
              </a:rPr>
              <a:t>projector_id</a:t>
            </a:r>
            <a:r>
              <a:rPr lang="en-US" sz="2000" dirty="0" smtClean="0">
                <a:solidFill>
                  <a:srgbClr val="CC3300"/>
                </a:solidFill>
              </a:rPr>
              <a:t>, </a:t>
            </a:r>
            <a:r>
              <a:rPr lang="en-US" sz="2000" dirty="0" err="1" smtClean="0">
                <a:solidFill>
                  <a:srgbClr val="CC3300"/>
                </a:solidFill>
              </a:rPr>
              <a:t>res_date</a:t>
            </a:r>
            <a:r>
              <a:rPr lang="en-US" sz="2000" dirty="0" smtClean="0">
                <a:solidFill>
                  <a:srgbClr val="CC3300"/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Problem 4.4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insert into </a:t>
            </a:r>
            <a:r>
              <a:rPr lang="en-US" sz="2000" dirty="0" err="1" smtClean="0">
                <a:solidFill>
                  <a:srgbClr val="CC3300"/>
                </a:solidFill>
              </a:rPr>
              <a:t>vp_reservation</a:t>
            </a:r>
            <a:r>
              <a:rPr lang="en-US" sz="2000" dirty="0" smtClean="0">
                <a:solidFill>
                  <a:srgbClr val="CC3300"/>
                </a:solidFill>
              </a:rPr>
              <a:t> (</a:t>
            </a:r>
            <a:r>
              <a:rPr lang="en-US" sz="2000" dirty="0" err="1" smtClean="0">
                <a:solidFill>
                  <a:srgbClr val="CC3300"/>
                </a:solidFill>
              </a:rPr>
              <a:t>projector_id</a:t>
            </a:r>
            <a:r>
              <a:rPr lang="en-US" sz="2000" dirty="0" smtClean="0">
                <a:solidFill>
                  <a:srgbClr val="CC3300"/>
                </a:solidFill>
              </a:rPr>
              <a:t>, </a:t>
            </a:r>
            <a:r>
              <a:rPr lang="en-US" sz="2000" dirty="0" err="1" smtClean="0">
                <a:solidFill>
                  <a:srgbClr val="CC3300"/>
                </a:solidFill>
              </a:rPr>
              <a:t>person_id</a:t>
            </a:r>
            <a:r>
              <a:rPr lang="en-US" sz="2000" dirty="0" smtClean="0">
                <a:solidFill>
                  <a:srgbClr val="CC3300"/>
                </a:solidFill>
              </a:rPr>
              <a:t>, </a:t>
            </a:r>
            <a:r>
              <a:rPr lang="en-US" sz="2000" dirty="0" err="1" smtClean="0">
                <a:solidFill>
                  <a:srgbClr val="CC3300"/>
                </a:solidFill>
              </a:rPr>
              <a:t>res_date</a:t>
            </a:r>
            <a:r>
              <a:rPr lang="en-US" sz="2000" dirty="0" smtClean="0">
                <a:solidFill>
                  <a:srgbClr val="CC3300"/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values (2, 1, ’2001-02-06’);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Insert into </a:t>
            </a:r>
            <a:r>
              <a:rPr lang="en-US" sz="2000" dirty="0" err="1" smtClean="0">
                <a:solidFill>
                  <a:srgbClr val="CC3300"/>
                </a:solidFill>
              </a:rPr>
              <a:t>vp_reservation</a:t>
            </a:r>
            <a:r>
              <a:rPr lang="en-US" sz="2000" dirty="0" smtClean="0">
                <a:solidFill>
                  <a:srgbClr val="CC3300"/>
                </a:solidFill>
              </a:rPr>
              <a:t> (</a:t>
            </a:r>
            <a:r>
              <a:rPr lang="en-US" sz="2000" dirty="0" err="1" smtClean="0">
                <a:solidFill>
                  <a:srgbClr val="CC3300"/>
                </a:solidFill>
              </a:rPr>
              <a:t>projector_id</a:t>
            </a:r>
            <a:r>
              <a:rPr lang="en-US" sz="2000" dirty="0" smtClean="0">
                <a:solidFill>
                  <a:srgbClr val="CC3300"/>
                </a:solidFill>
              </a:rPr>
              <a:t>, </a:t>
            </a:r>
            <a:r>
              <a:rPr lang="en-US" sz="2000" dirty="0" err="1" smtClean="0">
                <a:solidFill>
                  <a:srgbClr val="CC3300"/>
                </a:solidFill>
              </a:rPr>
              <a:t>person_id</a:t>
            </a:r>
            <a:r>
              <a:rPr lang="en-US" sz="2000" dirty="0" smtClean="0">
                <a:solidFill>
                  <a:srgbClr val="CC3300"/>
                </a:solidFill>
              </a:rPr>
              <a:t>, </a:t>
            </a:r>
            <a:r>
              <a:rPr lang="en-US" sz="2000" dirty="0" err="1" smtClean="0">
                <a:solidFill>
                  <a:srgbClr val="CC3300"/>
                </a:solidFill>
              </a:rPr>
              <a:t>res_date</a:t>
            </a:r>
            <a:r>
              <a:rPr lang="en-US" sz="2000" dirty="0" smtClean="0">
                <a:solidFill>
                  <a:srgbClr val="CC3300"/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values (1, 2, ’2001-02-08’);</a:t>
            </a:r>
            <a:endParaRPr lang="it-IT" sz="2000" dirty="0" smtClean="0">
              <a:solidFill>
                <a:srgbClr val="CC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Solution to Problem 4 (20 percent) - SQL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Problem 4.5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select vp_projector.id as </a:t>
            </a:r>
            <a:r>
              <a:rPr lang="en-US" sz="2000" dirty="0" err="1" smtClean="0">
                <a:solidFill>
                  <a:srgbClr val="CC3300"/>
                </a:solidFill>
              </a:rPr>
              <a:t>proj_id</a:t>
            </a:r>
            <a:r>
              <a:rPr lang="en-US" sz="2000" dirty="0" smtClean="0">
                <a:solidFill>
                  <a:srgbClr val="CC3300"/>
                </a:solidFill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vp_projector.name as </a:t>
            </a:r>
            <a:r>
              <a:rPr lang="en-US" sz="2000" dirty="0" err="1" smtClean="0">
                <a:solidFill>
                  <a:srgbClr val="CC3300"/>
                </a:solidFill>
              </a:rPr>
              <a:t>proj_name</a:t>
            </a:r>
            <a:r>
              <a:rPr lang="en-US" sz="2000" dirty="0" smtClean="0">
                <a:solidFill>
                  <a:srgbClr val="CC3300"/>
                </a:solidFill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vp_person.id as </a:t>
            </a:r>
            <a:r>
              <a:rPr lang="en-US" sz="2000" dirty="0" err="1" smtClean="0">
                <a:solidFill>
                  <a:srgbClr val="CC3300"/>
                </a:solidFill>
              </a:rPr>
              <a:t>pers_id</a:t>
            </a:r>
            <a:r>
              <a:rPr lang="en-US" sz="2000" dirty="0" smtClean="0">
                <a:solidFill>
                  <a:srgbClr val="CC3300"/>
                </a:solidFill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vp_person.name as </a:t>
            </a:r>
            <a:r>
              <a:rPr lang="en-US" sz="2000" dirty="0" err="1" smtClean="0">
                <a:solidFill>
                  <a:srgbClr val="CC3300"/>
                </a:solidFill>
              </a:rPr>
              <a:t>pers_name</a:t>
            </a:r>
            <a:r>
              <a:rPr lang="en-US" sz="2000" dirty="0" smtClean="0">
                <a:solidFill>
                  <a:srgbClr val="CC3300"/>
                </a:solidFill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email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from </a:t>
            </a:r>
            <a:r>
              <a:rPr lang="en-US" sz="2000" dirty="0" err="1" smtClean="0">
                <a:solidFill>
                  <a:srgbClr val="CC3300"/>
                </a:solidFill>
              </a:rPr>
              <a:t>vp_person</a:t>
            </a:r>
            <a:r>
              <a:rPr lang="en-US" sz="2000" dirty="0" smtClean="0">
                <a:solidFill>
                  <a:srgbClr val="CC3300"/>
                </a:solidFill>
              </a:rPr>
              <a:t>, </a:t>
            </a:r>
            <a:r>
              <a:rPr lang="en-US" sz="2000" dirty="0" err="1" smtClean="0">
                <a:solidFill>
                  <a:srgbClr val="CC3300"/>
                </a:solidFill>
              </a:rPr>
              <a:t>vp_projector</a:t>
            </a:r>
            <a:r>
              <a:rPr lang="en-US" sz="2000" dirty="0" smtClean="0">
                <a:solidFill>
                  <a:srgbClr val="CC3300"/>
                </a:solidFill>
              </a:rPr>
              <a:t>, </a:t>
            </a:r>
            <a:r>
              <a:rPr lang="en-US" sz="2000" dirty="0" err="1" smtClean="0">
                <a:solidFill>
                  <a:srgbClr val="CC3300"/>
                </a:solidFill>
              </a:rPr>
              <a:t>vp_reservation</a:t>
            </a:r>
            <a:endParaRPr lang="en-US" sz="20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where vp_person.id = </a:t>
            </a:r>
            <a:r>
              <a:rPr lang="en-US" sz="2000" dirty="0" err="1" smtClean="0">
                <a:solidFill>
                  <a:srgbClr val="CC3300"/>
                </a:solidFill>
              </a:rPr>
              <a:t>vp_reservation.person_id</a:t>
            </a:r>
            <a:endParaRPr lang="en-US" sz="20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and vp_projector.id = </a:t>
            </a:r>
            <a:r>
              <a:rPr lang="en-US" sz="2000" dirty="0" err="1" smtClean="0">
                <a:solidFill>
                  <a:srgbClr val="CC3300"/>
                </a:solidFill>
              </a:rPr>
              <a:t>vp_reservation.projector_id</a:t>
            </a:r>
            <a:endParaRPr lang="en-US" sz="20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and </a:t>
            </a:r>
            <a:r>
              <a:rPr lang="en-US" sz="2000" dirty="0" err="1" smtClean="0">
                <a:solidFill>
                  <a:srgbClr val="CC3300"/>
                </a:solidFill>
              </a:rPr>
              <a:t>res_date</a:t>
            </a:r>
            <a:r>
              <a:rPr lang="en-US" sz="2000" dirty="0" smtClean="0">
                <a:solidFill>
                  <a:srgbClr val="CC3300"/>
                </a:solidFill>
              </a:rPr>
              <a:t> = ’2001-02-06’;</a:t>
            </a:r>
            <a:endParaRPr lang="it-IT" sz="2000" dirty="0" smtClean="0">
              <a:solidFill>
                <a:srgbClr val="CC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Solution to Problem 4 (20 percent) - SQL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Problem 4.6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select id as </a:t>
            </a:r>
            <a:r>
              <a:rPr lang="en-US" sz="2000" dirty="0" err="1" smtClean="0">
                <a:solidFill>
                  <a:srgbClr val="CC3300"/>
                </a:solidFill>
              </a:rPr>
              <a:t>proj_id</a:t>
            </a:r>
            <a:r>
              <a:rPr lang="en-US" sz="2000" dirty="0" smtClean="0">
                <a:solidFill>
                  <a:srgbClr val="CC3300"/>
                </a:solidFill>
              </a:rPr>
              <a:t>, name as </a:t>
            </a:r>
            <a:r>
              <a:rPr lang="en-US" sz="2000" dirty="0" err="1" smtClean="0">
                <a:solidFill>
                  <a:srgbClr val="CC3300"/>
                </a:solidFill>
              </a:rPr>
              <a:t>proj_name</a:t>
            </a:r>
            <a:endParaRPr lang="en-US" sz="20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from </a:t>
            </a:r>
            <a:r>
              <a:rPr lang="en-US" sz="2000" dirty="0" err="1" smtClean="0">
                <a:solidFill>
                  <a:srgbClr val="CC3300"/>
                </a:solidFill>
              </a:rPr>
              <a:t>vp_projector</a:t>
            </a:r>
            <a:r>
              <a:rPr lang="en-US" sz="2000" dirty="0" smtClean="0">
                <a:solidFill>
                  <a:srgbClr val="CC3300"/>
                </a:solidFill>
              </a:rPr>
              <a:t> left join </a:t>
            </a:r>
            <a:r>
              <a:rPr lang="en-US" sz="2000" dirty="0" err="1" smtClean="0">
                <a:solidFill>
                  <a:srgbClr val="CC3300"/>
                </a:solidFill>
              </a:rPr>
              <a:t>vp_reservation</a:t>
            </a:r>
            <a:endParaRPr lang="en-US" sz="20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on </a:t>
            </a:r>
            <a:r>
              <a:rPr lang="en-US" sz="2000" dirty="0" err="1" smtClean="0">
                <a:solidFill>
                  <a:srgbClr val="CC3300"/>
                </a:solidFill>
              </a:rPr>
              <a:t>res_date</a:t>
            </a:r>
            <a:r>
              <a:rPr lang="en-US" sz="2000" dirty="0" smtClean="0">
                <a:solidFill>
                  <a:srgbClr val="CC3300"/>
                </a:solidFill>
              </a:rPr>
              <a:t> = ’2001-02-08’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         and id = </a:t>
            </a:r>
            <a:r>
              <a:rPr lang="en-US" sz="2000" dirty="0" err="1" smtClean="0">
                <a:solidFill>
                  <a:srgbClr val="CC3300"/>
                </a:solidFill>
              </a:rPr>
              <a:t>projector_id</a:t>
            </a:r>
            <a:endParaRPr lang="en-US" sz="20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group by id, name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having count(</a:t>
            </a:r>
            <a:r>
              <a:rPr lang="en-US" sz="2000" dirty="0" err="1" smtClean="0">
                <a:solidFill>
                  <a:srgbClr val="CC3300"/>
                </a:solidFill>
              </a:rPr>
              <a:t>res_date</a:t>
            </a:r>
            <a:r>
              <a:rPr lang="en-US" sz="2000" dirty="0" smtClean="0">
                <a:solidFill>
                  <a:srgbClr val="CC3300"/>
                </a:solidFill>
              </a:rPr>
              <a:t>) = 0;</a:t>
            </a:r>
            <a:endParaRPr lang="it-IT" sz="2000" dirty="0" smtClean="0">
              <a:solidFill>
                <a:srgbClr val="CC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Solution to Problem 5 (30 percent) - Web-service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105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Problem 5.1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PHP-code for insertion after the definition of the variable $</a:t>
            </a:r>
            <a:r>
              <a:rPr lang="en-US" sz="2000" dirty="0" err="1" smtClean="0">
                <a:solidFill>
                  <a:srgbClr val="CC3300"/>
                </a:solidFill>
              </a:rPr>
              <a:t>prevday</a:t>
            </a:r>
            <a:r>
              <a:rPr lang="en-US" sz="2000" dirty="0" smtClean="0">
                <a:solidFill>
                  <a:srgbClr val="CC3300"/>
                </a:solidFill>
              </a:rPr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$</a:t>
            </a:r>
            <a:r>
              <a:rPr lang="en-US" sz="2000" dirty="0" err="1" smtClean="0">
                <a:solidFill>
                  <a:srgbClr val="CC3300"/>
                </a:solidFill>
              </a:rPr>
              <a:t>nextweek</a:t>
            </a:r>
            <a:r>
              <a:rPr lang="en-US" sz="2000" dirty="0" smtClean="0">
                <a:solidFill>
                  <a:srgbClr val="CC3300"/>
                </a:solidFill>
              </a:rPr>
              <a:t> = date("Y-m-d", </a:t>
            </a:r>
            <a:r>
              <a:rPr lang="en-US" sz="2000" dirty="0" err="1" smtClean="0">
                <a:solidFill>
                  <a:srgbClr val="CC3300"/>
                </a:solidFill>
              </a:rPr>
              <a:t>mktime</a:t>
            </a:r>
            <a:r>
              <a:rPr lang="en-US" sz="2000" dirty="0" smtClean="0">
                <a:solidFill>
                  <a:srgbClr val="CC3300"/>
                </a:solidFill>
              </a:rPr>
              <a:t>(0,0,0,$month,$day+7,$year));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$</a:t>
            </a:r>
            <a:r>
              <a:rPr lang="en-US" sz="2000" dirty="0" err="1" smtClean="0">
                <a:solidFill>
                  <a:srgbClr val="CC3300"/>
                </a:solidFill>
              </a:rPr>
              <a:t>prevweek</a:t>
            </a:r>
            <a:r>
              <a:rPr lang="en-US" sz="2000" dirty="0" smtClean="0">
                <a:solidFill>
                  <a:srgbClr val="CC3300"/>
                </a:solidFill>
              </a:rPr>
              <a:t> = date("Y-m-d", </a:t>
            </a:r>
            <a:r>
              <a:rPr lang="en-US" sz="2000" dirty="0" err="1" smtClean="0">
                <a:solidFill>
                  <a:srgbClr val="CC3300"/>
                </a:solidFill>
              </a:rPr>
              <a:t>mktime</a:t>
            </a:r>
            <a:r>
              <a:rPr lang="en-US" sz="2000" dirty="0" smtClean="0">
                <a:solidFill>
                  <a:srgbClr val="CC3300"/>
                </a:solidFill>
              </a:rPr>
              <a:t>(0,0,0,$month,$day-7,$year));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Modifications to the call to </a:t>
            </a:r>
            <a:r>
              <a:rPr lang="en-US" sz="2000" dirty="0" err="1" smtClean="0">
                <a:solidFill>
                  <a:srgbClr val="CC3300"/>
                </a:solidFill>
              </a:rPr>
              <a:t>vp_return_page</a:t>
            </a:r>
            <a:r>
              <a:rPr lang="en-US" sz="2000" dirty="0" smtClean="0">
                <a:solidFill>
                  <a:srgbClr val="CC3300"/>
                </a:solidFill>
              </a:rPr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CC3300"/>
                </a:solidFill>
              </a:rPr>
              <a:t>vp_return_page</a:t>
            </a:r>
            <a:r>
              <a:rPr lang="en-US" sz="2000" dirty="0" smtClean="0">
                <a:solidFill>
                  <a:srgbClr val="CC3300"/>
                </a:solidFill>
              </a:rPr>
              <a:t> ("Projector Reservations",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"&lt;h3&gt;Projector Reservations for $date&lt;/h3&gt;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[ &lt;a </a:t>
            </a:r>
            <a:r>
              <a:rPr lang="en-US" sz="2000" dirty="0" err="1" smtClean="0">
                <a:solidFill>
                  <a:srgbClr val="CC3300"/>
                </a:solidFill>
              </a:rPr>
              <a:t>href</a:t>
            </a:r>
            <a:r>
              <a:rPr lang="en-US" sz="2000" dirty="0" smtClean="0">
                <a:solidFill>
                  <a:srgbClr val="CC3300"/>
                </a:solidFill>
              </a:rPr>
              <a:t>=</a:t>
            </a:r>
            <a:r>
              <a:rPr lang="en-US" sz="2000" dirty="0" err="1" smtClean="0">
                <a:solidFill>
                  <a:srgbClr val="CC3300"/>
                </a:solidFill>
              </a:rPr>
              <a:t>projector.php?date</a:t>
            </a:r>
            <a:r>
              <a:rPr lang="en-US" sz="2000" dirty="0" smtClean="0">
                <a:solidFill>
                  <a:srgbClr val="CC3300"/>
                </a:solidFill>
              </a:rPr>
              <a:t>=$</a:t>
            </a:r>
            <a:r>
              <a:rPr lang="en-US" sz="2000" dirty="0" err="1" smtClean="0">
                <a:solidFill>
                  <a:srgbClr val="CC3300"/>
                </a:solidFill>
              </a:rPr>
              <a:t>prevday</a:t>
            </a:r>
            <a:r>
              <a:rPr lang="en-US" sz="2000" dirty="0" smtClean="0">
                <a:solidFill>
                  <a:srgbClr val="CC3300"/>
                </a:solidFill>
              </a:rPr>
              <a:t>&gt;</a:t>
            </a:r>
            <a:r>
              <a:rPr lang="en-US" sz="2000" dirty="0" err="1" smtClean="0">
                <a:solidFill>
                  <a:srgbClr val="CC3300"/>
                </a:solidFill>
              </a:rPr>
              <a:t>Prev</a:t>
            </a:r>
            <a:r>
              <a:rPr lang="en-US" sz="2000" dirty="0" smtClean="0">
                <a:solidFill>
                  <a:srgbClr val="CC3300"/>
                </a:solidFill>
              </a:rPr>
              <a:t> Day&lt;/a&gt; |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   &lt;a </a:t>
            </a:r>
            <a:r>
              <a:rPr lang="en-US" sz="2000" dirty="0" err="1" smtClean="0">
                <a:solidFill>
                  <a:srgbClr val="CC3300"/>
                </a:solidFill>
              </a:rPr>
              <a:t>href</a:t>
            </a:r>
            <a:r>
              <a:rPr lang="en-US" sz="2000" dirty="0" smtClean="0">
                <a:solidFill>
                  <a:srgbClr val="CC3300"/>
                </a:solidFill>
              </a:rPr>
              <a:t>=</a:t>
            </a:r>
            <a:r>
              <a:rPr lang="en-US" sz="2000" dirty="0" err="1" smtClean="0">
                <a:solidFill>
                  <a:srgbClr val="CC3300"/>
                </a:solidFill>
              </a:rPr>
              <a:t>projector.php?date</a:t>
            </a:r>
            <a:r>
              <a:rPr lang="en-US" sz="2000" dirty="0" smtClean="0">
                <a:solidFill>
                  <a:srgbClr val="CC3300"/>
                </a:solidFill>
              </a:rPr>
              <a:t>=$</a:t>
            </a:r>
            <a:r>
              <a:rPr lang="en-US" sz="2000" dirty="0" err="1" smtClean="0">
                <a:solidFill>
                  <a:srgbClr val="CC3300"/>
                </a:solidFill>
              </a:rPr>
              <a:t>prevweek</a:t>
            </a:r>
            <a:r>
              <a:rPr lang="en-US" sz="2000" dirty="0" smtClean="0">
                <a:solidFill>
                  <a:srgbClr val="CC3300"/>
                </a:solidFill>
              </a:rPr>
              <a:t>&gt;</a:t>
            </a:r>
            <a:r>
              <a:rPr lang="en-US" sz="2000" dirty="0" err="1" smtClean="0">
                <a:solidFill>
                  <a:srgbClr val="CC3300"/>
                </a:solidFill>
              </a:rPr>
              <a:t>Prev</a:t>
            </a:r>
            <a:r>
              <a:rPr lang="en-US" sz="2000" dirty="0" smtClean="0">
                <a:solidFill>
                  <a:srgbClr val="CC3300"/>
                </a:solidFill>
              </a:rPr>
              <a:t> Week&lt;/a&gt; |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   &lt;a </a:t>
            </a:r>
            <a:r>
              <a:rPr lang="en-US" sz="2000" dirty="0" err="1" smtClean="0">
                <a:solidFill>
                  <a:srgbClr val="CC3300"/>
                </a:solidFill>
              </a:rPr>
              <a:t>href</a:t>
            </a:r>
            <a:r>
              <a:rPr lang="en-US" sz="2000" dirty="0" smtClean="0">
                <a:solidFill>
                  <a:srgbClr val="CC3300"/>
                </a:solidFill>
              </a:rPr>
              <a:t>=</a:t>
            </a:r>
            <a:r>
              <a:rPr lang="en-US" sz="2000" dirty="0" err="1" smtClean="0">
                <a:solidFill>
                  <a:srgbClr val="CC3300"/>
                </a:solidFill>
              </a:rPr>
              <a:t>projector.php?date</a:t>
            </a:r>
            <a:r>
              <a:rPr lang="en-US" sz="2000" dirty="0" smtClean="0">
                <a:solidFill>
                  <a:srgbClr val="CC3300"/>
                </a:solidFill>
              </a:rPr>
              <a:t>=$</a:t>
            </a:r>
            <a:r>
              <a:rPr lang="en-US" sz="2000" dirty="0" err="1" smtClean="0">
                <a:solidFill>
                  <a:srgbClr val="CC3300"/>
                </a:solidFill>
              </a:rPr>
              <a:t>nextweek</a:t>
            </a:r>
            <a:r>
              <a:rPr lang="en-US" sz="2000" dirty="0" smtClean="0">
                <a:solidFill>
                  <a:srgbClr val="CC3300"/>
                </a:solidFill>
              </a:rPr>
              <a:t>&gt;Next Week&lt;/a&gt; |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    &lt;a </a:t>
            </a:r>
            <a:r>
              <a:rPr lang="en-US" sz="2000" dirty="0" err="1" smtClean="0">
                <a:solidFill>
                  <a:srgbClr val="CC3300"/>
                </a:solidFill>
              </a:rPr>
              <a:t>href</a:t>
            </a:r>
            <a:r>
              <a:rPr lang="en-US" sz="2000" dirty="0" smtClean="0">
                <a:solidFill>
                  <a:srgbClr val="CC3300"/>
                </a:solidFill>
              </a:rPr>
              <a:t>=</a:t>
            </a:r>
            <a:r>
              <a:rPr lang="en-US" sz="2000" dirty="0" err="1" smtClean="0">
                <a:solidFill>
                  <a:srgbClr val="CC3300"/>
                </a:solidFill>
              </a:rPr>
              <a:t>projector.php?date</a:t>
            </a:r>
            <a:r>
              <a:rPr lang="en-US" sz="2000" dirty="0" smtClean="0">
                <a:solidFill>
                  <a:srgbClr val="CC3300"/>
                </a:solidFill>
              </a:rPr>
              <a:t>=$</a:t>
            </a:r>
            <a:r>
              <a:rPr lang="en-US" sz="2000" dirty="0" err="1" smtClean="0">
                <a:solidFill>
                  <a:srgbClr val="CC3300"/>
                </a:solidFill>
              </a:rPr>
              <a:t>nextday</a:t>
            </a:r>
            <a:r>
              <a:rPr lang="en-US" sz="2000" dirty="0" smtClean="0">
                <a:solidFill>
                  <a:srgbClr val="CC3300"/>
                </a:solidFill>
              </a:rPr>
              <a:t>&gt;Next Day&lt;/a&gt; ]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&lt;</a:t>
            </a:r>
            <a:r>
              <a:rPr lang="en-US" sz="2000" dirty="0" err="1" smtClean="0">
                <a:solidFill>
                  <a:srgbClr val="CC3300"/>
                </a:solidFill>
              </a:rPr>
              <a:t>ul</a:t>
            </a:r>
            <a:r>
              <a:rPr lang="en-US" sz="2000" dirty="0" smtClean="0">
                <a:solidFill>
                  <a:srgbClr val="CC3300"/>
                </a:solidFill>
              </a:rPr>
              <a:t>&gt;$reservations&lt;/</a:t>
            </a:r>
            <a:r>
              <a:rPr lang="en-US" sz="2000" dirty="0" err="1" smtClean="0">
                <a:solidFill>
                  <a:srgbClr val="CC3300"/>
                </a:solidFill>
              </a:rPr>
              <a:t>ul</a:t>
            </a:r>
            <a:r>
              <a:rPr lang="en-US" sz="2000" dirty="0" smtClean="0">
                <a:solidFill>
                  <a:srgbClr val="CC3300"/>
                </a:solidFill>
              </a:rPr>
              <a:t>&gt;");</a:t>
            </a:r>
            <a:endParaRPr lang="it-IT" sz="2000" dirty="0" smtClean="0">
              <a:solidFill>
                <a:srgbClr val="CC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Solution to Problem 5 (30 percent) - Web-service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Problem 5.2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Program point ## A ##: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vp_check_date</a:t>
            </a:r>
            <a:r>
              <a:rPr lang="en-US" sz="1800" dirty="0" smtClean="0">
                <a:solidFill>
                  <a:srgbClr val="CC3300"/>
                </a:solidFill>
              </a:rPr>
              <a:t> ($date);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Program point ## B ##: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vp_return_page</a:t>
            </a:r>
            <a:r>
              <a:rPr lang="en-US" sz="1800" dirty="0" smtClean="0">
                <a:solidFill>
                  <a:srgbClr val="CC3300"/>
                </a:solidFill>
              </a:rPr>
              <a:t> ("Add Projector Reservation", "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&lt;h3&gt;Add Projector Reservation for $date&lt;/h3&gt;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&lt;form action=res_add.php&gt;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&lt;input type=hidden name=date value=$date&gt;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&lt;b&gt;Email:&lt;/b&gt;&lt;</a:t>
            </a:r>
            <a:r>
              <a:rPr lang="en-US" sz="1800" dirty="0" err="1" smtClean="0">
                <a:solidFill>
                  <a:srgbClr val="CC3300"/>
                </a:solidFill>
              </a:rPr>
              <a:t>br</a:t>
            </a:r>
            <a:r>
              <a:rPr lang="en-US" sz="1800" dirty="0" smtClean="0">
                <a:solidFill>
                  <a:srgbClr val="CC3300"/>
                </a:solidFill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&lt;input type=text name=email size=40&gt;&lt;p&gt;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&lt;b&gt;Password:&lt;/b&gt;&lt;</a:t>
            </a:r>
            <a:r>
              <a:rPr lang="en-US" sz="1800" dirty="0" err="1" smtClean="0">
                <a:solidFill>
                  <a:srgbClr val="CC3300"/>
                </a:solidFill>
              </a:rPr>
              <a:t>br</a:t>
            </a:r>
            <a:r>
              <a:rPr lang="en-US" sz="1800" dirty="0" smtClean="0">
                <a:solidFill>
                  <a:srgbClr val="CC3300"/>
                </a:solidFill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&lt;input type=password name=password size=40&gt;&lt;p&gt;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$</a:t>
            </a:r>
            <a:r>
              <a:rPr lang="en-US" sz="1800" dirty="0" err="1" smtClean="0">
                <a:solidFill>
                  <a:srgbClr val="CC3300"/>
                </a:solidFill>
              </a:rPr>
              <a:t>sel_box</a:t>
            </a:r>
            <a:endParaRPr lang="en-US" sz="18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&lt;input type=submit value=\"Add Reservation\"&gt;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&lt;/form&gt;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");</a:t>
            </a:r>
            <a:endParaRPr lang="it-IT" sz="1800" dirty="0" smtClean="0">
              <a:solidFill>
                <a:srgbClr val="CC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Solution to Problem 5 (30 percent) - Web-service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8763000" cy="5486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Problem 5.3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&lt;? include ("vp.php"); </a:t>
            </a:r>
            <a:r>
              <a:rPr lang="en-US" sz="1800" dirty="0" err="1" smtClean="0">
                <a:solidFill>
                  <a:srgbClr val="CC3300"/>
                </a:solidFill>
              </a:rPr>
              <a:t>vp_check_date</a:t>
            </a:r>
            <a:r>
              <a:rPr lang="en-US" sz="1800" dirty="0" smtClean="0">
                <a:solidFill>
                  <a:srgbClr val="CC3300"/>
                </a:solidFill>
              </a:rPr>
              <a:t> ($date); </a:t>
            </a:r>
            <a:r>
              <a:rPr lang="en-US" sz="1800" dirty="0" err="1" smtClean="0">
                <a:solidFill>
                  <a:srgbClr val="CC3300"/>
                </a:solidFill>
              </a:rPr>
              <a:t>vp_check_email</a:t>
            </a:r>
            <a:r>
              <a:rPr lang="en-US" sz="1800" dirty="0" smtClean="0">
                <a:solidFill>
                  <a:srgbClr val="CC3300"/>
                </a:solidFill>
              </a:rPr>
              <a:t> ($email);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vp_check_id</a:t>
            </a:r>
            <a:r>
              <a:rPr lang="en-US" sz="1800" dirty="0" smtClean="0">
                <a:solidFill>
                  <a:srgbClr val="CC3300"/>
                </a:solidFill>
              </a:rPr>
              <a:t> ($</a:t>
            </a:r>
            <a:r>
              <a:rPr lang="en-US" sz="1800" dirty="0" err="1" smtClean="0">
                <a:solidFill>
                  <a:srgbClr val="CC3300"/>
                </a:solidFill>
              </a:rPr>
              <a:t>proj_id</a:t>
            </a:r>
            <a:r>
              <a:rPr lang="en-US" sz="1800" dirty="0" smtClean="0">
                <a:solidFill>
                  <a:srgbClr val="CC3300"/>
                </a:solidFill>
              </a:rPr>
              <a:t>); </a:t>
            </a:r>
            <a:r>
              <a:rPr lang="en-US" sz="1800" dirty="0" err="1" smtClean="0">
                <a:solidFill>
                  <a:srgbClr val="CC3300"/>
                </a:solidFill>
              </a:rPr>
              <a:t>vp_check_passwd</a:t>
            </a:r>
            <a:r>
              <a:rPr lang="en-US" sz="1800" dirty="0" smtClean="0">
                <a:solidFill>
                  <a:srgbClr val="CC3300"/>
                </a:solidFill>
              </a:rPr>
              <a:t> ($password); </a:t>
            </a:r>
            <a:r>
              <a:rPr lang="en-US" sz="1800" dirty="0" err="1" smtClean="0">
                <a:solidFill>
                  <a:srgbClr val="CC3300"/>
                </a:solidFill>
              </a:rPr>
              <a:t>mydb_connect</a:t>
            </a:r>
            <a:r>
              <a:rPr lang="en-US" sz="1800" dirty="0" smtClean="0">
                <a:solidFill>
                  <a:srgbClr val="CC3300"/>
                </a:solidFill>
              </a:rPr>
              <a:t>();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$rows = </a:t>
            </a:r>
            <a:r>
              <a:rPr lang="en-US" sz="1800" dirty="0" err="1" smtClean="0">
                <a:solidFill>
                  <a:srgbClr val="CC3300"/>
                </a:solidFill>
              </a:rPr>
              <a:t>mysql_query</a:t>
            </a:r>
            <a:r>
              <a:rPr lang="en-US" sz="1800" dirty="0" smtClean="0">
                <a:solidFill>
                  <a:srgbClr val="CC3300"/>
                </a:solidFill>
              </a:rPr>
              <a:t> ("select id from </a:t>
            </a:r>
            <a:r>
              <a:rPr lang="en-US" sz="1800" dirty="0" err="1" smtClean="0">
                <a:solidFill>
                  <a:srgbClr val="CC3300"/>
                </a:solidFill>
              </a:rPr>
              <a:t>vp_person</a:t>
            </a:r>
            <a:r>
              <a:rPr lang="en-US" sz="1800" dirty="0" smtClean="0">
                <a:solidFill>
                  <a:srgbClr val="CC3300"/>
                </a:solidFill>
              </a:rPr>
              <a:t> where email= ’$email’ and password= ’$password’");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if ( $row = </a:t>
            </a:r>
            <a:r>
              <a:rPr lang="en-US" sz="1800" dirty="0" err="1" smtClean="0">
                <a:solidFill>
                  <a:srgbClr val="CC3300"/>
                </a:solidFill>
              </a:rPr>
              <a:t>mysql_fetch_row</a:t>
            </a:r>
            <a:r>
              <a:rPr lang="en-US" sz="1800" dirty="0" smtClean="0">
                <a:solidFill>
                  <a:srgbClr val="CC3300"/>
                </a:solidFill>
              </a:rPr>
              <a:t> ($rows)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$res = </a:t>
            </a:r>
            <a:r>
              <a:rPr lang="en-US" sz="1800" dirty="0" err="1" smtClean="0">
                <a:solidFill>
                  <a:srgbClr val="CC3300"/>
                </a:solidFill>
              </a:rPr>
              <a:t>mysql_query</a:t>
            </a:r>
            <a:r>
              <a:rPr lang="en-US" sz="1800" dirty="0" smtClean="0">
                <a:solidFill>
                  <a:srgbClr val="CC3300"/>
                </a:solidFill>
              </a:rPr>
              <a:t> ("insert into </a:t>
            </a:r>
            <a:r>
              <a:rPr lang="en-US" sz="1800" dirty="0" err="1" smtClean="0">
                <a:solidFill>
                  <a:srgbClr val="CC3300"/>
                </a:solidFill>
              </a:rPr>
              <a:t>vp_reservation</a:t>
            </a:r>
            <a:endParaRPr lang="en-US" sz="18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	(</a:t>
            </a:r>
            <a:r>
              <a:rPr lang="en-US" sz="1800" dirty="0" err="1" smtClean="0">
                <a:solidFill>
                  <a:srgbClr val="CC3300"/>
                </a:solidFill>
              </a:rPr>
              <a:t>person_id</a:t>
            </a:r>
            <a:r>
              <a:rPr lang="en-US" sz="1800" dirty="0" smtClean="0">
                <a:solidFill>
                  <a:srgbClr val="CC3300"/>
                </a:solidFill>
              </a:rPr>
              <a:t>, </a:t>
            </a:r>
            <a:r>
              <a:rPr lang="en-US" sz="1800" dirty="0" err="1" smtClean="0">
                <a:solidFill>
                  <a:srgbClr val="CC3300"/>
                </a:solidFill>
              </a:rPr>
              <a:t>projector_id</a:t>
            </a:r>
            <a:r>
              <a:rPr lang="en-US" sz="1800" dirty="0" smtClean="0">
                <a:solidFill>
                  <a:srgbClr val="CC3300"/>
                </a:solidFill>
              </a:rPr>
              <a:t>, </a:t>
            </a:r>
            <a:r>
              <a:rPr lang="en-US" sz="1800" dirty="0" err="1" smtClean="0">
                <a:solidFill>
                  <a:srgbClr val="CC3300"/>
                </a:solidFill>
              </a:rPr>
              <a:t>res_date</a:t>
            </a:r>
            <a:r>
              <a:rPr lang="en-US" sz="1800" dirty="0" smtClean="0">
                <a:solidFill>
                  <a:srgbClr val="CC3300"/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          values (’$id’, ’$</a:t>
            </a:r>
            <a:r>
              <a:rPr lang="en-US" sz="1800" dirty="0" err="1" smtClean="0">
                <a:solidFill>
                  <a:srgbClr val="CC3300"/>
                </a:solidFill>
              </a:rPr>
              <a:t>proj_id</a:t>
            </a:r>
            <a:r>
              <a:rPr lang="en-US" sz="1800" dirty="0" smtClean="0">
                <a:solidFill>
                  <a:srgbClr val="CC3300"/>
                </a:solidFill>
              </a:rPr>
              <a:t>’, ’$date’)");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if ( $res == 0 ) </a:t>
            </a:r>
            <a:r>
              <a:rPr lang="en-US" sz="1800" dirty="0" smtClean="0"/>
              <a:t>// ERROR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	</a:t>
            </a:r>
            <a:r>
              <a:rPr lang="en-US" sz="1800" dirty="0" err="1" smtClean="0">
                <a:solidFill>
                  <a:srgbClr val="CC3300"/>
                </a:solidFill>
              </a:rPr>
              <a:t>vp_return_page</a:t>
            </a:r>
            <a:r>
              <a:rPr lang="en-US" sz="1800" dirty="0" smtClean="0">
                <a:solidFill>
                  <a:srgbClr val="CC3300"/>
                </a:solidFill>
              </a:rPr>
              <a:t> ("Could not add reservation",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     "&lt;h3&gt;Could not add reservation&lt;/h3&gt;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       Perhaps the projector is already booked");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else header ("Location: </a:t>
            </a:r>
            <a:r>
              <a:rPr lang="en-US" sz="1800" dirty="0" err="1" smtClean="0">
                <a:solidFill>
                  <a:srgbClr val="CC3300"/>
                </a:solidFill>
              </a:rPr>
              <a:t>projector.php?date</a:t>
            </a:r>
            <a:r>
              <a:rPr lang="en-US" sz="1800" dirty="0" smtClean="0">
                <a:solidFill>
                  <a:srgbClr val="CC3300"/>
                </a:solidFill>
              </a:rPr>
              <a:t>=$date");	} else	</a:t>
            </a:r>
            <a:r>
              <a:rPr lang="en-US" sz="1800" dirty="0" err="1" smtClean="0">
                <a:solidFill>
                  <a:srgbClr val="CC3300"/>
                </a:solidFill>
              </a:rPr>
              <a:t>vp_return_page</a:t>
            </a:r>
            <a:r>
              <a:rPr lang="en-US" sz="1800" dirty="0" smtClean="0">
                <a:solidFill>
                  <a:srgbClr val="CC3300"/>
                </a:solidFill>
              </a:rPr>
              <a:t> ("Could not add reservation",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				"&lt;h3&gt;Could not add reservation&lt;/h3&gt;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				Wrong password or email address");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?&gt;</a:t>
            </a:r>
            <a:endParaRPr lang="it-IT" sz="1800" dirty="0" smtClean="0">
              <a:solidFill>
                <a:srgbClr val="CC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Until now: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Variables, numbers, strings and arrays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Computations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if-constructs and loops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Functions and code reuse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Entering user data using forms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Validating user data using regular expressions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Database access (</a:t>
            </a:r>
            <a:r>
              <a:rPr lang="en-US" sz="2400" dirty="0" err="1" smtClean="0"/>
              <a:t>MySQL</a:t>
            </a:r>
            <a:r>
              <a:rPr lang="en-US" sz="2400" dirty="0" smtClean="0"/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Sending emails using PHP, 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Exercise set 11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791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dirty="0" smtClean="0"/>
              <a:t>Exercise set 11 is an “open exercise”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dirty="0" smtClean="0"/>
              <a:t>If you already have an idea for a small web service, you now have a chance of </a:t>
            </a:r>
            <a:r>
              <a:rPr lang="en-US" sz="1800" dirty="0" err="1" smtClean="0"/>
              <a:t>realising</a:t>
            </a:r>
            <a:r>
              <a:rPr lang="en-US" sz="1800" dirty="0" smtClean="0"/>
              <a:t> it!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dirty="0" smtClean="0"/>
              <a:t>See the exercise set at: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dirty="0" smtClean="0"/>
              <a:t> http://www.itu.dk/courses/W2/F2005/ps/ps11.html</a:t>
            </a:r>
            <a:endParaRPr lang="it-IT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What are cookies?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A cookie is a text string that a web server sends to a browser, which the browser will return unchanged next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time the browser visits the same site.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Cf. also http://www.netscape.com/newsref/std/cookie_spec.html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Cookies are handy for handling a simple concept of state—session tracking: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	– User customization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	– Focusing banner ads—what was the user interested in last time?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	– Admission control—login mechanism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In Netscape/Mozilla on Linux you can use the cookie manager to see which cookies are installed, or </a:t>
            </a:r>
            <a:r>
              <a:rPr lang="en-US" sz="1800" dirty="0" err="1" smtClean="0"/>
              <a:t>simplyread</a:t>
            </a:r>
            <a:r>
              <a:rPr lang="en-US" sz="1800" dirty="0" smtClean="0"/>
              <a:t> the file .</a:t>
            </a:r>
            <a:r>
              <a:rPr lang="en-US" sz="1800" dirty="0" err="1" smtClean="0"/>
              <a:t>mozilla</a:t>
            </a:r>
            <a:r>
              <a:rPr lang="en-US" sz="1800" dirty="0" smtClean="0"/>
              <a:t>/...../cookies.txt: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# Netscape HTTP Cookie File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# http://www.netscape.com/newsref/std/cookie_spec.html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# This is a generated file! Do not edit.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 smtClean="0"/>
              <a:t>linuxlab.dk FALSE / FALSE 1262307600 ad_browser_id 13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 smtClean="0"/>
              <a:t>linuxlab.dk FALSE / FALSE 1262307600 last_visit 988628269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linuxlab.dk FALSE / FALSE 1262307600 </a:t>
            </a:r>
            <a:r>
              <a:rPr lang="en-US" sz="1800" dirty="0" err="1" smtClean="0"/>
              <a:t>second_to_last_visit</a:t>
            </a:r>
            <a:r>
              <a:rPr lang="en-US" sz="1800" dirty="0" smtClean="0"/>
              <a:t> 988628263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 smtClean="0"/>
              <a:t>linuxlab.dk FALSE / FALSE 1262307600 ad_user_login 60,4C6F674E6432373032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What are cookies?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791200"/>
          </a:xfrm>
        </p:spPr>
        <p:txBody>
          <a:bodyPr/>
          <a:lstStyle/>
          <a:p>
            <a:pPr>
              <a:buNone/>
            </a:pPr>
            <a:r>
              <a:rPr lang="en-US" sz="1400" dirty="0" smtClean="0"/>
              <a:t>It uses the following file format:</a:t>
            </a:r>
            <a:endParaRPr lang="it-IT" sz="1400" dirty="0" smtClean="0"/>
          </a:p>
        </p:txBody>
      </p:sp>
      <p:pic>
        <p:nvPicPr>
          <p:cNvPr id="1026" name="Picture 2" descr="C:\Documents and Settings\Lawal Dogara\Desktop\3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371600"/>
            <a:ext cx="5715000" cy="83820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Problems using Cookies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Normal browsers only support approximately 20 cookies per site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Normal browsers only support a total of approximately 300 cookies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 cookie can take up at most 4 kilobytes of space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Cookies implement a different form of state than state implemented using form variables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Security problems using cookies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	– “triangle attack”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Cookies can infringe on people’s privacy</a:t>
            </a:r>
            <a:endParaRPr lang="it-IT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Security problems using cookies—a “triangle attack”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791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If a site uses cookies for identifying a user, the user can experience a “triangle attack”: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An enemy publishes a web site that redirects users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to Amazon’s order pages (bypassing all forms)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enemy then sends an email to an innocent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user, who the enemy knows does some shopping at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Amazon’s web site. The enemy requests the user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to click on a link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When the user clicks on the link a book is ordered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without the user being able to avoid it—Amazon receives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a cookie and accepts the order!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Solution: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Add a “Confirm Page” to the web site</a:t>
            </a:r>
            <a:endParaRPr lang="it-IT" sz="1800" dirty="0" smtClean="0"/>
          </a:p>
        </p:txBody>
      </p:sp>
      <p:pic>
        <p:nvPicPr>
          <p:cNvPr id="2050" name="Picture 2" descr="C:\Documents and Settings\Lawal Dogara\Desktop\3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371600"/>
            <a:ext cx="2743200" cy="373380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Cookies can infringe on people’s privacy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Reasons that some users choose to disable cookies in their browser: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Search engines display ads related to what you searched for last time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It is problematic if your boss is sniffing in your cookie file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State problems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Differences between state implemented using cookies and state implemented using form variables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Problems using cookies when several browsers are used concurrently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What about the “Back”-button?</a:t>
            </a:r>
            <a:endParaRPr lang="it-IT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Setting cookies in PHP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763000" cy="4800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Setting a cookie in the user’s browser is achieved by calling the PHP function </a:t>
            </a:r>
            <a:r>
              <a:rPr lang="en-US" sz="1800" dirty="0" err="1" smtClean="0">
                <a:solidFill>
                  <a:srgbClr val="CC3300"/>
                </a:solidFill>
              </a:rPr>
              <a:t>setcookie</a:t>
            </a:r>
            <a:r>
              <a:rPr lang="en-US" sz="1800" dirty="0" smtClean="0">
                <a:solidFill>
                  <a:srgbClr val="CC3300"/>
                </a:solidFill>
              </a:rPr>
              <a:t>():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CC3300"/>
                </a:solidFill>
              </a:rPr>
              <a:t>	– </a:t>
            </a:r>
            <a:r>
              <a:rPr lang="en-US" sz="1800" b="1" dirty="0" err="1" smtClean="0">
                <a:solidFill>
                  <a:srgbClr val="CC3300"/>
                </a:solidFill>
              </a:rPr>
              <a:t>setcookie</a:t>
            </a:r>
            <a:r>
              <a:rPr lang="en-US" sz="1800" b="1" dirty="0" smtClean="0">
                <a:solidFill>
                  <a:srgbClr val="CC3300"/>
                </a:solidFill>
              </a:rPr>
              <a:t>(</a:t>
            </a:r>
            <a:r>
              <a:rPr lang="en-US" sz="1800" b="1" i="1" dirty="0" smtClean="0">
                <a:solidFill>
                  <a:srgbClr val="CC3300"/>
                </a:solidFill>
              </a:rPr>
              <a:t>name, value, expire, path, domain, secure)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CC3300"/>
                </a:solidFill>
              </a:rPr>
              <a:t> An abbreviated form is allowed: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CC3300"/>
                </a:solidFill>
              </a:rPr>
              <a:t>	– </a:t>
            </a:r>
            <a:r>
              <a:rPr lang="en-US" sz="1800" b="1" dirty="0" err="1" smtClean="0">
                <a:solidFill>
                  <a:srgbClr val="CC3300"/>
                </a:solidFill>
              </a:rPr>
              <a:t>setcookie</a:t>
            </a:r>
            <a:r>
              <a:rPr lang="en-US" sz="1800" b="1" dirty="0" smtClean="0">
                <a:solidFill>
                  <a:srgbClr val="CC3300"/>
                </a:solidFill>
              </a:rPr>
              <a:t>(</a:t>
            </a:r>
            <a:r>
              <a:rPr lang="en-US" sz="1800" b="1" i="1" dirty="0" smtClean="0">
                <a:solidFill>
                  <a:srgbClr val="CC3300"/>
                </a:solidFill>
              </a:rPr>
              <a:t>name, value)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CC3300"/>
                </a:solidFill>
              </a:rPr>
              <a:t>	– Example: </a:t>
            </a:r>
            <a:r>
              <a:rPr lang="en-US" sz="1800" b="1" dirty="0" err="1" smtClean="0">
                <a:solidFill>
                  <a:srgbClr val="CC3300"/>
                </a:solidFill>
              </a:rPr>
              <a:t>setcookie</a:t>
            </a:r>
            <a:r>
              <a:rPr lang="en-US" sz="1800" b="1" dirty="0" smtClean="0">
                <a:solidFill>
                  <a:srgbClr val="CC3300"/>
                </a:solidFill>
              </a:rPr>
              <a:t>("a","5")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Cookies must be set before any HTML is sent (e.g., using echo) to the browser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Reading cookies in PHP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A cookie sent by the browser in an HTTP request is read by looking in a cookie array: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	</a:t>
            </a:r>
            <a:r>
              <a:rPr lang="en-US" sz="1800" b="1" dirty="0" smtClean="0">
                <a:solidFill>
                  <a:srgbClr val="CC3300"/>
                </a:solidFill>
              </a:rPr>
              <a:t>– $HTTP_COOKIE_VARS["</a:t>
            </a:r>
            <a:r>
              <a:rPr lang="en-US" sz="1800" b="1" dirty="0" err="1" smtClean="0">
                <a:solidFill>
                  <a:srgbClr val="CC3300"/>
                </a:solidFill>
              </a:rPr>
              <a:t>mycookie</a:t>
            </a:r>
            <a:r>
              <a:rPr lang="en-US" sz="1800" b="1" dirty="0" smtClean="0">
                <a:solidFill>
                  <a:srgbClr val="CC3300"/>
                </a:solidFill>
              </a:rPr>
              <a:t>"]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CC3300"/>
                </a:solidFill>
              </a:rPr>
              <a:t>	– $_COOKIE["</a:t>
            </a:r>
            <a:r>
              <a:rPr lang="en-US" sz="1800" b="1" dirty="0" err="1" smtClean="0">
                <a:solidFill>
                  <a:srgbClr val="CC3300"/>
                </a:solidFill>
              </a:rPr>
              <a:t>mycookie</a:t>
            </a:r>
            <a:r>
              <a:rPr lang="en-US" sz="1800" b="1" dirty="0" smtClean="0">
                <a:solidFill>
                  <a:srgbClr val="CC3300"/>
                </a:solidFill>
              </a:rPr>
              <a:t>"]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Deleting cookies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Cookies are deleted by setting its timeout value to a time in the past!</a:t>
            </a:r>
            <a:endParaRPr lang="it-IT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11.</a:t>
            </a:r>
            <a:fld id="{51C9D9B7-4E9C-4DC0-B486-A886FAD9970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SWE 214</Template>
  <TotalTime>6367</TotalTime>
  <Words>1577</Words>
  <Application>Microsoft PowerPoint</Application>
  <PresentationFormat>On-screen Show (4:3)</PresentationFormat>
  <Paragraphs>480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Pixel</vt:lpstr>
      <vt:lpstr>Web programmering using PHP</vt:lpstr>
      <vt:lpstr>Web programmering using PHP</vt:lpstr>
      <vt:lpstr>Until now:</vt:lpstr>
      <vt:lpstr>What are cookies?</vt:lpstr>
      <vt:lpstr>What are cookies?</vt:lpstr>
      <vt:lpstr>Problems using Cookies</vt:lpstr>
      <vt:lpstr>Security problems using cookies—a “triangle attack”</vt:lpstr>
      <vt:lpstr>Cookies can infringe on people’s privacy</vt:lpstr>
      <vt:lpstr>Setting cookies in PHP</vt:lpstr>
      <vt:lpstr>Example: CookieCount—cookiecount.php</vt:lpstr>
      <vt:lpstr>PHP sessions</vt:lpstr>
      <vt:lpstr>Example: Session Basket—basket.php</vt:lpstr>
      <vt:lpstr>User Tracking: Where do the users arrive from and how many hits do I get on my Web site?</vt:lpstr>
      <vt:lpstr>Statistics from access logs</vt:lpstr>
      <vt:lpstr>Nonexistent files</vt:lpstr>
      <vt:lpstr>Nonexistent file due to incorrect links</vt:lpstr>
      <vt:lpstr>The number of users that have requested a specific file</vt:lpstr>
      <vt:lpstr>Solution to Test Exam in Web Publishing with Databases, Fall 2000</vt:lpstr>
      <vt:lpstr>Problem 1.2</vt:lpstr>
      <vt:lpstr>Problem 2.2</vt:lpstr>
      <vt:lpstr>Problem 2.3</vt:lpstr>
      <vt:lpstr>Solution to Problem 3 (15 percent) - Regular expressions</vt:lpstr>
      <vt:lpstr>Solution to Problem 4 (20 percent) - SQL</vt:lpstr>
      <vt:lpstr>Solution to Problem 4 (20 percent) - SQL</vt:lpstr>
      <vt:lpstr>Solution to Problem 4 (20 percent) - SQL</vt:lpstr>
      <vt:lpstr>Solution to Problem 4 (20 percent) - SQL</vt:lpstr>
      <vt:lpstr>Solution to Problem 5 (30 percent) - Web-service</vt:lpstr>
      <vt:lpstr>Solution to Problem 5 (30 percent) - Web-service</vt:lpstr>
      <vt:lpstr>Solution to Problem 5 (30 percent) - Web-service</vt:lpstr>
      <vt:lpstr>Exercise set 11</vt:lpstr>
    </vt:vector>
  </TitlesOfParts>
  <Company>EWCPCO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Sukairi</dc:creator>
  <cp:lastModifiedBy>asus</cp:lastModifiedBy>
  <cp:revision>330</cp:revision>
  <dcterms:created xsi:type="dcterms:W3CDTF">2003-08-19T13:40:41Z</dcterms:created>
  <dcterms:modified xsi:type="dcterms:W3CDTF">2010-02-06T07:39:59Z</dcterms:modified>
</cp:coreProperties>
</file>