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9"/>
  </p:notesMasterIdLst>
  <p:handoutMasterIdLst>
    <p:handoutMasterId r:id="rId30"/>
  </p:handoutMasterIdLst>
  <p:sldIdLst>
    <p:sldId id="549" r:id="rId2"/>
    <p:sldId id="550" r:id="rId3"/>
    <p:sldId id="551" r:id="rId4"/>
    <p:sldId id="552" r:id="rId5"/>
    <p:sldId id="553" r:id="rId6"/>
    <p:sldId id="554" r:id="rId7"/>
    <p:sldId id="555" r:id="rId8"/>
    <p:sldId id="556" r:id="rId9"/>
    <p:sldId id="557" r:id="rId10"/>
    <p:sldId id="558" r:id="rId11"/>
    <p:sldId id="559" r:id="rId12"/>
    <p:sldId id="560" r:id="rId13"/>
    <p:sldId id="561" r:id="rId14"/>
    <p:sldId id="562" r:id="rId15"/>
    <p:sldId id="563" r:id="rId16"/>
    <p:sldId id="564" r:id="rId17"/>
    <p:sldId id="565" r:id="rId18"/>
    <p:sldId id="566" r:id="rId19"/>
    <p:sldId id="567" r:id="rId20"/>
    <p:sldId id="568" r:id="rId21"/>
    <p:sldId id="569" r:id="rId22"/>
    <p:sldId id="570" r:id="rId23"/>
    <p:sldId id="571" r:id="rId24"/>
    <p:sldId id="572" r:id="rId25"/>
    <p:sldId id="573" r:id="rId26"/>
    <p:sldId id="574" r:id="rId27"/>
    <p:sldId id="575" r:id="rId28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99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5" autoAdjust="0"/>
    <p:restoredTop sz="86312" autoAdjust="0"/>
  </p:normalViewPr>
  <p:slideViewPr>
    <p:cSldViewPr>
      <p:cViewPr varScale="1">
        <p:scale>
          <a:sx n="54" d="100"/>
          <a:sy n="54" d="100"/>
        </p:scale>
        <p:origin x="-34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3690"/>
    </p:cViewPr>
  </p:sorterViewPr>
  <p:notesViewPr>
    <p:cSldViewPr>
      <p:cViewPr varScale="1">
        <p:scale>
          <a:sx n="67" d="100"/>
          <a:sy n="67" d="100"/>
        </p:scale>
        <p:origin x="-2112" y="-114"/>
      </p:cViewPr>
      <p:guideLst>
        <p:guide orient="horz" pos="2932"/>
        <p:guide pos="221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8" name="Rectangle 6"/>
          <p:cNvSpPr>
            <a:spLocks noChangeArrowheads="1"/>
          </p:cNvSpPr>
          <p:nvPr/>
        </p:nvSpPr>
        <p:spPr bwMode="auto">
          <a:xfrm>
            <a:off x="446166" y="8813749"/>
            <a:ext cx="2540081" cy="604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3645" tIns="51821" rIns="103645" bIns="51821">
            <a:spAutoFit/>
          </a:bodyPr>
          <a:lstStyle/>
          <a:p>
            <a:pPr defTabSz="1028700" eaLnBrk="0" hangingPunct="0">
              <a:defRPr/>
            </a:pPr>
            <a:r>
              <a:rPr lang="en-US" sz="900">
                <a:latin typeface="Verdana" pitchFamily="34" charset="0"/>
                <a:cs typeface="Times New Roman" pitchFamily="18" charset="0"/>
              </a:rPr>
              <a:t>ICS 572 –</a:t>
            </a:r>
            <a:r>
              <a:rPr lang="en-US" sz="900">
                <a:latin typeface="Verdana" pitchFamily="34" charset="0"/>
              </a:rPr>
              <a:t> </a:t>
            </a:r>
            <a:r>
              <a:rPr lang="en-US" sz="900">
                <a:latin typeface="Verdana" pitchFamily="34" charset="0"/>
                <a:cs typeface="Times New Roman" pitchFamily="18" charset="0"/>
              </a:rPr>
              <a:t>High Performance Computing</a:t>
            </a:r>
          </a:p>
          <a:p>
            <a:pPr defTabSz="1028700" eaLnBrk="0" hangingPunct="0">
              <a:lnSpc>
                <a:spcPct val="150000"/>
              </a:lnSpc>
              <a:defRPr/>
            </a:pPr>
            <a:r>
              <a:rPr lang="en-US" sz="900">
                <a:latin typeface="Verdana" pitchFamily="34" charset="0"/>
              </a:rPr>
              <a:t>Dr. Sahalu Junaidu  -  KFUPM</a:t>
            </a:r>
          </a:p>
          <a:p>
            <a:pPr defTabSz="1028700" eaLnBrk="0" hangingPunct="0">
              <a:defRPr/>
            </a:pPr>
            <a:r>
              <a:rPr lang="en-US" sz="10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212999" name="Rectangle 7"/>
          <p:cNvSpPr>
            <a:spLocks noChangeArrowheads="1"/>
          </p:cNvSpPr>
          <p:nvPr/>
        </p:nvSpPr>
        <p:spPr bwMode="auto">
          <a:xfrm>
            <a:off x="6426072" y="8813748"/>
            <a:ext cx="428926" cy="258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3645" tIns="51821" rIns="103645" bIns="51821">
            <a:spAutoFit/>
          </a:bodyPr>
          <a:lstStyle/>
          <a:p>
            <a:pPr defTabSz="1028700" eaLnBrk="0" hangingPunct="0">
              <a:defRPr/>
            </a:pPr>
            <a:fld id="{353CA206-2B1F-4337-A1D2-4142D545517D}" type="slidenum">
              <a:rPr lang="ar-SA" sz="1000">
                <a:latin typeface="Verdana" pitchFamily="34" charset="0"/>
              </a:rPr>
              <a:pPr defTabSz="1028700" eaLnBrk="0" hangingPunct="0">
                <a:defRPr/>
              </a:pPr>
              <a:t>‹#›</a:t>
            </a:fld>
            <a:endParaRPr lang="en-US" sz="1000">
              <a:latin typeface="Verdana" pitchFamily="34" charset="0"/>
            </a:endParaRPr>
          </a:p>
        </p:txBody>
      </p:sp>
      <p:sp>
        <p:nvSpPr>
          <p:cNvPr id="213002" name="AutoShape 10"/>
          <p:cNvSpPr>
            <a:spLocks noChangeArrowheads="1"/>
          </p:cNvSpPr>
          <p:nvPr/>
        </p:nvSpPr>
        <p:spPr bwMode="auto">
          <a:xfrm>
            <a:off x="585794" y="590612"/>
            <a:ext cx="5705466" cy="3990661"/>
          </a:xfrm>
          <a:prstGeom prst="roundRect">
            <a:avLst>
              <a:gd name="adj" fmla="val 12495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13003" name="AutoShape 11"/>
          <p:cNvSpPr>
            <a:spLocks noChangeArrowheads="1"/>
          </p:cNvSpPr>
          <p:nvPr/>
        </p:nvSpPr>
        <p:spPr bwMode="auto">
          <a:xfrm>
            <a:off x="585794" y="4727827"/>
            <a:ext cx="5705466" cy="3990662"/>
          </a:xfrm>
          <a:prstGeom prst="roundRect">
            <a:avLst>
              <a:gd name="adj" fmla="val 12495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>
            <a:lvl1pPr defTabSz="99060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0185" y="0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>
            <a:lvl1pPr algn="r" defTabSz="99060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0088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8" y="4420064"/>
            <a:ext cx="5620406" cy="4188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059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b" anchorCtr="0" compatLnSpc="1">
            <a:prstTxWarp prst="textNoShape">
              <a:avLst/>
            </a:prstTxWarp>
          </a:bodyPr>
          <a:lstStyle>
            <a:lvl1pPr defTabSz="990600">
              <a:defRPr sz="1400"/>
            </a:lvl1pPr>
          </a:lstStyle>
          <a:p>
            <a:pPr>
              <a:defRPr/>
            </a:pPr>
            <a:r>
              <a:rPr lang="en-US"/>
              <a:t>SWE 444: Internet &amp; Web Application Development</a:t>
            </a:r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0185" y="8843059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b" anchorCtr="0" compatLnSpc="1">
            <a:prstTxWarp prst="textNoShape">
              <a:avLst/>
            </a:prstTxWarp>
          </a:bodyPr>
          <a:lstStyle>
            <a:lvl1pPr algn="r" defTabSz="990600">
              <a:defRPr sz="1400"/>
            </a:lvl1pPr>
          </a:lstStyle>
          <a:p>
            <a:pPr>
              <a:defRPr/>
            </a:pPr>
            <a:fld id="{20D8E819-1E47-40FC-8C1C-5DDD6060F74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172083-BA35-44AB-B6A3-19D9965D6FD6}" type="slidenum">
              <a:rPr lang="ar-SA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172083-BA35-44AB-B6A3-19D9965D6FD6}" type="slidenum">
              <a:rPr lang="ar-SA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172083-BA35-44AB-B6A3-19D9965D6FD6}" type="slidenum">
              <a:rPr lang="ar-SA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172083-BA35-44AB-B6A3-19D9965D6FD6}" type="slidenum">
              <a:rPr lang="ar-SA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172083-BA35-44AB-B6A3-19D9965D6FD6}" type="slidenum">
              <a:rPr lang="ar-SA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172083-BA35-44AB-B6A3-19D9965D6FD6}" type="slidenum">
              <a:rPr lang="ar-SA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172083-BA35-44AB-B6A3-19D9965D6FD6}" type="slidenum">
              <a:rPr lang="ar-SA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172083-BA35-44AB-B6A3-19D9965D6FD6}" type="slidenum">
              <a:rPr lang="ar-SA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172083-BA35-44AB-B6A3-19D9965D6FD6}" type="slidenum">
              <a:rPr lang="ar-SA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172083-BA35-44AB-B6A3-19D9965D6FD6}" type="slidenum">
              <a:rPr lang="ar-SA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172083-BA35-44AB-B6A3-19D9965D6FD6}" type="slidenum">
              <a:rPr lang="ar-SA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172083-BA35-44AB-B6A3-19D9965D6FD6}" type="slidenum">
              <a:rPr lang="ar-SA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172083-BA35-44AB-B6A3-19D9965D6FD6}" type="slidenum">
              <a:rPr lang="ar-SA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172083-BA35-44AB-B6A3-19D9965D6FD6}" type="slidenum">
              <a:rPr lang="ar-SA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172083-BA35-44AB-B6A3-19D9965D6FD6}" type="slidenum">
              <a:rPr lang="ar-SA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172083-BA35-44AB-B6A3-19D9965D6FD6}" type="slidenum">
              <a:rPr lang="ar-SA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172083-BA35-44AB-B6A3-19D9965D6FD6}" type="slidenum">
              <a:rPr lang="ar-SA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172083-BA35-44AB-B6A3-19D9965D6FD6}" type="slidenum">
              <a:rPr lang="ar-SA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172083-BA35-44AB-B6A3-19D9965D6FD6}" type="slidenum">
              <a:rPr lang="ar-SA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172083-BA35-44AB-B6A3-19D9965D6FD6}" type="slidenum">
              <a:rPr lang="ar-SA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172083-BA35-44AB-B6A3-19D9965D6FD6}" type="slidenum">
              <a:rPr lang="ar-SA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172083-BA35-44AB-B6A3-19D9965D6FD6}" type="slidenum">
              <a:rPr lang="ar-SA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172083-BA35-44AB-B6A3-19D9965D6FD6}" type="slidenum">
              <a:rPr lang="ar-SA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172083-BA35-44AB-B6A3-19D9965D6FD6}" type="slidenum">
              <a:rPr lang="ar-SA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172083-BA35-44AB-B6A3-19D9965D6FD6}" type="slidenum">
              <a:rPr lang="ar-SA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172083-BA35-44AB-B6A3-19D9965D6FD6}" type="slidenum">
              <a:rPr lang="ar-SA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172083-BA35-44AB-B6A3-19D9965D6FD6}" type="slidenum">
              <a:rPr lang="ar-SA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1418" tIns="45710" rIns="91418" bIns="45710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hidden">
          <a:xfrm>
            <a:off x="1716088" y="1690688"/>
            <a:ext cx="7427912" cy="25336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lIns="91418" tIns="45710" rIns="91418" bIns="45710"/>
          <a:lstStyle/>
          <a:p>
            <a:pPr>
              <a:defRPr/>
            </a:pPr>
            <a:endParaRPr lang="en-US" sz="2400">
              <a:latin typeface="Times New Roman" pitchFamily="18" charset="0"/>
            </a:endParaRP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0" y="1066800"/>
            <a:ext cx="2867025" cy="3157538"/>
            <a:chOff x="0" y="672"/>
            <a:chExt cx="1806" cy="1989"/>
          </a:xfrm>
        </p:grpSpPr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361" y="2257"/>
              <a:ext cx="363" cy="40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auto">
            <a:xfrm>
              <a:off x="1081" y="1065"/>
              <a:ext cx="362" cy="405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auto">
            <a:xfrm>
              <a:off x="1437" y="672"/>
              <a:ext cx="369" cy="400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auto">
            <a:xfrm>
              <a:off x="719" y="2257"/>
              <a:ext cx="368" cy="40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auto">
            <a:xfrm>
              <a:off x="1437" y="1065"/>
              <a:ext cx="369" cy="405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auto">
            <a:xfrm>
              <a:off x="719" y="1464"/>
              <a:ext cx="368" cy="39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auto">
            <a:xfrm>
              <a:off x="0" y="1464"/>
              <a:ext cx="367" cy="39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auto">
            <a:xfrm>
              <a:off x="1081" y="1464"/>
              <a:ext cx="362" cy="3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auto">
            <a:xfrm>
              <a:off x="361" y="1857"/>
              <a:ext cx="363" cy="406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auto">
            <a:xfrm>
              <a:off x="719" y="1857"/>
              <a:ext cx="368" cy="40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5137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3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8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90C3B416-621F-4755-8042-A8CAF04CCC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76200"/>
            <a:ext cx="20764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769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09FD7758-BFA5-45FA-AE10-567E3E8E33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305800" cy="5029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7A2A0109-A0FA-4448-87ED-8DA52000E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547F899E-626F-40E9-A5E1-81D28B8F6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FCDCF886-4495-4C15-A479-BE0465C19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76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066800"/>
            <a:ext cx="4076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F0995BDC-594C-47F5-A912-E33D490C2F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EDA5228B-FF09-4346-B4FB-DB5333323F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71AABB3D-30D7-404E-B2C0-2C626CA6D8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C91461A6-4534-4BFC-9F79-F9398397E2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9E315B7B-94C5-4EC6-BF6D-929FDD910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BDA1ED74-2CE9-40E4-A4D7-2C0D3B5870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305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2484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0.</a:t>
            </a:r>
            <a:fld id="{9E8D782A-43A9-4041-904C-D230783DB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9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396875" indent="-396875" algn="l" rtl="0" eaLnBrk="0" fontAlgn="base" hangingPunct="0">
        <a:spcBef>
          <a:spcPct val="80000"/>
        </a:spcBef>
        <a:spcAft>
          <a:spcPct val="20000"/>
        </a:spcAft>
        <a:buClr>
          <a:schemeClr val="bg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912813" indent="-4016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400">
          <a:solidFill>
            <a:schemeClr val="tx1"/>
          </a:solidFill>
          <a:latin typeface="+mn-lt"/>
          <a:cs typeface="+mn-cs"/>
        </a:defRPr>
      </a:lvl2pPr>
      <a:lvl3pPr marL="12573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31775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  <a:endParaRPr lang="en-US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10.</a:t>
            </a:r>
            <a:fld id="{E1B1A82C-14C1-4572-9692-654646C30FC9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dirty="0" smtClean="0"/>
              <a:t>Web programming using PHP</a:t>
            </a:r>
            <a:endParaRPr lang="en-US" sz="2800" dirty="0" smtClean="0"/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What have we learnt?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Dates in PHP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/>
              <a:t>		– Various date formats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/>
              <a:t>		– checking dates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Repetition: four steps for developing web sites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Example: To Do List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Community Web sites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10.</a:t>
            </a:r>
            <a:fld id="{E1B1A82C-14C1-4572-9692-654646C30FC9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To Do List service—continued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257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Step 2: Data transactions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1. Inserting a person into the person table: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	</a:t>
            </a:r>
            <a:r>
              <a:rPr lang="en-US" sz="2000" dirty="0" smtClean="0">
                <a:solidFill>
                  <a:srgbClr val="CC3300"/>
                </a:solidFill>
              </a:rPr>
              <a:t>INSERT INTO person (</a:t>
            </a:r>
            <a:r>
              <a:rPr lang="en-US" sz="2000" dirty="0" err="1" smtClean="0">
                <a:solidFill>
                  <a:srgbClr val="CC3300"/>
                </a:solidFill>
              </a:rPr>
              <a:t>pid</a:t>
            </a:r>
            <a:r>
              <a:rPr lang="en-US" sz="2000" dirty="0" smtClean="0">
                <a:solidFill>
                  <a:srgbClr val="CC3300"/>
                </a:solidFill>
              </a:rPr>
              <a:t>, name, email, </a:t>
            </a:r>
            <a:r>
              <a:rPr lang="en-US" sz="2000" dirty="0" err="1" smtClean="0">
                <a:solidFill>
                  <a:srgbClr val="CC3300"/>
                </a:solidFill>
              </a:rPr>
              <a:t>passwd</a:t>
            </a:r>
            <a:r>
              <a:rPr lang="en-US" sz="2000" dirty="0" smtClean="0">
                <a:solidFill>
                  <a:srgbClr val="CC3300"/>
                </a:solidFill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VALUES (1, ’Martin </a:t>
            </a:r>
            <a:r>
              <a:rPr lang="en-US" sz="2000" dirty="0" err="1" smtClean="0">
                <a:solidFill>
                  <a:srgbClr val="CC3300"/>
                </a:solidFill>
              </a:rPr>
              <a:t>Elsman</a:t>
            </a:r>
            <a:r>
              <a:rPr lang="en-US" sz="2000" dirty="0" smtClean="0">
                <a:solidFill>
                  <a:srgbClr val="CC3300"/>
                </a:solidFill>
              </a:rPr>
              <a:t>’, ’mael@itu.dk’, ’hi’);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2. Inserting a </a:t>
            </a:r>
            <a:r>
              <a:rPr lang="en-US" sz="2000" dirty="0" err="1" smtClean="0"/>
              <a:t>todo</a:t>
            </a:r>
            <a:r>
              <a:rPr lang="en-US" sz="2000" dirty="0" smtClean="0"/>
              <a:t> task: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	</a:t>
            </a:r>
            <a:r>
              <a:rPr lang="en-US" sz="2000" dirty="0" smtClean="0">
                <a:solidFill>
                  <a:srgbClr val="CC3300"/>
                </a:solidFill>
              </a:rPr>
              <a:t>INSERT INTO </a:t>
            </a:r>
            <a:r>
              <a:rPr lang="en-US" sz="2000" dirty="0" err="1" smtClean="0">
                <a:solidFill>
                  <a:srgbClr val="CC3300"/>
                </a:solidFill>
              </a:rPr>
              <a:t>todo</a:t>
            </a:r>
            <a:r>
              <a:rPr lang="en-US" sz="2000" dirty="0" smtClean="0">
                <a:solidFill>
                  <a:srgbClr val="CC3300"/>
                </a:solidFill>
              </a:rPr>
              <a:t> (</a:t>
            </a:r>
            <a:r>
              <a:rPr lang="en-US" sz="2000" dirty="0" err="1" smtClean="0">
                <a:solidFill>
                  <a:srgbClr val="CC3300"/>
                </a:solidFill>
              </a:rPr>
              <a:t>pid</a:t>
            </a:r>
            <a:r>
              <a:rPr lang="en-US" sz="2000" dirty="0" smtClean="0">
                <a:solidFill>
                  <a:srgbClr val="CC3300"/>
                </a:solidFill>
              </a:rPr>
              <a:t>, text, </a:t>
            </a:r>
            <a:r>
              <a:rPr lang="en-US" sz="2000" dirty="0" err="1" smtClean="0">
                <a:solidFill>
                  <a:srgbClr val="CC3300"/>
                </a:solidFill>
              </a:rPr>
              <a:t>cdate</a:t>
            </a:r>
            <a:r>
              <a:rPr lang="en-US" sz="2000" dirty="0" smtClean="0">
                <a:solidFill>
                  <a:srgbClr val="CC3300"/>
                </a:solidFill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VALUES (1, ’Remember lecture’, ’2004-04-13’);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3. Deleting a </a:t>
            </a:r>
            <a:r>
              <a:rPr lang="en-US" sz="2000" dirty="0" err="1" smtClean="0"/>
              <a:t>todo</a:t>
            </a:r>
            <a:r>
              <a:rPr lang="en-US" sz="2000" dirty="0" smtClean="0"/>
              <a:t> task: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	</a:t>
            </a:r>
            <a:r>
              <a:rPr lang="en-US" sz="2000" dirty="0" smtClean="0">
                <a:solidFill>
                  <a:srgbClr val="CC3300"/>
                </a:solidFill>
              </a:rPr>
              <a:t>DELETE FROM </a:t>
            </a:r>
            <a:r>
              <a:rPr lang="en-US" sz="2000" dirty="0" err="1" smtClean="0">
                <a:solidFill>
                  <a:srgbClr val="CC3300"/>
                </a:solidFill>
              </a:rPr>
              <a:t>todo</a:t>
            </a:r>
            <a:r>
              <a:rPr lang="en-US" sz="2000" dirty="0" smtClean="0">
                <a:solidFill>
                  <a:srgbClr val="CC3300"/>
                </a:solidFill>
              </a:rPr>
              <a:t> WHERE </a:t>
            </a:r>
            <a:r>
              <a:rPr lang="en-US" sz="2000" dirty="0" err="1" smtClean="0">
                <a:solidFill>
                  <a:srgbClr val="CC3300"/>
                </a:solidFill>
              </a:rPr>
              <a:t>tid</a:t>
            </a:r>
            <a:r>
              <a:rPr lang="en-US" sz="2000" dirty="0" smtClean="0">
                <a:solidFill>
                  <a:srgbClr val="CC3300"/>
                </a:solidFill>
              </a:rPr>
              <a:t> = 1;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4. Listing all tasks of a given person: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	</a:t>
            </a:r>
            <a:r>
              <a:rPr lang="en-US" sz="2000" dirty="0" smtClean="0">
                <a:solidFill>
                  <a:srgbClr val="CC3300"/>
                </a:solidFill>
              </a:rPr>
              <a:t>SELECT </a:t>
            </a:r>
            <a:r>
              <a:rPr lang="en-US" sz="2000" dirty="0" err="1" smtClean="0">
                <a:solidFill>
                  <a:srgbClr val="CC3300"/>
                </a:solidFill>
              </a:rPr>
              <a:t>tid</a:t>
            </a:r>
            <a:r>
              <a:rPr lang="en-US" sz="2000" dirty="0" smtClean="0">
                <a:solidFill>
                  <a:srgbClr val="CC3300"/>
                </a:solidFill>
              </a:rPr>
              <a:t>, text, </a:t>
            </a:r>
            <a:r>
              <a:rPr lang="en-US" sz="2000" dirty="0" err="1" smtClean="0">
                <a:solidFill>
                  <a:srgbClr val="CC3300"/>
                </a:solidFill>
              </a:rPr>
              <a:t>cdate</a:t>
            </a:r>
            <a:r>
              <a:rPr lang="en-US" sz="2000" dirty="0" smtClean="0">
                <a:solidFill>
                  <a:srgbClr val="CC3300"/>
                </a:solidFill>
              </a:rPr>
              <a:t> FROM </a:t>
            </a:r>
            <a:r>
              <a:rPr lang="en-US" sz="2000" dirty="0" err="1" smtClean="0">
                <a:solidFill>
                  <a:srgbClr val="CC3300"/>
                </a:solidFill>
              </a:rPr>
              <a:t>todo</a:t>
            </a:r>
            <a:endParaRPr lang="en-US" sz="2000" dirty="0" smtClean="0">
              <a:solidFill>
                <a:srgbClr val="CC33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WHERE </a:t>
            </a:r>
            <a:r>
              <a:rPr lang="en-US" sz="2000" dirty="0" err="1" smtClean="0">
                <a:solidFill>
                  <a:srgbClr val="CC3300"/>
                </a:solidFill>
              </a:rPr>
              <a:t>pid</a:t>
            </a:r>
            <a:r>
              <a:rPr lang="en-US" sz="2000" dirty="0" smtClean="0">
                <a:solidFill>
                  <a:srgbClr val="CC3300"/>
                </a:solidFill>
              </a:rPr>
              <a:t> = 1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ORDER BY </a:t>
            </a:r>
            <a:r>
              <a:rPr lang="en-US" sz="2000" dirty="0" err="1" smtClean="0">
                <a:solidFill>
                  <a:srgbClr val="CC3300"/>
                </a:solidFill>
              </a:rPr>
              <a:t>cdate</a:t>
            </a:r>
            <a:r>
              <a:rPr lang="en-US" sz="2000" dirty="0" smtClean="0">
                <a:solidFill>
                  <a:srgbClr val="CC3300"/>
                </a:solidFill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Note: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native date format in SQL is YYYY-MM-DD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10.</a:t>
            </a:r>
            <a:fld id="{E1B1A82C-14C1-4572-9692-654646C30FC9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To Do List service—continued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410200"/>
          </a:xfrm>
        </p:spPr>
        <p:txBody>
          <a:bodyPr/>
          <a:lstStyle/>
          <a:p>
            <a:pPr>
              <a:buNone/>
            </a:pPr>
            <a:r>
              <a:rPr lang="en-US" sz="1200" b="1" dirty="0" smtClean="0"/>
              <a:t>Step 3: Constructing a site map</a:t>
            </a:r>
          </a:p>
          <a:p>
            <a:pPr>
              <a:buNone/>
            </a:pPr>
            <a:endParaRPr lang="en-US" sz="1200" b="1" dirty="0" smtClean="0"/>
          </a:p>
          <a:p>
            <a:pPr>
              <a:buNone/>
            </a:pPr>
            <a:endParaRPr lang="en-US" sz="1200" b="1" dirty="0" smtClean="0"/>
          </a:p>
          <a:p>
            <a:pPr>
              <a:buNone/>
            </a:pPr>
            <a:endParaRPr lang="en-US" sz="1200" b="1" dirty="0" smtClean="0"/>
          </a:p>
          <a:p>
            <a:pPr>
              <a:buNone/>
            </a:pPr>
            <a:endParaRPr lang="en-US" sz="1200" b="1" dirty="0" smtClean="0"/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File plan: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todo_login.php: Find person ID based on email and password—redirect to todo_list.php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todo_list.php: Display tasks for a given person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todo_del.php: Delete a given task for a given person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todo_add.php: Add a task for a given person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Questions: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Which form variables does the file todo_login.php expect?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Which form variables does the file todo_list.php expect?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Which form variables does the file todo_del.php expect?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Which form variables does the file todo_add.php expect?</a:t>
            </a:r>
          </a:p>
        </p:txBody>
      </p:sp>
      <p:pic>
        <p:nvPicPr>
          <p:cNvPr id="2050" name="Picture 2" descr="C:\Documents and Settings\Lawal Dogara\Desktop\2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1143000"/>
            <a:ext cx="5219700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10.</a:t>
            </a:r>
            <a:fld id="{E1B1A82C-14C1-4572-9692-654646C30FC9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To Do List service—Step 4, continued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Processing the login form—the file todo_login.php: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&lt;?	include("todo_lib.php");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</a:t>
            </a:r>
            <a:r>
              <a:rPr lang="en-US" sz="1800" dirty="0" err="1" smtClean="0">
                <a:solidFill>
                  <a:srgbClr val="CC3300"/>
                </a:solidFill>
              </a:rPr>
              <a:t>chk_passwd</a:t>
            </a:r>
            <a:r>
              <a:rPr lang="en-US" sz="1800" dirty="0" smtClean="0">
                <a:solidFill>
                  <a:srgbClr val="CC3300"/>
                </a:solidFill>
              </a:rPr>
              <a:t>($</a:t>
            </a:r>
            <a:r>
              <a:rPr lang="en-US" sz="1800" dirty="0" err="1" smtClean="0">
                <a:solidFill>
                  <a:srgbClr val="CC3300"/>
                </a:solidFill>
              </a:rPr>
              <a:t>passwd</a:t>
            </a:r>
            <a:r>
              <a:rPr lang="en-US" sz="1800" dirty="0" smtClean="0">
                <a:solidFill>
                  <a:srgbClr val="CC3300"/>
                </a:solidFill>
              </a:rPr>
              <a:t>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</a:t>
            </a:r>
            <a:r>
              <a:rPr lang="en-US" sz="1800" dirty="0" err="1" smtClean="0">
                <a:solidFill>
                  <a:srgbClr val="CC3300"/>
                </a:solidFill>
              </a:rPr>
              <a:t>chk_email</a:t>
            </a:r>
            <a:r>
              <a:rPr lang="en-US" sz="1800" dirty="0" smtClean="0">
                <a:solidFill>
                  <a:srgbClr val="CC3300"/>
                </a:solidFill>
              </a:rPr>
              <a:t>($email);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</a:t>
            </a:r>
            <a:r>
              <a:rPr lang="en-US" sz="1800" dirty="0" err="1" smtClean="0">
                <a:solidFill>
                  <a:srgbClr val="CC3300"/>
                </a:solidFill>
              </a:rPr>
              <a:t>mydb_connect</a:t>
            </a:r>
            <a:r>
              <a:rPr lang="en-US" sz="1800" dirty="0" smtClean="0">
                <a:solidFill>
                  <a:srgbClr val="CC3300"/>
                </a:solidFill>
              </a:rPr>
              <a:t>();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$rows = </a:t>
            </a:r>
            <a:r>
              <a:rPr lang="en-US" sz="1800" dirty="0" err="1" smtClean="0">
                <a:solidFill>
                  <a:srgbClr val="CC3300"/>
                </a:solidFill>
              </a:rPr>
              <a:t>mysql_query</a:t>
            </a:r>
            <a:r>
              <a:rPr lang="en-US" sz="1800" dirty="0" smtClean="0">
                <a:solidFill>
                  <a:srgbClr val="CC3300"/>
                </a:solidFill>
              </a:rPr>
              <a:t>("SELECT </a:t>
            </a:r>
            <a:r>
              <a:rPr lang="en-US" sz="1800" dirty="0" err="1" smtClean="0">
                <a:solidFill>
                  <a:srgbClr val="CC3300"/>
                </a:solidFill>
              </a:rPr>
              <a:t>pid</a:t>
            </a:r>
            <a:r>
              <a:rPr lang="en-US" sz="1800" dirty="0" smtClean="0">
                <a:solidFill>
                  <a:srgbClr val="CC3300"/>
                </a:solidFill>
              </a:rPr>
              <a:t> FROM person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WHERE email = ’$email’ and </a:t>
            </a:r>
            <a:r>
              <a:rPr lang="en-US" sz="1800" dirty="0" err="1" smtClean="0">
                <a:solidFill>
                  <a:srgbClr val="CC3300"/>
                </a:solidFill>
              </a:rPr>
              <a:t>passwd</a:t>
            </a:r>
            <a:r>
              <a:rPr lang="en-US" sz="1800" dirty="0" smtClean="0">
                <a:solidFill>
                  <a:srgbClr val="CC3300"/>
                </a:solidFill>
              </a:rPr>
              <a:t> = ’$</a:t>
            </a:r>
            <a:r>
              <a:rPr lang="en-US" sz="1800" dirty="0" err="1" smtClean="0">
                <a:solidFill>
                  <a:srgbClr val="CC3300"/>
                </a:solidFill>
              </a:rPr>
              <a:t>passwd</a:t>
            </a:r>
            <a:r>
              <a:rPr lang="en-US" sz="1800" dirty="0" smtClean="0">
                <a:solidFill>
                  <a:srgbClr val="CC3300"/>
                </a:solidFill>
              </a:rPr>
              <a:t>’");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if ( $row = </a:t>
            </a:r>
            <a:r>
              <a:rPr lang="en-US" sz="1800" dirty="0" err="1" smtClean="0">
                <a:solidFill>
                  <a:srgbClr val="CC3300"/>
                </a:solidFill>
              </a:rPr>
              <a:t>mysql_fetch_row</a:t>
            </a:r>
            <a:r>
              <a:rPr lang="en-US" sz="1800" dirty="0" smtClean="0">
                <a:solidFill>
                  <a:srgbClr val="CC3300"/>
                </a:solidFill>
              </a:rPr>
              <a:t>($rows) 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$</a:t>
            </a:r>
            <a:r>
              <a:rPr lang="en-US" sz="1800" dirty="0" err="1" smtClean="0">
                <a:solidFill>
                  <a:srgbClr val="CC3300"/>
                </a:solidFill>
              </a:rPr>
              <a:t>pid</a:t>
            </a:r>
            <a:r>
              <a:rPr lang="en-US" sz="1800" dirty="0" smtClean="0">
                <a:solidFill>
                  <a:srgbClr val="CC3300"/>
                </a:solidFill>
              </a:rPr>
              <a:t> = $row[0];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header("Location: </a:t>
            </a:r>
            <a:r>
              <a:rPr lang="en-US" sz="1800" dirty="0" err="1" smtClean="0">
                <a:solidFill>
                  <a:srgbClr val="CC3300"/>
                </a:solidFill>
              </a:rPr>
              <a:t>todo_list.php?pid</a:t>
            </a:r>
            <a:r>
              <a:rPr lang="en-US" sz="1800" dirty="0" smtClean="0">
                <a:solidFill>
                  <a:srgbClr val="CC3300"/>
                </a:solidFill>
              </a:rPr>
              <a:t>=$</a:t>
            </a:r>
            <a:r>
              <a:rPr lang="en-US" sz="1800" dirty="0" err="1" smtClean="0">
                <a:solidFill>
                  <a:srgbClr val="CC3300"/>
                </a:solidFill>
              </a:rPr>
              <a:t>pid&amp;passwd</a:t>
            </a:r>
            <a:r>
              <a:rPr lang="en-US" sz="1800" dirty="0" smtClean="0">
                <a:solidFill>
                  <a:srgbClr val="CC3300"/>
                </a:solidFill>
              </a:rPr>
              <a:t>=$</a:t>
            </a:r>
            <a:r>
              <a:rPr lang="en-US" sz="1800" dirty="0" err="1" smtClean="0">
                <a:solidFill>
                  <a:srgbClr val="CC3300"/>
                </a:solidFill>
              </a:rPr>
              <a:t>passwd</a:t>
            </a:r>
            <a:r>
              <a:rPr lang="en-US" sz="1800" dirty="0" smtClean="0">
                <a:solidFill>
                  <a:srgbClr val="CC3300"/>
                </a:solidFill>
              </a:rPr>
              <a:t>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exit;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}	echo "Wrong password or unknown email-address!";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?&gt;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Note: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If the password is OK, interaction continues in the file todo_list.php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Password and person ID is sent along as form variables. </a:t>
            </a:r>
            <a:r>
              <a:rPr lang="en-US" sz="1800" b="1" dirty="0" smtClean="0"/>
              <a:t>Why?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10.</a:t>
            </a:r>
            <a:fld id="{E1B1A82C-14C1-4572-9692-654646C30FC9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To Do List service—Step 4, continued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8839200" cy="5410200"/>
          </a:xfrm>
        </p:spPr>
        <p:txBody>
          <a:bodyPr/>
          <a:lstStyle/>
          <a:p>
            <a:pPr>
              <a:buNone/>
            </a:pPr>
            <a:r>
              <a:rPr lang="en-US" sz="1200" b="1" dirty="0" err="1" smtClean="0"/>
              <a:t>Listning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todo</a:t>
            </a:r>
            <a:r>
              <a:rPr lang="en-US" sz="1200" b="1" dirty="0" smtClean="0"/>
              <a:t>-tasks—the file todo_list.php (part 2):</a:t>
            </a:r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smtClean="0">
                <a:solidFill>
                  <a:srgbClr val="CC3300"/>
                </a:solidFill>
              </a:rPr>
              <a:t>...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CC3300"/>
                </a:solidFill>
              </a:rPr>
              <a:t>	</a:t>
            </a:r>
            <a:r>
              <a:rPr lang="en-US" sz="1800" dirty="0" smtClean="0">
                <a:solidFill>
                  <a:srgbClr val="CC3300"/>
                </a:solidFill>
              </a:rPr>
              <a:t>$day = date("d");</a:t>
            </a:r>
            <a:r>
              <a:rPr lang="en-US" sz="1800" dirty="0" smtClean="0"/>
              <a:t>		 // Number of day in month - e.g. 21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</a:t>
            </a:r>
            <a:r>
              <a:rPr lang="en-US" sz="1800" dirty="0" smtClean="0">
                <a:solidFill>
                  <a:srgbClr val="CC3300"/>
                </a:solidFill>
              </a:rPr>
              <a:t>$month = date("m");</a:t>
            </a:r>
            <a:r>
              <a:rPr lang="en-US" sz="1800" dirty="0" smtClean="0"/>
              <a:t>		 // Number of month in year - e.g. 05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</a:t>
            </a:r>
            <a:r>
              <a:rPr lang="en-US" sz="1800" dirty="0" smtClean="0">
                <a:solidFill>
                  <a:srgbClr val="CC3300"/>
                </a:solidFill>
              </a:rPr>
              <a:t>$year = date("Y"); </a:t>
            </a:r>
            <a:r>
              <a:rPr lang="en-US" sz="1800" dirty="0" smtClean="0"/>
              <a:t>		// Year - four digits - e.g. 2002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</a:t>
            </a:r>
            <a:r>
              <a:rPr lang="en-US" sz="1800" dirty="0" smtClean="0">
                <a:solidFill>
                  <a:srgbClr val="CC3300"/>
                </a:solidFill>
              </a:rPr>
              <a:t>echo "&lt;TR&gt;&lt;TD&gt;&lt;INPUT NAME=year SIZE=4 VALUE=$year&gt;-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&lt;INPUT NAME=month SIZE=2 VALUE=$month&gt;-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&lt;INPUT NAME=day SIZE=2 VALUE=$day&gt;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&lt;TD&gt;&lt;INPUT NAME=text SIZE=50&gt;	&lt;TD&gt;&lt;INPUT TYPE=SUBMIT VALUE=Add&gt;&lt;/TR&gt;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&lt;/TABLE&gt;&lt;/FORM&gt;&lt;HR&gt;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&lt;A HREF=\"mailto: webmaster@todo.com\"&gt;webmaster@todo.com&lt;/A&gt;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&lt;/BODY&gt;&lt;/HTML&gt;";		?&gt;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/>
              <a:t>Note: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 We authenticate the person using the function </a:t>
            </a:r>
            <a:r>
              <a:rPr lang="en-US" sz="1600" dirty="0" err="1" smtClean="0"/>
              <a:t>validate_passwd</a:t>
            </a:r>
            <a:endParaRPr lang="en-US" sz="16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 Password and person ID is sent along to todo_del.php as well as to_add.php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 We use the current date as default date in the year, month and day fields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10.</a:t>
            </a:r>
            <a:fld id="{E1B1A82C-14C1-4572-9692-654646C30FC9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To Do List service—Step 4, continued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5410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Deleting </a:t>
            </a:r>
            <a:r>
              <a:rPr lang="en-US" sz="2000" b="1" dirty="0" err="1" smtClean="0"/>
              <a:t>todo</a:t>
            </a:r>
            <a:r>
              <a:rPr lang="en-US" sz="2000" b="1" dirty="0" smtClean="0"/>
              <a:t> tasks—the file todo_del.php: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&lt;?	include("todo_lib.php");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</a:t>
            </a:r>
            <a:r>
              <a:rPr lang="en-US" sz="2000" dirty="0" err="1" smtClean="0">
                <a:solidFill>
                  <a:srgbClr val="CC3300"/>
                </a:solidFill>
              </a:rPr>
              <a:t>chk_heltal</a:t>
            </a:r>
            <a:r>
              <a:rPr lang="en-US" sz="2000" dirty="0" smtClean="0">
                <a:solidFill>
                  <a:srgbClr val="CC3300"/>
                </a:solidFill>
              </a:rPr>
              <a:t>($</a:t>
            </a:r>
            <a:r>
              <a:rPr lang="en-US" sz="2000" dirty="0" err="1" smtClean="0">
                <a:solidFill>
                  <a:srgbClr val="CC3300"/>
                </a:solidFill>
              </a:rPr>
              <a:t>tid</a:t>
            </a:r>
            <a:r>
              <a:rPr lang="en-US" sz="2000" dirty="0" smtClean="0">
                <a:solidFill>
                  <a:srgbClr val="CC3300"/>
                </a:solidFill>
              </a:rPr>
              <a:t>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</a:t>
            </a:r>
            <a:r>
              <a:rPr lang="en-US" sz="2000" dirty="0" err="1" smtClean="0">
                <a:solidFill>
                  <a:srgbClr val="CC3300"/>
                </a:solidFill>
              </a:rPr>
              <a:t>mydb_connect</a:t>
            </a:r>
            <a:r>
              <a:rPr lang="en-US" sz="2000" dirty="0" smtClean="0">
                <a:solidFill>
                  <a:srgbClr val="CC3300"/>
                </a:solidFill>
              </a:rPr>
              <a:t>();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</a:t>
            </a:r>
            <a:r>
              <a:rPr lang="en-US" sz="2000" dirty="0" err="1" smtClean="0">
                <a:solidFill>
                  <a:srgbClr val="CC3300"/>
                </a:solidFill>
              </a:rPr>
              <a:t>validate_passwd</a:t>
            </a:r>
            <a:r>
              <a:rPr lang="en-US" sz="2000" dirty="0" smtClean="0">
                <a:solidFill>
                  <a:srgbClr val="CC3300"/>
                </a:solidFill>
              </a:rPr>
              <a:t>($</a:t>
            </a:r>
            <a:r>
              <a:rPr lang="en-US" sz="2000" dirty="0" err="1" smtClean="0">
                <a:solidFill>
                  <a:srgbClr val="CC3300"/>
                </a:solidFill>
              </a:rPr>
              <a:t>pid,$passwd</a:t>
            </a:r>
            <a:r>
              <a:rPr lang="en-US" sz="2000" dirty="0" smtClean="0">
                <a:solidFill>
                  <a:srgbClr val="CC3300"/>
                </a:solidFill>
              </a:rPr>
              <a:t>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</a:t>
            </a:r>
            <a:r>
              <a:rPr lang="en-US" sz="2000" dirty="0" err="1" smtClean="0">
                <a:solidFill>
                  <a:srgbClr val="CC3300"/>
                </a:solidFill>
              </a:rPr>
              <a:t>mysql_query</a:t>
            </a:r>
            <a:r>
              <a:rPr lang="en-US" sz="2000" dirty="0" smtClean="0">
                <a:solidFill>
                  <a:srgbClr val="CC3300"/>
                </a:solidFill>
              </a:rPr>
              <a:t>("DELETE FROM </a:t>
            </a:r>
            <a:r>
              <a:rPr lang="en-US" sz="2000" dirty="0" err="1" smtClean="0">
                <a:solidFill>
                  <a:srgbClr val="CC3300"/>
                </a:solidFill>
              </a:rPr>
              <a:t>todo</a:t>
            </a:r>
            <a:r>
              <a:rPr lang="en-US" sz="2000" dirty="0" smtClean="0">
                <a:solidFill>
                  <a:srgbClr val="CC3300"/>
                </a:solidFill>
              </a:rPr>
              <a:t> WHERE </a:t>
            </a:r>
            <a:r>
              <a:rPr lang="en-US" sz="2000" dirty="0" err="1" smtClean="0">
                <a:solidFill>
                  <a:srgbClr val="CC3300"/>
                </a:solidFill>
              </a:rPr>
              <a:t>tid</a:t>
            </a:r>
            <a:r>
              <a:rPr lang="en-US" sz="2000" dirty="0" smtClean="0">
                <a:solidFill>
                  <a:srgbClr val="CC3300"/>
                </a:solidFill>
              </a:rPr>
              <a:t>=$</a:t>
            </a:r>
            <a:r>
              <a:rPr lang="en-US" sz="2000" dirty="0" err="1" smtClean="0">
                <a:solidFill>
                  <a:srgbClr val="CC3300"/>
                </a:solidFill>
              </a:rPr>
              <a:t>tid</a:t>
            </a:r>
            <a:r>
              <a:rPr lang="en-US" sz="2000" dirty="0" smtClean="0">
                <a:solidFill>
                  <a:srgbClr val="CC3300"/>
                </a:solidFill>
              </a:rPr>
              <a:t>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header("Location: </a:t>
            </a:r>
            <a:r>
              <a:rPr lang="en-US" sz="2000" dirty="0" err="1" smtClean="0">
                <a:solidFill>
                  <a:srgbClr val="CC3300"/>
                </a:solidFill>
              </a:rPr>
              <a:t>todo_list.php?pid</a:t>
            </a:r>
            <a:r>
              <a:rPr lang="en-US" sz="2000" dirty="0" smtClean="0">
                <a:solidFill>
                  <a:srgbClr val="CC3300"/>
                </a:solidFill>
              </a:rPr>
              <a:t>=$</a:t>
            </a:r>
            <a:r>
              <a:rPr lang="en-US" sz="2000" dirty="0" err="1" smtClean="0">
                <a:solidFill>
                  <a:srgbClr val="CC3300"/>
                </a:solidFill>
              </a:rPr>
              <a:t>pid&amp;passwd</a:t>
            </a:r>
            <a:r>
              <a:rPr lang="en-US" sz="2000" dirty="0" smtClean="0">
                <a:solidFill>
                  <a:srgbClr val="CC3300"/>
                </a:solidFill>
              </a:rPr>
              <a:t>=$</a:t>
            </a:r>
            <a:r>
              <a:rPr lang="en-US" sz="2000" dirty="0" err="1" smtClean="0">
                <a:solidFill>
                  <a:srgbClr val="CC3300"/>
                </a:solidFill>
              </a:rPr>
              <a:t>passwd</a:t>
            </a:r>
            <a:r>
              <a:rPr lang="en-US" sz="2000" dirty="0" smtClean="0">
                <a:solidFill>
                  <a:srgbClr val="CC3300"/>
                </a:solidFill>
              </a:rPr>
              <a:t>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?&gt;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Note: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When the task is deleted, interaction continues in the file todo_list.php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form variables </a:t>
            </a:r>
            <a:r>
              <a:rPr lang="en-US" sz="2000" dirty="0" err="1" smtClean="0"/>
              <a:t>pid</a:t>
            </a:r>
            <a:r>
              <a:rPr lang="en-US" sz="2000" dirty="0" smtClean="0"/>
              <a:t> and </a:t>
            </a:r>
            <a:r>
              <a:rPr lang="en-US" sz="2000" dirty="0" err="1" smtClean="0"/>
              <a:t>passwd</a:t>
            </a:r>
            <a:r>
              <a:rPr lang="en-US" sz="2000" dirty="0" smtClean="0"/>
              <a:t> are sent along!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10.</a:t>
            </a:r>
            <a:fld id="{E1B1A82C-14C1-4572-9692-654646C30FC9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To Do List service—Step 4, continued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5486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Adding </a:t>
            </a:r>
            <a:r>
              <a:rPr lang="en-US" sz="1800" b="1" dirty="0" err="1" smtClean="0"/>
              <a:t>todo</a:t>
            </a:r>
            <a:r>
              <a:rPr lang="en-US" sz="1800" b="1" dirty="0" smtClean="0"/>
              <a:t> tasks—the file todo_add.php: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&lt;?	include("todo_lib.php");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if ( ! </a:t>
            </a:r>
            <a:r>
              <a:rPr lang="en-US" sz="1800" dirty="0" err="1" smtClean="0">
                <a:solidFill>
                  <a:srgbClr val="CC3300"/>
                </a:solidFill>
              </a:rPr>
              <a:t>checkdate</a:t>
            </a:r>
            <a:r>
              <a:rPr lang="en-US" sz="1800" dirty="0" smtClean="0">
                <a:solidFill>
                  <a:srgbClr val="CC3300"/>
                </a:solidFill>
              </a:rPr>
              <a:t>($month, $day, $year) ) {		error("</a:t>
            </a:r>
            <a:r>
              <a:rPr lang="en-US" sz="1800" dirty="0" err="1" smtClean="0">
                <a:solidFill>
                  <a:srgbClr val="CC3300"/>
                </a:solidFill>
              </a:rPr>
              <a:t>Illformed</a:t>
            </a:r>
            <a:r>
              <a:rPr lang="en-US" sz="1800" dirty="0" smtClean="0">
                <a:solidFill>
                  <a:srgbClr val="CC3300"/>
                </a:solidFill>
              </a:rPr>
              <a:t> date");	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</a:t>
            </a:r>
            <a:r>
              <a:rPr lang="en-US" sz="1800" dirty="0" err="1" smtClean="0">
                <a:solidFill>
                  <a:srgbClr val="CC3300"/>
                </a:solidFill>
              </a:rPr>
              <a:t>chk_text</a:t>
            </a:r>
            <a:r>
              <a:rPr lang="en-US" sz="1800" dirty="0" smtClean="0">
                <a:solidFill>
                  <a:srgbClr val="CC3300"/>
                </a:solidFill>
              </a:rPr>
              <a:t>($text);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</a:t>
            </a:r>
            <a:r>
              <a:rPr lang="en-US" sz="1800" dirty="0" err="1" smtClean="0">
                <a:solidFill>
                  <a:srgbClr val="CC3300"/>
                </a:solidFill>
              </a:rPr>
              <a:t>mydb_connect</a:t>
            </a:r>
            <a:r>
              <a:rPr lang="en-US" sz="1800" dirty="0" smtClean="0">
                <a:solidFill>
                  <a:srgbClr val="CC3300"/>
                </a:solidFill>
              </a:rPr>
              <a:t>();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</a:t>
            </a:r>
            <a:r>
              <a:rPr lang="en-US" sz="1800" dirty="0" err="1" smtClean="0">
                <a:solidFill>
                  <a:srgbClr val="CC3300"/>
                </a:solidFill>
              </a:rPr>
              <a:t>validate_passwd</a:t>
            </a:r>
            <a:r>
              <a:rPr lang="en-US" sz="1800" dirty="0" smtClean="0">
                <a:solidFill>
                  <a:srgbClr val="CC3300"/>
                </a:solidFill>
              </a:rPr>
              <a:t>($</a:t>
            </a:r>
            <a:r>
              <a:rPr lang="en-US" sz="1800" dirty="0" err="1" smtClean="0">
                <a:solidFill>
                  <a:srgbClr val="CC3300"/>
                </a:solidFill>
              </a:rPr>
              <a:t>pid,$passwd</a:t>
            </a:r>
            <a:r>
              <a:rPr lang="en-US" sz="1800" dirty="0" smtClean="0">
                <a:solidFill>
                  <a:srgbClr val="CC3300"/>
                </a:solidFill>
              </a:rPr>
              <a:t>); 		// Check password correctness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$epoch = </a:t>
            </a:r>
            <a:r>
              <a:rPr lang="en-US" sz="1800" dirty="0" err="1" smtClean="0">
                <a:solidFill>
                  <a:srgbClr val="CC3300"/>
                </a:solidFill>
              </a:rPr>
              <a:t>mktime</a:t>
            </a:r>
            <a:r>
              <a:rPr lang="en-US" sz="1800" dirty="0" smtClean="0">
                <a:solidFill>
                  <a:srgbClr val="CC3300"/>
                </a:solidFill>
              </a:rPr>
              <a:t>(0,0,0,$month,$day,$year); 	// Seconds since January 1970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$</a:t>
            </a:r>
            <a:r>
              <a:rPr lang="en-US" sz="1800" dirty="0" err="1" smtClean="0">
                <a:solidFill>
                  <a:srgbClr val="CC3300"/>
                </a:solidFill>
              </a:rPr>
              <a:t>cdate</a:t>
            </a:r>
            <a:r>
              <a:rPr lang="en-US" sz="1800" dirty="0" smtClean="0">
                <a:solidFill>
                  <a:srgbClr val="CC3300"/>
                </a:solidFill>
              </a:rPr>
              <a:t> = date("Y-m-d", $epoch);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</a:t>
            </a:r>
            <a:r>
              <a:rPr lang="en-US" sz="1800" dirty="0" err="1" smtClean="0">
                <a:solidFill>
                  <a:srgbClr val="CC3300"/>
                </a:solidFill>
              </a:rPr>
              <a:t>mysql_query</a:t>
            </a:r>
            <a:r>
              <a:rPr lang="en-US" sz="1800" dirty="0" smtClean="0">
                <a:solidFill>
                  <a:srgbClr val="CC3300"/>
                </a:solidFill>
              </a:rPr>
              <a:t>("INSERT INTO </a:t>
            </a:r>
            <a:r>
              <a:rPr lang="en-US" sz="1800" dirty="0" err="1" smtClean="0">
                <a:solidFill>
                  <a:srgbClr val="CC3300"/>
                </a:solidFill>
              </a:rPr>
              <a:t>todo</a:t>
            </a:r>
            <a:r>
              <a:rPr lang="en-US" sz="1800" dirty="0" smtClean="0">
                <a:solidFill>
                  <a:srgbClr val="CC3300"/>
                </a:solidFill>
              </a:rPr>
              <a:t> (</a:t>
            </a:r>
            <a:r>
              <a:rPr lang="en-US" sz="1800" dirty="0" err="1" smtClean="0">
                <a:solidFill>
                  <a:srgbClr val="CC3300"/>
                </a:solidFill>
              </a:rPr>
              <a:t>pid,text,cdate</a:t>
            </a:r>
            <a:r>
              <a:rPr lang="en-US" sz="1800" dirty="0" smtClean="0">
                <a:solidFill>
                  <a:srgbClr val="CC3300"/>
                </a:solidFill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	VALUES ($</a:t>
            </a:r>
            <a:r>
              <a:rPr lang="en-US" sz="1800" dirty="0" err="1" smtClean="0">
                <a:solidFill>
                  <a:srgbClr val="CC3300"/>
                </a:solidFill>
              </a:rPr>
              <a:t>pid</a:t>
            </a:r>
            <a:r>
              <a:rPr lang="en-US" sz="1800" dirty="0" smtClean="0">
                <a:solidFill>
                  <a:srgbClr val="CC3300"/>
                </a:solidFill>
              </a:rPr>
              <a:t>, ’$text’, ’$</a:t>
            </a:r>
            <a:r>
              <a:rPr lang="en-US" sz="1800" dirty="0" err="1" smtClean="0">
                <a:solidFill>
                  <a:srgbClr val="CC3300"/>
                </a:solidFill>
              </a:rPr>
              <a:t>cdate</a:t>
            </a:r>
            <a:r>
              <a:rPr lang="en-US" sz="1800" dirty="0" smtClean="0">
                <a:solidFill>
                  <a:srgbClr val="CC3300"/>
                </a:solidFill>
              </a:rPr>
              <a:t>’)");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header("Location: </a:t>
            </a:r>
            <a:r>
              <a:rPr lang="en-US" sz="1800" dirty="0" err="1" smtClean="0">
                <a:solidFill>
                  <a:srgbClr val="CC3300"/>
                </a:solidFill>
              </a:rPr>
              <a:t>todo_list.php?pid</a:t>
            </a:r>
            <a:r>
              <a:rPr lang="en-US" sz="1800" dirty="0" smtClean="0">
                <a:solidFill>
                  <a:srgbClr val="CC3300"/>
                </a:solidFill>
              </a:rPr>
              <a:t>=$</a:t>
            </a:r>
            <a:r>
              <a:rPr lang="en-US" sz="1800" dirty="0" err="1" smtClean="0">
                <a:solidFill>
                  <a:srgbClr val="CC3300"/>
                </a:solidFill>
              </a:rPr>
              <a:t>pid&amp;passwd</a:t>
            </a:r>
            <a:r>
              <a:rPr lang="en-US" sz="1800" dirty="0" smtClean="0">
                <a:solidFill>
                  <a:srgbClr val="CC3300"/>
                </a:solidFill>
              </a:rPr>
              <a:t>=$</a:t>
            </a:r>
            <a:r>
              <a:rPr lang="en-US" sz="1800" dirty="0" err="1" smtClean="0">
                <a:solidFill>
                  <a:srgbClr val="CC3300"/>
                </a:solidFill>
              </a:rPr>
              <a:t>passwd</a:t>
            </a:r>
            <a:r>
              <a:rPr lang="en-US" sz="1800" dirty="0" smtClean="0">
                <a:solidFill>
                  <a:srgbClr val="CC3300"/>
                </a:solidFill>
              </a:rPr>
              <a:t>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?&gt;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Note: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The function </a:t>
            </a:r>
            <a:r>
              <a:rPr lang="en-US" sz="1800" dirty="0" err="1" smtClean="0"/>
              <a:t>checkdate</a:t>
            </a:r>
            <a:r>
              <a:rPr lang="en-US" sz="1800" dirty="0" smtClean="0"/>
              <a:t> is used to check whether the date exists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The function </a:t>
            </a:r>
            <a:r>
              <a:rPr lang="en-US" sz="1800" dirty="0" err="1" smtClean="0"/>
              <a:t>mktime</a:t>
            </a:r>
            <a:r>
              <a:rPr lang="en-US" sz="1800" dirty="0" smtClean="0"/>
              <a:t> is used to calculate the number of seconds since 1970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The result of the call to </a:t>
            </a:r>
            <a:r>
              <a:rPr lang="en-US" sz="1800" dirty="0" err="1" smtClean="0"/>
              <a:t>mktime</a:t>
            </a:r>
            <a:r>
              <a:rPr lang="en-US" sz="1800" dirty="0" smtClean="0"/>
              <a:t> is used to format the date using the date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10.</a:t>
            </a:r>
            <a:fld id="{E1B1A82C-14C1-4572-9692-654646C30FC9}" type="slidenum">
              <a:rPr lang="en-US" smtClean="0"/>
              <a:pPr/>
              <a:t>16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What more are we missing?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8763000" cy="5562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20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0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0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0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0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Administrator pages?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User features?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10.</a:t>
            </a:r>
            <a:fld id="{E1B1A82C-14C1-4572-9692-654646C30FC9}" type="slidenum">
              <a:rPr lang="en-US" smtClean="0"/>
              <a:pPr/>
              <a:t>17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Online community web sites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8991600" cy="5334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Online community web sites have many advantages: You can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teach without being associated with a university and without quitting your job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teach without teaching full time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learn without leaving your home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cooperate without being in the same building/country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contribute to projects without working on them full time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meet like minded people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10.</a:t>
            </a:r>
            <a:fld id="{E1B1A82C-14C1-4572-9692-654646C30FC9}" type="slidenum">
              <a:rPr lang="en-US" smtClean="0"/>
              <a:pPr/>
              <a:t>18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Online Community Features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5486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An online community must: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1. contain user data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2. contain information on the community’s static pages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Who contributed the page?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Is the page linked to other pages?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3. keep track of which users have seen which pages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4. keep track of which users cost the community a lot of money and time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5. keep track of how users get to the community and which external links they follow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6. keep track of banner ads—and the users use of them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7. assist administrators in contacting groups of users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Examples of how they can be used: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Joe has a question: Determine whether Joe has read pages and followed discussions on the topic (requires module 1 and 3)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The expert: Determine whether there are any holes in the static pages that must be filled out (requires module 2, 3 and 4)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Second hand market: Buyer must be able to see seller’s history in the community (requires module 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10.</a:t>
            </a:r>
            <a:fld id="{E1B1A82C-14C1-4572-9692-654646C30FC9}" type="slidenum">
              <a:rPr lang="en-US" smtClean="0"/>
              <a:pPr/>
              <a:t>19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Implementing an Online Community System—based upon </a:t>
            </a:r>
            <a:r>
              <a:rPr lang="en-US" sz="2800" b="1" dirty="0" err="1" smtClean="0"/>
              <a:t>OpenACS</a:t>
            </a:r>
            <a:r>
              <a:rPr lang="en-US" sz="2800" b="1" dirty="0" smtClean="0"/>
              <a:t> (ACS)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334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A collection of modules for constructing web sites that allow user interaction.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An example of seven modules: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1. User database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2. Information about content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3. Information about what a user has read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4. The value of a user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5. Which links users have followed to reach the site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6. Handling banner ads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7. Handling the connection between publishers and users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Cf. for instance: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Philip </a:t>
            </a:r>
            <a:r>
              <a:rPr lang="en-US" sz="2000" dirty="0" err="1" smtClean="0"/>
              <a:t>Greenspun</a:t>
            </a:r>
            <a:r>
              <a:rPr lang="en-US" sz="2000" dirty="0" smtClean="0"/>
              <a:t>. </a:t>
            </a:r>
            <a:r>
              <a:rPr lang="en-US" sz="2000" i="1" dirty="0" smtClean="0"/>
              <a:t>Philip and Alex’s Guide to Web Publishing. Paperback. 618 pages. May 1, 1999. Morgan </a:t>
            </a:r>
            <a:r>
              <a:rPr lang="en-US" sz="2000" dirty="0" smtClean="0"/>
              <a:t>Kaufmann. ISBN 1558605347. Available online.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http://www.openacs.org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http://www.photo.net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10.</a:t>
            </a:r>
            <a:fld id="{E1B1A82C-14C1-4572-9692-654646C30FC9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dirty="0" smtClean="0"/>
              <a:t>What have we learnt?</a:t>
            </a:r>
            <a:endParaRPr lang="en-US" sz="2800" dirty="0" smtClean="0"/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4800600"/>
          </a:xfrm>
        </p:spPr>
        <p:txBody>
          <a:bodyPr/>
          <a:lstStyle/>
          <a:p>
            <a:pPr>
              <a:buNone/>
            </a:pPr>
            <a:r>
              <a:rPr lang="en-US" sz="1400" dirty="0" smtClean="0"/>
              <a:t>Overview: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 smtClean="0"/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A PHP file: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&lt;html&gt; 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     &lt;head&gt;&lt;title&gt;Hello World&lt;/title&gt;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          &lt;/head&gt;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    &lt;body&gt;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                 &lt;? echo "&lt;b&gt;Hello&lt;/b&gt; 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                      echo "&lt;</a:t>
            </a:r>
            <a:r>
              <a:rPr lang="en-US" sz="2000" dirty="0" err="1" smtClean="0">
                <a:solidFill>
                  <a:srgbClr val="CC3300"/>
                </a:solidFill>
              </a:rPr>
              <a:t>i</a:t>
            </a:r>
            <a:r>
              <a:rPr lang="en-US" sz="2000" dirty="0" smtClean="0">
                <a:solidFill>
                  <a:srgbClr val="CC3300"/>
                </a:solidFill>
              </a:rPr>
              <a:t>&gt;WORLD&lt;/</a:t>
            </a:r>
            <a:r>
              <a:rPr lang="en-US" sz="2000" dirty="0" err="1" smtClean="0">
                <a:solidFill>
                  <a:srgbClr val="CC3300"/>
                </a:solidFill>
              </a:rPr>
              <a:t>i</a:t>
            </a:r>
            <a:r>
              <a:rPr lang="en-US" sz="2000" dirty="0" smtClean="0">
                <a:solidFill>
                  <a:srgbClr val="CC3300"/>
                </a:solidFill>
              </a:rPr>
              <a:t>&gt;";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?&gt;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   &lt;/body&gt;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&lt;/html&gt;</a:t>
            </a:r>
          </a:p>
        </p:txBody>
      </p:sp>
      <p:pic>
        <p:nvPicPr>
          <p:cNvPr id="6" name="Picture 2" descr="C:\Documents and Settings\Lawal Dogara\Desktop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1219200"/>
            <a:ext cx="48006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10.</a:t>
            </a:r>
            <a:fld id="{E1B1A82C-14C1-4572-9692-654646C30FC9}" type="slidenum">
              <a:rPr lang="en-US" smtClean="0"/>
              <a:pPr/>
              <a:t>20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Module 1: User database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8915400" cy="5257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The core of an online community system: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CREATE TABLE users (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</a:t>
            </a:r>
            <a:r>
              <a:rPr lang="en-US" sz="1800" dirty="0" err="1" smtClean="0">
                <a:solidFill>
                  <a:srgbClr val="CC3300"/>
                </a:solidFill>
              </a:rPr>
              <a:t>user_id</a:t>
            </a:r>
            <a:r>
              <a:rPr lang="en-US" sz="1800" dirty="0" smtClean="0">
                <a:solidFill>
                  <a:srgbClr val="CC3300"/>
                </a:solidFill>
              </a:rPr>
              <a:t> 		integer not null primary key,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</a:t>
            </a:r>
            <a:r>
              <a:rPr lang="en-US" sz="1800" dirty="0" err="1" smtClean="0">
                <a:solidFill>
                  <a:srgbClr val="CC3300"/>
                </a:solidFill>
              </a:rPr>
              <a:t>first_names</a:t>
            </a:r>
            <a:r>
              <a:rPr lang="en-US" sz="1800" dirty="0" smtClean="0">
                <a:solidFill>
                  <a:srgbClr val="CC3300"/>
                </a:solidFill>
              </a:rPr>
              <a:t>		 </a:t>
            </a:r>
            <a:r>
              <a:rPr lang="en-US" sz="1800" dirty="0" err="1" smtClean="0">
                <a:solidFill>
                  <a:srgbClr val="CC3300"/>
                </a:solidFill>
              </a:rPr>
              <a:t>varchar</a:t>
            </a:r>
            <a:r>
              <a:rPr lang="en-US" sz="1800" dirty="0" smtClean="0">
                <a:solidFill>
                  <a:srgbClr val="CC3300"/>
                </a:solidFill>
              </a:rPr>
              <a:t>(100) not null,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</a:t>
            </a:r>
            <a:r>
              <a:rPr lang="en-US" sz="1800" dirty="0" err="1" smtClean="0">
                <a:solidFill>
                  <a:srgbClr val="CC3300"/>
                </a:solidFill>
              </a:rPr>
              <a:t>last_name</a:t>
            </a:r>
            <a:r>
              <a:rPr lang="en-US" sz="1800" dirty="0" smtClean="0">
                <a:solidFill>
                  <a:srgbClr val="CC3300"/>
                </a:solidFill>
              </a:rPr>
              <a:t> 		</a:t>
            </a:r>
            <a:r>
              <a:rPr lang="en-US" sz="1800" dirty="0" err="1" smtClean="0">
                <a:solidFill>
                  <a:srgbClr val="CC3300"/>
                </a:solidFill>
              </a:rPr>
              <a:t>varchar</a:t>
            </a:r>
            <a:r>
              <a:rPr lang="en-US" sz="1800" dirty="0" smtClean="0">
                <a:solidFill>
                  <a:srgbClr val="CC3300"/>
                </a:solidFill>
              </a:rPr>
              <a:t>(100) not null,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</a:t>
            </a:r>
            <a:r>
              <a:rPr lang="en-US" sz="1800" dirty="0" err="1" smtClean="0">
                <a:solidFill>
                  <a:srgbClr val="CC3300"/>
                </a:solidFill>
              </a:rPr>
              <a:t>priv_name</a:t>
            </a:r>
            <a:r>
              <a:rPr lang="en-US" sz="1800" dirty="0" smtClean="0">
                <a:solidFill>
                  <a:srgbClr val="CC3300"/>
                </a:solidFill>
              </a:rPr>
              <a:t> 		integer default 0,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email			 </a:t>
            </a:r>
            <a:r>
              <a:rPr lang="en-US" sz="1800" dirty="0" err="1" smtClean="0">
                <a:solidFill>
                  <a:srgbClr val="CC3300"/>
                </a:solidFill>
              </a:rPr>
              <a:t>varchar</a:t>
            </a:r>
            <a:r>
              <a:rPr lang="en-US" sz="1800" dirty="0" smtClean="0">
                <a:solidFill>
                  <a:srgbClr val="CC3300"/>
                </a:solidFill>
              </a:rPr>
              <a:t>(100) not null unique,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</a:t>
            </a:r>
            <a:r>
              <a:rPr lang="en-US" sz="1800" dirty="0" err="1" smtClean="0">
                <a:solidFill>
                  <a:srgbClr val="CC3300"/>
                </a:solidFill>
              </a:rPr>
              <a:t>priv_email</a:t>
            </a:r>
            <a:r>
              <a:rPr lang="en-US" sz="1800" dirty="0" smtClean="0">
                <a:solidFill>
                  <a:srgbClr val="CC3300"/>
                </a:solidFill>
              </a:rPr>
              <a:t>		 integer default 5,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</a:t>
            </a:r>
            <a:r>
              <a:rPr lang="en-US" sz="1800" dirty="0" err="1" smtClean="0">
                <a:solidFill>
                  <a:srgbClr val="CC3300"/>
                </a:solidFill>
              </a:rPr>
              <a:t>email_bouncing_p</a:t>
            </a:r>
            <a:r>
              <a:rPr lang="en-US" sz="1800" dirty="0" smtClean="0">
                <a:solidFill>
                  <a:srgbClr val="CC3300"/>
                </a:solidFill>
              </a:rPr>
              <a:t> 		char(1) default ’f’, -- ’t’ or ’f’,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password		 </a:t>
            </a:r>
            <a:r>
              <a:rPr lang="en-US" sz="1800" dirty="0" err="1" smtClean="0">
                <a:solidFill>
                  <a:srgbClr val="CC3300"/>
                </a:solidFill>
              </a:rPr>
              <a:t>varchar</a:t>
            </a:r>
            <a:r>
              <a:rPr lang="en-US" sz="1800" dirty="0" smtClean="0">
                <a:solidFill>
                  <a:srgbClr val="CC3300"/>
                </a:solidFill>
              </a:rPr>
              <a:t>(30) not null,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</a:t>
            </a:r>
            <a:r>
              <a:rPr lang="en-US" sz="1800" dirty="0" err="1" smtClean="0">
                <a:solidFill>
                  <a:srgbClr val="CC3300"/>
                </a:solidFill>
              </a:rPr>
              <a:t>url</a:t>
            </a:r>
            <a:r>
              <a:rPr lang="en-US" sz="1800" dirty="0" smtClean="0">
                <a:solidFill>
                  <a:srgbClr val="CC3300"/>
                </a:solidFill>
              </a:rPr>
              <a:t>			 </a:t>
            </a:r>
            <a:r>
              <a:rPr lang="en-US" sz="1800" dirty="0" err="1" smtClean="0">
                <a:solidFill>
                  <a:srgbClr val="CC3300"/>
                </a:solidFill>
              </a:rPr>
              <a:t>varchar</a:t>
            </a:r>
            <a:r>
              <a:rPr lang="en-US" sz="1800" dirty="0" smtClean="0">
                <a:solidFill>
                  <a:srgbClr val="CC3300"/>
                </a:solidFill>
              </a:rPr>
              <a:t>(200),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</a:t>
            </a:r>
            <a:r>
              <a:rPr lang="en-US" sz="1800" dirty="0" err="1" smtClean="0">
                <a:solidFill>
                  <a:srgbClr val="CC3300"/>
                </a:solidFill>
              </a:rPr>
              <a:t>on_vacation_until</a:t>
            </a:r>
            <a:r>
              <a:rPr lang="en-US" sz="1800" dirty="0" smtClean="0">
                <a:solidFill>
                  <a:srgbClr val="CC3300"/>
                </a:solidFill>
              </a:rPr>
              <a:t> 		date,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</a:t>
            </a:r>
            <a:r>
              <a:rPr lang="en-US" sz="1800" dirty="0" err="1" smtClean="0">
                <a:solidFill>
                  <a:srgbClr val="CC3300"/>
                </a:solidFill>
              </a:rPr>
              <a:t>last_visit</a:t>
            </a:r>
            <a:r>
              <a:rPr lang="en-US" sz="1800" dirty="0" smtClean="0">
                <a:solidFill>
                  <a:srgbClr val="CC3300"/>
                </a:solidFill>
              </a:rPr>
              <a:t> 		date,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</a:t>
            </a:r>
            <a:r>
              <a:rPr lang="en-US" sz="1800" dirty="0" err="1" smtClean="0">
                <a:solidFill>
                  <a:srgbClr val="CC3300"/>
                </a:solidFill>
              </a:rPr>
              <a:t>second_to_last_visit</a:t>
            </a:r>
            <a:r>
              <a:rPr lang="en-US" sz="1800" dirty="0" smtClean="0">
                <a:solidFill>
                  <a:srgbClr val="CC3300"/>
                </a:solidFill>
              </a:rPr>
              <a:t> 		date,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</a:t>
            </a:r>
            <a:r>
              <a:rPr lang="en-US" sz="1800" dirty="0" err="1" smtClean="0">
                <a:solidFill>
                  <a:srgbClr val="CC3300"/>
                </a:solidFill>
              </a:rPr>
              <a:t>registration_date</a:t>
            </a:r>
            <a:r>
              <a:rPr lang="en-US" sz="1800" dirty="0" smtClean="0">
                <a:solidFill>
                  <a:srgbClr val="CC3300"/>
                </a:solidFill>
              </a:rPr>
              <a:t> 		date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10.</a:t>
            </a:r>
            <a:fld id="{E1B1A82C-14C1-4572-9692-654646C30FC9}" type="slidenum">
              <a:rPr lang="en-US" smtClean="0"/>
              <a:pPr/>
              <a:t>21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New and old contents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8915400" cy="5334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How do you distinguish between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	“New content since last login”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and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	“Contents that the user has already seen” ?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When the user logs on, we set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err="1" smtClean="0">
                <a:solidFill>
                  <a:srgbClr val="CC3300"/>
                </a:solidFill>
              </a:rPr>
              <a:t>last_visit</a:t>
            </a:r>
            <a:r>
              <a:rPr lang="en-US" sz="2000" dirty="0" smtClean="0">
                <a:solidFill>
                  <a:srgbClr val="CC3300"/>
                </a:solidFill>
              </a:rPr>
              <a:t> = now().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</a:t>
            </a:r>
            <a:r>
              <a:rPr lang="en-US" sz="2000" dirty="0" err="1" smtClean="0">
                <a:solidFill>
                  <a:srgbClr val="CC3300"/>
                </a:solidFill>
              </a:rPr>
              <a:t>second_to_last_visit</a:t>
            </a:r>
            <a:r>
              <a:rPr lang="en-US" sz="2000" dirty="0" smtClean="0">
                <a:solidFill>
                  <a:srgbClr val="CC3300"/>
                </a:solidFill>
              </a:rPr>
              <a:t> = </a:t>
            </a:r>
            <a:r>
              <a:rPr lang="en-US" sz="2000" dirty="0" err="1" smtClean="0">
                <a:solidFill>
                  <a:srgbClr val="CC3300"/>
                </a:solidFill>
              </a:rPr>
              <a:t>last_visit</a:t>
            </a:r>
            <a:endParaRPr lang="en-US" sz="2000" dirty="0" smtClean="0">
              <a:solidFill>
                <a:srgbClr val="CC33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if </a:t>
            </a:r>
            <a:r>
              <a:rPr lang="en-US" sz="2000" dirty="0" err="1" smtClean="0"/>
              <a:t>last_visit</a:t>
            </a:r>
            <a:r>
              <a:rPr lang="en-US" sz="2000" dirty="0" smtClean="0"/>
              <a:t> is either older than a day or </a:t>
            </a:r>
            <a:r>
              <a:rPr lang="en-US" sz="2000" dirty="0" err="1" smtClean="0"/>
              <a:t>nonexistant</a:t>
            </a:r>
            <a:r>
              <a:rPr lang="en-US" sz="2000" dirty="0" smtClean="0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When we must present news we present everything that is </a:t>
            </a:r>
            <a:r>
              <a:rPr lang="en-US" sz="2000" i="1" dirty="0" smtClean="0"/>
              <a:t>newer than </a:t>
            </a:r>
            <a:r>
              <a:rPr lang="en-US" sz="2000" i="1" dirty="0" err="1" smtClean="0"/>
              <a:t>second_to_last_visit</a:t>
            </a:r>
            <a:r>
              <a:rPr lang="en-US" sz="2000" i="1" dirty="0" smtClean="0"/>
              <a:t>.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10.</a:t>
            </a:r>
            <a:fld id="{E1B1A82C-14C1-4572-9692-654646C30FC9}" type="slidenum">
              <a:rPr lang="en-US" smtClean="0"/>
              <a:pPr/>
              <a:t>22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Module 2: Information about content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257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Tables for handling: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Static pages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User entered commands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User entered related links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Classified ads 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Camera dealer: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http://www.photo.net/wtr/thebook/screenshots/community-member.camera-dealer.html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Photographer: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http://www.photo.net/wtr/thebook/screenshots/community-member.reader.html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Chat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Discussion groups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10.</a:t>
            </a:r>
            <a:fld id="{E1B1A82C-14C1-4572-9692-654646C30FC9}" type="slidenum">
              <a:rPr lang="en-US" smtClean="0"/>
              <a:pPr/>
              <a:t>23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Module 3: Information about what a user has read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89154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Useful when a user asks the following question: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Has the user read the relevant material?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Module 4: User value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How often must an administrator delete a user’s comment or question?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Does the user supply good answers to questions asked by other users?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Does the user provide non-functioning email addresses?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Does the user ask good 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10.</a:t>
            </a:r>
            <a:fld id="{E1B1A82C-14C1-4572-9692-654646C30FC9}" type="slidenum">
              <a:rPr lang="en-US" smtClean="0"/>
              <a:pPr/>
              <a:t>24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Module 5: Which links have users followed to reach the site?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89916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—and which local pages are the users sent to from external sites?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</a:t>
            </a:r>
            <a:r>
              <a:rPr lang="en-US" sz="1800" dirty="0" smtClean="0">
                <a:solidFill>
                  <a:srgbClr val="CC3300"/>
                </a:solidFill>
              </a:rPr>
              <a:t>CREATE TABLE </a:t>
            </a:r>
            <a:r>
              <a:rPr lang="en-US" sz="1800" dirty="0" err="1" smtClean="0">
                <a:solidFill>
                  <a:srgbClr val="CC3300"/>
                </a:solidFill>
              </a:rPr>
              <a:t>referer_log</a:t>
            </a:r>
            <a:r>
              <a:rPr lang="en-US" sz="1800" dirty="0" smtClean="0">
                <a:solidFill>
                  <a:srgbClr val="CC3300"/>
                </a:solidFill>
              </a:rPr>
              <a:t> (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-- relative to the </a:t>
            </a:r>
            <a:r>
              <a:rPr lang="en-US" sz="1800" dirty="0" err="1" smtClean="0">
                <a:solidFill>
                  <a:srgbClr val="CC3300"/>
                </a:solidFill>
              </a:rPr>
              <a:t>PageRoot</a:t>
            </a:r>
            <a:r>
              <a:rPr lang="en-US" sz="1800" dirty="0" smtClean="0">
                <a:solidFill>
                  <a:srgbClr val="CC3300"/>
                </a:solidFill>
              </a:rPr>
              <a:t>, includes the leading /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</a:t>
            </a:r>
            <a:r>
              <a:rPr lang="en-US" sz="1800" dirty="0" err="1" smtClean="0">
                <a:solidFill>
                  <a:srgbClr val="CC3300"/>
                </a:solidFill>
              </a:rPr>
              <a:t>local_url</a:t>
            </a:r>
            <a:r>
              <a:rPr lang="en-US" sz="1800" dirty="0" smtClean="0">
                <a:solidFill>
                  <a:srgbClr val="CC3300"/>
                </a:solidFill>
              </a:rPr>
              <a:t> </a:t>
            </a:r>
            <a:r>
              <a:rPr lang="en-US" sz="1800" dirty="0" err="1" smtClean="0">
                <a:solidFill>
                  <a:srgbClr val="CC3300"/>
                </a:solidFill>
              </a:rPr>
              <a:t>varchar</a:t>
            </a:r>
            <a:r>
              <a:rPr lang="en-US" sz="1800" dirty="0" smtClean="0">
                <a:solidFill>
                  <a:srgbClr val="CC3300"/>
                </a:solidFill>
              </a:rPr>
              <a:t>(250) not null,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-- full URL on the foreign server (including http://)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</a:t>
            </a:r>
            <a:r>
              <a:rPr lang="en-US" sz="1800" dirty="0" err="1" smtClean="0">
                <a:solidFill>
                  <a:srgbClr val="CC3300"/>
                </a:solidFill>
              </a:rPr>
              <a:t>foreign_url</a:t>
            </a:r>
            <a:r>
              <a:rPr lang="en-US" sz="1800" dirty="0" smtClean="0">
                <a:solidFill>
                  <a:srgbClr val="CC3300"/>
                </a:solidFill>
              </a:rPr>
              <a:t> </a:t>
            </a:r>
            <a:r>
              <a:rPr lang="en-US" sz="1800" dirty="0" err="1" smtClean="0">
                <a:solidFill>
                  <a:srgbClr val="CC3300"/>
                </a:solidFill>
              </a:rPr>
              <a:t>varchar</a:t>
            </a:r>
            <a:r>
              <a:rPr lang="en-US" sz="1800" dirty="0" smtClean="0">
                <a:solidFill>
                  <a:srgbClr val="CC3300"/>
                </a:solidFill>
              </a:rPr>
              <a:t>(250) not null,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-- we count referrals per day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</a:t>
            </a:r>
            <a:r>
              <a:rPr lang="en-US" sz="1800" dirty="0" err="1" smtClean="0">
                <a:solidFill>
                  <a:srgbClr val="CC3300"/>
                </a:solidFill>
              </a:rPr>
              <a:t>entry_date</a:t>
            </a:r>
            <a:r>
              <a:rPr lang="en-US" sz="1800" dirty="0" smtClean="0">
                <a:solidFill>
                  <a:srgbClr val="CC3300"/>
                </a:solidFill>
              </a:rPr>
              <a:t> date,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</a:t>
            </a:r>
            <a:r>
              <a:rPr lang="en-US" sz="1800" dirty="0" err="1" smtClean="0">
                <a:solidFill>
                  <a:srgbClr val="CC3300"/>
                </a:solidFill>
              </a:rPr>
              <a:t>click_count</a:t>
            </a:r>
            <a:r>
              <a:rPr lang="en-US" sz="1800" dirty="0" smtClean="0">
                <a:solidFill>
                  <a:srgbClr val="CC3300"/>
                </a:solidFill>
              </a:rPr>
              <a:t> integer default 0,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primary key ( </a:t>
            </a:r>
            <a:r>
              <a:rPr lang="en-US" sz="1800" dirty="0" err="1" smtClean="0">
                <a:solidFill>
                  <a:srgbClr val="CC3300"/>
                </a:solidFill>
              </a:rPr>
              <a:t>local_url</a:t>
            </a:r>
            <a:r>
              <a:rPr lang="en-US" sz="1800" dirty="0" smtClean="0">
                <a:solidFill>
                  <a:srgbClr val="CC3300"/>
                </a:solidFill>
              </a:rPr>
              <a:t>, </a:t>
            </a:r>
            <a:r>
              <a:rPr lang="en-US" sz="1800" dirty="0" err="1" smtClean="0">
                <a:solidFill>
                  <a:srgbClr val="CC3300"/>
                </a:solidFill>
              </a:rPr>
              <a:t>foreign_url</a:t>
            </a:r>
            <a:r>
              <a:rPr lang="en-US" sz="1800" dirty="0" smtClean="0">
                <a:solidFill>
                  <a:srgbClr val="CC3300"/>
                </a:solidFill>
              </a:rPr>
              <a:t>, </a:t>
            </a:r>
            <a:r>
              <a:rPr lang="en-US" sz="1800" dirty="0" err="1" smtClean="0">
                <a:solidFill>
                  <a:srgbClr val="CC3300"/>
                </a:solidFill>
              </a:rPr>
              <a:t>entry_date</a:t>
            </a:r>
            <a:r>
              <a:rPr lang="en-US" sz="1800" dirty="0" smtClean="0">
                <a:solidFill>
                  <a:srgbClr val="CC3300"/>
                </a:solidFill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Example: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CC3300"/>
                </a:solidFill>
              </a:rPr>
              <a:t>	</a:t>
            </a:r>
            <a:r>
              <a:rPr lang="en-US" sz="1800" b="1" dirty="0" err="1" smtClean="0">
                <a:solidFill>
                  <a:srgbClr val="CC3300"/>
                </a:solidFill>
              </a:rPr>
              <a:t>local_url</a:t>
            </a:r>
            <a:r>
              <a:rPr lang="en-US" sz="1800" b="1" dirty="0" smtClean="0">
                <a:solidFill>
                  <a:srgbClr val="CC3300"/>
                </a:solidFill>
              </a:rPr>
              <a:t> /photo/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CC3300"/>
                </a:solidFill>
              </a:rPr>
              <a:t>	</a:t>
            </a:r>
            <a:r>
              <a:rPr lang="en-US" sz="1800" b="1" dirty="0" err="1" smtClean="0">
                <a:solidFill>
                  <a:srgbClr val="CC3300"/>
                </a:solidFill>
              </a:rPr>
              <a:t>foreign_url</a:t>
            </a:r>
            <a:r>
              <a:rPr lang="en-US" sz="1800" b="1" dirty="0" smtClean="0">
                <a:solidFill>
                  <a:srgbClr val="CC3300"/>
                </a:solidFill>
              </a:rPr>
              <a:t> http://www.yahoo.com/Arts/....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CC3300"/>
                </a:solidFill>
              </a:rPr>
              <a:t>	</a:t>
            </a:r>
            <a:r>
              <a:rPr lang="en-US" sz="1800" b="1" dirty="0" err="1" smtClean="0">
                <a:solidFill>
                  <a:srgbClr val="CC3300"/>
                </a:solidFill>
              </a:rPr>
              <a:t>entry_date</a:t>
            </a:r>
            <a:r>
              <a:rPr lang="en-US" sz="1800" b="1" dirty="0" smtClean="0">
                <a:solidFill>
                  <a:srgbClr val="CC3300"/>
                </a:solidFill>
              </a:rPr>
              <a:t> 1998-06-12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CC3300"/>
                </a:solidFill>
              </a:rPr>
              <a:t>	</a:t>
            </a:r>
            <a:r>
              <a:rPr lang="en-US" sz="1800" b="1" dirty="0" err="1" smtClean="0">
                <a:solidFill>
                  <a:srgbClr val="CC3300"/>
                </a:solidFill>
              </a:rPr>
              <a:t>click_count</a:t>
            </a:r>
            <a:r>
              <a:rPr lang="en-US" sz="1800" b="1" dirty="0" smtClean="0">
                <a:solidFill>
                  <a:srgbClr val="CC3300"/>
                </a:solidFill>
              </a:rPr>
              <a:t> 24</a:t>
            </a:r>
            <a:endParaRPr lang="en-US" sz="1800" dirty="0" smtClean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10.</a:t>
            </a:r>
            <a:fld id="{E1B1A82C-14C1-4572-9692-654646C30FC9}" type="slidenum">
              <a:rPr lang="en-US" smtClean="0"/>
              <a:pPr/>
              <a:t>25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Module 6: Banner ads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8915400" cy="5334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Here is the data model for handling banner ads: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</a:t>
            </a:r>
            <a:r>
              <a:rPr lang="en-US" sz="1800" dirty="0" smtClean="0">
                <a:solidFill>
                  <a:srgbClr val="CC3300"/>
                </a:solidFill>
              </a:rPr>
              <a:t>CREATE TABLE </a:t>
            </a:r>
            <a:r>
              <a:rPr lang="en-US" sz="1800" dirty="0" err="1" smtClean="0">
                <a:solidFill>
                  <a:srgbClr val="CC3300"/>
                </a:solidFill>
              </a:rPr>
              <a:t>advs</a:t>
            </a:r>
            <a:r>
              <a:rPr lang="en-US" sz="1800" dirty="0" smtClean="0">
                <a:solidFill>
                  <a:srgbClr val="CC3300"/>
                </a:solidFill>
              </a:rPr>
              <a:t> (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</a:t>
            </a:r>
            <a:r>
              <a:rPr lang="en-US" sz="1800" dirty="0" err="1" smtClean="0">
                <a:solidFill>
                  <a:srgbClr val="CC3300"/>
                </a:solidFill>
              </a:rPr>
              <a:t>adv_key</a:t>
            </a:r>
            <a:r>
              <a:rPr lang="en-US" sz="1800" dirty="0" smtClean="0">
                <a:solidFill>
                  <a:srgbClr val="CC3300"/>
                </a:solidFill>
              </a:rPr>
              <a:t> 		</a:t>
            </a:r>
            <a:r>
              <a:rPr lang="en-US" sz="1800" dirty="0" err="1" smtClean="0">
                <a:solidFill>
                  <a:srgbClr val="CC3300"/>
                </a:solidFill>
              </a:rPr>
              <a:t>varchar</a:t>
            </a:r>
            <a:r>
              <a:rPr lang="en-US" sz="1800" dirty="0" smtClean="0">
                <a:solidFill>
                  <a:srgbClr val="CC3300"/>
                </a:solidFill>
              </a:rPr>
              <a:t>(200) primary key,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-- picture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</a:t>
            </a:r>
            <a:r>
              <a:rPr lang="en-US" sz="1800" dirty="0" err="1" smtClean="0">
                <a:solidFill>
                  <a:srgbClr val="CC3300"/>
                </a:solidFill>
              </a:rPr>
              <a:t>adv_filename</a:t>
            </a:r>
            <a:r>
              <a:rPr lang="en-US" sz="1800" dirty="0" smtClean="0">
                <a:solidFill>
                  <a:srgbClr val="CC3300"/>
                </a:solidFill>
              </a:rPr>
              <a:t> 	</a:t>
            </a:r>
            <a:r>
              <a:rPr lang="en-US" sz="1800" dirty="0" err="1" smtClean="0">
                <a:solidFill>
                  <a:srgbClr val="CC3300"/>
                </a:solidFill>
              </a:rPr>
              <a:t>varchar</a:t>
            </a:r>
            <a:r>
              <a:rPr lang="en-US" sz="1800" dirty="0" smtClean="0">
                <a:solidFill>
                  <a:srgbClr val="CC3300"/>
                </a:solidFill>
              </a:rPr>
              <a:t>(200),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</a:t>
            </a:r>
            <a:r>
              <a:rPr lang="en-US" sz="1800" dirty="0" err="1" smtClean="0">
                <a:solidFill>
                  <a:srgbClr val="CC3300"/>
                </a:solidFill>
              </a:rPr>
              <a:t>target_url</a:t>
            </a:r>
            <a:r>
              <a:rPr lang="en-US" sz="1800" dirty="0" smtClean="0">
                <a:solidFill>
                  <a:srgbClr val="CC3300"/>
                </a:solidFill>
              </a:rPr>
              <a:t> 		</a:t>
            </a:r>
            <a:r>
              <a:rPr lang="en-US" sz="1800" dirty="0" err="1" smtClean="0">
                <a:solidFill>
                  <a:srgbClr val="CC3300"/>
                </a:solidFill>
              </a:rPr>
              <a:t>varchar</a:t>
            </a:r>
            <a:r>
              <a:rPr lang="en-US" sz="1800" dirty="0" smtClean="0">
                <a:solidFill>
                  <a:srgbClr val="CC3300"/>
                </a:solidFill>
              </a:rPr>
              <a:t>(500)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</a:t>
            </a:r>
            <a:r>
              <a:rPr lang="en-US" sz="1800" dirty="0" smtClean="0">
                <a:solidFill>
                  <a:srgbClr val="CC3300"/>
                </a:solidFill>
              </a:rPr>
              <a:t>CREATE TABLE </a:t>
            </a:r>
            <a:r>
              <a:rPr lang="en-US" sz="1800" dirty="0" err="1" smtClean="0">
                <a:solidFill>
                  <a:srgbClr val="CC3300"/>
                </a:solidFill>
              </a:rPr>
              <a:t>adv_log</a:t>
            </a:r>
            <a:r>
              <a:rPr lang="en-US" sz="1800" dirty="0" smtClean="0">
                <a:solidFill>
                  <a:srgbClr val="CC3300"/>
                </a:solidFill>
              </a:rPr>
              <a:t> (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</a:t>
            </a:r>
            <a:r>
              <a:rPr lang="en-US" sz="1800" dirty="0" err="1" smtClean="0">
                <a:solidFill>
                  <a:srgbClr val="CC3300"/>
                </a:solidFill>
              </a:rPr>
              <a:t>adv_key</a:t>
            </a:r>
            <a:r>
              <a:rPr lang="en-US" sz="1800" dirty="0" smtClean="0">
                <a:solidFill>
                  <a:srgbClr val="CC3300"/>
                </a:solidFill>
              </a:rPr>
              <a:t> </a:t>
            </a:r>
            <a:r>
              <a:rPr lang="en-US" sz="1800" dirty="0" err="1" smtClean="0">
                <a:solidFill>
                  <a:srgbClr val="CC3300"/>
                </a:solidFill>
              </a:rPr>
              <a:t>varchar</a:t>
            </a:r>
            <a:r>
              <a:rPr lang="en-US" sz="1800" dirty="0" smtClean="0">
                <a:solidFill>
                  <a:srgbClr val="CC3300"/>
                </a:solidFill>
              </a:rPr>
              <a:t>(200) not null, -- references </a:t>
            </a:r>
            <a:r>
              <a:rPr lang="en-US" sz="1800" dirty="0" err="1" smtClean="0">
                <a:solidFill>
                  <a:srgbClr val="CC3300"/>
                </a:solidFill>
              </a:rPr>
              <a:t>advs</a:t>
            </a:r>
            <a:endParaRPr lang="en-US" sz="1800" dirty="0" smtClean="0">
              <a:solidFill>
                <a:srgbClr val="CC33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</a:t>
            </a:r>
            <a:r>
              <a:rPr lang="en-US" sz="1800" dirty="0" err="1" smtClean="0">
                <a:solidFill>
                  <a:srgbClr val="CC3300"/>
                </a:solidFill>
              </a:rPr>
              <a:t>entry_date</a:t>
            </a:r>
            <a:r>
              <a:rPr lang="en-US" sz="1800" dirty="0" smtClean="0">
                <a:solidFill>
                  <a:srgbClr val="CC3300"/>
                </a:solidFill>
              </a:rPr>
              <a:t> 		date,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</a:t>
            </a:r>
            <a:r>
              <a:rPr lang="en-US" sz="1800" dirty="0" err="1" smtClean="0">
                <a:solidFill>
                  <a:srgbClr val="CC3300"/>
                </a:solidFill>
              </a:rPr>
              <a:t>display_count</a:t>
            </a:r>
            <a:r>
              <a:rPr lang="en-US" sz="1800" dirty="0" smtClean="0">
                <a:solidFill>
                  <a:srgbClr val="CC3300"/>
                </a:solidFill>
              </a:rPr>
              <a:t> I	</a:t>
            </a:r>
            <a:r>
              <a:rPr lang="en-US" sz="1800" dirty="0" err="1" smtClean="0">
                <a:solidFill>
                  <a:srgbClr val="CC3300"/>
                </a:solidFill>
              </a:rPr>
              <a:t>nteger</a:t>
            </a:r>
            <a:r>
              <a:rPr lang="en-US" sz="1800" dirty="0" smtClean="0">
                <a:solidFill>
                  <a:srgbClr val="CC3300"/>
                </a:solidFill>
              </a:rPr>
              <a:t> default 0,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</a:t>
            </a:r>
            <a:r>
              <a:rPr lang="en-US" sz="1800" dirty="0" err="1" smtClean="0">
                <a:solidFill>
                  <a:srgbClr val="CC3300"/>
                </a:solidFill>
              </a:rPr>
              <a:t>click_count</a:t>
            </a:r>
            <a:r>
              <a:rPr lang="en-US" sz="1800" dirty="0" smtClean="0">
                <a:solidFill>
                  <a:srgbClr val="CC3300"/>
                </a:solidFill>
              </a:rPr>
              <a:t> 		integer default 0,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unique(</a:t>
            </a:r>
            <a:r>
              <a:rPr lang="en-US" sz="1800" dirty="0" err="1" smtClean="0">
                <a:solidFill>
                  <a:srgbClr val="CC3300"/>
                </a:solidFill>
              </a:rPr>
              <a:t>adv_key,entry_date</a:t>
            </a:r>
            <a:r>
              <a:rPr lang="en-US" sz="1800" dirty="0" smtClean="0">
                <a:solidFill>
                  <a:srgbClr val="CC3300"/>
                </a:solidFill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10.</a:t>
            </a:r>
            <a:fld id="{E1B1A82C-14C1-4572-9692-654646C30FC9}" type="slidenum">
              <a:rPr lang="en-US" smtClean="0"/>
              <a:pPr/>
              <a:t>26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Module 7: Handling connections between publisher and users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8915400" cy="5334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The following criteria must be available for contacting groups of users: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Activity in discussion groups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Having read a specific static page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Having commented on a specific static page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Having written a static page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Duration of membership of the community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Having expressed interest in a specific subject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10.</a:t>
            </a:r>
            <a:fld id="{E1B1A82C-14C1-4572-9692-654646C30FC9}" type="slidenum">
              <a:rPr lang="en-US" smtClean="0"/>
              <a:pPr/>
              <a:t>27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Exercises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8915400" cy="5334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8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8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8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8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Constructing a Web based music record directory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10.</a:t>
            </a:r>
            <a:fld id="{E1B1A82C-14C1-4572-9692-654646C30FC9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Until now: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Variables, numbers, strings and arrays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Computations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if-constructs and loops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Functions and code reuse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Entering user data using forms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Validating user data using regular expressions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Database access (</a:t>
            </a:r>
            <a:r>
              <a:rPr lang="en-US" sz="2400" dirty="0" err="1" smtClean="0"/>
              <a:t>MySQL</a:t>
            </a:r>
            <a:r>
              <a:rPr lang="en-US" sz="2400" dirty="0" smtClean="0"/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Sending emails using 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10.</a:t>
            </a:r>
            <a:fld id="{E1B1A82C-14C1-4572-9692-654646C30FC9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Date formats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When calculating dates you must know various date formats: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UNIX Epoch: number of seconds since January 1970—on a 32-bit machine we will run out of seconds in the year 2038!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Various string representations: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	– 2001-05-21  􀀀 </a:t>
            </a:r>
            <a:r>
              <a:rPr lang="en-US" sz="2000" b="1" i="1" dirty="0" smtClean="0"/>
              <a:t>ISO international standard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	– 21/5-01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	– 21-05-2001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	– ...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Epoch dates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PHP function time returns the number of seconds since January 1970 (Epoch)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PHP function </a:t>
            </a:r>
            <a:r>
              <a:rPr lang="en-US" sz="2000" dirty="0" err="1" smtClean="0"/>
              <a:t>mktime</a:t>
            </a:r>
            <a:r>
              <a:rPr lang="en-US" sz="2000" dirty="0" smtClean="0"/>
              <a:t> is used for converting a date and time into Epoch time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PHP function date is used for converting an Epoch time into various date formats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10.</a:t>
            </a:r>
            <a:fld id="{E1B1A82C-14C1-4572-9692-654646C30FC9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Example: Date calculations—date.php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458200" cy="5257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&lt;?     if ( $year == "" ) {       echo "&lt;HTML&gt;&lt;BODY&gt;&lt;FORM ACTION=date.php METHOD=POST&gt;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                                           &lt;H2&gt;Date-checker&lt;/H2&gt;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                                            Enter a date on the form YYYY-MM-DD: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                                           &lt;INPUT SIZE=4 NAME=year&gt;-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      &lt;INPUT SIZE=2 NAME=month&gt;-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      &lt;INPUT SIZE=2 NAME=day&gt;&lt;P&gt;&lt;INPUT TYPE=SUBMIT VALUE=Check&gt;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      &lt;/FORM&gt;&lt;/BODY&gt;&lt;/HTML&gt;";		exit;	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If ( ! </a:t>
            </a:r>
            <a:r>
              <a:rPr lang="en-US" sz="1800" dirty="0" err="1" smtClean="0">
                <a:solidFill>
                  <a:srgbClr val="CC3300"/>
                </a:solidFill>
              </a:rPr>
              <a:t>checkdate</a:t>
            </a:r>
            <a:r>
              <a:rPr lang="en-US" sz="1800" dirty="0" smtClean="0">
                <a:solidFill>
                  <a:srgbClr val="CC3300"/>
                </a:solidFill>
              </a:rPr>
              <a:t>($</a:t>
            </a:r>
            <a:r>
              <a:rPr lang="en-US" sz="1800" dirty="0" err="1" smtClean="0">
                <a:solidFill>
                  <a:srgbClr val="CC3300"/>
                </a:solidFill>
              </a:rPr>
              <a:t>month,$day,$year</a:t>
            </a:r>
            <a:r>
              <a:rPr lang="en-US" sz="1800" dirty="0" smtClean="0">
                <a:solidFill>
                  <a:srgbClr val="CC3300"/>
                </a:solidFill>
              </a:rPr>
              <a:t>) 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       echo "The date is invalid!";		exit;	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        $epoch = </a:t>
            </a:r>
            <a:r>
              <a:rPr lang="en-US" sz="1800" dirty="0" err="1" smtClean="0">
                <a:solidFill>
                  <a:srgbClr val="CC3300"/>
                </a:solidFill>
              </a:rPr>
              <a:t>mktime</a:t>
            </a:r>
            <a:r>
              <a:rPr lang="en-US" sz="1800" dirty="0" smtClean="0">
                <a:solidFill>
                  <a:srgbClr val="CC3300"/>
                </a:solidFill>
              </a:rPr>
              <a:t>(0,0,0,$month,$day,$year);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        echo "The Epoch time for the date $year-$month-$day is $epoch&lt;P&gt;";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        $weekday = </a:t>
            </a:r>
            <a:r>
              <a:rPr lang="en-US" sz="1800" dirty="0" err="1" smtClean="0">
                <a:solidFill>
                  <a:srgbClr val="CC3300"/>
                </a:solidFill>
              </a:rPr>
              <a:t>dato</a:t>
            </a:r>
            <a:r>
              <a:rPr lang="en-US" sz="1800" dirty="0" smtClean="0">
                <a:solidFill>
                  <a:srgbClr val="CC3300"/>
                </a:solidFill>
              </a:rPr>
              <a:t>("l", $epoch);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echo "The day is a $weekday"; 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 ?&gt;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/>
              <a:t>Note: The function </a:t>
            </a:r>
            <a:r>
              <a:rPr lang="en-US" sz="1800" b="1" dirty="0" err="1" smtClean="0"/>
              <a:t>checkdate</a:t>
            </a:r>
            <a:r>
              <a:rPr lang="en-US" sz="1800" b="1" dirty="0" smtClean="0"/>
              <a:t> checks whether the date passed as argument represents a valid date.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10.</a:t>
            </a:r>
            <a:fld id="{E1B1A82C-14C1-4572-9692-654646C30FC9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Constructing a database supported web sites—yet again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4582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When we construct a database supported web site we use the following steps: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Step 1: Constructing a data model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Which information must be stored and how should it be represented?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</a:t>
            </a:r>
            <a:r>
              <a:rPr lang="en-US" sz="2000" i="1" dirty="0" smtClean="0"/>
              <a:t>This is the hard part!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Step 2: Developing data transactions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How do we insert data into the database?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How do we extract data from the database?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Step 3: Constructing web-forms for implementing data transactions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user interface is HTML code (forms)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Step 4: Constructing PHP-files for implementing data transactions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SQL (Structured Query Language) is used for the actual data transactions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</a:t>
            </a:r>
            <a:r>
              <a:rPr lang="en-US" sz="2000" i="1" dirty="0" smtClean="0"/>
              <a:t>This is the easy part!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Note: The more time you spend on Step 3, the easier Step 4 becomes!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10.</a:t>
            </a:r>
            <a:fld id="{E1B1A82C-14C1-4572-9692-654646C30FC9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Example: A To Do List service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458200" cy="4953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Idea: Construct a to do list service where users can enter new tasks and delete finished tasks.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Tasks that exceed an entered deadline should be displayed in red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The service must work for several users concurrently and independently</a:t>
            </a:r>
          </a:p>
          <a:p>
            <a:pPr>
              <a:buNone/>
            </a:pPr>
            <a:r>
              <a:rPr lang="pt-BR" sz="1400" b="1" dirty="0" smtClean="0"/>
              <a:t>Step 1: Data model—E-R diagram</a:t>
            </a:r>
          </a:p>
          <a:p>
            <a:pPr>
              <a:buNone/>
            </a:pPr>
            <a:endParaRPr lang="pt-BR" sz="1400" b="1" dirty="0" smtClean="0"/>
          </a:p>
          <a:p>
            <a:pPr>
              <a:buNone/>
            </a:pPr>
            <a:endParaRPr lang="pt-BR" sz="1400" b="1" dirty="0" smtClean="0"/>
          </a:p>
          <a:p>
            <a:pPr>
              <a:buNone/>
            </a:pPr>
            <a:endParaRPr lang="pt-BR" sz="1400" b="1" dirty="0" smtClean="0"/>
          </a:p>
          <a:p>
            <a:pPr>
              <a:buNone/>
            </a:pPr>
            <a:endParaRPr lang="pt-BR" sz="1400" b="1" dirty="0" smtClean="0"/>
          </a:p>
          <a:p>
            <a:pPr>
              <a:buNone/>
            </a:pPr>
            <a:endParaRPr lang="pt-BR" sz="1400" b="1" dirty="0" smtClean="0"/>
          </a:p>
          <a:p>
            <a:pPr>
              <a:buNone/>
            </a:pPr>
            <a:r>
              <a:rPr lang="en-US" sz="1800" b="1" dirty="0" smtClean="0"/>
              <a:t>Note: The fork indicates that each person can be connected to several tasks (one-to-many relation)</a:t>
            </a:r>
            <a:endParaRPr lang="en-US" sz="1800" dirty="0" smtClean="0"/>
          </a:p>
        </p:txBody>
      </p:sp>
      <p:pic>
        <p:nvPicPr>
          <p:cNvPr id="1026" name="Picture 2" descr="C:\Documents and Settings\Lawal Dogara\Desktop\2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2819400"/>
            <a:ext cx="624840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10.</a:t>
            </a:r>
            <a:fld id="{E1B1A82C-14C1-4572-9692-654646C30FC9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To Do List service: Step 1—continued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5410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Transforming E-R diagrams into tables: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CREATE TABLE person (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</a:t>
            </a:r>
            <a:r>
              <a:rPr lang="en-US" sz="1800" dirty="0" err="1" smtClean="0">
                <a:solidFill>
                  <a:srgbClr val="CC3300"/>
                </a:solidFill>
              </a:rPr>
              <a:t>pid</a:t>
            </a:r>
            <a:r>
              <a:rPr lang="en-US" sz="1800" dirty="0" smtClean="0">
                <a:solidFill>
                  <a:srgbClr val="CC3300"/>
                </a:solidFill>
              </a:rPr>
              <a:t>		 </a:t>
            </a:r>
            <a:r>
              <a:rPr lang="en-US" sz="1800" dirty="0" err="1" smtClean="0">
                <a:solidFill>
                  <a:srgbClr val="CC3300"/>
                </a:solidFill>
              </a:rPr>
              <a:t>int</a:t>
            </a:r>
            <a:r>
              <a:rPr lang="en-US" sz="1800" dirty="0" smtClean="0">
                <a:solidFill>
                  <a:srgbClr val="CC3300"/>
                </a:solidFill>
              </a:rPr>
              <a:t> AUTO_INCREMENT PRIMARY KEY,	 -- person ID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name		 </a:t>
            </a:r>
            <a:r>
              <a:rPr lang="en-US" sz="1800" dirty="0" err="1" smtClean="0">
                <a:solidFill>
                  <a:srgbClr val="CC3300"/>
                </a:solidFill>
              </a:rPr>
              <a:t>varchar</a:t>
            </a:r>
            <a:r>
              <a:rPr lang="en-US" sz="1800" dirty="0" smtClean="0">
                <a:solidFill>
                  <a:srgbClr val="CC3300"/>
                </a:solidFill>
              </a:rPr>
              <a:t>(100) NOT NULL,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email 		</a:t>
            </a:r>
            <a:r>
              <a:rPr lang="en-US" sz="1800" dirty="0" err="1" smtClean="0">
                <a:solidFill>
                  <a:srgbClr val="CC3300"/>
                </a:solidFill>
              </a:rPr>
              <a:t>varchar</a:t>
            </a:r>
            <a:r>
              <a:rPr lang="en-US" sz="1800" dirty="0" smtClean="0">
                <a:solidFill>
                  <a:srgbClr val="CC3300"/>
                </a:solidFill>
              </a:rPr>
              <a:t>(100) NOT NULL,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</a:t>
            </a:r>
            <a:r>
              <a:rPr lang="en-US" sz="1800" dirty="0" err="1" smtClean="0">
                <a:solidFill>
                  <a:srgbClr val="CC3300"/>
                </a:solidFill>
              </a:rPr>
              <a:t>passwd</a:t>
            </a:r>
            <a:r>
              <a:rPr lang="en-US" sz="1800" dirty="0" smtClean="0">
                <a:solidFill>
                  <a:srgbClr val="CC3300"/>
                </a:solidFill>
              </a:rPr>
              <a:t>		 </a:t>
            </a:r>
            <a:r>
              <a:rPr lang="en-US" sz="1800" dirty="0" err="1" smtClean="0">
                <a:solidFill>
                  <a:srgbClr val="CC3300"/>
                </a:solidFill>
              </a:rPr>
              <a:t>varchar</a:t>
            </a:r>
            <a:r>
              <a:rPr lang="en-US" sz="1800" dirty="0" smtClean="0">
                <a:solidFill>
                  <a:srgbClr val="CC3300"/>
                </a:solidFill>
              </a:rPr>
              <a:t>(10) NOT NULL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) TYPE = </a:t>
            </a:r>
            <a:r>
              <a:rPr lang="en-US" sz="1800" dirty="0" err="1" smtClean="0">
                <a:solidFill>
                  <a:srgbClr val="CC3300"/>
                </a:solidFill>
              </a:rPr>
              <a:t>InnoDB</a:t>
            </a:r>
            <a:r>
              <a:rPr lang="en-US" sz="1800" dirty="0" smtClean="0">
                <a:solidFill>
                  <a:srgbClr val="CC3300"/>
                </a:solidFill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CREATE TABLE </a:t>
            </a:r>
            <a:r>
              <a:rPr lang="en-US" sz="1800" dirty="0" err="1" smtClean="0">
                <a:solidFill>
                  <a:srgbClr val="CC3300"/>
                </a:solidFill>
              </a:rPr>
              <a:t>todo</a:t>
            </a:r>
            <a:r>
              <a:rPr lang="en-US" sz="1800" dirty="0" smtClean="0">
                <a:solidFill>
                  <a:srgbClr val="CC3300"/>
                </a:solidFill>
              </a:rPr>
              <a:t> (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</a:t>
            </a:r>
            <a:r>
              <a:rPr lang="en-US" sz="1800" dirty="0" err="1" smtClean="0">
                <a:solidFill>
                  <a:srgbClr val="CC3300"/>
                </a:solidFill>
              </a:rPr>
              <a:t>tid</a:t>
            </a:r>
            <a:r>
              <a:rPr lang="en-US" sz="1800" dirty="0" smtClean="0">
                <a:solidFill>
                  <a:srgbClr val="CC3300"/>
                </a:solidFill>
              </a:rPr>
              <a:t>		 </a:t>
            </a:r>
            <a:r>
              <a:rPr lang="en-US" sz="1800" dirty="0" err="1" smtClean="0">
                <a:solidFill>
                  <a:srgbClr val="CC3300"/>
                </a:solidFill>
              </a:rPr>
              <a:t>int</a:t>
            </a:r>
            <a:r>
              <a:rPr lang="en-US" sz="1800" dirty="0" smtClean="0">
                <a:solidFill>
                  <a:srgbClr val="CC3300"/>
                </a:solidFill>
              </a:rPr>
              <a:t> AUTO_INCREMENT PRIMARY KEY, 	-- </a:t>
            </a:r>
            <a:r>
              <a:rPr lang="en-US" sz="1800" dirty="0" err="1" smtClean="0">
                <a:solidFill>
                  <a:srgbClr val="CC3300"/>
                </a:solidFill>
              </a:rPr>
              <a:t>todo</a:t>
            </a:r>
            <a:r>
              <a:rPr lang="en-US" sz="1800" dirty="0" smtClean="0">
                <a:solidFill>
                  <a:srgbClr val="CC3300"/>
                </a:solidFill>
              </a:rPr>
              <a:t> item ID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</a:t>
            </a:r>
            <a:r>
              <a:rPr lang="en-US" sz="1800" dirty="0" err="1" smtClean="0">
                <a:solidFill>
                  <a:srgbClr val="CC3300"/>
                </a:solidFill>
              </a:rPr>
              <a:t>pid</a:t>
            </a:r>
            <a:r>
              <a:rPr lang="en-US" sz="1800" dirty="0" smtClean="0">
                <a:solidFill>
                  <a:srgbClr val="CC3300"/>
                </a:solidFill>
              </a:rPr>
              <a:t>		 </a:t>
            </a:r>
            <a:r>
              <a:rPr lang="en-US" sz="1800" dirty="0" err="1" smtClean="0">
                <a:solidFill>
                  <a:srgbClr val="CC3300"/>
                </a:solidFill>
              </a:rPr>
              <a:t>int</a:t>
            </a:r>
            <a:r>
              <a:rPr lang="en-US" sz="1800" dirty="0" smtClean="0">
                <a:solidFill>
                  <a:srgbClr val="CC3300"/>
                </a:solidFill>
              </a:rPr>
              <a:t> NOT NULL, INDEX (</a:t>
            </a:r>
            <a:r>
              <a:rPr lang="en-US" sz="1800" dirty="0" err="1" smtClean="0">
                <a:solidFill>
                  <a:srgbClr val="CC3300"/>
                </a:solidFill>
              </a:rPr>
              <a:t>pid</a:t>
            </a:r>
            <a:r>
              <a:rPr lang="en-US" sz="1800" dirty="0" smtClean="0">
                <a:solidFill>
                  <a:srgbClr val="CC3300"/>
                </a:solidFill>
              </a:rPr>
              <a:t>),		 -- person ID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text 		</a:t>
            </a:r>
            <a:r>
              <a:rPr lang="en-US" sz="1800" dirty="0" err="1" smtClean="0">
                <a:solidFill>
                  <a:srgbClr val="CC3300"/>
                </a:solidFill>
              </a:rPr>
              <a:t>varchar</a:t>
            </a:r>
            <a:r>
              <a:rPr lang="en-US" sz="1800" dirty="0" smtClean="0">
                <a:solidFill>
                  <a:srgbClr val="CC3300"/>
                </a:solidFill>
              </a:rPr>
              <a:t>(100) NOT NULL,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</a:t>
            </a:r>
            <a:r>
              <a:rPr lang="en-US" sz="1800" dirty="0" err="1" smtClean="0">
                <a:solidFill>
                  <a:srgbClr val="CC3300"/>
                </a:solidFill>
              </a:rPr>
              <a:t>cdate</a:t>
            </a:r>
            <a:r>
              <a:rPr lang="en-US" sz="1800" dirty="0" smtClean="0">
                <a:solidFill>
                  <a:srgbClr val="CC3300"/>
                </a:solidFill>
              </a:rPr>
              <a:t> 		date NOT NULL,			 -- completion date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FOREIGN KEY (</a:t>
            </a:r>
            <a:r>
              <a:rPr lang="en-US" sz="1800" dirty="0" err="1" smtClean="0">
                <a:solidFill>
                  <a:srgbClr val="CC3300"/>
                </a:solidFill>
              </a:rPr>
              <a:t>pid</a:t>
            </a:r>
            <a:r>
              <a:rPr lang="en-US" sz="1800" dirty="0" smtClean="0">
                <a:solidFill>
                  <a:srgbClr val="CC3300"/>
                </a:solidFill>
              </a:rPr>
              <a:t>) REFERENCES person (</a:t>
            </a:r>
            <a:r>
              <a:rPr lang="en-US" sz="1800" dirty="0" err="1" smtClean="0">
                <a:solidFill>
                  <a:srgbClr val="CC3300"/>
                </a:solidFill>
              </a:rPr>
              <a:t>pid</a:t>
            </a:r>
            <a:r>
              <a:rPr lang="en-US" sz="1800" dirty="0" smtClean="0">
                <a:solidFill>
                  <a:srgbClr val="CC3300"/>
                </a:solidFill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) TYPE = </a:t>
            </a:r>
            <a:r>
              <a:rPr lang="en-US" sz="1800" dirty="0" err="1" smtClean="0">
                <a:solidFill>
                  <a:srgbClr val="CC3300"/>
                </a:solidFill>
              </a:rPr>
              <a:t>InnoDB</a:t>
            </a:r>
            <a:r>
              <a:rPr lang="en-US" sz="1800" dirty="0" smtClean="0">
                <a:solidFill>
                  <a:srgbClr val="CC3300"/>
                </a:solidFill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10.</a:t>
            </a:r>
            <a:fld id="{E1B1A82C-14C1-4572-9692-654646C30FC9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To Do List service: Step 1—continued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5562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Note: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By using AUTO_INCREMENT fresh IDs are generated automatically when the rows are inserted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We use NOT NULL to ensure that all fields contain data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We use FOREIGN KEY REFERENCES and INDEX(</a:t>
            </a:r>
            <a:r>
              <a:rPr lang="en-US" sz="1800" dirty="0" err="1" smtClean="0"/>
              <a:t>pid</a:t>
            </a:r>
            <a:r>
              <a:rPr lang="en-US" sz="1800" dirty="0" smtClean="0"/>
              <a:t>) to create the link between the two tables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SWE 214</Template>
  <TotalTime>6429</TotalTime>
  <Words>1757</Words>
  <Application>Microsoft PowerPoint</Application>
  <PresentationFormat>On-screen Show (4:3)</PresentationFormat>
  <Paragraphs>447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Pixel</vt:lpstr>
      <vt:lpstr>Web programming using PHP</vt:lpstr>
      <vt:lpstr>What have we learnt?</vt:lpstr>
      <vt:lpstr>Until now:</vt:lpstr>
      <vt:lpstr>Date formats</vt:lpstr>
      <vt:lpstr>Example: Date calculations—date.php</vt:lpstr>
      <vt:lpstr>Constructing a database supported web sites—yet again</vt:lpstr>
      <vt:lpstr>Example: A To Do List service</vt:lpstr>
      <vt:lpstr>To Do List service: Step 1—continued</vt:lpstr>
      <vt:lpstr>To Do List service: Step 1—continued</vt:lpstr>
      <vt:lpstr>To Do List service—continued</vt:lpstr>
      <vt:lpstr>To Do List service—continued</vt:lpstr>
      <vt:lpstr>To Do List service—Step 4, continued</vt:lpstr>
      <vt:lpstr>To Do List service—Step 4, continued</vt:lpstr>
      <vt:lpstr>To Do List service—Step 4, continued</vt:lpstr>
      <vt:lpstr>To Do List service—Step 4, continued</vt:lpstr>
      <vt:lpstr>What more are we missing?</vt:lpstr>
      <vt:lpstr>Online community web sites</vt:lpstr>
      <vt:lpstr>Online Community Features</vt:lpstr>
      <vt:lpstr>Implementing an Online Community System—based upon OpenACS (ACS)</vt:lpstr>
      <vt:lpstr>Module 1: User database</vt:lpstr>
      <vt:lpstr>New and old contents</vt:lpstr>
      <vt:lpstr>Module 2: Information about content</vt:lpstr>
      <vt:lpstr>Module 3: Information about what a user has read</vt:lpstr>
      <vt:lpstr>Module 5: Which links have users followed to reach the site?</vt:lpstr>
      <vt:lpstr>Module 6: Banner ads</vt:lpstr>
      <vt:lpstr>Module 7: Handling connections between publisher and users</vt:lpstr>
      <vt:lpstr>Exercises</vt:lpstr>
    </vt:vector>
  </TitlesOfParts>
  <Company>EWCPCO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Sukairi</dc:creator>
  <cp:lastModifiedBy>asus</cp:lastModifiedBy>
  <cp:revision>336</cp:revision>
  <dcterms:created xsi:type="dcterms:W3CDTF">2003-08-19T13:40:41Z</dcterms:created>
  <dcterms:modified xsi:type="dcterms:W3CDTF">2010-02-06T07:40:00Z</dcterms:modified>
</cp:coreProperties>
</file>