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549" r:id="rId2"/>
    <p:sldId id="550" r:id="rId3"/>
    <p:sldId id="551" r:id="rId4"/>
    <p:sldId id="552" r:id="rId5"/>
    <p:sldId id="554" r:id="rId6"/>
    <p:sldId id="555" r:id="rId7"/>
    <p:sldId id="556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11AB90A4-2456-4F97-A7DA-EF72FD40E511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B8BC99AC-95CC-4688-B048-0E61AE939E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1C7-F446-48EC-A419-305CF82AC918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1C7-F446-48EC-A419-305CF82AC918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1C7-F446-48EC-A419-305CF82AC918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1C7-F446-48EC-A419-305CF82AC918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1C7-F446-48EC-A419-305CF82AC918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1C7-F446-48EC-A419-305CF82AC918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1C7-F446-48EC-A419-305CF82AC918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F98AC282-856C-4943-829A-733A63FB5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5887473-AF0B-46FD-AC23-07D042CA9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39FA2A7A-347A-407F-BF84-E03FD4CA5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1.</a:t>
            </a:r>
            <a:fld id="{ABC896C9-8292-4BCB-95F3-8869A3A4F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3DF3539-687A-4DD4-9359-3DCFBC7E7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ADFE71CC-BB86-4634-BC69-0D956C50D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FBDD428-14D6-4D9D-B3F5-7420A72A4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34F6E54-7AE1-4FBC-9BA2-790E4CE98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8FA9B7BB-35E8-4B02-AA7F-07A2561B5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1476FD7-5883-4AEE-8AC0-EE0D95CF7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2A285613-9AFE-4E3E-BC7B-A6EC40049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D36DB5F7-CEFB-4D34-94FE-DC24E88C2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uk/exec/obidos/ASIN/0672326728/databasebasedweb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uk/exec/obidos/ASIN/0672326728/databasebasedwe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uk/exec/obidos/ASIN/0672326728/databasebasedweb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.edu/people/mael/mypapers/padl2003.pdf" TargetMode="External"/><Relationship Id="rId4" Type="http://schemas.openxmlformats.org/officeDocument/2006/relationships/hyperlink" Target="http://www.smlserv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1400" smtClean="0"/>
              <a:t>CSC 405: Web Application Engineering II</a:t>
            </a:r>
            <a:endParaRPr lang="en-US" sz="140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Course Preliminaries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Course Objectives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Students’ Learning Outcomes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Grading Policy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Course Resources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Course Outline</a:t>
            </a:r>
          </a:p>
          <a:p>
            <a:pPr marL="533400" indent="-533400" eaLnBrk="1" hangingPunct="1"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</a:t>
            </a:r>
            <a:fld id="{ABC896C9-8292-4BCB-95F3-8869A3A4FF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1400" smtClean="0"/>
              <a:t>CSC 405: Web Application Engineering II</a:t>
            </a:r>
            <a:endParaRPr lang="en-US" sz="140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Course Objectives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introduce basic PHP programming </a:t>
            </a:r>
          </a:p>
          <a:p>
            <a:r>
              <a:rPr lang="en-US" dirty="0" smtClean="0"/>
              <a:t>To design and implement simple databases using SQL </a:t>
            </a:r>
          </a:p>
          <a:p>
            <a:r>
              <a:rPr lang="en-US" dirty="0" smtClean="0"/>
              <a:t>To construct Web applications that </a:t>
            </a:r>
          </a:p>
          <a:p>
            <a:pPr lvl="1"/>
            <a:r>
              <a:rPr lang="en-US" dirty="0" smtClean="0"/>
              <a:t>access simple databases from PHP using dynamically generated SQL </a:t>
            </a:r>
          </a:p>
          <a:p>
            <a:pPr lvl="1"/>
            <a:r>
              <a:rPr lang="en-US" dirty="0" smtClean="0"/>
              <a:t>extract information from foreign Web sites </a:t>
            </a:r>
          </a:p>
          <a:p>
            <a:pPr lvl="1"/>
            <a:r>
              <a:rPr lang="en-US" dirty="0" smtClean="0"/>
              <a:t>send emails to potential users </a:t>
            </a:r>
          </a:p>
          <a:p>
            <a:pPr lvl="1"/>
            <a:r>
              <a:rPr lang="en-US" dirty="0" smtClean="0"/>
              <a:t>perform access control using Cookies </a:t>
            </a:r>
          </a:p>
          <a:p>
            <a:r>
              <a:rPr lang="en-US" dirty="0" smtClean="0"/>
              <a:t>To describe and evaluate the mechanisms behind dynamic Web sites </a:t>
            </a:r>
          </a:p>
          <a:p>
            <a:r>
              <a:rPr lang="en-US" dirty="0" smtClean="0"/>
              <a:t>To introduce the techniques used for constructing advanced community Web sites </a:t>
            </a:r>
          </a:p>
          <a:p>
            <a:pPr marL="533400" indent="-533400" eaLnBrk="1" hangingPunct="1"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</a:t>
            </a:r>
            <a:fld id="{ABC896C9-8292-4BCB-95F3-8869A3A4FFC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1400" smtClean="0"/>
              <a:t>CSC 405: Web Application Engineering II</a:t>
            </a:r>
            <a:endParaRPr lang="en-US" sz="140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Students’ Learning Outcomes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 eaLnBrk="1" hangingPunct="1">
              <a:defRPr/>
            </a:pPr>
            <a:r>
              <a:rPr lang="en-US" dirty="0" smtClean="0"/>
              <a:t>At the end of this course students should be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conversant with requirements and tools for server-side programming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able to design and implement SQL databases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design and implement Web applications that use databases to carryout their transactions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to implement access control in Web applications using Cookies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to design and implement Web applications with various user roles and privileges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Note: Writing good Web applications requires knowledge of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 smtClean="0"/>
              <a:t>    text processing, photography, publishing, system administration, database knowledge, understanding of user interfaces, programming experience, knowledge about design methodologies, . . . .</a:t>
            </a:r>
            <a:endParaRPr lang="en-US" dirty="0" smtClean="0"/>
          </a:p>
          <a:p>
            <a:pPr marL="1049338" lvl="1" indent="-533400" eaLnBrk="1" hangingPunct="1">
              <a:defRPr/>
            </a:pPr>
            <a:endParaRPr lang="en-US" dirty="0" smtClean="0"/>
          </a:p>
          <a:p>
            <a:pPr marL="1049338" lvl="1" indent="-533400" eaLnBrk="1" hangingPunct="1">
              <a:defRPr/>
            </a:pPr>
            <a:endParaRPr lang="en-US" dirty="0" smtClean="0"/>
          </a:p>
          <a:p>
            <a:pPr marL="1049338" lvl="1" indent="-533400" eaLnBrk="1" hangingPunct="1">
              <a:defRPr/>
            </a:pPr>
            <a:endParaRPr lang="en-US" dirty="0" smtClean="0"/>
          </a:p>
          <a:p>
            <a:pPr marL="533400" indent="-533400" eaLnBrk="1" hangingPunct="1"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</a:t>
            </a:r>
            <a:fld id="{ABC896C9-8292-4BCB-95F3-8869A3A4FFC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1400" smtClean="0"/>
              <a:t>CSC 405: Web Application Engineering II</a:t>
            </a:r>
            <a:endParaRPr lang="en-US" sz="140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Grading Policy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Grading is based on the standard University guidelines: 40% CA, 60% Exams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The CA scores will be earned through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A written test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Several Web development assignments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Additional marks can be earned through dedication and quality work!</a:t>
            </a:r>
          </a:p>
          <a:p>
            <a:pPr marL="533400" indent="-533400" eaLnBrk="1" hangingPunct="1"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</a:t>
            </a:r>
            <a:fld id="{ABC896C9-8292-4BCB-95F3-8869A3A4FF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1400" smtClean="0"/>
              <a:t>CSC 405: Web Application Engineering II</a:t>
            </a:r>
            <a:endParaRPr lang="en-US" sz="140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Course Resources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Reference Textbook: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Luke Welling &amp; Laura Thomson. </a:t>
            </a:r>
            <a:r>
              <a:rPr lang="en-US" i="1" dirty="0" smtClean="0">
                <a:hlinkClick r:id="rId3"/>
              </a:rPr>
              <a:t>PHP and </a:t>
            </a:r>
            <a:r>
              <a:rPr lang="en-US" i="1" dirty="0" err="1" smtClean="0">
                <a:hlinkClick r:id="rId3"/>
              </a:rPr>
              <a:t>MySQL</a:t>
            </a:r>
            <a:r>
              <a:rPr lang="en-US" i="1" dirty="0" smtClean="0">
                <a:hlinkClick r:id="rId3"/>
              </a:rPr>
              <a:t> Web Development</a:t>
            </a:r>
            <a:r>
              <a:rPr lang="en-US" dirty="0" smtClean="0"/>
              <a:t>. Third Edition. </a:t>
            </a:r>
            <a:r>
              <a:rPr lang="en-US" dirty="0" err="1" smtClean="0"/>
              <a:t>Sams</a:t>
            </a:r>
            <a:r>
              <a:rPr lang="en-US" dirty="0" smtClean="0"/>
              <a:t> Publishing. ISBN: 0-672-32672-8. October 2004</a:t>
            </a:r>
          </a:p>
          <a:p>
            <a:pPr marL="1393825" lvl="2" indent="-533400" eaLnBrk="1" hangingPunct="1">
              <a:defRPr/>
            </a:pPr>
            <a:r>
              <a:rPr lang="en-US" dirty="0" smtClean="0"/>
              <a:t>E-copy will be provided</a:t>
            </a:r>
          </a:p>
          <a:p>
            <a:pPr marL="1049338" lvl="1" indent="-533400" eaLnBrk="1" hangingPunct="1">
              <a:defRPr/>
            </a:pPr>
            <a:r>
              <a:rPr lang="en-US" dirty="0" smtClean="0"/>
              <a:t>PowerPoint Slides</a:t>
            </a:r>
          </a:p>
          <a:p>
            <a:pPr marL="533400" indent="-533400" eaLnBrk="1" hangingPunct="1"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</a:t>
            </a:r>
            <a:fld id="{ABC896C9-8292-4BCB-95F3-8869A3A4FF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1400" smtClean="0"/>
              <a:t>CSC 405: Web Application Engineering II</a:t>
            </a:r>
            <a:endParaRPr lang="en-US" sz="140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Course Outline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</a:t>
            </a:r>
            <a:fld id="{ABC896C9-8292-4BCB-95F3-8869A3A4FFC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1" y="990600"/>
          <a:ext cx="8686799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923"/>
                <a:gridCol w="3894438"/>
                <a:gridCol w="3894438"/>
              </a:tblGrid>
              <a:tr h="369882">
                <a:tc>
                  <a:txBody>
                    <a:bodyPr/>
                    <a:lstStyle/>
                    <a:p>
                      <a:r>
                        <a:rPr lang="en-US" dirty="0" smtClean="0"/>
                        <a:t>S/No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</a:t>
                      </a:r>
                      <a:endParaRPr lang="en-US" dirty="0"/>
                    </a:p>
                  </a:txBody>
                  <a:tcPr/>
                </a:tc>
              </a:tr>
              <a:tr h="61994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Lecture 1: Course introduction. Static Web pages, HTML, HTML-forms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HTML Overview</a:t>
                      </a:r>
                      <a:endParaRPr lang="en-US" sz="1200" dirty="0"/>
                    </a:p>
                  </a:txBody>
                  <a:tcPr/>
                </a:tc>
              </a:tr>
              <a:tr h="8322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Introduction to PHP. The first dynamic Web page. Variables, arithmetic expressions, conditional statements, string operations, while loops. Querying data from users, simple forms, form variables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1-55 (Introduction, Chapter 1) </a:t>
                      </a:r>
                      <a:endParaRPr lang="en-US" sz="1200" dirty="0"/>
                    </a:p>
                  </a:txBody>
                  <a:tcPr/>
                </a:tc>
              </a:tr>
              <a:tr h="1106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PHP continued. For-loops. Built-in functions, random numbers. User defined functions, code reuse, functions for constructing a changeable Web page design. Strategies for Web sites that are programs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129-155 (Chapter 5) </a:t>
                      </a:r>
                      <a:endParaRPr lang="en-US" sz="1200" dirty="0"/>
                    </a:p>
                  </a:txBody>
                  <a:tcPr/>
                </a:tc>
              </a:tr>
              <a:tr h="789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PHP continued. Form-variables in links. Radio buttons, select lists. Hidden form variables. Arrays. Example: throwing dices. Check boxes.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79-104 (Chapter 3) </a:t>
                      </a:r>
                      <a:endParaRPr lang="en-US" sz="1200" dirty="0"/>
                    </a:p>
                  </a:txBody>
                  <a:tcPr/>
                </a:tc>
              </a:tr>
              <a:tr h="7705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PHP continued. Regular expressions. Checking form variables. Fetching data from foreign Web sites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105-128 (Chapter 4) </a:t>
                      </a:r>
                      <a:endParaRPr lang="en-US" sz="1200" dirty="0"/>
                    </a:p>
                  </a:txBody>
                  <a:tcPr/>
                </a:tc>
              </a:tr>
              <a:tr h="6935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File-based databases. Relational databases. Introduction to SQL (Structured Query Language). </a:t>
                      </a:r>
                      <a:r>
                        <a:rPr lang="en-US" sz="1200" dirty="0" err="1" smtClean="0"/>
                        <a:t>MySQL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57-78 (Chapter 2), 205-216 (Chapter 8)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1400" smtClean="0"/>
              <a:t>CSC 405: Web Application Engineering II</a:t>
            </a:r>
            <a:endParaRPr lang="en-US" sz="140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… Course Outline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</a:t>
            </a:r>
            <a:fld id="{ABC896C9-8292-4BCB-95F3-8869A3A4FFC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1" y="990600"/>
          <a:ext cx="8686799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923"/>
                <a:gridCol w="3894438"/>
                <a:gridCol w="3894438"/>
              </a:tblGrid>
              <a:tr h="369882">
                <a:tc>
                  <a:txBody>
                    <a:bodyPr/>
                    <a:lstStyle/>
                    <a:p>
                      <a:r>
                        <a:rPr lang="en-US" dirty="0" smtClean="0"/>
                        <a:t>S/No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</a:t>
                      </a:r>
                      <a:endParaRPr lang="en-US" dirty="0"/>
                    </a:p>
                  </a:txBody>
                  <a:tcPr/>
                </a:tc>
              </a:tr>
              <a:tr h="61994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SQL continued. Aggregate requests, calculated fields, outer joins, indexes, keys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217-263 (Chapters 9-10)</a:t>
                      </a:r>
                      <a:endParaRPr lang="en-US" sz="1200" dirty="0"/>
                    </a:p>
                  </a:txBody>
                  <a:tcPr/>
                </a:tc>
              </a:tr>
              <a:tr h="8322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SQL continued. Connection to </a:t>
                      </a:r>
                      <a:r>
                        <a:rPr lang="en-US" sz="1200" dirty="0" err="1" smtClean="0"/>
                        <a:t>MySQL</a:t>
                      </a:r>
                      <a:r>
                        <a:rPr lang="en-US" sz="1200" dirty="0" smtClean="0"/>
                        <a:t> database from PHP on the Web server. Web sites that are databases. Database transactions via Web forms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265-283 (Chapter 11)</a:t>
                      </a:r>
                      <a:endParaRPr lang="en-US" sz="1200" dirty="0"/>
                    </a:p>
                  </a:txBody>
                  <a:tcPr/>
                </a:tc>
              </a:tr>
              <a:tr h="11061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Sending email. Text substitution with regular expressions. Example: Sending emails from mail list service. Example: On-line classification system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507-521 (Chapter 24)</a:t>
                      </a:r>
                      <a:endParaRPr lang="en-US" sz="1200" dirty="0"/>
                    </a:p>
                  </a:txBody>
                  <a:tcPr/>
                </a:tc>
              </a:tr>
              <a:tr h="789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Dates. Example: </a:t>
                      </a:r>
                      <a:r>
                        <a:rPr lang="en-US" sz="1200" dirty="0" err="1" smtClean="0"/>
                        <a:t>Todo</a:t>
                      </a:r>
                      <a:r>
                        <a:rPr lang="en-US" sz="1200" dirty="0" smtClean="0"/>
                        <a:t> list service. Simple user authentication. Community Web sites.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439-449 (Chapter 20)</a:t>
                      </a:r>
                      <a:endParaRPr lang="en-US" sz="1200" dirty="0"/>
                    </a:p>
                  </a:txBody>
                  <a:tcPr/>
                </a:tc>
              </a:tr>
              <a:tr h="7705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Cookies and sessions. User authentication with cookies. User tracking. </a:t>
                      </a:r>
                      <a:r>
                        <a:rPr lang="en-US" sz="1200" dirty="0" err="1" smtClean="0"/>
                        <a:t>Analysing</a:t>
                      </a:r>
                      <a:r>
                        <a:rPr lang="en-US" sz="1200" dirty="0" smtClean="0"/>
                        <a:t> user behavior.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hlinkClick r:id="rId3"/>
                        </a:rPr>
                        <a:t>PHP and </a:t>
                      </a:r>
                      <a:r>
                        <a:rPr lang="en-US" sz="1200" i="1" dirty="0" err="1" smtClean="0">
                          <a:hlinkClick r:id="rId3"/>
                        </a:rPr>
                        <a:t>MySQL</a:t>
                      </a:r>
                      <a:r>
                        <a:rPr lang="en-US" sz="1200" i="1" dirty="0" smtClean="0">
                          <a:hlinkClick r:id="rId3"/>
                        </a:rPr>
                        <a:t> Web Development</a:t>
                      </a:r>
                      <a:r>
                        <a:rPr lang="en-US" sz="1200" dirty="0" smtClean="0"/>
                        <a:t>, 479-494 (Chapter 22)</a:t>
                      </a:r>
                      <a:endParaRPr lang="en-US" sz="1200" dirty="0"/>
                    </a:p>
                  </a:txBody>
                  <a:tcPr/>
                </a:tc>
              </a:tr>
              <a:tr h="6935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Advanced Web Programming Techniques. Programming Web Applications with </a:t>
                      </a:r>
                      <a:r>
                        <a:rPr lang="en-US" sz="1200" dirty="0" err="1" smtClean="0">
                          <a:hlinkClick r:id="rId4"/>
                        </a:rPr>
                        <a:t>SMLserver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Research paper: </a:t>
                      </a:r>
                      <a:r>
                        <a:rPr lang="en-US" sz="1200" dirty="0" smtClean="0">
                          <a:hlinkClick r:id="rId5"/>
                        </a:rPr>
                        <a:t>Web Programming with </a:t>
                      </a:r>
                      <a:r>
                        <a:rPr lang="en-US" sz="1200" dirty="0" err="1" smtClean="0">
                          <a:hlinkClick r:id="rId5"/>
                        </a:rPr>
                        <a:t>SMLserver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6424</TotalTime>
  <Words>773</Words>
  <Application>Microsoft PowerPoint</Application>
  <PresentationFormat>On-screen Show (4:3)</PresentationFormat>
  <Paragraphs>110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Course Preliminaries</vt:lpstr>
      <vt:lpstr>Course Objectives</vt:lpstr>
      <vt:lpstr>Students’ Learning Outcomes</vt:lpstr>
      <vt:lpstr>Grading Policy</vt:lpstr>
      <vt:lpstr>Course Resources</vt:lpstr>
      <vt:lpstr>Course Outline</vt:lpstr>
      <vt:lpstr>… Course Outline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326</cp:revision>
  <dcterms:created xsi:type="dcterms:W3CDTF">2003-08-19T13:40:41Z</dcterms:created>
  <dcterms:modified xsi:type="dcterms:W3CDTF">2010-02-06T07:40:09Z</dcterms:modified>
</cp:coreProperties>
</file>