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549" r:id="rId2"/>
    <p:sldId id="550" r:id="rId3"/>
    <p:sldId id="551" r:id="rId4"/>
    <p:sldId id="552" r:id="rId5"/>
    <p:sldId id="554" r:id="rId6"/>
    <p:sldId id="555" r:id="rId7"/>
    <p:sldId id="556" r:id="rId8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9900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15" autoAdjust="0"/>
    <p:restoredTop sz="86312" autoAdjust="0"/>
  </p:normalViewPr>
  <p:slideViewPr>
    <p:cSldViewPr>
      <p:cViewPr varScale="1">
        <p:scale>
          <a:sx n="54" d="100"/>
          <a:sy n="54" d="100"/>
        </p:scale>
        <p:origin x="-34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3690"/>
    </p:cViewPr>
  </p:sorterViewPr>
  <p:notesViewPr>
    <p:cSldViewPr>
      <p:cViewPr varScale="1">
        <p:scale>
          <a:sx n="67" d="100"/>
          <a:sy n="67" d="100"/>
        </p:scale>
        <p:origin x="-2112" y="-114"/>
      </p:cViewPr>
      <p:guideLst>
        <p:guide orient="horz" pos="2932"/>
        <p:guide pos="2213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8" name="Rectangle 6"/>
          <p:cNvSpPr>
            <a:spLocks noChangeArrowheads="1"/>
          </p:cNvSpPr>
          <p:nvPr/>
        </p:nvSpPr>
        <p:spPr bwMode="auto">
          <a:xfrm>
            <a:off x="446166" y="8813749"/>
            <a:ext cx="2540081" cy="604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3645" tIns="51821" rIns="103645" bIns="51821">
            <a:spAutoFit/>
          </a:bodyPr>
          <a:lstStyle/>
          <a:p>
            <a:pPr defTabSz="1028700" eaLnBrk="0" hangingPunct="0">
              <a:defRPr/>
            </a:pPr>
            <a:r>
              <a:rPr lang="en-US" sz="900">
                <a:latin typeface="Verdana" pitchFamily="34" charset="0"/>
                <a:cs typeface="Times New Roman" pitchFamily="18" charset="0"/>
              </a:rPr>
              <a:t>ICS 572 –</a:t>
            </a:r>
            <a:r>
              <a:rPr lang="en-US" sz="900">
                <a:latin typeface="Verdana" pitchFamily="34" charset="0"/>
              </a:rPr>
              <a:t> </a:t>
            </a:r>
            <a:r>
              <a:rPr lang="en-US" sz="900">
                <a:latin typeface="Verdana" pitchFamily="34" charset="0"/>
                <a:cs typeface="Times New Roman" pitchFamily="18" charset="0"/>
              </a:rPr>
              <a:t>High Performance Computing</a:t>
            </a:r>
          </a:p>
          <a:p>
            <a:pPr defTabSz="1028700" eaLnBrk="0" hangingPunct="0">
              <a:lnSpc>
                <a:spcPct val="150000"/>
              </a:lnSpc>
              <a:defRPr/>
            </a:pPr>
            <a:r>
              <a:rPr lang="en-US" sz="900">
                <a:latin typeface="Verdana" pitchFamily="34" charset="0"/>
              </a:rPr>
              <a:t>Dr. Sahalu Junaidu  -  KFUPM</a:t>
            </a:r>
          </a:p>
          <a:p>
            <a:pPr defTabSz="1028700" eaLnBrk="0" hangingPunct="0">
              <a:defRPr/>
            </a:pPr>
            <a:r>
              <a:rPr lang="en-US" sz="100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212999" name="Rectangle 7"/>
          <p:cNvSpPr>
            <a:spLocks noChangeArrowheads="1"/>
          </p:cNvSpPr>
          <p:nvPr/>
        </p:nvSpPr>
        <p:spPr bwMode="auto">
          <a:xfrm>
            <a:off x="6426072" y="8813748"/>
            <a:ext cx="428926" cy="258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3645" tIns="51821" rIns="103645" bIns="51821">
            <a:spAutoFit/>
          </a:bodyPr>
          <a:lstStyle/>
          <a:p>
            <a:pPr defTabSz="1028700" eaLnBrk="0" hangingPunct="0">
              <a:defRPr/>
            </a:pPr>
            <a:fld id="{11AB90A4-2456-4F97-A7DA-EF72FD40E511}" type="slidenum">
              <a:rPr lang="ar-SA" sz="1000">
                <a:latin typeface="Verdana" pitchFamily="34" charset="0"/>
              </a:rPr>
              <a:pPr defTabSz="1028700" eaLnBrk="0" hangingPunct="0">
                <a:defRPr/>
              </a:pPr>
              <a:t>‹#›</a:t>
            </a:fld>
            <a:endParaRPr lang="en-US" sz="1000">
              <a:latin typeface="Verdana" pitchFamily="34" charset="0"/>
            </a:endParaRPr>
          </a:p>
        </p:txBody>
      </p:sp>
      <p:sp>
        <p:nvSpPr>
          <p:cNvPr id="213002" name="AutoShape 10"/>
          <p:cNvSpPr>
            <a:spLocks noChangeArrowheads="1"/>
          </p:cNvSpPr>
          <p:nvPr/>
        </p:nvSpPr>
        <p:spPr bwMode="auto">
          <a:xfrm>
            <a:off x="585794" y="590612"/>
            <a:ext cx="5705466" cy="3990661"/>
          </a:xfrm>
          <a:prstGeom prst="roundRect">
            <a:avLst>
              <a:gd name="adj" fmla="val 12495"/>
            </a:avLst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13003" name="AutoShape 11"/>
          <p:cNvSpPr>
            <a:spLocks noChangeArrowheads="1"/>
          </p:cNvSpPr>
          <p:nvPr/>
        </p:nvSpPr>
        <p:spPr bwMode="auto">
          <a:xfrm>
            <a:off x="585794" y="4727827"/>
            <a:ext cx="5705466" cy="3990662"/>
          </a:xfrm>
          <a:prstGeom prst="roundRect">
            <a:avLst>
              <a:gd name="adj" fmla="val 12495"/>
            </a:avLst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311" cy="46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t" anchorCtr="0" compatLnSpc="1">
            <a:prstTxWarp prst="textNoShape">
              <a:avLst/>
            </a:prstTxWarp>
          </a:bodyPr>
          <a:lstStyle>
            <a:lvl1pPr defTabSz="990600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80185" y="0"/>
            <a:ext cx="3041311" cy="46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t" anchorCtr="0" compatLnSpc="1">
            <a:prstTxWarp prst="textNoShape">
              <a:avLst/>
            </a:prstTxWarp>
          </a:bodyPr>
          <a:lstStyle>
            <a:lvl1pPr algn="r" defTabSz="990600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700088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48" y="4420064"/>
            <a:ext cx="5620406" cy="4188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059"/>
            <a:ext cx="3041311" cy="46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b" anchorCtr="0" compatLnSpc="1">
            <a:prstTxWarp prst="textNoShape">
              <a:avLst/>
            </a:prstTxWarp>
          </a:bodyPr>
          <a:lstStyle>
            <a:lvl1pPr defTabSz="990600">
              <a:defRPr sz="1400"/>
            </a:lvl1pPr>
          </a:lstStyle>
          <a:p>
            <a:pPr>
              <a:defRPr/>
            </a:pPr>
            <a:r>
              <a:rPr lang="en-US"/>
              <a:t>SWE 444: Internet &amp; Web Application Development</a:t>
            </a:r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80185" y="8843059"/>
            <a:ext cx="3041311" cy="46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b" anchorCtr="0" compatLnSpc="1">
            <a:prstTxWarp prst="textNoShape">
              <a:avLst/>
            </a:prstTxWarp>
          </a:bodyPr>
          <a:lstStyle>
            <a:lvl1pPr algn="r" defTabSz="990600">
              <a:defRPr sz="1400"/>
            </a:lvl1pPr>
          </a:lstStyle>
          <a:p>
            <a:pPr>
              <a:defRPr/>
            </a:pPr>
            <a:fld id="{B8BC99AC-95CC-4688-B048-0E61AE939ED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D3C1C7-F446-48EC-A419-305CF82AC918}" type="slidenum">
              <a:rPr lang="ar-SA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D3C1C7-F446-48EC-A419-305CF82AC918}" type="slidenum">
              <a:rPr lang="ar-SA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D3C1C7-F446-48EC-A419-305CF82AC918}" type="slidenum">
              <a:rPr lang="ar-SA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D3C1C7-F446-48EC-A419-305CF82AC918}" type="slidenum">
              <a:rPr lang="ar-SA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D3C1C7-F446-48EC-A419-305CF82AC918}" type="slidenum">
              <a:rPr lang="ar-SA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D3C1C7-F446-48EC-A419-305CF82AC918}" type="slidenum">
              <a:rPr lang="ar-SA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D3C1C7-F446-48EC-A419-305CF82AC918}" type="slidenum">
              <a:rPr lang="ar-SA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hidden">
          <a:xfrm>
            <a:off x="0" y="0"/>
            <a:ext cx="3505200" cy="68580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1418" tIns="45710" rIns="91418" bIns="45710" anchor="ctr"/>
          <a:lstStyle/>
          <a:p>
            <a:pPr algn="ctr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hidden">
          <a:xfrm>
            <a:off x="1716088" y="1690688"/>
            <a:ext cx="7427912" cy="25336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lIns="91418" tIns="45710" rIns="91418" bIns="45710"/>
          <a:lstStyle/>
          <a:p>
            <a:pPr>
              <a:defRPr/>
            </a:pPr>
            <a:endParaRPr lang="en-US" sz="2400">
              <a:latin typeface="Times New Roman" pitchFamily="18" charset="0"/>
            </a:endParaRPr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0" y="1066800"/>
            <a:ext cx="2867025" cy="3157538"/>
            <a:chOff x="0" y="672"/>
            <a:chExt cx="1806" cy="1989"/>
          </a:xfrm>
        </p:grpSpPr>
        <p:sp>
          <p:nvSpPr>
            <p:cNvPr id="7" name="Rectangle 5"/>
            <p:cNvSpPr>
              <a:spLocks noChangeArrowheads="1"/>
            </p:cNvSpPr>
            <p:nvPr userDrawn="1"/>
          </p:nvSpPr>
          <p:spPr bwMode="auto">
            <a:xfrm>
              <a:off x="361" y="2257"/>
              <a:ext cx="363" cy="40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auto">
            <a:xfrm>
              <a:off x="1081" y="1065"/>
              <a:ext cx="362" cy="405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auto">
            <a:xfrm>
              <a:off x="1437" y="672"/>
              <a:ext cx="369" cy="400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auto">
            <a:xfrm>
              <a:off x="719" y="2257"/>
              <a:ext cx="368" cy="40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auto">
            <a:xfrm>
              <a:off x="1437" y="1065"/>
              <a:ext cx="369" cy="405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auto">
            <a:xfrm>
              <a:off x="719" y="1464"/>
              <a:ext cx="368" cy="39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auto">
            <a:xfrm>
              <a:off x="0" y="1464"/>
              <a:ext cx="367" cy="39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auto">
            <a:xfrm>
              <a:off x="1081" y="1464"/>
              <a:ext cx="362" cy="3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auto">
            <a:xfrm>
              <a:off x="361" y="1857"/>
              <a:ext cx="363" cy="406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auto">
            <a:xfrm>
              <a:off x="719" y="1857"/>
              <a:ext cx="368" cy="40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5137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38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8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F98AC282-856C-4943-829A-733A63FB52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76200"/>
            <a:ext cx="20764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0769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15887473-AF0B-46FD-AC23-07D042CA99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305800" cy="5029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39FA2A7A-347A-407F-BF84-E03FD4CA56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1.</a:t>
            </a:r>
            <a:fld id="{ABC896C9-8292-4BCB-95F3-8869A3A4FFC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D3DF3539-687A-4DD4-9359-3DCFBC7E79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767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066800"/>
            <a:ext cx="40767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ADFE71CC-BB86-4634-BC69-0D956C50D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1FBDD428-14D6-4D9D-B3F5-7420A72A49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734F6E54-7AE1-4FBC-9BA2-790E4CE98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8FA9B7BB-35E8-4B02-AA7F-07A2561B53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D1476FD7-5883-4AEE-8AC0-EE0D95CF75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2A285613-9AFE-4E3E-BC7B-A6EC40049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305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248400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0.</a:t>
            </a:r>
            <a:fld id="{D36DB5F7-CEFB-4D34-94FE-DC24E88C28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9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9pPr>
    </p:titleStyle>
    <p:bodyStyle>
      <a:lvl1pPr marL="396875" indent="-396875" algn="l" rtl="0" eaLnBrk="0" fontAlgn="base" hangingPunct="0">
        <a:spcBef>
          <a:spcPct val="80000"/>
        </a:spcBef>
        <a:spcAft>
          <a:spcPct val="20000"/>
        </a:spcAft>
        <a:buClr>
          <a:schemeClr val="bg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912813" indent="-4016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400">
          <a:solidFill>
            <a:schemeClr val="tx1"/>
          </a:solidFill>
          <a:latin typeface="+mn-lt"/>
          <a:cs typeface="+mn-cs"/>
        </a:defRPr>
      </a:lvl2pPr>
      <a:lvl3pPr marL="12573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31775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6pPr>
      <a:lvl7pPr marL="29718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7pPr>
      <a:lvl8pPr marL="34290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8pPr>
      <a:lvl9pPr marL="38862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azon.co.uk/exec/obidos/ASIN/0672326728/databasebasedweb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azon.co.uk/exec/obidos/ASIN/0672326728/databasebasedweb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azon.co.uk/exec/obidos/ASIN/0672326728/databasebasedweb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t.edu/people/mael/mypapers/padl2003.pdf" TargetMode="External"/><Relationship Id="rId4" Type="http://schemas.openxmlformats.org/officeDocument/2006/relationships/hyperlink" Target="http://www.smlserver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z="1400" smtClean="0"/>
              <a:t>CSC 405: Web Application Engineering II</a:t>
            </a:r>
            <a:endParaRPr lang="en-US" sz="140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Course Preliminaries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defRPr/>
            </a:pPr>
            <a:r>
              <a:rPr lang="en-US" dirty="0" smtClean="0"/>
              <a:t>Course Objectives</a:t>
            </a:r>
          </a:p>
          <a:p>
            <a:pPr marL="533400" indent="-533400" eaLnBrk="1" hangingPunct="1">
              <a:defRPr/>
            </a:pPr>
            <a:r>
              <a:rPr lang="en-US" dirty="0" smtClean="0"/>
              <a:t>Students’ Learning Outcomes</a:t>
            </a:r>
          </a:p>
          <a:p>
            <a:pPr marL="533400" indent="-533400" eaLnBrk="1" hangingPunct="1">
              <a:defRPr/>
            </a:pPr>
            <a:r>
              <a:rPr lang="en-US" dirty="0" smtClean="0"/>
              <a:t>Grading Policy</a:t>
            </a:r>
          </a:p>
          <a:p>
            <a:pPr marL="533400" indent="-533400" eaLnBrk="1" hangingPunct="1">
              <a:defRPr/>
            </a:pPr>
            <a:r>
              <a:rPr lang="en-US" dirty="0" smtClean="0"/>
              <a:t>Course Resources</a:t>
            </a:r>
          </a:p>
          <a:p>
            <a:pPr marL="533400" indent="-533400" eaLnBrk="1" hangingPunct="1">
              <a:defRPr/>
            </a:pPr>
            <a:r>
              <a:rPr lang="en-US" dirty="0" smtClean="0"/>
              <a:t>Course Outline</a:t>
            </a:r>
          </a:p>
          <a:p>
            <a:pPr marL="533400" indent="-533400" eaLnBrk="1" hangingPunct="1">
              <a:defRPr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1.</a:t>
            </a:r>
            <a:fld id="{ABC896C9-8292-4BCB-95F3-8869A3A4FFC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z="1400" smtClean="0"/>
              <a:t>CSC 405: Web Application Engineering II</a:t>
            </a:r>
            <a:endParaRPr lang="en-US" sz="140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Course Objectives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To introduce basic PHP programming </a:t>
            </a:r>
          </a:p>
          <a:p>
            <a:r>
              <a:rPr lang="en-US" dirty="0" smtClean="0"/>
              <a:t>To design and implement simple databases using SQL </a:t>
            </a:r>
          </a:p>
          <a:p>
            <a:r>
              <a:rPr lang="en-US" dirty="0" smtClean="0"/>
              <a:t>To construct Web applications that </a:t>
            </a:r>
          </a:p>
          <a:p>
            <a:pPr lvl="1"/>
            <a:r>
              <a:rPr lang="en-US" dirty="0" smtClean="0"/>
              <a:t>access simple databases from PHP using dynamically generated SQL </a:t>
            </a:r>
          </a:p>
          <a:p>
            <a:pPr lvl="1"/>
            <a:r>
              <a:rPr lang="en-US" dirty="0" smtClean="0"/>
              <a:t>extract information from foreign Web sites </a:t>
            </a:r>
          </a:p>
          <a:p>
            <a:pPr lvl="1"/>
            <a:r>
              <a:rPr lang="en-US" dirty="0" smtClean="0"/>
              <a:t>send emails to potential users </a:t>
            </a:r>
          </a:p>
          <a:p>
            <a:pPr lvl="1"/>
            <a:r>
              <a:rPr lang="en-US" dirty="0" smtClean="0"/>
              <a:t>perform access control using Cookies </a:t>
            </a:r>
          </a:p>
          <a:p>
            <a:r>
              <a:rPr lang="en-US" dirty="0" smtClean="0"/>
              <a:t>To describe and evaluate the mechanisms behind dynamic Web sites </a:t>
            </a:r>
          </a:p>
          <a:p>
            <a:r>
              <a:rPr lang="en-US" dirty="0" smtClean="0"/>
              <a:t>To introduce the techniques used for constructing advanced community Web sites </a:t>
            </a:r>
          </a:p>
          <a:p>
            <a:pPr marL="533400" indent="-533400" eaLnBrk="1" hangingPunct="1">
              <a:defRPr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1.</a:t>
            </a:r>
            <a:fld id="{ABC896C9-8292-4BCB-95F3-8869A3A4FFC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z="1400" smtClean="0"/>
              <a:t>CSC 405: Web Application Engineering II</a:t>
            </a:r>
            <a:endParaRPr lang="en-US" sz="140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33400" indent="-533400" eaLnBrk="1" hangingPunct="1">
              <a:defRPr/>
            </a:pPr>
            <a:r>
              <a:rPr lang="en-US" dirty="0" smtClean="0"/>
              <a:t>Students’ Learning Outcomes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marL="533400" indent="-533400" eaLnBrk="1" hangingPunct="1">
              <a:defRPr/>
            </a:pPr>
            <a:r>
              <a:rPr lang="en-US" dirty="0" smtClean="0"/>
              <a:t>At the end of this course students should be</a:t>
            </a:r>
          </a:p>
          <a:p>
            <a:pPr marL="1049338" lvl="1" indent="-533400" eaLnBrk="1" hangingPunct="1">
              <a:defRPr/>
            </a:pPr>
            <a:r>
              <a:rPr lang="en-US" dirty="0" smtClean="0"/>
              <a:t>conversant with requirements and tools for server-side programming</a:t>
            </a:r>
          </a:p>
          <a:p>
            <a:pPr marL="1049338" lvl="1" indent="-533400" eaLnBrk="1" hangingPunct="1">
              <a:defRPr/>
            </a:pPr>
            <a:r>
              <a:rPr lang="en-US" dirty="0" smtClean="0"/>
              <a:t>able to design and implement SQL databases</a:t>
            </a:r>
          </a:p>
          <a:p>
            <a:pPr marL="1049338" lvl="1" indent="-533400" eaLnBrk="1" hangingPunct="1">
              <a:defRPr/>
            </a:pPr>
            <a:r>
              <a:rPr lang="en-US" dirty="0" smtClean="0"/>
              <a:t>design and implement Web applications that use databases to carryout their transactions</a:t>
            </a:r>
          </a:p>
          <a:p>
            <a:pPr marL="1049338" lvl="1" indent="-533400" eaLnBrk="1" hangingPunct="1">
              <a:defRPr/>
            </a:pPr>
            <a:r>
              <a:rPr lang="en-US" dirty="0" smtClean="0"/>
              <a:t>to implement access control in Web applications using Cookies</a:t>
            </a:r>
          </a:p>
          <a:p>
            <a:pPr marL="1049338" lvl="1" indent="-533400" eaLnBrk="1" hangingPunct="1">
              <a:defRPr/>
            </a:pPr>
            <a:r>
              <a:rPr lang="en-US" dirty="0" smtClean="0"/>
              <a:t>to design and implement Web applications with various user roles and privileges</a:t>
            </a:r>
          </a:p>
          <a:p>
            <a:pPr marL="533400" indent="-533400" eaLnBrk="1" hangingPunct="1">
              <a:defRPr/>
            </a:pPr>
            <a:r>
              <a:rPr lang="en-US" dirty="0" smtClean="0"/>
              <a:t>Note: Writing good Web applications requires knowledge of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None/>
            </a:pPr>
            <a:r>
              <a:rPr lang="en-US" i="1" dirty="0" smtClean="0"/>
              <a:t>    text processing, photography, publishing, system administration, database knowledge, understanding of user interfaces, programming experience, knowledge about design methodologies, . . . .</a:t>
            </a:r>
            <a:endParaRPr lang="en-US" dirty="0" smtClean="0"/>
          </a:p>
          <a:p>
            <a:pPr marL="1049338" lvl="1" indent="-533400" eaLnBrk="1" hangingPunct="1">
              <a:defRPr/>
            </a:pPr>
            <a:endParaRPr lang="en-US" dirty="0" smtClean="0"/>
          </a:p>
          <a:p>
            <a:pPr marL="1049338" lvl="1" indent="-533400" eaLnBrk="1" hangingPunct="1">
              <a:defRPr/>
            </a:pPr>
            <a:endParaRPr lang="en-US" dirty="0" smtClean="0"/>
          </a:p>
          <a:p>
            <a:pPr marL="1049338" lvl="1" indent="-533400" eaLnBrk="1" hangingPunct="1">
              <a:defRPr/>
            </a:pPr>
            <a:endParaRPr lang="en-US" dirty="0" smtClean="0"/>
          </a:p>
          <a:p>
            <a:pPr marL="533400" indent="-533400" eaLnBrk="1" hangingPunct="1">
              <a:defRPr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1.</a:t>
            </a:r>
            <a:fld id="{ABC896C9-8292-4BCB-95F3-8869A3A4FFC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z="1400" smtClean="0"/>
              <a:t>CSC 405: Web Application Engineering II</a:t>
            </a:r>
            <a:endParaRPr lang="en-US" sz="140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33400" indent="-533400" eaLnBrk="1" hangingPunct="1">
              <a:defRPr/>
            </a:pPr>
            <a:r>
              <a:rPr lang="en-US" dirty="0" smtClean="0"/>
              <a:t>Grading Policy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defRPr/>
            </a:pPr>
            <a:r>
              <a:rPr lang="en-US" dirty="0" smtClean="0"/>
              <a:t>Grading is based on the standard University guidelines: 40% CA, 60% Exams</a:t>
            </a:r>
          </a:p>
          <a:p>
            <a:pPr marL="533400" indent="-533400" eaLnBrk="1" hangingPunct="1">
              <a:defRPr/>
            </a:pPr>
            <a:r>
              <a:rPr lang="en-US" dirty="0" smtClean="0"/>
              <a:t>The CA scores will be earned through</a:t>
            </a:r>
          </a:p>
          <a:p>
            <a:pPr marL="1049338" lvl="1" indent="-533400" eaLnBrk="1" hangingPunct="1">
              <a:defRPr/>
            </a:pPr>
            <a:r>
              <a:rPr lang="en-US" dirty="0" smtClean="0"/>
              <a:t>A written test</a:t>
            </a:r>
          </a:p>
          <a:p>
            <a:pPr marL="1049338" lvl="1" indent="-533400" eaLnBrk="1" hangingPunct="1">
              <a:defRPr/>
            </a:pPr>
            <a:r>
              <a:rPr lang="en-US" dirty="0" smtClean="0"/>
              <a:t>Several Web development assignments</a:t>
            </a:r>
          </a:p>
          <a:p>
            <a:pPr marL="533400" indent="-533400" eaLnBrk="1" hangingPunct="1">
              <a:defRPr/>
            </a:pPr>
            <a:r>
              <a:rPr lang="en-US" dirty="0" smtClean="0"/>
              <a:t>Additional marks can be earned through dedication and quality work!</a:t>
            </a:r>
          </a:p>
          <a:p>
            <a:pPr marL="533400" indent="-533400" eaLnBrk="1" hangingPunct="1">
              <a:defRPr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1.</a:t>
            </a:r>
            <a:fld id="{ABC896C9-8292-4BCB-95F3-8869A3A4FFC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z="1400" smtClean="0"/>
              <a:t>CSC 405: Web Application Engineering II</a:t>
            </a:r>
            <a:endParaRPr lang="en-US" sz="140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33400" indent="-533400" eaLnBrk="1" hangingPunct="1">
              <a:defRPr/>
            </a:pPr>
            <a:r>
              <a:rPr lang="en-US" dirty="0" smtClean="0"/>
              <a:t>Course Resources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defRPr/>
            </a:pPr>
            <a:r>
              <a:rPr lang="en-US" dirty="0" smtClean="0"/>
              <a:t>Reference Textbook:</a:t>
            </a:r>
          </a:p>
          <a:p>
            <a:pPr marL="1049338" lvl="1" indent="-533400" eaLnBrk="1" hangingPunct="1">
              <a:defRPr/>
            </a:pPr>
            <a:r>
              <a:rPr lang="en-US" dirty="0" smtClean="0"/>
              <a:t>Luke Welling &amp; Laura Thomson. </a:t>
            </a:r>
            <a:r>
              <a:rPr lang="en-US" i="1" dirty="0" smtClean="0">
                <a:hlinkClick r:id="rId3"/>
              </a:rPr>
              <a:t>PHP and </a:t>
            </a:r>
            <a:r>
              <a:rPr lang="en-US" i="1" dirty="0" err="1" smtClean="0">
                <a:hlinkClick r:id="rId3"/>
              </a:rPr>
              <a:t>MySQL</a:t>
            </a:r>
            <a:r>
              <a:rPr lang="en-US" i="1" dirty="0" smtClean="0">
                <a:hlinkClick r:id="rId3"/>
              </a:rPr>
              <a:t> Web Development</a:t>
            </a:r>
            <a:r>
              <a:rPr lang="en-US" dirty="0" smtClean="0"/>
              <a:t>. Third Edition. </a:t>
            </a:r>
            <a:r>
              <a:rPr lang="en-US" dirty="0" err="1" smtClean="0"/>
              <a:t>Sams</a:t>
            </a:r>
            <a:r>
              <a:rPr lang="en-US" dirty="0" smtClean="0"/>
              <a:t> Publishing. ISBN: 0-672-32672-8. October 2004</a:t>
            </a:r>
          </a:p>
          <a:p>
            <a:pPr marL="1393825" lvl="2" indent="-533400" eaLnBrk="1" hangingPunct="1">
              <a:defRPr/>
            </a:pPr>
            <a:r>
              <a:rPr lang="en-US" dirty="0" smtClean="0"/>
              <a:t>E-copy will be provided</a:t>
            </a:r>
          </a:p>
          <a:p>
            <a:pPr marL="1049338" lvl="1" indent="-533400" eaLnBrk="1" hangingPunct="1">
              <a:defRPr/>
            </a:pPr>
            <a:r>
              <a:rPr lang="en-US" dirty="0" smtClean="0"/>
              <a:t>PowerPoint Slides</a:t>
            </a:r>
          </a:p>
          <a:p>
            <a:pPr marL="533400" indent="-533400" eaLnBrk="1" hangingPunct="1">
              <a:defRPr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1.</a:t>
            </a:r>
            <a:fld id="{ABC896C9-8292-4BCB-95F3-8869A3A4FFC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z="1400" smtClean="0"/>
              <a:t>CSC 405: Web Application Engineering II</a:t>
            </a:r>
            <a:endParaRPr lang="en-US" sz="140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33400" indent="-533400" eaLnBrk="1" hangingPunct="1">
              <a:defRPr/>
            </a:pPr>
            <a:r>
              <a:rPr lang="en-US" dirty="0" smtClean="0"/>
              <a:t>Course Outline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buNone/>
              <a:defRPr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1.</a:t>
            </a:r>
            <a:fld id="{ABC896C9-8292-4BCB-95F3-8869A3A4FFC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28601" y="990600"/>
          <a:ext cx="8686799" cy="5181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7923"/>
                <a:gridCol w="3894438"/>
                <a:gridCol w="3894438"/>
              </a:tblGrid>
              <a:tr h="369882">
                <a:tc>
                  <a:txBody>
                    <a:bodyPr/>
                    <a:lstStyle/>
                    <a:p>
                      <a:r>
                        <a:rPr lang="en-US" dirty="0" smtClean="0"/>
                        <a:t>S/No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Topics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Reference</a:t>
                      </a:r>
                      <a:endParaRPr lang="en-US" dirty="0"/>
                    </a:p>
                  </a:txBody>
                  <a:tcPr/>
                </a:tc>
              </a:tr>
              <a:tr h="61994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Lecture 1: Course introduction. Static Web pages, HTML, HTML-forms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HTML Overview</a:t>
                      </a:r>
                      <a:endParaRPr lang="en-US" sz="1200" dirty="0"/>
                    </a:p>
                  </a:txBody>
                  <a:tcPr/>
                </a:tc>
              </a:tr>
              <a:tr h="83223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Introduction to PHP. The first dynamic Web page. Variables, arithmetic expressions, conditional statements, string operations, while loops. Querying data from users, simple forms, form variables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dirty="0" smtClean="0">
                          <a:hlinkClick r:id="rId3"/>
                        </a:rPr>
                        <a:t>PHP and </a:t>
                      </a:r>
                      <a:r>
                        <a:rPr lang="en-US" sz="1200" i="1" dirty="0" err="1" smtClean="0">
                          <a:hlinkClick r:id="rId3"/>
                        </a:rPr>
                        <a:t>MySQL</a:t>
                      </a:r>
                      <a:r>
                        <a:rPr lang="en-US" sz="1200" i="1" dirty="0" smtClean="0">
                          <a:hlinkClick r:id="rId3"/>
                        </a:rPr>
                        <a:t> Web Development</a:t>
                      </a:r>
                      <a:r>
                        <a:rPr lang="en-US" sz="1200" dirty="0" smtClean="0"/>
                        <a:t>, 1-55 (Introduction, Chapter 1) </a:t>
                      </a:r>
                      <a:endParaRPr lang="en-US" sz="1200" dirty="0"/>
                    </a:p>
                  </a:txBody>
                  <a:tcPr/>
                </a:tc>
              </a:tr>
              <a:tr h="110617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PHP continued. For-loops. Built-in functions, random numbers. User defined functions, code reuse, functions for constructing a changeable Web page design. Strategies for Web sites that are programs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dirty="0" smtClean="0">
                          <a:hlinkClick r:id="rId3"/>
                        </a:rPr>
                        <a:t>PHP and </a:t>
                      </a:r>
                      <a:r>
                        <a:rPr lang="en-US" sz="1200" i="1" dirty="0" err="1" smtClean="0">
                          <a:hlinkClick r:id="rId3"/>
                        </a:rPr>
                        <a:t>MySQL</a:t>
                      </a:r>
                      <a:r>
                        <a:rPr lang="en-US" sz="1200" i="1" dirty="0" smtClean="0">
                          <a:hlinkClick r:id="rId3"/>
                        </a:rPr>
                        <a:t> Web Development</a:t>
                      </a:r>
                      <a:r>
                        <a:rPr lang="en-US" sz="1200" dirty="0" smtClean="0"/>
                        <a:t>, 129-155 (Chapter 5) </a:t>
                      </a:r>
                      <a:endParaRPr lang="en-US" sz="1200" dirty="0"/>
                    </a:p>
                  </a:txBody>
                  <a:tcPr/>
                </a:tc>
              </a:tr>
              <a:tr h="78925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PHP continued. Form-variables in links. Radio buttons, select lists. Hidden form variables. Arrays. Example: throwing dices. Check boxes.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dirty="0" smtClean="0">
                          <a:hlinkClick r:id="rId3"/>
                        </a:rPr>
                        <a:t>PHP and </a:t>
                      </a:r>
                      <a:r>
                        <a:rPr lang="en-US" sz="1200" i="1" dirty="0" err="1" smtClean="0">
                          <a:hlinkClick r:id="rId3"/>
                        </a:rPr>
                        <a:t>MySQL</a:t>
                      </a:r>
                      <a:r>
                        <a:rPr lang="en-US" sz="1200" i="1" dirty="0" smtClean="0">
                          <a:hlinkClick r:id="rId3"/>
                        </a:rPr>
                        <a:t> Web Development</a:t>
                      </a:r>
                      <a:r>
                        <a:rPr lang="en-US" sz="1200" dirty="0" smtClean="0"/>
                        <a:t>, 79-104 (Chapter 3) </a:t>
                      </a:r>
                      <a:endParaRPr lang="en-US" sz="1200" dirty="0"/>
                    </a:p>
                  </a:txBody>
                  <a:tcPr/>
                </a:tc>
              </a:tr>
              <a:tr h="77058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PHP continued. Regular expressions. Checking form variables. Fetching data from foreign Web sites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dirty="0" smtClean="0">
                          <a:hlinkClick r:id="rId3"/>
                        </a:rPr>
                        <a:t>PHP and </a:t>
                      </a:r>
                      <a:r>
                        <a:rPr lang="en-US" sz="1200" i="1" dirty="0" err="1" smtClean="0">
                          <a:hlinkClick r:id="rId3"/>
                        </a:rPr>
                        <a:t>MySQL</a:t>
                      </a:r>
                      <a:r>
                        <a:rPr lang="en-US" sz="1200" i="1" dirty="0" smtClean="0">
                          <a:hlinkClick r:id="rId3"/>
                        </a:rPr>
                        <a:t> Web Development</a:t>
                      </a:r>
                      <a:r>
                        <a:rPr lang="en-US" sz="1200" dirty="0" smtClean="0"/>
                        <a:t>, 105-128 (Chapter 4) </a:t>
                      </a:r>
                      <a:endParaRPr lang="en-US" sz="1200" dirty="0"/>
                    </a:p>
                  </a:txBody>
                  <a:tcPr/>
                </a:tc>
              </a:tr>
              <a:tr h="69352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File-based databases. Relational databases. Introduction to SQL (Structured Query Language). </a:t>
                      </a:r>
                      <a:r>
                        <a:rPr lang="en-US" sz="1200" dirty="0" err="1" smtClean="0"/>
                        <a:t>MySQL</a:t>
                      </a:r>
                      <a:r>
                        <a:rPr lang="en-US" sz="1200" dirty="0" smtClean="0"/>
                        <a:t>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dirty="0" smtClean="0">
                          <a:hlinkClick r:id="rId3"/>
                        </a:rPr>
                        <a:t>PHP and </a:t>
                      </a:r>
                      <a:r>
                        <a:rPr lang="en-US" sz="1200" i="1" dirty="0" err="1" smtClean="0">
                          <a:hlinkClick r:id="rId3"/>
                        </a:rPr>
                        <a:t>MySQL</a:t>
                      </a:r>
                      <a:r>
                        <a:rPr lang="en-US" sz="1200" i="1" dirty="0" smtClean="0">
                          <a:hlinkClick r:id="rId3"/>
                        </a:rPr>
                        <a:t> Web Development</a:t>
                      </a:r>
                      <a:r>
                        <a:rPr lang="en-US" sz="1200" dirty="0" smtClean="0"/>
                        <a:t>, 57-78 (Chapter 2), 205-216 (Chapter 8)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z="1400" smtClean="0"/>
              <a:t>CSC 405: Web Application Engineering II</a:t>
            </a:r>
            <a:endParaRPr lang="en-US" sz="140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33400" indent="-533400" eaLnBrk="1" hangingPunct="1">
              <a:defRPr/>
            </a:pPr>
            <a:r>
              <a:rPr lang="en-US" dirty="0" smtClean="0"/>
              <a:t>… Course Outline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buNone/>
              <a:defRPr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1.</a:t>
            </a:r>
            <a:fld id="{ABC896C9-8292-4BCB-95F3-8869A3A4FFC0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28601" y="990600"/>
          <a:ext cx="8686799" cy="5181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7923"/>
                <a:gridCol w="3894438"/>
                <a:gridCol w="3894438"/>
              </a:tblGrid>
              <a:tr h="369882">
                <a:tc>
                  <a:txBody>
                    <a:bodyPr/>
                    <a:lstStyle/>
                    <a:p>
                      <a:r>
                        <a:rPr lang="en-US" dirty="0" smtClean="0"/>
                        <a:t>S/No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Topics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Reference</a:t>
                      </a:r>
                      <a:endParaRPr lang="en-US" dirty="0"/>
                    </a:p>
                  </a:txBody>
                  <a:tcPr/>
                </a:tc>
              </a:tr>
              <a:tr h="61994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SQL continued. Aggregate requests, calculated fields, outer joins, indexes, keys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dirty="0" smtClean="0">
                          <a:hlinkClick r:id="rId3"/>
                        </a:rPr>
                        <a:t>PHP and </a:t>
                      </a:r>
                      <a:r>
                        <a:rPr lang="en-US" sz="1200" i="1" dirty="0" err="1" smtClean="0">
                          <a:hlinkClick r:id="rId3"/>
                        </a:rPr>
                        <a:t>MySQL</a:t>
                      </a:r>
                      <a:r>
                        <a:rPr lang="en-US" sz="1200" i="1" dirty="0" smtClean="0">
                          <a:hlinkClick r:id="rId3"/>
                        </a:rPr>
                        <a:t> Web Development</a:t>
                      </a:r>
                      <a:r>
                        <a:rPr lang="en-US" sz="1200" dirty="0" smtClean="0"/>
                        <a:t>, 217-263 (Chapters 9-10)</a:t>
                      </a:r>
                      <a:endParaRPr lang="en-US" sz="1200" dirty="0"/>
                    </a:p>
                  </a:txBody>
                  <a:tcPr/>
                </a:tc>
              </a:tr>
              <a:tr h="83223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SQL continued. Connection to </a:t>
                      </a:r>
                      <a:r>
                        <a:rPr lang="en-US" sz="1200" dirty="0" err="1" smtClean="0"/>
                        <a:t>MySQL</a:t>
                      </a:r>
                      <a:r>
                        <a:rPr lang="en-US" sz="1200" dirty="0" smtClean="0"/>
                        <a:t> database from PHP on the Web server. Web sites that are databases. Database transactions via Web forms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dirty="0" smtClean="0">
                          <a:hlinkClick r:id="rId3"/>
                        </a:rPr>
                        <a:t>PHP and </a:t>
                      </a:r>
                      <a:r>
                        <a:rPr lang="en-US" sz="1200" i="1" dirty="0" err="1" smtClean="0">
                          <a:hlinkClick r:id="rId3"/>
                        </a:rPr>
                        <a:t>MySQL</a:t>
                      </a:r>
                      <a:r>
                        <a:rPr lang="en-US" sz="1200" i="1" dirty="0" smtClean="0">
                          <a:hlinkClick r:id="rId3"/>
                        </a:rPr>
                        <a:t> Web Development</a:t>
                      </a:r>
                      <a:r>
                        <a:rPr lang="en-US" sz="1200" dirty="0" smtClean="0"/>
                        <a:t>, 265-283 (Chapter 11)</a:t>
                      </a:r>
                      <a:endParaRPr lang="en-US" sz="1200" dirty="0"/>
                    </a:p>
                  </a:txBody>
                  <a:tcPr/>
                </a:tc>
              </a:tr>
              <a:tr h="110617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Sending email. Text substitution with regular expressions. Example: Sending emails from mail list service. Example: On-line classification system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dirty="0" smtClean="0">
                          <a:hlinkClick r:id="rId3"/>
                        </a:rPr>
                        <a:t>PHP and </a:t>
                      </a:r>
                      <a:r>
                        <a:rPr lang="en-US" sz="1200" i="1" dirty="0" err="1" smtClean="0">
                          <a:hlinkClick r:id="rId3"/>
                        </a:rPr>
                        <a:t>MySQL</a:t>
                      </a:r>
                      <a:r>
                        <a:rPr lang="en-US" sz="1200" i="1" dirty="0" smtClean="0">
                          <a:hlinkClick r:id="rId3"/>
                        </a:rPr>
                        <a:t> Web Development</a:t>
                      </a:r>
                      <a:r>
                        <a:rPr lang="en-US" sz="1200" dirty="0" smtClean="0"/>
                        <a:t>, 507-521 (Chapter 24)</a:t>
                      </a:r>
                      <a:endParaRPr lang="en-US" sz="1200" dirty="0"/>
                    </a:p>
                  </a:txBody>
                  <a:tcPr/>
                </a:tc>
              </a:tr>
              <a:tr h="78925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Dates. Example: </a:t>
                      </a:r>
                      <a:r>
                        <a:rPr lang="en-US" sz="1200" dirty="0" err="1" smtClean="0"/>
                        <a:t>Todo</a:t>
                      </a:r>
                      <a:r>
                        <a:rPr lang="en-US" sz="1200" dirty="0" smtClean="0"/>
                        <a:t> list service. Simple user authentication. Community Web sites.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dirty="0" smtClean="0">
                          <a:hlinkClick r:id="rId3"/>
                        </a:rPr>
                        <a:t>PHP and </a:t>
                      </a:r>
                      <a:r>
                        <a:rPr lang="en-US" sz="1200" i="1" dirty="0" err="1" smtClean="0">
                          <a:hlinkClick r:id="rId3"/>
                        </a:rPr>
                        <a:t>MySQL</a:t>
                      </a:r>
                      <a:r>
                        <a:rPr lang="en-US" sz="1200" i="1" dirty="0" smtClean="0">
                          <a:hlinkClick r:id="rId3"/>
                        </a:rPr>
                        <a:t> Web Development</a:t>
                      </a:r>
                      <a:r>
                        <a:rPr lang="en-US" sz="1200" dirty="0" smtClean="0"/>
                        <a:t>, 439-449 (Chapter 20)</a:t>
                      </a:r>
                      <a:endParaRPr lang="en-US" sz="1200" dirty="0"/>
                    </a:p>
                  </a:txBody>
                  <a:tcPr/>
                </a:tc>
              </a:tr>
              <a:tr h="77058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Cookies and sessions. User authentication with cookies. User tracking. </a:t>
                      </a:r>
                      <a:r>
                        <a:rPr lang="en-US" sz="1200" dirty="0" err="1" smtClean="0"/>
                        <a:t>Analysing</a:t>
                      </a:r>
                      <a:r>
                        <a:rPr lang="en-US" sz="1200" dirty="0" smtClean="0"/>
                        <a:t> user behavior.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dirty="0" smtClean="0">
                          <a:hlinkClick r:id="rId3"/>
                        </a:rPr>
                        <a:t>PHP and </a:t>
                      </a:r>
                      <a:r>
                        <a:rPr lang="en-US" sz="1200" i="1" dirty="0" err="1" smtClean="0">
                          <a:hlinkClick r:id="rId3"/>
                        </a:rPr>
                        <a:t>MySQL</a:t>
                      </a:r>
                      <a:r>
                        <a:rPr lang="en-US" sz="1200" i="1" dirty="0" smtClean="0">
                          <a:hlinkClick r:id="rId3"/>
                        </a:rPr>
                        <a:t> Web Development</a:t>
                      </a:r>
                      <a:r>
                        <a:rPr lang="en-US" sz="1200" dirty="0" smtClean="0"/>
                        <a:t>, 479-494 (Chapter 22)</a:t>
                      </a:r>
                      <a:endParaRPr lang="en-US" sz="1200" dirty="0"/>
                    </a:p>
                  </a:txBody>
                  <a:tcPr/>
                </a:tc>
              </a:tr>
              <a:tr h="69352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Advanced Web Programming Techniques. Programming Web Applications with </a:t>
                      </a:r>
                      <a:r>
                        <a:rPr lang="en-US" sz="1200" dirty="0" err="1" smtClean="0">
                          <a:hlinkClick r:id="rId4"/>
                        </a:rPr>
                        <a:t>SMLserver</a:t>
                      </a:r>
                      <a:r>
                        <a:rPr lang="en-US" sz="1200" dirty="0" smtClean="0"/>
                        <a:t>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Research paper: </a:t>
                      </a:r>
                      <a:r>
                        <a:rPr lang="en-US" sz="1200" dirty="0" smtClean="0">
                          <a:hlinkClick r:id="rId5"/>
                        </a:rPr>
                        <a:t>Web Programming with </a:t>
                      </a:r>
                      <a:r>
                        <a:rPr lang="en-US" sz="1200" dirty="0" err="1" smtClean="0">
                          <a:hlinkClick r:id="rId5"/>
                        </a:rPr>
                        <a:t>SMLserver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SWE 214</Template>
  <TotalTime>6424</TotalTime>
  <Words>773</Words>
  <Application>Microsoft PowerPoint</Application>
  <PresentationFormat>On-screen Show (4:3)</PresentationFormat>
  <Paragraphs>110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Pixel</vt:lpstr>
      <vt:lpstr>Course Preliminaries</vt:lpstr>
      <vt:lpstr>Course Objectives</vt:lpstr>
      <vt:lpstr>Students’ Learning Outcomes</vt:lpstr>
      <vt:lpstr>Grading Policy</vt:lpstr>
      <vt:lpstr>Course Resources</vt:lpstr>
      <vt:lpstr>Course Outline</vt:lpstr>
      <vt:lpstr>… Course Outline</vt:lpstr>
    </vt:vector>
  </TitlesOfParts>
  <Company>EWCPCO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Sukairi</dc:creator>
  <cp:lastModifiedBy>asus</cp:lastModifiedBy>
  <cp:revision>326</cp:revision>
  <dcterms:created xsi:type="dcterms:W3CDTF">2003-08-19T13:40:41Z</dcterms:created>
  <dcterms:modified xsi:type="dcterms:W3CDTF">2010-02-06T07:40:09Z</dcterms:modified>
</cp:coreProperties>
</file>