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549" r:id="rId2"/>
    <p:sldId id="550" r:id="rId3"/>
    <p:sldId id="551" r:id="rId4"/>
    <p:sldId id="552" r:id="rId5"/>
    <p:sldId id="554" r:id="rId6"/>
    <p:sldId id="557" r:id="rId7"/>
    <p:sldId id="558"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9900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15" autoAdjust="0"/>
    <p:restoredTop sz="86312" autoAdjust="0"/>
  </p:normalViewPr>
  <p:slideViewPr>
    <p:cSldViewPr>
      <p:cViewPr varScale="1">
        <p:scale>
          <a:sx n="54" d="100"/>
          <a:sy n="54" d="100"/>
        </p:scale>
        <p:origin x="-34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3690"/>
    </p:cViewPr>
  </p:sorterViewPr>
  <p:notesViewPr>
    <p:cSldViewPr>
      <p:cViewPr varScale="1">
        <p:scale>
          <a:sx n="67" d="100"/>
          <a:sy n="67" d="100"/>
        </p:scale>
        <p:origin x="-2112" y="-114"/>
      </p:cViewPr>
      <p:guideLst>
        <p:guide orient="horz" pos="2928"/>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8" name="Rectangle 6"/>
          <p:cNvSpPr>
            <a:spLocks noChangeArrowheads="1"/>
          </p:cNvSpPr>
          <p:nvPr/>
        </p:nvSpPr>
        <p:spPr bwMode="auto">
          <a:xfrm>
            <a:off x="445360" y="8801725"/>
            <a:ext cx="2535488" cy="603966"/>
          </a:xfrm>
          <a:prstGeom prst="rect">
            <a:avLst/>
          </a:prstGeom>
          <a:noFill/>
          <a:ln w="9525">
            <a:noFill/>
            <a:miter lim="800000"/>
            <a:headEnd/>
            <a:tailEnd/>
          </a:ln>
          <a:effectLst/>
        </p:spPr>
        <p:txBody>
          <a:bodyPr wrap="none" lIns="103479" tIns="51738" rIns="103479" bIns="51738">
            <a:spAutoFit/>
          </a:bodyPr>
          <a:lstStyle/>
          <a:p>
            <a:pPr defTabSz="1027054" eaLnBrk="0" hangingPunct="0">
              <a:defRPr/>
            </a:pPr>
            <a:r>
              <a:rPr lang="en-US" sz="900" dirty="0">
                <a:latin typeface="Verdana" pitchFamily="34" charset="0"/>
                <a:cs typeface="Times New Roman" pitchFamily="18" charset="0"/>
              </a:rPr>
              <a:t>ICS 572 –</a:t>
            </a:r>
            <a:r>
              <a:rPr lang="en-US" sz="900" dirty="0">
                <a:latin typeface="Verdana" pitchFamily="34" charset="0"/>
              </a:rPr>
              <a:t> </a:t>
            </a:r>
            <a:r>
              <a:rPr lang="en-US" sz="900" dirty="0">
                <a:latin typeface="Verdana" pitchFamily="34" charset="0"/>
                <a:cs typeface="Times New Roman" pitchFamily="18" charset="0"/>
              </a:rPr>
              <a:t>High Performance Computing</a:t>
            </a:r>
          </a:p>
          <a:p>
            <a:pPr defTabSz="1027054" eaLnBrk="0" hangingPunct="0">
              <a:lnSpc>
                <a:spcPct val="150000"/>
              </a:lnSpc>
              <a:defRPr/>
            </a:pPr>
            <a:r>
              <a:rPr lang="en-US" sz="900" dirty="0">
                <a:latin typeface="Verdana" pitchFamily="34" charset="0"/>
              </a:rPr>
              <a:t>Dr. Sahalu Junaidu  -  KFUPM</a:t>
            </a:r>
          </a:p>
          <a:p>
            <a:pPr defTabSz="1027054" eaLnBrk="0" hangingPunct="0">
              <a:defRPr/>
            </a:pPr>
            <a:r>
              <a:rPr lang="en-US" sz="1000" dirty="0">
                <a:solidFill>
                  <a:srgbClr val="000000"/>
                </a:solidFill>
                <a:latin typeface="Verdana" pitchFamily="34" charset="0"/>
                <a:cs typeface="Times New Roman" pitchFamily="18" charset="0"/>
              </a:rPr>
              <a:t> </a:t>
            </a:r>
          </a:p>
        </p:txBody>
      </p:sp>
      <p:sp>
        <p:nvSpPr>
          <p:cNvPr id="212999" name="Rectangle 7"/>
          <p:cNvSpPr>
            <a:spLocks noChangeArrowheads="1"/>
          </p:cNvSpPr>
          <p:nvPr/>
        </p:nvSpPr>
        <p:spPr bwMode="auto">
          <a:xfrm>
            <a:off x="6414452" y="8801724"/>
            <a:ext cx="428150" cy="258189"/>
          </a:xfrm>
          <a:prstGeom prst="rect">
            <a:avLst/>
          </a:prstGeom>
          <a:noFill/>
          <a:ln w="9525">
            <a:noFill/>
            <a:miter lim="800000"/>
            <a:headEnd/>
            <a:tailEnd/>
          </a:ln>
          <a:effectLst/>
        </p:spPr>
        <p:txBody>
          <a:bodyPr wrap="none" lIns="103479" tIns="51738" rIns="103479" bIns="51738">
            <a:spAutoFit/>
          </a:bodyPr>
          <a:lstStyle/>
          <a:p>
            <a:pPr defTabSz="1027054" eaLnBrk="0" hangingPunct="0">
              <a:defRPr/>
            </a:pPr>
            <a:fld id="{11AB90A4-2456-4F97-A7DA-EF72FD40E511}" type="slidenum">
              <a:rPr lang="ar-SA" sz="1000">
                <a:latin typeface="Verdana" pitchFamily="34" charset="0"/>
              </a:rPr>
              <a:pPr defTabSz="1027054" eaLnBrk="0" hangingPunct="0">
                <a:defRPr/>
              </a:pPr>
              <a:t>‹#›</a:t>
            </a:fld>
            <a:endParaRPr lang="en-US" sz="1000" dirty="0">
              <a:latin typeface="Verdana" pitchFamily="34" charset="0"/>
            </a:endParaRPr>
          </a:p>
        </p:txBody>
      </p:sp>
      <p:sp>
        <p:nvSpPr>
          <p:cNvPr id="213002" name="AutoShape 10"/>
          <p:cNvSpPr>
            <a:spLocks noChangeArrowheads="1"/>
          </p:cNvSpPr>
          <p:nvPr/>
        </p:nvSpPr>
        <p:spPr bwMode="auto">
          <a:xfrm>
            <a:off x="584735" y="589807"/>
            <a:ext cx="5695149" cy="3985217"/>
          </a:xfrm>
          <a:prstGeom prst="roundRect">
            <a:avLst>
              <a:gd name="adj" fmla="val 12495"/>
            </a:avLst>
          </a:prstGeom>
          <a:noFill/>
          <a:ln w="12700">
            <a:solidFill>
              <a:srgbClr val="000000"/>
            </a:solidFill>
            <a:round/>
            <a:headEnd/>
            <a:tailEnd/>
          </a:ln>
          <a:effectLst/>
        </p:spPr>
        <p:txBody>
          <a:bodyPr wrap="none" lIns="91294" tIns="45647" rIns="91294" bIns="45647" anchor="ctr"/>
          <a:lstStyle/>
          <a:p>
            <a:pPr>
              <a:defRPr/>
            </a:pPr>
            <a:endParaRPr lang="en-US"/>
          </a:p>
        </p:txBody>
      </p:sp>
      <p:sp>
        <p:nvSpPr>
          <p:cNvPr id="213003" name="AutoShape 11"/>
          <p:cNvSpPr>
            <a:spLocks noChangeArrowheads="1"/>
          </p:cNvSpPr>
          <p:nvPr/>
        </p:nvSpPr>
        <p:spPr bwMode="auto">
          <a:xfrm>
            <a:off x="584735" y="4721377"/>
            <a:ext cx="5695149" cy="3985218"/>
          </a:xfrm>
          <a:prstGeom prst="roundRect">
            <a:avLst>
              <a:gd name="adj" fmla="val 12495"/>
            </a:avLst>
          </a:prstGeom>
          <a:noFill/>
          <a:ln w="12700">
            <a:solidFill>
              <a:srgbClr val="000000"/>
            </a:solidFill>
            <a:round/>
            <a:headEnd/>
            <a:tailEnd/>
          </a:ln>
          <a:effectLst/>
        </p:spPr>
        <p:txBody>
          <a:bodyPr wrap="none" lIns="91294" tIns="45647" rIns="91294" bIns="45647"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1" y="0"/>
            <a:ext cx="3035811" cy="463942"/>
          </a:xfrm>
          <a:prstGeom prst="rect">
            <a:avLst/>
          </a:prstGeom>
          <a:noFill/>
          <a:ln w="9525">
            <a:noFill/>
            <a:miter lim="800000"/>
            <a:headEnd/>
            <a:tailEnd/>
          </a:ln>
          <a:effectLst/>
        </p:spPr>
        <p:txBody>
          <a:bodyPr vert="horz" wrap="square" lIns="98876" tIns="49438" rIns="98876" bIns="49438" numCol="1" anchor="t" anchorCtr="0" compatLnSpc="1">
            <a:prstTxWarp prst="textNoShape">
              <a:avLst/>
            </a:prstTxWarp>
          </a:bodyPr>
          <a:lstStyle>
            <a:lvl1pPr defTabSz="989015">
              <a:defRPr sz="1400"/>
            </a:lvl1pPr>
          </a:lstStyle>
          <a:p>
            <a:pPr>
              <a:defRPr/>
            </a:pPr>
            <a:endParaRPr lang="en-US"/>
          </a:p>
        </p:txBody>
      </p:sp>
      <p:sp>
        <p:nvSpPr>
          <p:cNvPr id="23555" name="Rectangle 3"/>
          <p:cNvSpPr>
            <a:spLocks noGrp="1" noChangeArrowheads="1"/>
          </p:cNvSpPr>
          <p:nvPr>
            <p:ph type="dt" idx="1"/>
          </p:nvPr>
        </p:nvSpPr>
        <p:spPr bwMode="auto">
          <a:xfrm>
            <a:off x="3972988" y="0"/>
            <a:ext cx="3035811" cy="463942"/>
          </a:xfrm>
          <a:prstGeom prst="rect">
            <a:avLst/>
          </a:prstGeom>
          <a:noFill/>
          <a:ln w="9525">
            <a:noFill/>
            <a:miter lim="800000"/>
            <a:headEnd/>
            <a:tailEnd/>
          </a:ln>
          <a:effectLst/>
        </p:spPr>
        <p:txBody>
          <a:bodyPr vert="horz" wrap="square" lIns="98876" tIns="49438" rIns="98876" bIns="49438" numCol="1" anchor="t" anchorCtr="0" compatLnSpc="1">
            <a:prstTxWarp prst="textNoShape">
              <a:avLst/>
            </a:prstTxWarp>
          </a:bodyPr>
          <a:lstStyle>
            <a:lvl1pPr algn="r" defTabSz="989015">
              <a:defRPr sz="140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84275" y="698500"/>
            <a:ext cx="4643438" cy="3482975"/>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700079" y="4414034"/>
            <a:ext cx="5610243" cy="4182795"/>
          </a:xfrm>
          <a:prstGeom prst="rect">
            <a:avLst/>
          </a:prstGeom>
          <a:noFill/>
          <a:ln w="9525">
            <a:noFill/>
            <a:miter lim="800000"/>
            <a:headEnd/>
            <a:tailEnd/>
          </a:ln>
          <a:effectLst/>
        </p:spPr>
        <p:txBody>
          <a:bodyPr vert="horz" wrap="square" lIns="98876" tIns="49438" rIns="98876" bIns="494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1" y="8830995"/>
            <a:ext cx="3035811" cy="463942"/>
          </a:xfrm>
          <a:prstGeom prst="rect">
            <a:avLst/>
          </a:prstGeom>
          <a:noFill/>
          <a:ln w="9525">
            <a:noFill/>
            <a:miter lim="800000"/>
            <a:headEnd/>
            <a:tailEnd/>
          </a:ln>
          <a:effectLst/>
        </p:spPr>
        <p:txBody>
          <a:bodyPr vert="horz" wrap="square" lIns="98876" tIns="49438" rIns="98876" bIns="49438" numCol="1" anchor="b" anchorCtr="0" compatLnSpc="1">
            <a:prstTxWarp prst="textNoShape">
              <a:avLst/>
            </a:prstTxWarp>
          </a:bodyPr>
          <a:lstStyle>
            <a:lvl1pPr defTabSz="989015">
              <a:defRPr sz="1400"/>
            </a:lvl1pPr>
          </a:lstStyle>
          <a:p>
            <a:pPr>
              <a:defRPr/>
            </a:pPr>
            <a:r>
              <a:rPr lang="en-US"/>
              <a:t>SWE 444: Internet &amp; Web Application Development</a:t>
            </a:r>
          </a:p>
        </p:txBody>
      </p:sp>
      <p:sp>
        <p:nvSpPr>
          <p:cNvPr id="23559" name="Rectangle 7"/>
          <p:cNvSpPr>
            <a:spLocks noGrp="1" noChangeArrowheads="1"/>
          </p:cNvSpPr>
          <p:nvPr>
            <p:ph type="sldNum" sz="quarter" idx="5"/>
          </p:nvPr>
        </p:nvSpPr>
        <p:spPr bwMode="auto">
          <a:xfrm>
            <a:off x="3972988" y="8830995"/>
            <a:ext cx="3035811" cy="463942"/>
          </a:xfrm>
          <a:prstGeom prst="rect">
            <a:avLst/>
          </a:prstGeom>
          <a:noFill/>
          <a:ln w="9525">
            <a:noFill/>
            <a:miter lim="800000"/>
            <a:headEnd/>
            <a:tailEnd/>
          </a:ln>
          <a:effectLst/>
        </p:spPr>
        <p:txBody>
          <a:bodyPr vert="horz" wrap="square" lIns="98876" tIns="49438" rIns="98876" bIns="49438" numCol="1" anchor="b" anchorCtr="0" compatLnSpc="1">
            <a:prstTxWarp prst="textNoShape">
              <a:avLst/>
            </a:prstTxWarp>
          </a:bodyPr>
          <a:lstStyle>
            <a:lvl1pPr algn="r" defTabSz="989015">
              <a:defRPr sz="1400"/>
            </a:lvl1pPr>
          </a:lstStyle>
          <a:p>
            <a:pPr>
              <a:defRPr/>
            </a:pPr>
            <a:fld id="{B8BC99AC-95CC-4688-B048-0E61AE939EDC}" type="slidenum">
              <a:rPr lang="ar-SA"/>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n-US" dirty="0" smtClean="0"/>
          </a:p>
        </p:txBody>
      </p:sp>
      <p:sp>
        <p:nvSpPr>
          <p:cNvPr id="5124" name="Footer Placeholder 3"/>
          <p:cNvSpPr>
            <a:spLocks noGrp="1"/>
          </p:cNvSpPr>
          <p:nvPr>
            <p:ph type="ftr" sz="quarter" idx="4"/>
          </p:nvPr>
        </p:nvSpPr>
        <p:spPr>
          <a:noFill/>
        </p:spPr>
        <p:txBody>
          <a:bodyPr/>
          <a:lstStyle/>
          <a:p>
            <a:r>
              <a:rPr lang="en-US" smtClean="0"/>
              <a:t>SWE 444: Internet &amp; Web Application Development</a:t>
            </a:r>
          </a:p>
        </p:txBody>
      </p:sp>
      <p:sp>
        <p:nvSpPr>
          <p:cNvPr id="5125" name="Slide Number Placeholder 4"/>
          <p:cNvSpPr>
            <a:spLocks noGrp="1"/>
          </p:cNvSpPr>
          <p:nvPr>
            <p:ph type="sldNum" sz="quarter" idx="5"/>
          </p:nvPr>
        </p:nvSpPr>
        <p:spPr>
          <a:noFill/>
        </p:spPr>
        <p:txBody>
          <a:bodyPr/>
          <a:lstStyle/>
          <a:p>
            <a:fld id="{B5D3C1C7-F446-48EC-A419-305CF82AC918}" type="slidenum">
              <a:rPr lang="ar-SA"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hidden">
          <a:xfrm>
            <a:off x="0" y="0"/>
            <a:ext cx="3505200" cy="685800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lIns="91418" tIns="45710" rIns="91418" bIns="45710" anchor="ctr"/>
          <a:lstStyle/>
          <a:p>
            <a:pPr algn="ctr">
              <a:defRPr/>
            </a:pPr>
            <a:endParaRPr lang="en-US" sz="2400">
              <a:latin typeface="Times New Roman" pitchFamily="18" charset="0"/>
            </a:endParaRPr>
          </a:p>
        </p:txBody>
      </p:sp>
      <p:sp>
        <p:nvSpPr>
          <p:cNvPr id="5" name="Rectangle 3"/>
          <p:cNvSpPr>
            <a:spLocks noChangeArrowheads="1"/>
          </p:cNvSpPr>
          <p:nvPr/>
        </p:nvSpPr>
        <p:spPr bwMode="hidden">
          <a:xfrm>
            <a:off x="1716088" y="1690688"/>
            <a:ext cx="7427912" cy="2533650"/>
          </a:xfrm>
          <a:prstGeom prst="rect">
            <a:avLst/>
          </a:prstGeom>
          <a:solidFill>
            <a:schemeClr val="bg2"/>
          </a:solidFill>
          <a:ln w="9525">
            <a:noFill/>
            <a:miter lim="800000"/>
            <a:headEnd/>
            <a:tailEnd/>
          </a:ln>
        </p:spPr>
        <p:txBody>
          <a:bodyPr lIns="91418" tIns="45710" rIns="91418" bIns="45710"/>
          <a:lstStyle/>
          <a:p>
            <a:pPr>
              <a:defRPr/>
            </a:pPr>
            <a:endParaRPr lang="en-US" sz="2400">
              <a:latin typeface="Times New Roman" pitchFamily="18" charset="0"/>
            </a:endParaRPr>
          </a:p>
        </p:txBody>
      </p:sp>
      <p:grpSp>
        <p:nvGrpSpPr>
          <p:cNvPr id="6" name="Group 4"/>
          <p:cNvGrpSpPr>
            <a:grpSpLocks/>
          </p:cNvGrpSpPr>
          <p:nvPr/>
        </p:nvGrpSpPr>
        <p:grpSpPr bwMode="auto">
          <a:xfrm>
            <a:off x="0" y="1066800"/>
            <a:ext cx="2867025" cy="3157538"/>
            <a:chOff x="0" y="672"/>
            <a:chExt cx="1806" cy="1989"/>
          </a:xfrm>
        </p:grpSpPr>
        <p:sp>
          <p:nvSpPr>
            <p:cNvPr id="7" name="Rectangle 5"/>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8" name="Rectangle 6"/>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lIns="91418" tIns="45710" rIns="91418" bIns="45710"/>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lIns="91418" tIns="45710" rIns="91418" bIns="45710"/>
            <a:lstStyle/>
            <a:p>
              <a:pPr>
                <a:defRPr/>
              </a:pPr>
              <a:endParaRPr lang="en-US" sz="2400">
                <a:latin typeface="Times New Roman" pitchFamily="18" charset="0"/>
              </a:endParaRPr>
            </a:p>
          </p:txBody>
        </p:sp>
      </p:grpSp>
      <p:sp>
        <p:nvSpPr>
          <p:cNvPr id="5137" name="Rectangle 17"/>
          <p:cNvSpPr>
            <a:spLocks noGrp="1" noChangeArrowheads="1"/>
          </p:cNvSpPr>
          <p:nvPr>
            <p:ph type="ctrTitle"/>
          </p:nvPr>
        </p:nvSpPr>
        <p:spPr>
          <a:xfrm>
            <a:off x="2971800" y="1828800"/>
            <a:ext cx="6019800" cy="2209800"/>
          </a:xfrm>
        </p:spPr>
        <p:txBody>
          <a:bodyPr/>
          <a:lstStyle>
            <a:lvl1pPr>
              <a:defRPr sz="3800">
                <a:solidFill>
                  <a:srgbClr val="FFFFFF"/>
                </a:solidFill>
              </a:defRPr>
            </a:lvl1pPr>
          </a:lstStyle>
          <a:p>
            <a:r>
              <a:rPr lang="en-US"/>
              <a:t>Click to edit Master title style</a:t>
            </a:r>
          </a:p>
        </p:txBody>
      </p:sp>
      <p:sp>
        <p:nvSpPr>
          <p:cNvPr id="5138" name="Rectangle 18"/>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000"/>
            </a:lvl1pPr>
          </a:lstStyle>
          <a:p>
            <a:r>
              <a:rPr 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r>
              <a:rPr lang="en-US"/>
              <a:t>0.</a:t>
            </a:r>
            <a:fld id="{F98AC282-856C-4943-829A-733A63FB52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76200"/>
            <a:ext cx="20764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769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r>
              <a:rPr lang="en-US"/>
              <a:t>0.</a:t>
            </a:r>
            <a:fld id="{15887473-AF0B-46FD-AC23-07D042CA990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305800" cy="5029200"/>
          </a:xfrm>
        </p:spPr>
        <p:txBody>
          <a:bodyPr/>
          <a:lstStyle/>
          <a:p>
            <a:pPr lvl="0"/>
            <a:endParaRPr lang="en-US" noProof="0" smtClean="0"/>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r>
              <a:rPr lang="en-US"/>
              <a:t>0.</a:t>
            </a:r>
            <a:fld id="{39FA2A7A-347A-407F-BF84-E03FD4CA56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lgn="l">
              <a:defRPr/>
            </a:lvl1pPr>
          </a:lstStyle>
          <a:p>
            <a:pPr>
              <a:defRPr/>
            </a:pPr>
            <a:r>
              <a:rPr lang="en-US" smtClean="0"/>
              <a:t>CSC 301: Data Structures</a:t>
            </a:r>
            <a:endParaRPr lang="en-US" dirty="0"/>
          </a:p>
        </p:txBody>
      </p:sp>
      <p:sp>
        <p:nvSpPr>
          <p:cNvPr id="5" name="Rectangle 15"/>
          <p:cNvSpPr>
            <a:spLocks noGrp="1" noChangeArrowheads="1"/>
          </p:cNvSpPr>
          <p:nvPr>
            <p:ph type="sldNum" sz="quarter" idx="11"/>
          </p:nvPr>
        </p:nvSpPr>
        <p:spPr>
          <a:xfrm>
            <a:off x="6629400" y="6248400"/>
            <a:ext cx="2133600" cy="457200"/>
          </a:xfrm>
          <a:ln/>
        </p:spPr>
        <p:txBody>
          <a:bodyPr/>
          <a:lstStyle>
            <a:lvl1pPr>
              <a:defRPr/>
            </a:lvl1pPr>
          </a:lstStyle>
          <a:p>
            <a:pPr>
              <a:defRPr/>
            </a:pPr>
            <a:r>
              <a:rPr lang="en-US" dirty="0" smtClean="0"/>
              <a:t>0.</a:t>
            </a:r>
            <a:fld id="{ABC896C9-8292-4BCB-95F3-8869A3A4FFC0}"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5" name="Rectangle 15"/>
          <p:cNvSpPr>
            <a:spLocks noGrp="1" noChangeArrowheads="1"/>
          </p:cNvSpPr>
          <p:nvPr>
            <p:ph type="sldNum" sz="quarter" idx="11"/>
          </p:nvPr>
        </p:nvSpPr>
        <p:spPr>
          <a:ln/>
        </p:spPr>
        <p:txBody>
          <a:bodyPr/>
          <a:lstStyle>
            <a:lvl1pPr>
              <a:defRPr/>
            </a:lvl1pPr>
          </a:lstStyle>
          <a:p>
            <a:pPr>
              <a:defRPr/>
            </a:pPr>
            <a:r>
              <a:rPr lang="en-US"/>
              <a:t>0.</a:t>
            </a:r>
            <a:fld id="{D3DF3539-687A-4DD4-9359-3DCFBC7E792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76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066800"/>
            <a:ext cx="4076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r>
              <a:rPr lang="en-US"/>
              <a:t>0.</a:t>
            </a:r>
            <a:fld id="{ADFE71CC-BB86-4634-BC69-0D956C50D5C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8" name="Rectangle 15"/>
          <p:cNvSpPr>
            <a:spLocks noGrp="1" noChangeArrowheads="1"/>
          </p:cNvSpPr>
          <p:nvPr>
            <p:ph type="sldNum" sz="quarter" idx="11"/>
          </p:nvPr>
        </p:nvSpPr>
        <p:spPr>
          <a:ln/>
        </p:spPr>
        <p:txBody>
          <a:bodyPr/>
          <a:lstStyle>
            <a:lvl1pPr>
              <a:defRPr/>
            </a:lvl1pPr>
          </a:lstStyle>
          <a:p>
            <a:pPr>
              <a:defRPr/>
            </a:pPr>
            <a:r>
              <a:rPr lang="en-US"/>
              <a:t>0.</a:t>
            </a:r>
            <a:fld id="{1FBDD428-14D6-4D9D-B3F5-7420A72A494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4" name="Rectangle 15"/>
          <p:cNvSpPr>
            <a:spLocks noGrp="1" noChangeArrowheads="1"/>
          </p:cNvSpPr>
          <p:nvPr>
            <p:ph type="sldNum" sz="quarter" idx="11"/>
          </p:nvPr>
        </p:nvSpPr>
        <p:spPr>
          <a:ln/>
        </p:spPr>
        <p:txBody>
          <a:bodyPr/>
          <a:lstStyle>
            <a:lvl1pPr>
              <a:defRPr/>
            </a:lvl1pPr>
          </a:lstStyle>
          <a:p>
            <a:pPr>
              <a:defRPr/>
            </a:pPr>
            <a:r>
              <a:rPr lang="en-US"/>
              <a:t>0.</a:t>
            </a:r>
            <a:fld id="{734F6E54-7AE1-4FBC-9BA2-790E4CE989F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3" name="Rectangle 15"/>
          <p:cNvSpPr>
            <a:spLocks noGrp="1" noChangeArrowheads="1"/>
          </p:cNvSpPr>
          <p:nvPr>
            <p:ph type="sldNum" sz="quarter" idx="11"/>
          </p:nvPr>
        </p:nvSpPr>
        <p:spPr>
          <a:ln/>
        </p:spPr>
        <p:txBody>
          <a:bodyPr/>
          <a:lstStyle>
            <a:lvl1pPr>
              <a:defRPr/>
            </a:lvl1pPr>
          </a:lstStyle>
          <a:p>
            <a:pPr>
              <a:defRPr/>
            </a:pPr>
            <a:r>
              <a:rPr lang="en-US"/>
              <a:t>0.</a:t>
            </a:r>
            <a:fld id="{8FA9B7BB-35E8-4B02-AA7F-07A2561B539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r>
              <a:rPr lang="en-US"/>
              <a:t>0.</a:t>
            </a:r>
            <a:fld id="{D1476FD7-5883-4AEE-8AC0-EE0D95CF75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ftr" sz="quarter" idx="10"/>
          </p:nvPr>
        </p:nvSpPr>
        <p:spPr>
          <a:ln/>
        </p:spPr>
        <p:txBody>
          <a:bodyPr/>
          <a:lstStyle>
            <a:lvl1pPr>
              <a:defRPr/>
            </a:lvl1pPr>
          </a:lstStyle>
          <a:p>
            <a:pPr>
              <a:defRPr/>
            </a:pPr>
            <a:r>
              <a:rPr lang="en-US" smtClean="0"/>
              <a:t>CSC 301: Data Structures</a:t>
            </a:r>
            <a:endParaRPr lang="en-US"/>
          </a:p>
        </p:txBody>
      </p:sp>
      <p:sp>
        <p:nvSpPr>
          <p:cNvPr id="6" name="Rectangle 15"/>
          <p:cNvSpPr>
            <a:spLocks noGrp="1" noChangeArrowheads="1"/>
          </p:cNvSpPr>
          <p:nvPr>
            <p:ph type="sldNum" sz="quarter" idx="11"/>
          </p:nvPr>
        </p:nvSpPr>
        <p:spPr>
          <a:ln/>
        </p:spPr>
        <p:txBody>
          <a:bodyPr/>
          <a:lstStyle>
            <a:lvl1pPr>
              <a:defRPr/>
            </a:lvl1pPr>
          </a:lstStyle>
          <a:p>
            <a:pPr>
              <a:defRPr/>
            </a:pPr>
            <a:r>
              <a:rPr lang="en-US"/>
              <a:t>0.</a:t>
            </a:r>
            <a:fld id="{2A285613-9AFE-4E3E-BC7B-A6EC400496C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8" name="Rectangle 12"/>
          <p:cNvSpPr>
            <a:spLocks noGrp="1" noChangeArrowheads="1"/>
          </p:cNvSpPr>
          <p:nvPr>
            <p:ph type="title"/>
          </p:nvPr>
        </p:nvSpPr>
        <p:spPr bwMode="auto">
          <a:xfrm>
            <a:off x="457200" y="76200"/>
            <a:ext cx="8229600" cy="914400"/>
          </a:xfrm>
          <a:prstGeom prst="rect">
            <a:avLst/>
          </a:prstGeom>
          <a:noFill/>
          <a:ln w="9525">
            <a:noFill/>
            <a:miter lim="800000"/>
            <a:headEnd/>
            <a:tailEnd/>
          </a:ln>
          <a:effectLst/>
        </p:spPr>
        <p:txBody>
          <a:bodyPr vert="horz" wrap="square" lIns="91418" tIns="45710" rIns="91418" bIns="45710" numCol="1" anchor="ctr" anchorCtr="0" compatLnSpc="1">
            <a:prstTxWarp prst="textNoShape">
              <a:avLst/>
            </a:prstTxWarp>
          </a:bodyPr>
          <a:lstStyle/>
          <a:p>
            <a:pPr lvl="0"/>
            <a:r>
              <a:rPr lang="en-US" smtClean="0"/>
              <a:t>Click to edit Master title style</a:t>
            </a:r>
          </a:p>
        </p:txBody>
      </p:sp>
      <p:sp>
        <p:nvSpPr>
          <p:cNvPr id="4109" name="Rectangle 13"/>
          <p:cNvSpPr>
            <a:spLocks noGrp="1" noChangeArrowheads="1"/>
          </p:cNvSpPr>
          <p:nvPr>
            <p:ph type="body" idx="1"/>
          </p:nvPr>
        </p:nvSpPr>
        <p:spPr bwMode="auto">
          <a:xfrm>
            <a:off x="457200" y="1066800"/>
            <a:ext cx="8305800" cy="5029200"/>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10" name="Rectangle 14"/>
          <p:cNvSpPr>
            <a:spLocks noGrp="1" noChangeArrowheads="1"/>
          </p:cNvSpPr>
          <p:nvPr>
            <p:ph type="ftr" sz="quarter" idx="3"/>
          </p:nvPr>
        </p:nvSpPr>
        <p:spPr bwMode="auto">
          <a:xfrm>
            <a:off x="228600" y="6248400"/>
            <a:ext cx="4038600" cy="457200"/>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ctr">
              <a:defRPr sz="1200" smtClean="0"/>
            </a:lvl1pPr>
          </a:lstStyle>
          <a:p>
            <a:pPr>
              <a:defRPr/>
            </a:pPr>
            <a:r>
              <a:rPr lang="en-US" smtClean="0"/>
              <a:t>CSC 301: Data Structures</a:t>
            </a:r>
            <a:endParaRPr lang="en-US"/>
          </a:p>
        </p:txBody>
      </p:sp>
      <p:sp>
        <p:nvSpPr>
          <p:cNvPr id="4111" name="Rectangle 1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Times New Roman" pitchFamily="18" charset="0"/>
                <a:cs typeface="Times New Roman" pitchFamily="18" charset="0"/>
              </a:defRPr>
            </a:lvl1pPr>
          </a:lstStyle>
          <a:p>
            <a:pPr>
              <a:defRPr/>
            </a:pPr>
            <a:r>
              <a:rPr lang="en-US"/>
              <a:t>0.</a:t>
            </a:r>
            <a:fld id="{D36DB5F7-CEFB-4D34-94FE-DC24E88C284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09">
                                            <p:txEl>
                                              <p:pRg st="0" end="0"/>
                                            </p:txEl>
                                          </p:spTgt>
                                        </p:tgtEl>
                                        <p:attrNameLst>
                                          <p:attrName>style.visibility</p:attrName>
                                        </p:attrNameLst>
                                      </p:cBhvr>
                                      <p:to>
                                        <p:strVal val="visible"/>
                                      </p:to>
                                    </p:set>
                                    <p:animEffect transition="in" filter="dissolve">
                                      <p:cBhvr>
                                        <p:cTn id="7" dur="500"/>
                                        <p:tgtEl>
                                          <p:spTgt spid="410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09">
                                            <p:txEl>
                                              <p:pRg st="1" end="1"/>
                                            </p:txEl>
                                          </p:spTgt>
                                        </p:tgtEl>
                                        <p:attrNameLst>
                                          <p:attrName>style.visibility</p:attrName>
                                        </p:attrNameLst>
                                      </p:cBhvr>
                                      <p:to>
                                        <p:strVal val="visible"/>
                                      </p:to>
                                    </p:set>
                                    <p:animEffect transition="in" filter="dissolve">
                                      <p:cBhvr>
                                        <p:cTn id="10" dur="500"/>
                                        <p:tgtEl>
                                          <p:spTgt spid="410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109">
                                            <p:txEl>
                                              <p:pRg st="2" end="2"/>
                                            </p:txEl>
                                          </p:spTgt>
                                        </p:tgtEl>
                                        <p:attrNameLst>
                                          <p:attrName>style.visibility</p:attrName>
                                        </p:attrNameLst>
                                      </p:cBhvr>
                                      <p:to>
                                        <p:strVal val="visible"/>
                                      </p:to>
                                    </p:set>
                                    <p:animEffect transition="in" filter="dissolve">
                                      <p:cBhvr>
                                        <p:cTn id="13" dur="500"/>
                                        <p:tgtEl>
                                          <p:spTgt spid="4109">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109">
                                            <p:txEl>
                                              <p:pRg st="3" end="3"/>
                                            </p:txEl>
                                          </p:spTgt>
                                        </p:tgtEl>
                                        <p:attrNameLst>
                                          <p:attrName>style.visibility</p:attrName>
                                        </p:attrNameLst>
                                      </p:cBhvr>
                                      <p:to>
                                        <p:strVal val="visible"/>
                                      </p:to>
                                    </p:set>
                                    <p:animEffect transition="in" filter="dissolve">
                                      <p:cBhvr>
                                        <p:cTn id="16" dur="500"/>
                                        <p:tgtEl>
                                          <p:spTgt spid="4109">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109">
                                            <p:txEl>
                                              <p:pRg st="4" end="4"/>
                                            </p:txEl>
                                          </p:spTgt>
                                        </p:tgtEl>
                                        <p:attrNameLst>
                                          <p:attrName>style.visibility</p:attrName>
                                        </p:attrNameLst>
                                      </p:cBhvr>
                                      <p:to>
                                        <p:strVal val="visible"/>
                                      </p:to>
                                    </p:set>
                                    <p:animEffect transition="in" filter="dissolve">
                                      <p:cBhvr>
                                        <p:cTn id="19" dur="500"/>
                                        <p:tgtEl>
                                          <p:spTgt spid="41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9" grpId="0" build="p">
        <p:tmplLst>
          <p:tmpl lvl="1">
            <p:tnLst>
              <p:par>
                <p:cTn presetID="9" presetClass="entr" presetSubtype="0" fill="hold" nodeType="clickEffect">
                  <p:stCondLst>
                    <p:cond delay="0"/>
                  </p:stCondLst>
                  <p:childTnLst>
                    <p:set>
                      <p:cBhvr>
                        <p:cTn dur="1" fill="hold">
                          <p:stCondLst>
                            <p:cond delay="0"/>
                          </p:stCondLst>
                        </p:cTn>
                        <p:tgtEl>
                          <p:spTgt spid="4109"/>
                        </p:tgtEl>
                        <p:attrNameLst>
                          <p:attrName>style.visibility</p:attrName>
                        </p:attrNameLst>
                      </p:cBhvr>
                      <p:to>
                        <p:strVal val="visible"/>
                      </p:to>
                    </p:set>
                    <p:animEffect transition="in" filter="dissolve">
                      <p:cBhvr>
                        <p:cTn dur="500"/>
                        <p:tgtEl>
                          <p:spTgt spid="4109"/>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4109"/>
                        </p:tgtEl>
                        <p:attrNameLst>
                          <p:attrName>style.visibility</p:attrName>
                        </p:attrNameLst>
                      </p:cBhvr>
                      <p:to>
                        <p:strVal val="visible"/>
                      </p:to>
                    </p:set>
                    <p:animEffect transition="in" filter="dissolve">
                      <p:cBhvr>
                        <p:cTn dur="500"/>
                        <p:tgtEl>
                          <p:spTgt spid="4109"/>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4109"/>
                        </p:tgtEl>
                        <p:attrNameLst>
                          <p:attrName>style.visibility</p:attrName>
                        </p:attrNameLst>
                      </p:cBhvr>
                      <p:to>
                        <p:strVal val="visible"/>
                      </p:to>
                    </p:set>
                    <p:animEffect transition="in" filter="dissolve">
                      <p:cBhvr>
                        <p:cTn dur="500"/>
                        <p:tgtEl>
                          <p:spTgt spid="4109"/>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4109"/>
                        </p:tgtEl>
                        <p:attrNameLst>
                          <p:attrName>style.visibility</p:attrName>
                        </p:attrNameLst>
                      </p:cBhvr>
                      <p:to>
                        <p:strVal val="visible"/>
                      </p:to>
                    </p:set>
                    <p:animEffect transition="in" filter="dissolve">
                      <p:cBhvr>
                        <p:cTn dur="500"/>
                        <p:tgtEl>
                          <p:spTgt spid="4109"/>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4109"/>
                        </p:tgtEl>
                        <p:attrNameLst>
                          <p:attrName>style.visibility</p:attrName>
                        </p:attrNameLst>
                      </p:cBhvr>
                      <p:to>
                        <p:strVal val="visible"/>
                      </p:to>
                    </p:set>
                    <p:animEffect transition="in" filter="dissolve">
                      <p:cBhvr>
                        <p:cTn dur="500"/>
                        <p:tgtEl>
                          <p:spTgt spid="4109"/>
                        </p:tgtEl>
                      </p:cBhvr>
                    </p:animEffect>
                  </p:childTnLst>
                </p:cTn>
              </p:par>
            </p:tnLst>
          </p:tmpl>
        </p:tmplLst>
      </p:bldP>
    </p:bldLst>
  </p:timing>
  <p:hf hdr="0" dt="0"/>
  <p:txStyles>
    <p:titleStyle>
      <a:lvl1pPr algn="ctr" rtl="0" eaLnBrk="0" fontAlgn="base" hangingPunct="0">
        <a:spcBef>
          <a:spcPct val="0"/>
        </a:spcBef>
        <a:spcAft>
          <a:spcPct val="0"/>
        </a:spcAft>
        <a:defRPr sz="3200">
          <a:solidFill>
            <a:srgbClr val="A5002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a:solidFill>
            <a:srgbClr val="A50021"/>
          </a:solidFill>
          <a:effectLst>
            <a:outerShdw blurRad="38100" dist="38100" dir="2700000" algn="tl">
              <a:srgbClr val="C0C0C0"/>
            </a:outerShdw>
          </a:effectLst>
          <a:latin typeface="Arial" charset="0"/>
          <a:cs typeface="Arial" charset="0"/>
        </a:defRPr>
      </a:lvl9pPr>
    </p:titleStyle>
    <p:bodyStyle>
      <a:lvl1pPr marL="396875" indent="-396875" algn="l" rtl="0" eaLnBrk="0" fontAlgn="base" hangingPunct="0">
        <a:spcBef>
          <a:spcPct val="80000"/>
        </a:spcBef>
        <a:spcAft>
          <a:spcPct val="20000"/>
        </a:spcAft>
        <a:buClr>
          <a:schemeClr val="bg2"/>
        </a:buClr>
        <a:buSzPct val="75000"/>
        <a:buFont typeface="Wingdings" pitchFamily="2" charset="2"/>
        <a:buChar char="n"/>
        <a:defRPr sz="2800">
          <a:solidFill>
            <a:schemeClr val="tx1"/>
          </a:solidFill>
          <a:effectLst>
            <a:outerShdw blurRad="38100" dist="38100" dir="2700000" algn="tl">
              <a:srgbClr val="C0C0C0"/>
            </a:outerShdw>
          </a:effectLst>
          <a:latin typeface="+mn-lt"/>
          <a:ea typeface="+mn-ea"/>
          <a:cs typeface="+mn-cs"/>
        </a:defRPr>
      </a:lvl1pPr>
      <a:lvl2pPr marL="912813" indent="-401638" algn="l" rtl="0" eaLnBrk="0" fontAlgn="base" hangingPunct="0">
        <a:spcBef>
          <a:spcPct val="20000"/>
        </a:spcBef>
        <a:spcAft>
          <a:spcPct val="0"/>
        </a:spcAft>
        <a:buClr>
          <a:schemeClr val="accent2"/>
        </a:buClr>
        <a:buSzPct val="70000"/>
        <a:buFont typeface="Wingdings" pitchFamily="2" charset="2"/>
        <a:buChar char="¨"/>
        <a:defRPr sz="2400">
          <a:solidFill>
            <a:schemeClr val="tx1"/>
          </a:solidFill>
          <a:latin typeface="+mn-lt"/>
          <a:cs typeface="+mn-cs"/>
        </a:defRPr>
      </a:lvl2pPr>
      <a:lvl3pPr marL="1257300" indent="-228600" algn="l" rtl="0" eaLnBrk="0" fontAlgn="base" hangingPunct="0">
        <a:spcBef>
          <a:spcPct val="20000"/>
        </a:spcBef>
        <a:spcAft>
          <a:spcPct val="0"/>
        </a:spcAft>
        <a:buClr>
          <a:schemeClr val="bg2"/>
        </a:buClr>
        <a:buSzPct val="65000"/>
        <a:buFont typeface="Wingdings" pitchFamily="2" charset="2"/>
        <a:buChar char="Ø"/>
        <a:defRPr sz="20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31775"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31775" algn="l" rtl="0" fontAlgn="base">
        <a:spcBef>
          <a:spcPct val="20000"/>
        </a:spcBef>
        <a:spcAft>
          <a:spcPct val="0"/>
        </a:spcAft>
        <a:buClr>
          <a:schemeClr val="bg2"/>
        </a:buClr>
        <a:buFont typeface="Wingdings" pitchFamily="2" charset="2"/>
        <a:buChar char="§"/>
        <a:defRPr>
          <a:solidFill>
            <a:schemeClr val="tx1"/>
          </a:solidFill>
          <a:latin typeface="+mn-lt"/>
          <a:cs typeface="+mn-cs"/>
        </a:defRPr>
      </a:lvl6pPr>
      <a:lvl7pPr marL="2971800" indent="-231775" algn="l" rtl="0" fontAlgn="base">
        <a:spcBef>
          <a:spcPct val="20000"/>
        </a:spcBef>
        <a:spcAft>
          <a:spcPct val="0"/>
        </a:spcAft>
        <a:buClr>
          <a:schemeClr val="bg2"/>
        </a:buClr>
        <a:buFont typeface="Wingdings" pitchFamily="2" charset="2"/>
        <a:buChar char="§"/>
        <a:defRPr>
          <a:solidFill>
            <a:schemeClr val="tx1"/>
          </a:solidFill>
          <a:latin typeface="+mn-lt"/>
          <a:cs typeface="+mn-cs"/>
        </a:defRPr>
      </a:lvl7pPr>
      <a:lvl8pPr marL="3429000" indent="-231775" algn="l" rtl="0" fontAlgn="base">
        <a:spcBef>
          <a:spcPct val="20000"/>
        </a:spcBef>
        <a:spcAft>
          <a:spcPct val="0"/>
        </a:spcAft>
        <a:buClr>
          <a:schemeClr val="bg2"/>
        </a:buClr>
        <a:buFont typeface="Wingdings" pitchFamily="2" charset="2"/>
        <a:buChar char="§"/>
        <a:defRPr>
          <a:solidFill>
            <a:schemeClr val="tx1"/>
          </a:solidFill>
          <a:latin typeface="+mn-lt"/>
          <a:cs typeface="+mn-cs"/>
        </a:defRPr>
      </a:lvl8pPr>
      <a:lvl9pPr marL="3886200" indent="-231775" algn="l" rtl="0" fontAlgn="base">
        <a:spcBef>
          <a:spcPct val="20000"/>
        </a:spcBef>
        <a:spcAft>
          <a:spcPct val="0"/>
        </a:spcAft>
        <a:buClr>
          <a:schemeClr val="bg2"/>
        </a:buClr>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eaLnBrk="1" hangingPunct="1">
              <a:defRPr/>
            </a:pPr>
            <a:r>
              <a:rPr lang="en-US" smtClean="0"/>
              <a:t>Course Preliminaries</a:t>
            </a:r>
          </a:p>
        </p:txBody>
      </p:sp>
      <p:sp>
        <p:nvSpPr>
          <p:cNvPr id="738307" name="Rectangle 3"/>
          <p:cNvSpPr>
            <a:spLocks noGrp="1" noChangeArrowheads="1"/>
          </p:cNvSpPr>
          <p:nvPr>
            <p:ph type="body" idx="1"/>
          </p:nvPr>
        </p:nvSpPr>
        <p:spPr/>
        <p:txBody>
          <a:bodyPr/>
          <a:lstStyle/>
          <a:p>
            <a:pPr marL="533400" indent="-533400" eaLnBrk="1" hangingPunct="1">
              <a:defRPr/>
            </a:pPr>
            <a:r>
              <a:rPr lang="en-US" dirty="0" smtClean="0"/>
              <a:t>Course Objectives</a:t>
            </a:r>
          </a:p>
          <a:p>
            <a:pPr marL="533400" indent="-533400" eaLnBrk="1" hangingPunct="1">
              <a:defRPr/>
            </a:pPr>
            <a:r>
              <a:rPr lang="en-US" dirty="0" smtClean="0"/>
              <a:t>Students’ Learning Outcomes</a:t>
            </a:r>
          </a:p>
          <a:p>
            <a:pPr marL="533400" indent="-533400" eaLnBrk="1" hangingPunct="1">
              <a:defRPr/>
            </a:pPr>
            <a:r>
              <a:rPr lang="en-US" dirty="0" smtClean="0"/>
              <a:t>Grading Policy</a:t>
            </a:r>
          </a:p>
          <a:p>
            <a:pPr marL="533400" indent="-533400" eaLnBrk="1" hangingPunct="1">
              <a:defRPr/>
            </a:pPr>
            <a:r>
              <a:rPr lang="en-US" dirty="0" smtClean="0"/>
              <a:t>Course Resources</a:t>
            </a:r>
          </a:p>
          <a:p>
            <a:pPr marL="533400" indent="-533400" eaLnBrk="1" hangingPunct="1">
              <a:defRPr/>
            </a:pPr>
            <a:r>
              <a:rPr lang="en-US" dirty="0" smtClean="0"/>
              <a:t>Course Outline</a:t>
            </a:r>
          </a:p>
          <a:p>
            <a:pPr marL="533400" indent="-533400" eaLnBrk="1" hangingPunct="1">
              <a:defRPr/>
            </a:pPr>
            <a:endParaRPr lang="en-US" dirty="0" smtClean="0"/>
          </a:p>
        </p:txBody>
      </p:sp>
      <p:sp>
        <p:nvSpPr>
          <p:cNvPr id="7" name="Slide Number Placeholder 6"/>
          <p:cNvSpPr>
            <a:spLocks noGrp="1"/>
          </p:cNvSpPr>
          <p:nvPr>
            <p:ph type="sldNum" sz="quarter" idx="11"/>
          </p:nvPr>
        </p:nvSpPr>
        <p:spPr/>
        <p:txBody>
          <a:bodyPr/>
          <a:lstStyle/>
          <a:p>
            <a:pPr>
              <a:defRPr/>
            </a:pPr>
            <a:r>
              <a:rPr lang="en-US" smtClean="0"/>
              <a:t>0.</a:t>
            </a:r>
            <a:fld id="{ABC896C9-8292-4BCB-95F3-8869A3A4FFC0}" type="slidenum">
              <a:rPr lang="en-US" smtClean="0"/>
              <a:pPr>
                <a:defRPr/>
              </a:pPr>
              <a:t>1</a:t>
            </a:fld>
            <a:endParaRPr lang="en-US" dirty="0"/>
          </a:p>
        </p:txBody>
      </p:sp>
      <p:sp>
        <p:nvSpPr>
          <p:cNvPr id="8" name="Footer Placeholder 7"/>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eaLnBrk="1" hangingPunct="1">
              <a:defRPr/>
            </a:pPr>
            <a:r>
              <a:rPr lang="en-US" dirty="0" smtClean="0"/>
              <a:t>Course Objectives</a:t>
            </a:r>
          </a:p>
        </p:txBody>
      </p:sp>
      <p:sp>
        <p:nvSpPr>
          <p:cNvPr id="738307" name="Rectangle 3"/>
          <p:cNvSpPr>
            <a:spLocks noGrp="1" noChangeArrowheads="1"/>
          </p:cNvSpPr>
          <p:nvPr>
            <p:ph type="body" idx="1"/>
          </p:nvPr>
        </p:nvSpPr>
        <p:spPr/>
        <p:txBody>
          <a:bodyPr>
            <a:normAutofit/>
          </a:bodyPr>
          <a:lstStyle/>
          <a:p>
            <a:r>
              <a:rPr lang="en-US" dirty="0" smtClean="0"/>
              <a:t>The objectives of this course are to: </a:t>
            </a:r>
          </a:p>
          <a:p>
            <a:pPr lvl="1"/>
            <a:r>
              <a:rPr lang="en-US" dirty="0" smtClean="0"/>
              <a:t>Introduce students to fundamental data structures; their algorithms, implementations and applications. </a:t>
            </a:r>
          </a:p>
          <a:p>
            <a:pPr lvl="1"/>
            <a:r>
              <a:rPr lang="en-US" dirty="0" smtClean="0"/>
              <a:t>Teach students how to analyze the efficiency of the fundamental data structures in terms of both time and space so that they are able to decide what data structure is suitable for a given problem. </a:t>
            </a:r>
            <a:endParaRPr lang="en-US" dirty="0" smtClean="0"/>
          </a:p>
        </p:txBody>
      </p:sp>
      <p:sp>
        <p:nvSpPr>
          <p:cNvPr id="7" name="Slide Number Placeholder 6"/>
          <p:cNvSpPr>
            <a:spLocks noGrp="1"/>
          </p:cNvSpPr>
          <p:nvPr>
            <p:ph type="sldNum" sz="quarter" idx="11"/>
          </p:nvPr>
        </p:nvSpPr>
        <p:spPr/>
        <p:txBody>
          <a:bodyPr/>
          <a:lstStyle/>
          <a:p>
            <a:pPr>
              <a:defRPr/>
            </a:pPr>
            <a:r>
              <a:rPr lang="en-US" smtClean="0"/>
              <a:t>0.</a:t>
            </a:r>
            <a:fld id="{ABC896C9-8292-4BCB-95F3-8869A3A4FFC0}" type="slidenum">
              <a:rPr lang="en-US" smtClean="0"/>
              <a:pPr>
                <a:defRPr/>
              </a:pPr>
              <a:t>2</a:t>
            </a:fld>
            <a:endParaRPr lang="en-US" dirty="0"/>
          </a:p>
        </p:txBody>
      </p:sp>
      <p:sp>
        <p:nvSpPr>
          <p:cNvPr id="8" name="Footer Placeholder 7"/>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marL="533400" indent="-533400" eaLnBrk="1" hangingPunct="1">
              <a:defRPr/>
            </a:pPr>
            <a:r>
              <a:rPr lang="en-US" dirty="0" smtClean="0"/>
              <a:t>Students’ Learning Outcomes</a:t>
            </a:r>
          </a:p>
        </p:txBody>
      </p:sp>
      <p:sp>
        <p:nvSpPr>
          <p:cNvPr id="738307" name="Rectangle 3"/>
          <p:cNvSpPr>
            <a:spLocks noGrp="1" noChangeArrowheads="1"/>
          </p:cNvSpPr>
          <p:nvPr>
            <p:ph type="body" idx="1"/>
          </p:nvPr>
        </p:nvSpPr>
        <p:spPr/>
        <p:txBody>
          <a:bodyPr>
            <a:normAutofit lnSpcReduction="10000"/>
          </a:bodyPr>
          <a:lstStyle/>
          <a:p>
            <a:r>
              <a:rPr lang="en-US" dirty="0" smtClean="0"/>
              <a:t>After completion of this course, the student shall be able to:</a:t>
            </a:r>
          </a:p>
          <a:p>
            <a:pPr lvl="1"/>
            <a:r>
              <a:rPr lang="en-US" dirty="0" smtClean="0"/>
              <a:t>Apply object oriented concepts (inheritance, polymorphism, design patterns, etc.) in software design.  </a:t>
            </a:r>
          </a:p>
          <a:p>
            <a:pPr lvl="1"/>
            <a:r>
              <a:rPr lang="en-US" dirty="0" smtClean="0"/>
              <a:t>Implement various data structures and their algorithms, and apply them in implementing simple applications. </a:t>
            </a:r>
          </a:p>
          <a:p>
            <a:pPr lvl="1"/>
            <a:r>
              <a:rPr lang="en-US" dirty="0" smtClean="0"/>
              <a:t>To analyze simple algorithms and determine their efficiency using big-O notation.  </a:t>
            </a:r>
          </a:p>
          <a:p>
            <a:pPr lvl="1"/>
            <a:r>
              <a:rPr lang="en-US" dirty="0" smtClean="0"/>
              <a:t>To apply the knowledge of data structures to other application domains like data compression and memory management.  </a:t>
            </a:r>
          </a:p>
          <a:p>
            <a:pPr marL="1049338" lvl="1" indent="-533400" eaLnBrk="1" hangingPunct="1">
              <a:defRPr/>
            </a:pPr>
            <a:endParaRPr lang="en-US" dirty="0" smtClean="0"/>
          </a:p>
          <a:p>
            <a:pPr marL="1049338" lvl="1" indent="-533400" eaLnBrk="1" hangingPunct="1">
              <a:defRPr/>
            </a:pPr>
            <a:endParaRPr lang="en-US" dirty="0" smtClean="0"/>
          </a:p>
          <a:p>
            <a:pPr marL="1049338" lvl="1" indent="-533400" eaLnBrk="1" hangingPunct="1">
              <a:defRPr/>
            </a:pPr>
            <a:endParaRPr lang="en-US" dirty="0" smtClean="0"/>
          </a:p>
          <a:p>
            <a:pPr marL="533400" indent="-533400" eaLnBrk="1" hangingPunct="1">
              <a:defRPr/>
            </a:pPr>
            <a:endParaRPr lang="en-US" dirty="0" smtClean="0"/>
          </a:p>
        </p:txBody>
      </p:sp>
      <p:sp>
        <p:nvSpPr>
          <p:cNvPr id="7" name="Slide Number Placeholder 6"/>
          <p:cNvSpPr>
            <a:spLocks noGrp="1"/>
          </p:cNvSpPr>
          <p:nvPr>
            <p:ph type="sldNum" sz="quarter" idx="11"/>
          </p:nvPr>
        </p:nvSpPr>
        <p:spPr/>
        <p:txBody>
          <a:bodyPr/>
          <a:lstStyle/>
          <a:p>
            <a:pPr>
              <a:defRPr/>
            </a:pPr>
            <a:r>
              <a:rPr lang="en-US" smtClean="0"/>
              <a:t>0.</a:t>
            </a:r>
            <a:fld id="{ABC896C9-8292-4BCB-95F3-8869A3A4FFC0}" type="slidenum">
              <a:rPr lang="en-US" smtClean="0"/>
              <a:pPr>
                <a:defRPr/>
              </a:pPr>
              <a:t>3</a:t>
            </a:fld>
            <a:endParaRPr lang="en-US" dirty="0"/>
          </a:p>
        </p:txBody>
      </p:sp>
      <p:sp>
        <p:nvSpPr>
          <p:cNvPr id="8" name="Footer Placeholder 7"/>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marL="533400" indent="-533400" eaLnBrk="1" hangingPunct="1">
              <a:defRPr/>
            </a:pPr>
            <a:r>
              <a:rPr lang="en-US" dirty="0" smtClean="0"/>
              <a:t>Grading Policy</a:t>
            </a:r>
          </a:p>
        </p:txBody>
      </p:sp>
      <p:sp>
        <p:nvSpPr>
          <p:cNvPr id="738307" name="Rectangle 3"/>
          <p:cNvSpPr>
            <a:spLocks noGrp="1" noChangeArrowheads="1"/>
          </p:cNvSpPr>
          <p:nvPr>
            <p:ph type="body" idx="1"/>
          </p:nvPr>
        </p:nvSpPr>
        <p:spPr/>
        <p:txBody>
          <a:bodyPr/>
          <a:lstStyle/>
          <a:p>
            <a:pPr marL="533400" indent="-533400" eaLnBrk="1" hangingPunct="1">
              <a:defRPr/>
            </a:pPr>
            <a:r>
              <a:rPr lang="en-US" dirty="0" smtClean="0"/>
              <a:t>Grading is based on the standard University guidelines: 40% CA, 60% Exams</a:t>
            </a:r>
          </a:p>
          <a:p>
            <a:pPr marL="533400" indent="-533400" eaLnBrk="1" hangingPunct="1">
              <a:defRPr/>
            </a:pPr>
            <a:r>
              <a:rPr lang="en-US" dirty="0" smtClean="0"/>
              <a:t>The CA scores will be earned through</a:t>
            </a:r>
          </a:p>
          <a:p>
            <a:pPr marL="1049338" lvl="1" indent="-533400" eaLnBrk="1" hangingPunct="1">
              <a:defRPr/>
            </a:pPr>
            <a:r>
              <a:rPr lang="en-US" dirty="0" smtClean="0"/>
              <a:t>A written test</a:t>
            </a:r>
          </a:p>
          <a:p>
            <a:pPr marL="1049338" lvl="1" indent="-533400" eaLnBrk="1" hangingPunct="1">
              <a:defRPr/>
            </a:pPr>
            <a:r>
              <a:rPr lang="en-US" dirty="0" smtClean="0"/>
              <a:t>Several </a:t>
            </a:r>
            <a:r>
              <a:rPr lang="en-US" dirty="0" smtClean="0"/>
              <a:t>programming assignments</a:t>
            </a:r>
            <a:endParaRPr lang="en-US" dirty="0" smtClean="0"/>
          </a:p>
          <a:p>
            <a:pPr marL="533400" indent="-533400" eaLnBrk="1" hangingPunct="1">
              <a:defRPr/>
            </a:pPr>
            <a:r>
              <a:rPr lang="en-US" dirty="0" smtClean="0"/>
              <a:t>Additional marks can be earned through dedication and quality work!</a:t>
            </a:r>
          </a:p>
          <a:p>
            <a:pPr marL="533400" indent="-533400" eaLnBrk="1" hangingPunct="1">
              <a:defRPr/>
            </a:pPr>
            <a:endParaRPr lang="en-US" dirty="0" smtClean="0"/>
          </a:p>
        </p:txBody>
      </p:sp>
      <p:sp>
        <p:nvSpPr>
          <p:cNvPr id="7" name="Slide Number Placeholder 6"/>
          <p:cNvSpPr>
            <a:spLocks noGrp="1"/>
          </p:cNvSpPr>
          <p:nvPr>
            <p:ph type="sldNum" sz="quarter" idx="11"/>
          </p:nvPr>
        </p:nvSpPr>
        <p:spPr/>
        <p:txBody>
          <a:bodyPr/>
          <a:lstStyle/>
          <a:p>
            <a:pPr>
              <a:defRPr/>
            </a:pPr>
            <a:r>
              <a:rPr lang="en-US" smtClean="0"/>
              <a:t>0.</a:t>
            </a:r>
            <a:fld id="{ABC896C9-8292-4BCB-95F3-8869A3A4FFC0}" type="slidenum">
              <a:rPr lang="en-US" smtClean="0"/>
              <a:pPr>
                <a:defRPr/>
              </a:pPr>
              <a:t>4</a:t>
            </a:fld>
            <a:endParaRPr lang="en-US" dirty="0"/>
          </a:p>
        </p:txBody>
      </p:sp>
      <p:sp>
        <p:nvSpPr>
          <p:cNvPr id="8" name="Footer Placeholder 7"/>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marL="533400" indent="-533400" eaLnBrk="1" hangingPunct="1">
              <a:defRPr/>
            </a:pPr>
            <a:r>
              <a:rPr lang="en-US" dirty="0" smtClean="0"/>
              <a:t>Course Resources</a:t>
            </a:r>
          </a:p>
        </p:txBody>
      </p:sp>
      <p:sp>
        <p:nvSpPr>
          <p:cNvPr id="738307" name="Rectangle 3"/>
          <p:cNvSpPr>
            <a:spLocks noGrp="1" noChangeArrowheads="1"/>
          </p:cNvSpPr>
          <p:nvPr>
            <p:ph type="body" idx="1"/>
          </p:nvPr>
        </p:nvSpPr>
        <p:spPr/>
        <p:txBody>
          <a:bodyPr/>
          <a:lstStyle/>
          <a:p>
            <a:pPr marL="533400" indent="-533400" eaLnBrk="1" hangingPunct="1">
              <a:defRPr/>
            </a:pPr>
            <a:r>
              <a:rPr lang="en-US" dirty="0" smtClean="0"/>
              <a:t>Reference </a:t>
            </a:r>
            <a:r>
              <a:rPr lang="en-US" dirty="0" smtClean="0"/>
              <a:t>Textbooks:</a:t>
            </a:r>
            <a:endParaRPr lang="en-US" dirty="0" smtClean="0"/>
          </a:p>
          <a:p>
            <a:pPr lvl="1"/>
            <a:r>
              <a:rPr lang="en-US" dirty="0" smtClean="0"/>
              <a:t>“</a:t>
            </a:r>
            <a:r>
              <a:rPr lang="en-US" dirty="0" smtClean="0"/>
              <a:t>Data Structures and Algorithms in Java”, 2</a:t>
            </a:r>
            <a:r>
              <a:rPr lang="en-US" baseline="30000" dirty="0" smtClean="0"/>
              <a:t>nd</a:t>
            </a:r>
            <a:r>
              <a:rPr lang="en-US" dirty="0" smtClean="0"/>
              <a:t> Edition, Adam </a:t>
            </a:r>
            <a:r>
              <a:rPr lang="en-US" dirty="0" err="1" smtClean="0"/>
              <a:t>Drozdek</a:t>
            </a:r>
            <a:r>
              <a:rPr lang="en-US" dirty="0" smtClean="0"/>
              <a:t>, Thomson Learning, ISBN 0-534-49252-5</a:t>
            </a:r>
            <a:r>
              <a:rPr lang="en-US" dirty="0" smtClean="0"/>
              <a:t>.</a:t>
            </a:r>
            <a:endParaRPr lang="en-US" dirty="0" smtClean="0"/>
          </a:p>
          <a:p>
            <a:pPr lvl="1"/>
            <a:r>
              <a:rPr lang="en-US" dirty="0" smtClean="0"/>
              <a:t>“</a:t>
            </a:r>
            <a:r>
              <a:rPr lang="en-US" dirty="0" smtClean="0"/>
              <a:t>Data Structures and Algorithms with Object Oriented Design Patterns in Java”,  Bruno R. </a:t>
            </a:r>
            <a:r>
              <a:rPr lang="en-US" dirty="0" err="1" smtClean="0"/>
              <a:t>Preiss</a:t>
            </a:r>
            <a:r>
              <a:rPr lang="en-US" dirty="0" smtClean="0"/>
              <a:t>, John Wiley &amp; Sons, Inc., 2000</a:t>
            </a:r>
            <a:r>
              <a:rPr lang="en-US" dirty="0" smtClean="0"/>
              <a:t>.</a:t>
            </a:r>
          </a:p>
          <a:p>
            <a:pPr lvl="2"/>
            <a:r>
              <a:rPr lang="en-US" dirty="0" smtClean="0"/>
              <a:t>Electronic Copy also available</a:t>
            </a:r>
          </a:p>
          <a:p>
            <a:pPr lvl="1"/>
            <a:r>
              <a:rPr lang="en-US" dirty="0" smtClean="0"/>
              <a:t>PowerPoint </a:t>
            </a:r>
            <a:r>
              <a:rPr lang="en-US" dirty="0" smtClean="0"/>
              <a:t>Slides</a:t>
            </a:r>
          </a:p>
          <a:p>
            <a:pPr marL="533400" indent="-533400" eaLnBrk="1" hangingPunct="1">
              <a:defRPr/>
            </a:pPr>
            <a:r>
              <a:rPr lang="en-US" dirty="0" smtClean="0"/>
              <a:t>These textbooks are available in the departmental library</a:t>
            </a:r>
            <a:endParaRPr lang="en-US" dirty="0" smtClean="0"/>
          </a:p>
        </p:txBody>
      </p:sp>
      <p:sp>
        <p:nvSpPr>
          <p:cNvPr id="7" name="Slide Number Placeholder 6"/>
          <p:cNvSpPr>
            <a:spLocks noGrp="1"/>
          </p:cNvSpPr>
          <p:nvPr>
            <p:ph type="sldNum" sz="quarter" idx="11"/>
          </p:nvPr>
        </p:nvSpPr>
        <p:spPr/>
        <p:txBody>
          <a:bodyPr/>
          <a:lstStyle/>
          <a:p>
            <a:pPr>
              <a:defRPr/>
            </a:pPr>
            <a:r>
              <a:rPr lang="en-US" smtClean="0"/>
              <a:t>0.</a:t>
            </a:r>
            <a:fld id="{ABC896C9-8292-4BCB-95F3-8869A3A4FFC0}" type="slidenum">
              <a:rPr lang="en-US" smtClean="0"/>
              <a:pPr>
                <a:defRPr/>
              </a:pPr>
              <a:t>5</a:t>
            </a:fld>
            <a:endParaRPr lang="en-US" dirty="0"/>
          </a:p>
        </p:txBody>
      </p:sp>
      <p:sp>
        <p:nvSpPr>
          <p:cNvPr id="8" name="Footer Placeholder 7"/>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marL="533400" indent="-533400" eaLnBrk="1" hangingPunct="1">
              <a:defRPr/>
            </a:pPr>
            <a:r>
              <a:rPr lang="en-US" dirty="0" smtClean="0"/>
              <a:t>Course </a:t>
            </a:r>
            <a:r>
              <a:rPr lang="en-US" dirty="0" smtClean="0"/>
              <a:t>Outline</a:t>
            </a:r>
          </a:p>
        </p:txBody>
      </p:sp>
      <p:graphicFrame>
        <p:nvGraphicFramePr>
          <p:cNvPr id="8" name="Table 7"/>
          <p:cNvGraphicFramePr>
            <a:graphicFrameLocks noGrp="1"/>
          </p:cNvGraphicFramePr>
          <p:nvPr/>
        </p:nvGraphicFramePr>
        <p:xfrm>
          <a:off x="685800" y="990600"/>
          <a:ext cx="8077200" cy="5105402"/>
        </p:xfrm>
        <a:graphic>
          <a:graphicData uri="http://schemas.openxmlformats.org/drawingml/2006/table">
            <a:tbl>
              <a:tblPr/>
              <a:tblGrid>
                <a:gridCol w="3404414"/>
                <a:gridCol w="1469231"/>
                <a:gridCol w="3203555"/>
              </a:tblGrid>
              <a:tr h="831112">
                <a:tc>
                  <a:txBody>
                    <a:bodyPr/>
                    <a:lstStyle/>
                    <a:p>
                      <a:pPr marL="0" marR="0" algn="ctr">
                        <a:spcBef>
                          <a:spcPts val="0"/>
                        </a:spcBef>
                        <a:spcAft>
                          <a:spcPts val="0"/>
                        </a:spcAft>
                      </a:pPr>
                      <a:r>
                        <a:rPr lang="en-US" sz="2000" b="1" dirty="0">
                          <a:latin typeface="Times New Roman"/>
                          <a:ea typeface="Times New Roman"/>
                        </a:rPr>
                        <a:t>Topics of Coverage</a:t>
                      </a:r>
                      <a:endParaRPr lang="en-US" sz="20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Times New Roman"/>
                        </a:rPr>
                        <a:t>Number of Lectures</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Times New Roman"/>
                        </a:rPr>
                        <a:t>Lecture Slides &amp; </a:t>
                      </a:r>
                      <a:endParaRPr lang="en-US" sz="2000">
                        <a:latin typeface="Times New Roman"/>
                        <a:ea typeface="Times New Roman"/>
                      </a:endParaRPr>
                    </a:p>
                    <a:p>
                      <a:pPr marL="0" marR="0" algn="ctr">
                        <a:spcBef>
                          <a:spcPts val="0"/>
                        </a:spcBef>
                        <a:spcAft>
                          <a:spcPts val="0"/>
                        </a:spcAft>
                      </a:pPr>
                      <a:r>
                        <a:rPr lang="en-US" sz="2000" b="1">
                          <a:latin typeface="Times New Roman"/>
                          <a:ea typeface="Times New Roman"/>
                        </a:rPr>
                        <a:t>Text Book References</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831112">
                <a:tc>
                  <a:txBody>
                    <a:bodyPr/>
                    <a:lstStyle/>
                    <a:p>
                      <a:pPr marL="0" marR="0">
                        <a:spcBef>
                          <a:spcPts val="0"/>
                        </a:spcBef>
                        <a:spcAft>
                          <a:spcPts val="0"/>
                        </a:spcAft>
                      </a:pPr>
                      <a:r>
                        <a:rPr lang="en-US" sz="2000" dirty="0">
                          <a:latin typeface="Times New Roman"/>
                          <a:ea typeface="Times New Roman"/>
                        </a:rPr>
                        <a:t>Review &amp; Introduction to Design Patterns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smtClean="0">
                          <a:latin typeface="Times New Roman"/>
                          <a:ea typeface="Times New Roman"/>
                        </a:rPr>
                        <a:t>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latin typeface="Times New Roman"/>
                        </a:rPr>
                        <a:t>Lectures </a:t>
                      </a:r>
                      <a:r>
                        <a:rPr lang="en-US" sz="2000" b="0" dirty="0" smtClean="0">
                          <a:latin typeface="Times New Roman"/>
                        </a:rPr>
                        <a:t>1-2, </a:t>
                      </a:r>
                      <a:r>
                        <a:rPr lang="en-US" sz="2000" b="0" dirty="0" err="1">
                          <a:latin typeface="Times New Roman"/>
                        </a:rPr>
                        <a:t>Preiss</a:t>
                      </a:r>
                      <a:r>
                        <a:rPr lang="en-US" sz="2000" b="0" dirty="0">
                          <a:latin typeface="Times New Roman"/>
                        </a:rPr>
                        <a:t> Chapter 5</a:t>
                      </a:r>
                      <a:endParaRPr lang="en-US" sz="2000" b="1" dirty="0">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831112">
                <a:tc>
                  <a:txBody>
                    <a:bodyPr/>
                    <a:lstStyle/>
                    <a:p>
                      <a:pPr marL="0" marR="0">
                        <a:spcBef>
                          <a:spcPts val="0"/>
                        </a:spcBef>
                        <a:spcAft>
                          <a:spcPts val="0"/>
                        </a:spcAft>
                      </a:pPr>
                      <a:r>
                        <a:rPr lang="en-US" sz="2000" dirty="0">
                          <a:latin typeface="Times New Roman"/>
                          <a:ea typeface="Times New Roman"/>
                        </a:rPr>
                        <a:t>Introduction to Algorithm Analysis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smtClean="0">
                          <a:latin typeface="Times New Roman"/>
                          <a:ea typeface="Times New Roman"/>
                        </a:rPr>
                        <a:t>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3-4, </a:t>
                      </a:r>
                      <a:r>
                        <a:rPr lang="en-US" sz="2000" dirty="0" err="1">
                          <a:latin typeface="Times New Roman"/>
                          <a:ea typeface="Times New Roman"/>
                        </a:rPr>
                        <a:t>Preiss</a:t>
                      </a:r>
                      <a:r>
                        <a:rPr lang="en-US" sz="2000" dirty="0">
                          <a:latin typeface="Times New Roman"/>
                          <a:ea typeface="Times New Roman"/>
                        </a:rPr>
                        <a:t> Chapter 3, </a:t>
                      </a:r>
                      <a:r>
                        <a:rPr lang="en-US" sz="2000" dirty="0" err="1">
                          <a:latin typeface="Times New Roman"/>
                          <a:ea typeface="Times New Roman"/>
                        </a:rPr>
                        <a:t>Drozdek</a:t>
                      </a:r>
                      <a:r>
                        <a:rPr lang="en-US" sz="2000" dirty="0">
                          <a:latin typeface="Times New Roman"/>
                          <a:ea typeface="Times New Roman"/>
                        </a:rPr>
                        <a:t> Chapter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831112">
                <a:tc>
                  <a:txBody>
                    <a:bodyPr/>
                    <a:lstStyle/>
                    <a:p>
                      <a:pPr marL="0" marR="0">
                        <a:spcBef>
                          <a:spcPts val="0"/>
                        </a:spcBef>
                        <a:spcAft>
                          <a:spcPts val="0"/>
                        </a:spcAft>
                      </a:pPr>
                      <a:r>
                        <a:rPr lang="en-US" sz="2000" dirty="0">
                          <a:latin typeface="Times New Roman"/>
                          <a:ea typeface="Times New Roman"/>
                        </a:rPr>
                        <a:t>Review of Linked Lists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smtClean="0">
                          <a:latin typeface="Times New Roman"/>
                          <a:ea typeface="Times New Roman"/>
                        </a:rPr>
                        <a:t>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5-6, </a:t>
                      </a:r>
                      <a:r>
                        <a:rPr lang="en-US" sz="2000" dirty="0" err="1">
                          <a:latin typeface="Times New Roman"/>
                          <a:ea typeface="Times New Roman"/>
                        </a:rPr>
                        <a:t>Preiss</a:t>
                      </a:r>
                      <a:r>
                        <a:rPr lang="en-US" sz="2000" dirty="0">
                          <a:latin typeface="Times New Roman"/>
                          <a:ea typeface="Times New Roman"/>
                        </a:rPr>
                        <a:t> Chapter 4, </a:t>
                      </a:r>
                      <a:r>
                        <a:rPr lang="en-US" sz="2000" dirty="0" err="1">
                          <a:latin typeface="Times New Roman"/>
                          <a:ea typeface="Times New Roman"/>
                        </a:rPr>
                        <a:t>Drozdek</a:t>
                      </a:r>
                      <a:r>
                        <a:rPr lang="en-US" sz="2000" dirty="0">
                          <a:latin typeface="Times New Roman"/>
                          <a:ea typeface="Times New Roman"/>
                        </a:rPr>
                        <a:t> Chapter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949842">
                <a:tc>
                  <a:txBody>
                    <a:bodyPr/>
                    <a:lstStyle/>
                    <a:p>
                      <a:pPr marL="0" marR="0">
                        <a:spcBef>
                          <a:spcPts val="0"/>
                        </a:spcBef>
                        <a:spcAft>
                          <a:spcPts val="0"/>
                        </a:spcAft>
                      </a:pPr>
                      <a:r>
                        <a:rPr lang="en-US" sz="2000" dirty="0">
                          <a:latin typeface="Times New Roman"/>
                          <a:ea typeface="Times New Roman"/>
                        </a:rPr>
                        <a:t>Review of Stacks &amp; Queues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latin typeface="Times New Roman"/>
                          <a:ea typeface="Times New Roman"/>
                        </a:rPr>
                        <a:t>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7-8, </a:t>
                      </a:r>
                      <a:r>
                        <a:rPr lang="en-US" sz="2000" dirty="0" err="1">
                          <a:latin typeface="Times New Roman"/>
                          <a:ea typeface="Times New Roman"/>
                        </a:rPr>
                        <a:t>Preiss</a:t>
                      </a:r>
                      <a:r>
                        <a:rPr lang="en-US" sz="2000" dirty="0">
                          <a:latin typeface="Times New Roman"/>
                          <a:ea typeface="Times New Roman"/>
                        </a:rPr>
                        <a:t> Chapter 6, </a:t>
                      </a:r>
                      <a:r>
                        <a:rPr lang="en-US" sz="2000" dirty="0" err="1">
                          <a:latin typeface="Times New Roman"/>
                          <a:ea typeface="Times New Roman"/>
                        </a:rPr>
                        <a:t>Drozdek</a:t>
                      </a:r>
                      <a:r>
                        <a:rPr lang="en-US" sz="2000" dirty="0">
                          <a:latin typeface="Times New Roman"/>
                          <a:ea typeface="Times New Roman"/>
                        </a:rPr>
                        <a:t> Chapter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831112">
                <a:tc>
                  <a:txBody>
                    <a:bodyPr/>
                    <a:lstStyle/>
                    <a:p>
                      <a:pPr marL="0" marR="0">
                        <a:spcBef>
                          <a:spcPts val="0"/>
                        </a:spcBef>
                        <a:spcAft>
                          <a:spcPts val="0"/>
                        </a:spcAft>
                      </a:pPr>
                      <a:r>
                        <a:rPr lang="en-US" sz="2000" dirty="0">
                          <a:latin typeface="Times New Roman"/>
                          <a:ea typeface="Times New Roman"/>
                        </a:rPr>
                        <a:t>Recursion and Recursive Algorithms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latin typeface="Times New Roman"/>
                          <a:ea typeface="Times New Roman"/>
                        </a:rPr>
                        <a:t>4</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9-12, </a:t>
                      </a:r>
                      <a:r>
                        <a:rPr lang="en-US" sz="2000" dirty="0">
                          <a:latin typeface="Times New Roman"/>
                          <a:ea typeface="Times New Roman"/>
                        </a:rPr>
                        <a:t>Slides, </a:t>
                      </a:r>
                      <a:r>
                        <a:rPr lang="en-US" sz="2000" dirty="0" err="1">
                          <a:latin typeface="Times New Roman"/>
                          <a:ea typeface="Times New Roman"/>
                        </a:rPr>
                        <a:t>Drozdek</a:t>
                      </a:r>
                      <a:r>
                        <a:rPr lang="en-US" sz="2000" dirty="0">
                          <a:latin typeface="Times New Roman"/>
                          <a:ea typeface="Times New Roman"/>
                        </a:rPr>
                        <a:t> Chapter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1"/>
          </p:nvPr>
        </p:nvSpPr>
        <p:spPr/>
        <p:txBody>
          <a:bodyPr/>
          <a:lstStyle/>
          <a:p>
            <a:pPr>
              <a:defRPr/>
            </a:pPr>
            <a:r>
              <a:rPr lang="en-US" smtClean="0"/>
              <a:t>0.</a:t>
            </a:r>
            <a:fld id="{ABC896C9-8292-4BCB-95F3-8869A3A4FFC0}" type="slidenum">
              <a:rPr lang="en-US" smtClean="0"/>
              <a:pPr>
                <a:defRPr/>
              </a:pPr>
              <a:t>6</a:t>
            </a:fld>
            <a:endParaRPr lang="en-US" dirty="0"/>
          </a:p>
        </p:txBody>
      </p:sp>
      <p:sp>
        <p:nvSpPr>
          <p:cNvPr id="10" name="Footer Placeholder 9"/>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marL="533400" indent="-533400" eaLnBrk="1" hangingPunct="1">
              <a:defRPr/>
            </a:pPr>
            <a:r>
              <a:rPr lang="en-US" dirty="0" smtClean="0"/>
              <a:t>… Course Outline</a:t>
            </a:r>
          </a:p>
        </p:txBody>
      </p:sp>
      <p:graphicFrame>
        <p:nvGraphicFramePr>
          <p:cNvPr id="8" name="Table 7"/>
          <p:cNvGraphicFramePr>
            <a:graphicFrameLocks noGrp="1"/>
          </p:cNvGraphicFramePr>
          <p:nvPr/>
        </p:nvGraphicFramePr>
        <p:xfrm>
          <a:off x="685800" y="990600"/>
          <a:ext cx="8001000" cy="4876800"/>
        </p:xfrm>
        <a:graphic>
          <a:graphicData uri="http://schemas.openxmlformats.org/drawingml/2006/table">
            <a:tbl>
              <a:tblPr/>
              <a:tblGrid>
                <a:gridCol w="3372297"/>
                <a:gridCol w="1455370"/>
                <a:gridCol w="3173333"/>
              </a:tblGrid>
              <a:tr h="547633">
                <a:tc>
                  <a:txBody>
                    <a:bodyPr/>
                    <a:lstStyle/>
                    <a:p>
                      <a:pPr marL="0" marR="0" algn="ctr">
                        <a:spcBef>
                          <a:spcPts val="0"/>
                        </a:spcBef>
                        <a:spcAft>
                          <a:spcPts val="0"/>
                        </a:spcAft>
                      </a:pPr>
                      <a:r>
                        <a:rPr lang="en-US" sz="2000" b="1" dirty="0">
                          <a:latin typeface="Times New Roman"/>
                          <a:ea typeface="Times New Roman"/>
                        </a:rPr>
                        <a:t>Topics of Coverage</a:t>
                      </a:r>
                      <a:endParaRPr lang="en-US" sz="20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Times New Roman"/>
                        </a:rPr>
                        <a:t>Number of Lectures</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Times New Roman"/>
                        </a:rPr>
                        <a:t>Lecture Slides &amp; </a:t>
                      </a:r>
                      <a:endParaRPr lang="en-US" sz="2000">
                        <a:latin typeface="Times New Roman"/>
                        <a:ea typeface="Times New Roman"/>
                      </a:endParaRPr>
                    </a:p>
                    <a:p>
                      <a:pPr marL="0" marR="0" algn="ctr">
                        <a:spcBef>
                          <a:spcPts val="0"/>
                        </a:spcBef>
                        <a:spcAft>
                          <a:spcPts val="0"/>
                        </a:spcAft>
                      </a:pPr>
                      <a:r>
                        <a:rPr lang="en-US" sz="2000" b="1">
                          <a:latin typeface="Times New Roman"/>
                          <a:ea typeface="Times New Roman"/>
                        </a:rPr>
                        <a:t>Text Book References</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684542">
                <a:tc>
                  <a:txBody>
                    <a:bodyPr/>
                    <a:lstStyle/>
                    <a:p>
                      <a:pPr marL="0" marR="0">
                        <a:spcBef>
                          <a:spcPts val="0"/>
                        </a:spcBef>
                        <a:spcAft>
                          <a:spcPts val="0"/>
                        </a:spcAft>
                      </a:pPr>
                      <a:r>
                        <a:rPr lang="en-US" sz="2000" dirty="0">
                          <a:latin typeface="Times New Roman"/>
                          <a:ea typeface="Times New Roman"/>
                        </a:rPr>
                        <a:t>Tree Structures and their Applications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smtClean="0">
                          <a:latin typeface="Times New Roman"/>
                          <a:ea typeface="Times New Roman"/>
                        </a:rPr>
                        <a:t>8</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13-20, </a:t>
                      </a:r>
                      <a:r>
                        <a:rPr lang="en-US" sz="2000" dirty="0" err="1">
                          <a:latin typeface="Times New Roman"/>
                          <a:ea typeface="Times New Roman"/>
                        </a:rPr>
                        <a:t>Preiss</a:t>
                      </a:r>
                      <a:r>
                        <a:rPr lang="en-US" sz="2000" dirty="0">
                          <a:latin typeface="Times New Roman"/>
                          <a:ea typeface="Times New Roman"/>
                        </a:rPr>
                        <a:t> Chapter 9, </a:t>
                      </a:r>
                      <a:r>
                        <a:rPr lang="en-US" sz="2000" dirty="0" err="1">
                          <a:latin typeface="Times New Roman"/>
                          <a:ea typeface="Times New Roman"/>
                        </a:rPr>
                        <a:t>Drozdek</a:t>
                      </a:r>
                      <a:r>
                        <a:rPr lang="en-US" sz="2000" dirty="0">
                          <a:latin typeface="Times New Roman"/>
                          <a:ea typeface="Times New Roman"/>
                        </a:rPr>
                        <a:t> Chapter 6 and 7, Heap Sort (</a:t>
                      </a:r>
                      <a:r>
                        <a:rPr lang="en-US" sz="2000" dirty="0" err="1">
                          <a:latin typeface="Times New Roman"/>
                          <a:ea typeface="Times New Roman"/>
                        </a:rPr>
                        <a:t>Drozdek</a:t>
                      </a:r>
                      <a:r>
                        <a:rPr lang="en-US" sz="2000" dirty="0">
                          <a:latin typeface="Times New Roman"/>
                          <a:ea typeface="Times New Roman"/>
                        </a:rPr>
                        <a:t> pg 484)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56361">
                <a:tc>
                  <a:txBody>
                    <a:bodyPr/>
                    <a:lstStyle/>
                    <a:p>
                      <a:pPr marL="0" marR="0">
                        <a:spcBef>
                          <a:spcPts val="0"/>
                        </a:spcBef>
                        <a:spcAft>
                          <a:spcPts val="0"/>
                        </a:spcAft>
                      </a:pPr>
                      <a:r>
                        <a:rPr lang="en-US" sz="2000">
                          <a:latin typeface="Times New Roman"/>
                          <a:ea typeface="Times New Roman"/>
                        </a:rPr>
                        <a:t>Graphs and Graph Algorithms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smtClean="0">
                          <a:latin typeface="Times New Roman"/>
                          <a:ea typeface="Times New Roman"/>
                        </a:rPr>
                        <a:t>7</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21-27, </a:t>
                      </a:r>
                      <a:r>
                        <a:rPr lang="en-US" sz="2000" dirty="0" err="1">
                          <a:latin typeface="Times New Roman"/>
                          <a:ea typeface="Times New Roman"/>
                        </a:rPr>
                        <a:t>Preiss</a:t>
                      </a:r>
                      <a:r>
                        <a:rPr lang="en-US" sz="2000" dirty="0">
                          <a:latin typeface="Times New Roman"/>
                          <a:ea typeface="Times New Roman"/>
                        </a:rPr>
                        <a:t> Chapter 16, </a:t>
                      </a:r>
                      <a:endParaRPr lang="en-US" sz="2000" dirty="0" smtClean="0">
                        <a:latin typeface="Times New Roman"/>
                        <a:ea typeface="Times New Roman"/>
                      </a:endParaRPr>
                    </a:p>
                    <a:p>
                      <a:pPr marL="0" marR="0">
                        <a:spcBef>
                          <a:spcPts val="0"/>
                        </a:spcBef>
                        <a:spcAft>
                          <a:spcPts val="0"/>
                        </a:spcAft>
                      </a:pPr>
                      <a:r>
                        <a:rPr lang="en-US" sz="2000" dirty="0" err="1" smtClean="0">
                          <a:latin typeface="Times New Roman"/>
                          <a:ea typeface="Times New Roman"/>
                        </a:rPr>
                        <a:t>Drozdek</a:t>
                      </a:r>
                      <a:r>
                        <a:rPr lang="en-US" sz="2000" dirty="0" smtClean="0">
                          <a:latin typeface="Times New Roman"/>
                          <a:ea typeface="Times New Roman"/>
                        </a:rPr>
                        <a:t> </a:t>
                      </a:r>
                      <a:r>
                        <a:rPr lang="en-US" sz="2000" dirty="0">
                          <a:latin typeface="Times New Roman"/>
                          <a:ea typeface="Times New Roman"/>
                        </a:rPr>
                        <a:t>Chapter 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28181">
                <a:tc>
                  <a:txBody>
                    <a:bodyPr/>
                    <a:lstStyle/>
                    <a:p>
                      <a:pPr marL="0" marR="0">
                        <a:spcBef>
                          <a:spcPts val="0"/>
                        </a:spcBef>
                        <a:spcAft>
                          <a:spcPts val="0"/>
                        </a:spcAft>
                      </a:pPr>
                      <a:r>
                        <a:rPr lang="en-US" sz="2000">
                          <a:latin typeface="Times New Roman"/>
                          <a:ea typeface="Times New Roman"/>
                        </a:rPr>
                        <a:t>Hashing Techniques</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Times New Roman"/>
                        </a:rPr>
                        <a:t>3</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287-30, </a:t>
                      </a:r>
                      <a:r>
                        <a:rPr lang="en-US" sz="2000" dirty="0" err="1">
                          <a:latin typeface="Times New Roman"/>
                          <a:ea typeface="Times New Roman"/>
                        </a:rPr>
                        <a:t>Preiss</a:t>
                      </a:r>
                      <a:r>
                        <a:rPr lang="en-US" sz="2000" dirty="0">
                          <a:latin typeface="Times New Roman"/>
                          <a:ea typeface="Times New Roman"/>
                        </a:rPr>
                        <a:t> Chapter 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56361">
                <a:tc>
                  <a:txBody>
                    <a:bodyPr/>
                    <a:lstStyle/>
                    <a:p>
                      <a:pPr marL="0" marR="0">
                        <a:spcBef>
                          <a:spcPts val="0"/>
                        </a:spcBef>
                        <a:spcAft>
                          <a:spcPts val="0"/>
                        </a:spcAft>
                      </a:pPr>
                      <a:r>
                        <a:rPr lang="en-US" sz="2000">
                          <a:latin typeface="Times New Roman"/>
                          <a:ea typeface="Times New Roman"/>
                        </a:rPr>
                        <a:t>Data Compression</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Times New Roman"/>
                        </a:rPr>
                        <a:t>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310-32, </a:t>
                      </a:r>
                      <a:r>
                        <a:rPr lang="en-US" sz="2000" dirty="0">
                          <a:latin typeface="Times New Roman"/>
                          <a:ea typeface="Times New Roman"/>
                        </a:rPr>
                        <a:t>Slides, </a:t>
                      </a:r>
                      <a:r>
                        <a:rPr lang="en-US" sz="2000" dirty="0" err="1">
                          <a:latin typeface="Times New Roman"/>
                          <a:ea typeface="Times New Roman"/>
                        </a:rPr>
                        <a:t>Drozdek</a:t>
                      </a:r>
                      <a:r>
                        <a:rPr lang="en-US" sz="2000" dirty="0">
                          <a:latin typeface="Times New Roman"/>
                          <a:ea typeface="Times New Roman"/>
                        </a:rPr>
                        <a:t> Chapter 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91538">
                <a:tc>
                  <a:txBody>
                    <a:bodyPr/>
                    <a:lstStyle/>
                    <a:p>
                      <a:pPr marL="0" marR="0">
                        <a:spcBef>
                          <a:spcPts val="0"/>
                        </a:spcBef>
                        <a:spcAft>
                          <a:spcPts val="0"/>
                        </a:spcAft>
                      </a:pPr>
                      <a:r>
                        <a:rPr lang="en-US" sz="2000" dirty="0">
                          <a:latin typeface="Times New Roman"/>
                          <a:ea typeface="Times New Roman"/>
                        </a:rPr>
                        <a:t>Memory Management &amp; Garbage Collection</a:t>
                      </a: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latin typeface="Times New Roman"/>
                          <a:ea typeface="Times New Roman"/>
                        </a:rPr>
                        <a:t>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Lectures </a:t>
                      </a:r>
                      <a:r>
                        <a:rPr lang="en-US" sz="2000" dirty="0" smtClean="0">
                          <a:latin typeface="Times New Roman"/>
                          <a:ea typeface="Times New Roman"/>
                        </a:rPr>
                        <a:t>33-34, </a:t>
                      </a:r>
                      <a:r>
                        <a:rPr lang="en-US" sz="2000" dirty="0" err="1">
                          <a:latin typeface="Times New Roman"/>
                          <a:ea typeface="Times New Roman"/>
                        </a:rPr>
                        <a:t>Preiss</a:t>
                      </a:r>
                      <a:r>
                        <a:rPr lang="en-US" sz="2000" dirty="0">
                          <a:latin typeface="Times New Roman"/>
                          <a:ea typeface="Times New Roman"/>
                        </a:rPr>
                        <a:t> Chapter 13, </a:t>
                      </a:r>
                      <a:r>
                        <a:rPr lang="en-US" sz="2000" dirty="0" err="1">
                          <a:latin typeface="Times New Roman"/>
                          <a:ea typeface="Times New Roman"/>
                        </a:rPr>
                        <a:t>Drozdek</a:t>
                      </a:r>
                      <a:r>
                        <a:rPr lang="en-US" sz="2000" dirty="0">
                          <a:latin typeface="Times New Roman"/>
                          <a:ea typeface="Times New Roman"/>
                        </a:rPr>
                        <a:t> Chapter 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7" name="Slide Number Placeholder 6"/>
          <p:cNvSpPr>
            <a:spLocks noGrp="1"/>
          </p:cNvSpPr>
          <p:nvPr>
            <p:ph type="sldNum" sz="quarter" idx="11"/>
          </p:nvPr>
        </p:nvSpPr>
        <p:spPr/>
        <p:txBody>
          <a:bodyPr/>
          <a:lstStyle/>
          <a:p>
            <a:pPr>
              <a:defRPr/>
            </a:pPr>
            <a:r>
              <a:rPr lang="en-US" smtClean="0"/>
              <a:t>0.</a:t>
            </a:r>
            <a:fld id="{ABC896C9-8292-4BCB-95F3-8869A3A4FFC0}" type="slidenum">
              <a:rPr lang="en-US" smtClean="0"/>
              <a:pPr>
                <a:defRPr/>
              </a:pPr>
              <a:t>7</a:t>
            </a:fld>
            <a:endParaRPr lang="en-US" dirty="0"/>
          </a:p>
        </p:txBody>
      </p:sp>
      <p:sp>
        <p:nvSpPr>
          <p:cNvPr id="9" name="Footer Placeholder 8"/>
          <p:cNvSpPr>
            <a:spLocks noGrp="1"/>
          </p:cNvSpPr>
          <p:nvPr>
            <p:ph type="ftr" sz="quarter" idx="10"/>
          </p:nvPr>
        </p:nvSpPr>
        <p:spPr/>
        <p:txBody>
          <a:bodyPr/>
          <a:lstStyle/>
          <a:p>
            <a:pPr>
              <a:defRPr/>
            </a:pPr>
            <a:r>
              <a:rPr lang="en-US" smtClean="0"/>
              <a:t>CSC 301: Data Structures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SWE 214</Template>
  <TotalTime>6490</TotalTime>
  <Words>546</Words>
  <Application>Microsoft PowerPoint</Application>
  <PresentationFormat>On-screen Show (4:3)</PresentationFormat>
  <Paragraphs>100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Pixel</vt:lpstr>
      <vt:lpstr>Course Preliminaries</vt:lpstr>
      <vt:lpstr>Course Objectives</vt:lpstr>
      <vt:lpstr>Students’ Learning Outcomes</vt:lpstr>
      <vt:lpstr>Grading Policy</vt:lpstr>
      <vt:lpstr>Course Resources</vt:lpstr>
      <vt:lpstr>Course Outline</vt:lpstr>
      <vt:lpstr>… Course Outline</vt:lpstr>
    </vt:vector>
  </TitlesOfParts>
  <Company>EWCPCO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Sukairi</dc:creator>
  <cp:lastModifiedBy>asus</cp:lastModifiedBy>
  <cp:revision>342</cp:revision>
  <dcterms:created xsi:type="dcterms:W3CDTF">2003-08-19T13:40:41Z</dcterms:created>
  <dcterms:modified xsi:type="dcterms:W3CDTF">2010-02-06T11:42:48Z</dcterms:modified>
</cp:coreProperties>
</file>